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9" r:id="rId5"/>
    <p:sldId id="265" r:id="rId6"/>
    <p:sldId id="270" r:id="rId7"/>
    <p:sldId id="258" r:id="rId8"/>
    <p:sldId id="271" r:id="rId9"/>
    <p:sldId id="260" r:id="rId10"/>
    <p:sldId id="261" r:id="rId11"/>
    <p:sldId id="269" r:id="rId12"/>
    <p:sldId id="266" r:id="rId13"/>
    <p:sldId id="267" r:id="rId14"/>
    <p:sldId id="262" r:id="rId15"/>
    <p:sldId id="26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D891C72B-5876-4D4C-83AD-5816774C4C27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8AB949F-9331-4D8E-80A2-FA60472CB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3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C72B-5876-4D4C-83AD-5816774C4C27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B949F-9331-4D8E-80A2-FA60472CB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764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891C72B-5876-4D4C-83AD-5816774C4C27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8AB949F-9331-4D8E-80A2-FA60472CB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17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891C72B-5876-4D4C-83AD-5816774C4C27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8AB949F-9331-4D8E-80A2-FA60472CB3F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785393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891C72B-5876-4D4C-83AD-5816774C4C27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8AB949F-9331-4D8E-80A2-FA60472CB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2342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C72B-5876-4D4C-83AD-5816774C4C27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B949F-9331-4D8E-80A2-FA60472CB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8663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C72B-5876-4D4C-83AD-5816774C4C27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B949F-9331-4D8E-80A2-FA60472CB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2228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C72B-5876-4D4C-83AD-5816774C4C27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B949F-9331-4D8E-80A2-FA60472CB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2338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891C72B-5876-4D4C-83AD-5816774C4C27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8AB949F-9331-4D8E-80A2-FA60472CB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894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C72B-5876-4D4C-83AD-5816774C4C27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B949F-9331-4D8E-80A2-FA60472CB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193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891C72B-5876-4D4C-83AD-5816774C4C27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8AB949F-9331-4D8E-80A2-FA60472CB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488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C72B-5876-4D4C-83AD-5816774C4C27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B949F-9331-4D8E-80A2-FA60472CB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16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C72B-5876-4D4C-83AD-5816774C4C27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B949F-9331-4D8E-80A2-FA60472CB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371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C72B-5876-4D4C-83AD-5816774C4C27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B949F-9331-4D8E-80A2-FA60472CB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129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C72B-5876-4D4C-83AD-5816774C4C27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B949F-9331-4D8E-80A2-FA60472CB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198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C72B-5876-4D4C-83AD-5816774C4C27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B949F-9331-4D8E-80A2-FA60472CB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943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C72B-5876-4D4C-83AD-5816774C4C27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B949F-9331-4D8E-80A2-FA60472CB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23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1C72B-5876-4D4C-83AD-5816774C4C27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B949F-9331-4D8E-80A2-FA60472CB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756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pr.org/sections/health-shots/2019/03/21/705587775/pregnant-behind-bars-what-we-do-and-dont-know-about-pregnancy-and-incarceration" TargetMode="External"/><Relationship Id="rId2" Type="http://schemas.openxmlformats.org/officeDocument/2006/relationships/hyperlink" Target="https://doi.org/10.2105/AJPH.2021.30658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1080/02668734.2016.1167769" TargetMode="External"/><Relationship Id="rId5" Type="http://schemas.openxmlformats.org/officeDocument/2006/relationships/hyperlink" Target="https://doi.org/10.12968/bjom.2019.27.7.436" TargetMode="External"/><Relationship Id="rId4" Type="http://schemas.openxmlformats.org/officeDocument/2006/relationships/hyperlink" Target="https://doi.org/10.1007/s10995-022-03526-y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D4CE1-1028-0648-AD77-5FB1E30FF6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does motherhood in prisons look like?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E1884E-3462-F9DF-2004-835CD8DACF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Sophia Thacker</a:t>
            </a:r>
          </a:p>
        </p:txBody>
      </p:sp>
    </p:spTree>
    <p:extLst>
      <p:ext uri="{BB962C8B-B14F-4D97-AF65-F5344CB8AC3E}">
        <p14:creationId xmlns:p14="http://schemas.microsoft.com/office/powerpoint/2010/main" val="1635061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BB64C-50B1-4008-7763-3BEA38BCB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Mother Baby Units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86129-37A6-9B90-2B50-0A8348C7A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UNICEF “infants should not be separated from the mothers due to incarceration because the child’s best interest and right to a family life”</a:t>
            </a:r>
          </a:p>
          <a:p>
            <a:r>
              <a:rPr lang="en-US" dirty="0"/>
              <a:t>¼ states offer MBU’s</a:t>
            </a:r>
          </a:p>
          <a:p>
            <a:r>
              <a:rPr lang="en-US" dirty="0"/>
              <a:t>38 states failed nursery inspections</a:t>
            </a:r>
          </a:p>
          <a:p>
            <a:r>
              <a:rPr lang="en-US" dirty="0"/>
              <a:t>$24,000 vs $22,000</a:t>
            </a:r>
          </a:p>
          <a:p>
            <a:r>
              <a:rPr lang="en-US" dirty="0"/>
              <a:t>Co-reside for 12-18months</a:t>
            </a:r>
          </a:p>
          <a:p>
            <a:r>
              <a:rPr lang="en-US" dirty="0"/>
              <a:t>Meet the criteria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629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3CC65-A9FF-1022-7BD7-2603E3B95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MBU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C90CD-BCC2-9190-AAEB-778941CF2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Varies by state and prison</a:t>
            </a:r>
          </a:p>
          <a:p>
            <a:r>
              <a:rPr lang="en-US" dirty="0"/>
              <a:t>Pregnant in custody</a:t>
            </a:r>
          </a:p>
          <a:p>
            <a:r>
              <a:rPr lang="en-US" dirty="0"/>
              <a:t>Less than a 3 year sentence</a:t>
            </a:r>
          </a:p>
          <a:p>
            <a:r>
              <a:rPr lang="en-US" dirty="0"/>
              <a:t>No violent crime convictions</a:t>
            </a:r>
          </a:p>
          <a:p>
            <a:r>
              <a:rPr lang="en-US" dirty="0"/>
              <a:t>Mental health</a:t>
            </a:r>
          </a:p>
          <a:p>
            <a:r>
              <a:rPr lang="en-US" dirty="0"/>
              <a:t>No concerns about your conduct and behavior</a:t>
            </a:r>
          </a:p>
          <a:p>
            <a:r>
              <a:rPr lang="en-US" dirty="0"/>
              <a:t>Mandatory Drug Test</a:t>
            </a:r>
          </a:p>
          <a:p>
            <a:r>
              <a:rPr lang="en-US" dirty="0"/>
              <a:t>Physically able to care for a child</a:t>
            </a:r>
          </a:p>
          <a:p>
            <a:r>
              <a:rPr lang="en-US" dirty="0"/>
              <a:t>Legally able to care for a child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168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5D369-62B0-DF60-7002-E38175A9F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MBU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D8B85-1269-81CA-7FD1-880DB1CCB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60% of newborns form secure attachment</a:t>
            </a:r>
          </a:p>
          <a:p>
            <a:r>
              <a:rPr lang="en-US" dirty="0"/>
              <a:t>75% form a secure attachment after a year</a:t>
            </a:r>
          </a:p>
          <a:p>
            <a:r>
              <a:rPr lang="en-US" dirty="0"/>
              <a:t>Occurred regardless of mother’s attachment style</a:t>
            </a:r>
          </a:p>
          <a:p>
            <a:r>
              <a:rPr lang="en-US" dirty="0"/>
              <a:t>Mothers showed fewer anxiety and depression related behaviors</a:t>
            </a:r>
          </a:p>
          <a:p>
            <a:r>
              <a:rPr lang="en-US" dirty="0"/>
              <a:t>Babies showed fewer behavioral issues</a:t>
            </a:r>
          </a:p>
          <a:p>
            <a:r>
              <a:rPr lang="en-US" dirty="0"/>
              <a:t>Lower recidivism rates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247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AB7C3-60D4-449D-C418-8FD581AFD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3F976-6A66-2030-2D72-04B3C64D2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Motherhood for women in prison looks different</a:t>
            </a:r>
          </a:p>
          <a:p>
            <a:r>
              <a:rPr lang="en-US" dirty="0"/>
              <a:t>Prison accommodations vary and do not offer much</a:t>
            </a:r>
          </a:p>
          <a:p>
            <a:r>
              <a:rPr lang="en-US" dirty="0"/>
              <a:t>There are many challenges during pregnancy</a:t>
            </a:r>
          </a:p>
          <a:p>
            <a:r>
              <a:rPr lang="en-US" dirty="0"/>
              <a:t>Mental health and behavioral issues are affected when the mother and baby are separated</a:t>
            </a:r>
          </a:p>
          <a:p>
            <a:r>
              <a:rPr lang="en-US" dirty="0"/>
              <a:t>Mother Baby Units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3716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1FEE2-2FD3-3A39-AB60-B710928D6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other things can be changed?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9033B-D005-5B0B-06F9-AAEAAB7A3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Mandatory pregnancy tests</a:t>
            </a:r>
          </a:p>
          <a:p>
            <a:pPr lvl="1"/>
            <a:r>
              <a:rPr lang="en-US" dirty="0"/>
              <a:t>at the time of booking</a:t>
            </a:r>
          </a:p>
          <a:p>
            <a:pPr lvl="1"/>
            <a:r>
              <a:rPr lang="en-US" dirty="0"/>
              <a:t>2 weeks after as well</a:t>
            </a:r>
          </a:p>
          <a:p>
            <a:r>
              <a:rPr lang="en-US" dirty="0"/>
              <a:t>Frequent audits</a:t>
            </a:r>
          </a:p>
          <a:p>
            <a:pPr lvl="1"/>
            <a:r>
              <a:rPr lang="en-US" dirty="0"/>
              <a:t>Every few months</a:t>
            </a:r>
          </a:p>
          <a:p>
            <a:pPr lvl="1"/>
            <a:r>
              <a:rPr lang="en-US" dirty="0"/>
              <a:t>Ensures consistent practices</a:t>
            </a:r>
          </a:p>
          <a:p>
            <a:r>
              <a:rPr lang="en-US" dirty="0"/>
              <a:t>Uniform state requirements</a:t>
            </a:r>
          </a:p>
          <a:p>
            <a:r>
              <a:rPr lang="en-US" dirty="0"/>
              <a:t>Use of MBU’s in all states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3653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ABDA8-5D3E-F0E0-864F-94E9A30F1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ECE2D-0E7C-E375-C0CB-7EE96300C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effectLst/>
              </a:rPr>
              <a:t>Hutchinson-Colas, J., &amp; </a:t>
            </a:r>
            <a:r>
              <a:rPr lang="en-US" sz="1800" b="0" i="0" u="none" strike="noStrike" dirty="0" err="1">
                <a:effectLst/>
              </a:rPr>
              <a:t>AlShowaikh</a:t>
            </a:r>
            <a:r>
              <a:rPr lang="en-US" sz="1800" b="0" i="0" u="none" strike="noStrike" dirty="0">
                <a:effectLst/>
              </a:rPr>
              <a:t>, K. (2022). Pregnant Behind Bars. </a:t>
            </a:r>
            <a:r>
              <a:rPr lang="en-US" sz="1800" b="0" i="1" u="none" strike="noStrike" dirty="0">
                <a:effectLst/>
              </a:rPr>
              <a:t>American Journal of Public Health</a:t>
            </a:r>
            <a:r>
              <a:rPr lang="en-US" sz="1800" b="0" i="0" u="none" strike="noStrike" dirty="0">
                <a:effectLst/>
              </a:rPr>
              <a:t>, </a:t>
            </a:r>
            <a:r>
              <a:rPr lang="en-US" sz="1800" b="0" i="1" u="none" strike="noStrike" dirty="0">
                <a:effectLst/>
              </a:rPr>
              <a:t>112</a:t>
            </a:r>
            <a:r>
              <a:rPr lang="en-US" sz="1800" b="0" i="0" u="none" strike="noStrike" dirty="0">
                <a:effectLst/>
              </a:rPr>
              <a:t>(1), 14–16. </a:t>
            </a:r>
            <a:r>
              <a:rPr lang="en-US" sz="1800" b="0" i="0" u="sng" strike="noStrike" dirty="0"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https://doi.org/10.2105/AJPH.2021.306580</a:t>
            </a:r>
            <a:endParaRPr lang="en-US" b="0" dirty="0">
              <a:effectLst/>
            </a:endParaRPr>
          </a:p>
          <a:p>
            <a:pPr marL="0" indent="0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800" b="0" i="0" u="none" strike="noStrike" dirty="0">
                <a:effectLst/>
              </a:rPr>
              <a:t>Lambert, J. (2019, March 21). </a:t>
            </a:r>
            <a:r>
              <a:rPr lang="en-US" sz="1800" b="0" i="1" u="none" strike="noStrike" dirty="0">
                <a:effectLst/>
              </a:rPr>
              <a:t>Pregnant behind bars: What we do and don’t know about pregnancy and incarceration</a:t>
            </a:r>
            <a:r>
              <a:rPr lang="en-US" sz="1800" b="0" i="0" u="none" strike="noStrike" dirty="0">
                <a:effectLst/>
              </a:rPr>
              <a:t>. NPR. </a:t>
            </a:r>
            <a:r>
              <a:rPr lang="en-US" sz="1800" b="0" i="0" u="sng" strike="noStrike" dirty="0"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https://www.npr.org/sections/health-shots/2019/03/21/705587775/pregnant-behind-bars-what-we-do-and-dont-know-about-pregnancy-and-incarceration</a:t>
            </a:r>
            <a:endParaRPr lang="en-US" b="0" dirty="0">
              <a:effectLst/>
            </a:endParaRPr>
          </a:p>
          <a:p>
            <a:pPr marL="0" indent="0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800" b="0" i="0" u="none" strike="noStrike" dirty="0">
                <a:effectLst/>
              </a:rPr>
              <a:t>Kramer, C., Thomas, K., Patil, A., Hayes, C. M., &amp; </a:t>
            </a:r>
            <a:r>
              <a:rPr lang="en-US" sz="1800" b="0" i="0" u="none" strike="noStrike" dirty="0" err="1">
                <a:effectLst/>
              </a:rPr>
              <a:t>Sufrin</a:t>
            </a:r>
            <a:r>
              <a:rPr lang="en-US" sz="1800" b="0" i="0" u="none" strike="noStrike" dirty="0">
                <a:effectLst/>
              </a:rPr>
              <a:t>, C. B. (2023). Shackling and pregnancy care policies in US prisons and jails. </a:t>
            </a:r>
            <a:r>
              <a:rPr lang="en-US" sz="1800" b="0" i="1" u="none" strike="noStrike" dirty="0">
                <a:effectLst/>
              </a:rPr>
              <a:t>Maternal &amp; Child Health Journal</a:t>
            </a:r>
            <a:r>
              <a:rPr lang="en-US" sz="1800" b="0" i="0" u="none" strike="noStrike" dirty="0">
                <a:effectLst/>
              </a:rPr>
              <a:t>, </a:t>
            </a:r>
            <a:r>
              <a:rPr lang="en-US" sz="1800" b="0" i="1" u="none" strike="noStrike" dirty="0">
                <a:effectLst/>
              </a:rPr>
              <a:t>27</a:t>
            </a:r>
            <a:r>
              <a:rPr lang="en-US" sz="1800" b="0" i="0" u="none" strike="noStrike" dirty="0">
                <a:effectLst/>
              </a:rPr>
              <a:t>(1), 186–196. </a:t>
            </a:r>
            <a:r>
              <a:rPr lang="en-US" sz="1800" b="0" i="0" u="sng" strike="noStrike" dirty="0">
                <a:effectLst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https://doi.org/10.1007/s10995-022-03526-y</a:t>
            </a:r>
            <a:endParaRPr lang="en-US" b="0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effectLst/>
              </a:rPr>
              <a:t>Mulligan, C. (2019). Staying together: mothers and babies in prison. </a:t>
            </a:r>
            <a:r>
              <a:rPr lang="en-US" sz="1800" b="0" i="1" u="none" strike="noStrike" dirty="0">
                <a:effectLst/>
              </a:rPr>
              <a:t>British Journal of Midwifery</a:t>
            </a:r>
            <a:r>
              <a:rPr lang="en-US" sz="1800" b="0" i="0" u="none" strike="noStrike" dirty="0">
                <a:effectLst/>
              </a:rPr>
              <a:t>, </a:t>
            </a:r>
            <a:r>
              <a:rPr lang="en-US" sz="1800" b="0" i="1" u="none" strike="noStrike" dirty="0">
                <a:effectLst/>
              </a:rPr>
              <a:t>27</a:t>
            </a:r>
            <a:r>
              <a:rPr lang="en-US" sz="1800" b="0" i="0" u="none" strike="noStrike" dirty="0">
                <a:effectLst/>
              </a:rPr>
              <a:t>(7), 436–441. </a:t>
            </a:r>
            <a:r>
              <a:rPr lang="en-US" sz="1800" b="0" i="0" u="sng" strike="noStrike" dirty="0">
                <a:effectLst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https://doi.org/10.12968/bjom.2019.27.7.436</a:t>
            </a:r>
            <a:endParaRPr lang="en-US" b="0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effectLst/>
              </a:rPr>
              <a:t>Windham Stewart, P. (2016). Creating mother and baby therapy groups in prison: emotional valuation. </a:t>
            </a:r>
            <a:r>
              <a:rPr lang="en-US" sz="1800" b="0" i="1" u="none" strike="noStrike" dirty="0">
                <a:effectLst/>
              </a:rPr>
              <a:t>Psychoanalytic Psychotherapy</a:t>
            </a:r>
            <a:r>
              <a:rPr lang="en-US" sz="1800" b="0" i="0" u="none" strike="noStrike" dirty="0">
                <a:effectLst/>
              </a:rPr>
              <a:t>, </a:t>
            </a:r>
            <a:r>
              <a:rPr lang="en-US" sz="1800" b="0" i="1" u="none" strike="noStrike" dirty="0">
                <a:effectLst/>
              </a:rPr>
              <a:t>30</a:t>
            </a:r>
            <a:r>
              <a:rPr lang="en-US" sz="1800" b="0" i="0" u="none" strike="noStrike" dirty="0">
                <a:effectLst/>
              </a:rPr>
              <a:t>(2), 152–163. </a:t>
            </a:r>
            <a:r>
              <a:rPr lang="en-US" sz="1800" b="0" i="0" u="sng" strike="noStrike" dirty="0">
                <a:effectLst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https://doi.org/10.1080/02668734.2016.1167769</a:t>
            </a:r>
            <a:endParaRPr lang="en-US" b="0" dirty="0">
              <a:effectLst/>
            </a:endParaRPr>
          </a:p>
          <a:p>
            <a:pPr marL="0" indent="0">
              <a:buNone/>
            </a:pPr>
            <a:br>
              <a:rPr lang="en-US" b="0" dirty="0">
                <a:effectLst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480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60A65-9748-42BD-EDCE-2E5A85264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113030-B5BF-3B4F-0993-59E08B7E7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Testing for pregnancy</a:t>
            </a:r>
          </a:p>
          <a:p>
            <a:r>
              <a:rPr lang="en-US" dirty="0"/>
              <a:t>Prison accommodations</a:t>
            </a:r>
          </a:p>
          <a:p>
            <a:r>
              <a:rPr lang="en-US" dirty="0"/>
              <a:t>Pregnancy/Birthing process</a:t>
            </a:r>
          </a:p>
          <a:p>
            <a:r>
              <a:rPr lang="en-US" dirty="0"/>
              <a:t>Prison accommodations</a:t>
            </a:r>
          </a:p>
          <a:p>
            <a:r>
              <a:rPr lang="en-US" dirty="0"/>
              <a:t>How newborns/mothers are affected</a:t>
            </a:r>
          </a:p>
          <a:p>
            <a:r>
              <a:rPr lang="en-US" dirty="0"/>
              <a:t>Mother Baby Units (MBU’s)</a:t>
            </a:r>
          </a:p>
          <a:p>
            <a:r>
              <a:rPr lang="en-US" dirty="0"/>
              <a:t>Potential solutions</a:t>
            </a:r>
          </a:p>
        </p:txBody>
      </p:sp>
    </p:spTree>
    <p:extLst>
      <p:ext uri="{BB962C8B-B14F-4D97-AF65-F5344CB8AC3E}">
        <p14:creationId xmlns:p14="http://schemas.microsoft.com/office/powerpoint/2010/main" val="809473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47AE0-95ED-D7D7-952E-66539ED33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for Pregnancy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B7660-EB1C-2D21-F7AB-D8147369F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38% test all women</a:t>
            </a:r>
          </a:p>
          <a:p>
            <a:pPr lvl="1"/>
            <a:r>
              <a:rPr lang="en-US" sz="2200" dirty="0"/>
              <a:t>45% rely on self-reporting</a:t>
            </a:r>
          </a:p>
          <a:p>
            <a:r>
              <a:rPr lang="en-US" dirty="0"/>
              <a:t>Little information reported</a:t>
            </a:r>
          </a:p>
          <a:p>
            <a:pPr lvl="1"/>
            <a:r>
              <a:rPr lang="en-US" sz="2200" dirty="0"/>
              <a:t>Stillbirths, miscarriage, premature, birth defects, etc.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297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4ED5B-4616-A3F2-A3B4-726BFDE6A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Prison Accommodations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0F7F3-E1EE-FB0C-DE20-1DFEB2801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2194560"/>
            <a:ext cx="10542639" cy="40241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8</a:t>
            </a:r>
            <a:r>
              <a:rPr lang="en-US" baseline="30000" dirty="0"/>
              <a:t>th</a:t>
            </a:r>
            <a:r>
              <a:rPr lang="en-US" dirty="0"/>
              <a:t> amendment protections</a:t>
            </a:r>
          </a:p>
          <a:p>
            <a:pPr lvl="1">
              <a:lnSpc>
                <a:spcPct val="150000"/>
              </a:lnSpc>
            </a:pPr>
            <a:r>
              <a:rPr lang="en-US" b="0" i="1" dirty="0">
                <a:effectLst/>
              </a:rPr>
              <a:t>Estelle v. Gamble</a:t>
            </a:r>
            <a:r>
              <a:rPr lang="en-US" dirty="0"/>
              <a:t> “serious medical needs”</a:t>
            </a:r>
          </a:p>
          <a:p>
            <a:pPr>
              <a:lnSpc>
                <a:spcPct val="150000"/>
              </a:lnSpc>
            </a:pPr>
            <a:r>
              <a:rPr lang="en-US" dirty="0"/>
              <a:t>L</a:t>
            </a:r>
            <a:r>
              <a:rPr lang="en-US" b="0" i="0" u="none" strike="noStrike" dirty="0">
                <a:effectLst/>
              </a:rPr>
              <a:t>ighter or no special work assignments</a:t>
            </a:r>
          </a:p>
          <a:p>
            <a:pPr>
              <a:lnSpc>
                <a:spcPct val="150000"/>
              </a:lnSpc>
            </a:pPr>
            <a:r>
              <a:rPr lang="en-US" dirty="0"/>
              <a:t>L</a:t>
            </a:r>
            <a:r>
              <a:rPr lang="en-US" b="0" i="0" u="none" strike="noStrike" dirty="0">
                <a:effectLst/>
              </a:rPr>
              <a:t>arger clothing</a:t>
            </a:r>
          </a:p>
          <a:p>
            <a:pPr>
              <a:lnSpc>
                <a:spcPct val="150000"/>
              </a:lnSpc>
            </a:pPr>
            <a:r>
              <a:rPr lang="en-US" dirty="0"/>
              <a:t>P</a:t>
            </a:r>
            <a:r>
              <a:rPr lang="en-US" b="0" i="0" u="none" strike="noStrike" dirty="0">
                <a:effectLst/>
              </a:rPr>
              <a:t>arenting courses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187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75732-7A03-E5A2-BAD9-52ADE8F40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Prison Accommodations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AD24B-E940-56D6-60F1-FB685625C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2194560"/>
            <a:ext cx="10414819" cy="4024125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Up to </a:t>
            </a:r>
            <a:r>
              <a:rPr lang="en-US" sz="2200" b="0" i="0" u="none" strike="noStrike" dirty="0">
                <a:effectLst/>
              </a:rPr>
              <a:t>3200 extra calories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B</a:t>
            </a:r>
            <a:r>
              <a:rPr lang="en-US" sz="2200" b="0" i="0" u="none" strike="noStrike" dirty="0">
                <a:effectLst/>
              </a:rPr>
              <a:t>ottom bunk assignments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E</a:t>
            </a:r>
            <a:r>
              <a:rPr lang="en-US" sz="2200" b="0" i="0" u="none" strike="noStrike" dirty="0">
                <a:effectLst/>
              </a:rPr>
              <a:t>xtra bathroom breaks</a:t>
            </a:r>
            <a:endParaRPr lang="en-US" sz="22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Transportation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68% allow abortion services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54% assist to arrange appointments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598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6D3F1-DBA8-4E84-A87E-C58F91D03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of accommodations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D271AE-A4E7-878C-2E3B-F597D93A0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30 states passed standards (60%)</a:t>
            </a:r>
          </a:p>
          <a:p>
            <a:pPr marL="742950" lvl="1" indent="-285750">
              <a:lnSpc>
                <a:spcPct val="100000"/>
              </a:lnSpc>
            </a:pPr>
            <a:r>
              <a:rPr lang="en-US" dirty="0"/>
              <a:t>20 received D’s or F’s</a:t>
            </a:r>
          </a:p>
          <a:p>
            <a:r>
              <a:rPr lang="en-US" dirty="0"/>
              <a:t>Standards based on </a:t>
            </a:r>
          </a:p>
          <a:p>
            <a:pPr lvl="1"/>
            <a:r>
              <a:rPr lang="en-US" dirty="0"/>
              <a:t>Prenatal care</a:t>
            </a:r>
          </a:p>
          <a:p>
            <a:pPr lvl="1"/>
            <a:r>
              <a:rPr lang="en-US" dirty="0"/>
              <a:t>Shackling policies</a:t>
            </a:r>
          </a:p>
          <a:p>
            <a:pPr lvl="1"/>
            <a:r>
              <a:rPr lang="en-US" dirty="0"/>
              <a:t>Family-based treatment</a:t>
            </a:r>
          </a:p>
          <a:p>
            <a:r>
              <a:rPr lang="en-US" dirty="0"/>
              <a:t>Most lacked in prenatal care</a:t>
            </a:r>
          </a:p>
          <a:p>
            <a:pPr lvl="1"/>
            <a:r>
              <a:rPr lang="en-US" dirty="0"/>
              <a:t>Medical examinations, nutrition, counseling, high-risk treatment, HIV testing, and outcome reporting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150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A4DE8-D0C9-535F-CA77-D35471633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Pregnancy/Birthing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04ECDA-45D4-59A7-CA14-33D758C41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 knowing of a pregnancy</a:t>
            </a:r>
          </a:p>
          <a:p>
            <a:r>
              <a:rPr lang="en-US" dirty="0"/>
              <a:t>Lack of prenatal care</a:t>
            </a:r>
          </a:p>
          <a:p>
            <a:r>
              <a:rPr lang="en-US" dirty="0"/>
              <a:t>Shackling</a:t>
            </a:r>
          </a:p>
          <a:p>
            <a:pPr lvl="1"/>
            <a:r>
              <a:rPr lang="en-US" dirty="0"/>
              <a:t>Controversial</a:t>
            </a:r>
          </a:p>
          <a:p>
            <a:pPr lvl="1"/>
            <a:r>
              <a:rPr lang="en-US" dirty="0"/>
              <a:t>Not allowed on feet during birth</a:t>
            </a:r>
          </a:p>
          <a:p>
            <a:r>
              <a:rPr lang="en-US" dirty="0"/>
              <a:t>Handcuffs</a:t>
            </a:r>
          </a:p>
          <a:p>
            <a:pPr lvl="1"/>
            <a:r>
              <a:rPr lang="en-US" dirty="0"/>
              <a:t>During appointments</a:t>
            </a:r>
          </a:p>
          <a:p>
            <a:pPr lvl="1"/>
            <a:r>
              <a:rPr lang="en-US" dirty="0"/>
              <a:t>During birth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694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5830E-7627-F3AA-9227-606AB24A8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Pregnancy/birthing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94614-2401-0DFF-3351-4B10D433E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Higher rates of mental illness</a:t>
            </a:r>
          </a:p>
          <a:p>
            <a:pPr lvl="1"/>
            <a:r>
              <a:rPr lang="en-US" dirty="0"/>
              <a:t>Anxiety</a:t>
            </a:r>
          </a:p>
          <a:p>
            <a:pPr lvl="1"/>
            <a:r>
              <a:rPr lang="en-US" dirty="0"/>
              <a:t>Depression</a:t>
            </a:r>
          </a:p>
          <a:p>
            <a:r>
              <a:rPr lang="en-US" dirty="0"/>
              <a:t>Time delays in care</a:t>
            </a:r>
          </a:p>
          <a:p>
            <a:pPr lvl="1"/>
            <a:r>
              <a:rPr lang="en-US" dirty="0"/>
              <a:t>Transportation issues</a:t>
            </a:r>
          </a:p>
          <a:p>
            <a:pPr lvl="1"/>
            <a:r>
              <a:rPr lang="en-US" dirty="0"/>
              <a:t>Testing issues</a:t>
            </a:r>
          </a:p>
          <a:p>
            <a:pPr lvl="1"/>
            <a:r>
              <a:rPr lang="en-US" dirty="0"/>
              <a:t>Coordinating</a:t>
            </a:r>
          </a:p>
          <a:p>
            <a:r>
              <a:rPr lang="en-US" dirty="0"/>
              <a:t>CO present </a:t>
            </a:r>
          </a:p>
          <a:p>
            <a:pPr lvl="1"/>
            <a:r>
              <a:rPr lang="en-US" dirty="0"/>
              <a:t>At each appointment </a:t>
            </a:r>
          </a:p>
          <a:p>
            <a:pPr lvl="1"/>
            <a:r>
              <a:rPr lang="en-US" dirty="0"/>
              <a:t>During birth</a:t>
            </a:r>
          </a:p>
          <a:p>
            <a:r>
              <a:rPr lang="en-US" dirty="0"/>
              <a:t>Lack of other support</a:t>
            </a:r>
          </a:p>
          <a:p>
            <a:pPr lvl="1"/>
            <a:r>
              <a:rPr lang="en-US" dirty="0"/>
              <a:t>Family at birth</a:t>
            </a:r>
          </a:p>
          <a:p>
            <a:pPr lvl="1"/>
            <a:r>
              <a:rPr lang="en-US" dirty="0"/>
              <a:t>Family at appointments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789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456EC-9DE9-3DA4-1EC5-39A8A6E7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newborns and mothers are affected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BB06D-812F-8727-86B5-A8531B4DF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365658" cy="4024125"/>
          </a:xfrm>
        </p:spPr>
        <p:txBody>
          <a:bodyPr>
            <a:normAutofit/>
          </a:bodyPr>
          <a:lstStyle/>
          <a:p>
            <a:r>
              <a:rPr lang="en-US" dirty="0"/>
              <a:t>Only 4 nations routinely separate them</a:t>
            </a:r>
          </a:p>
          <a:p>
            <a:pPr lvl="1"/>
            <a:r>
              <a:rPr lang="en-US" dirty="0"/>
              <a:t>US, Bahamas, Liberia, Suriname</a:t>
            </a:r>
          </a:p>
          <a:p>
            <a:r>
              <a:rPr lang="en-US" dirty="0"/>
              <a:t>Mother/baby bonding</a:t>
            </a:r>
          </a:p>
          <a:p>
            <a:r>
              <a:rPr lang="en-US" dirty="0"/>
              <a:t>Breastfeeding </a:t>
            </a:r>
          </a:p>
          <a:p>
            <a:pPr lvl="1"/>
            <a:r>
              <a:rPr lang="en-US" dirty="0"/>
              <a:t>Shown to be beneficial to both</a:t>
            </a:r>
          </a:p>
          <a:p>
            <a:pPr lvl="1"/>
            <a:r>
              <a:rPr lang="en-US" dirty="0"/>
              <a:t>Lack of equipment or education</a:t>
            </a:r>
          </a:p>
          <a:p>
            <a:r>
              <a:rPr lang="en-US" dirty="0"/>
              <a:t>Foster care or family members</a:t>
            </a:r>
          </a:p>
          <a:p>
            <a:r>
              <a:rPr lang="en-US" dirty="0"/>
              <a:t>Issues in reuniting</a:t>
            </a:r>
          </a:p>
          <a:p>
            <a:r>
              <a:rPr lang="en-US" dirty="0"/>
              <a:t>Behavioral issues</a:t>
            </a:r>
          </a:p>
          <a:p>
            <a:r>
              <a:rPr lang="en-US" dirty="0"/>
              <a:t>Mental health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12829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710</TotalTime>
  <Words>686</Words>
  <Application>Microsoft Office PowerPoint</Application>
  <PresentationFormat>Widescreen</PresentationFormat>
  <Paragraphs>123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Century Gothic</vt:lpstr>
      <vt:lpstr>Vapor Trail</vt:lpstr>
      <vt:lpstr>What does motherhood in prisons look like?</vt:lpstr>
      <vt:lpstr>Topics</vt:lpstr>
      <vt:lpstr>Testing for Pregnancy</vt:lpstr>
      <vt:lpstr>Prison Accommodations</vt:lpstr>
      <vt:lpstr>Prison Accommodations</vt:lpstr>
      <vt:lpstr>Results of accommodations</vt:lpstr>
      <vt:lpstr>Pregnancy/Birthing Process</vt:lpstr>
      <vt:lpstr>Pregnancy/birthing process</vt:lpstr>
      <vt:lpstr>How newborns and mothers are affected</vt:lpstr>
      <vt:lpstr>Mother Baby Units</vt:lpstr>
      <vt:lpstr>MBU Criteria</vt:lpstr>
      <vt:lpstr>MBU Outcomes</vt:lpstr>
      <vt:lpstr>summary</vt:lpstr>
      <vt:lpstr>What other things can be changed? </vt:lpstr>
      <vt:lpstr>Sources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Sophia Thacker</dc:creator>
  <cp:lastModifiedBy>John(Stu) Batchelder</cp:lastModifiedBy>
  <cp:revision>2</cp:revision>
  <dcterms:created xsi:type="dcterms:W3CDTF">2024-10-04T15:51:01Z</dcterms:created>
  <dcterms:modified xsi:type="dcterms:W3CDTF">2024-10-05T19:42:18Z</dcterms:modified>
</cp:coreProperties>
</file>