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60" r:id="rId1"/>
  </p:sldMasterIdLst>
  <p:notesMasterIdLst>
    <p:notesMasterId r:id="rId17"/>
  </p:notesMasterIdLst>
  <p:handoutMasterIdLst>
    <p:handoutMasterId r:id="rId18"/>
  </p:handoutMasterIdLst>
  <p:sldIdLst>
    <p:sldId id="412" r:id="rId2"/>
    <p:sldId id="416" r:id="rId3"/>
    <p:sldId id="446" r:id="rId4"/>
    <p:sldId id="417" r:id="rId5"/>
    <p:sldId id="451" r:id="rId6"/>
    <p:sldId id="447" r:id="rId7"/>
    <p:sldId id="452" r:id="rId8"/>
    <p:sldId id="456" r:id="rId9"/>
    <p:sldId id="457" r:id="rId10"/>
    <p:sldId id="458" r:id="rId11"/>
    <p:sldId id="459" r:id="rId12"/>
    <p:sldId id="460" r:id="rId13"/>
    <p:sldId id="461" r:id="rId14"/>
    <p:sldId id="443" r:id="rId15"/>
    <p:sldId id="280" r:id="rId16"/>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amuel Andrews" initials="SA" lastIdx="11" clrIdx="0">
    <p:extLst>
      <p:ext uri="{19B8F6BF-5375-455C-9EA6-DF929625EA0E}">
        <p15:presenceInfo xmlns:p15="http://schemas.microsoft.com/office/powerpoint/2012/main" userId="9ecba756-87b0-4fd9-9b99-eff425d3b877"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959" autoAdjust="0"/>
    <p:restoredTop sz="94660"/>
  </p:normalViewPr>
  <p:slideViewPr>
    <p:cSldViewPr snapToGrid="0" snapToObjects="1">
      <p:cViewPr varScale="1">
        <p:scale>
          <a:sx n="45" d="100"/>
          <a:sy n="45" d="100"/>
        </p:scale>
        <p:origin x="1134" y="4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0A5DB6A5-A6AC-EA4A-AEE6-F49B769CF240}" type="datetimeFigureOut">
              <a:rPr lang="en-US" smtClean="0"/>
              <a:t>10/4/2024</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CA2796ED-D131-C346-8D4F-634ABFAB97DE}" type="slidenum">
              <a:rPr lang="en-US" smtClean="0"/>
              <a:t>‹#›</a:t>
            </a:fld>
            <a:endParaRPr lang="en-US"/>
          </a:p>
        </p:txBody>
      </p:sp>
    </p:spTree>
    <p:extLst>
      <p:ext uri="{BB962C8B-B14F-4D97-AF65-F5344CB8AC3E}">
        <p14:creationId xmlns:p14="http://schemas.microsoft.com/office/powerpoint/2010/main" val="203875215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B4FA4F3-3115-DC4E-B09D-2DDEA12988A6}" type="datetimeFigureOut">
              <a:rPr lang="en-US" smtClean="0"/>
              <a:t>10/4/2024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AA85235-ED4C-A244-86F5-C458BE9EB7E7}" type="slidenum">
              <a:rPr lang="en-US" smtClean="0"/>
              <a:t>‹#›</a:t>
            </a:fld>
            <a:endParaRPr lang="en-US"/>
          </a:p>
        </p:txBody>
      </p:sp>
    </p:spTree>
    <p:extLst>
      <p:ext uri="{BB962C8B-B14F-4D97-AF65-F5344CB8AC3E}">
        <p14:creationId xmlns:p14="http://schemas.microsoft.com/office/powerpoint/2010/main" val="2881923823"/>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1328166" y="1295400"/>
            <a:ext cx="6487668" cy="3152887"/>
          </a:xfrm>
          <a:prstGeom prst="rect">
            <a:avLst/>
          </a:prstGeom>
          <a:ln w="3175">
            <a:solidFill>
              <a:schemeClr val="bg1"/>
            </a:solidFill>
          </a:ln>
          <a:effectLst>
            <a:outerShdw blurRad="63500" sx="100500" sy="100500" algn="ctr" rotWithShape="0">
              <a:prstClr val="black">
                <a:alpha val="50000"/>
              </a:prstClr>
            </a:outerShdw>
          </a:effectLst>
        </p:spPr>
        <p:txBody>
          <a:bodyPr vert="horz" lIns="91440" tIns="45720" rIns="91440" bIns="45720" rtlCol="0">
            <a:normAutofit/>
          </a:bodyPr>
          <a:lstStyle/>
          <a:p>
            <a:pPr marL="0" indent="0" algn="l" defTabSz="914400" rtl="0" eaLnBrk="1" latinLnBrk="0" hangingPunct="1">
              <a:spcBef>
                <a:spcPts val="2000"/>
              </a:spcBef>
              <a:buClr>
                <a:schemeClr val="accent1">
                  <a:lumMod val="60000"/>
                  <a:lumOff val="40000"/>
                </a:schemeClr>
              </a:buClr>
              <a:buSzPct val="110000"/>
              <a:buFont typeface="Wingdings 2" pitchFamily="18" charset="2"/>
              <a:buNone/>
            </a:pPr>
            <a:endParaRPr sz="3200" kern="1200">
              <a:solidFill>
                <a:schemeClr val="tx1">
                  <a:lumMod val="65000"/>
                  <a:lumOff val="35000"/>
                </a:schemeClr>
              </a:solidFill>
              <a:latin typeface="+mn-lt"/>
              <a:ea typeface="+mn-ea"/>
              <a:cs typeface="+mn-cs"/>
            </a:endParaRPr>
          </a:p>
        </p:txBody>
      </p:sp>
      <p:sp>
        <p:nvSpPr>
          <p:cNvPr id="2" name="Title 1"/>
          <p:cNvSpPr>
            <a:spLocks noGrp="1"/>
          </p:cNvSpPr>
          <p:nvPr>
            <p:ph type="ctrTitle"/>
          </p:nvPr>
        </p:nvSpPr>
        <p:spPr>
          <a:xfrm>
            <a:off x="1322921" y="1523999"/>
            <a:ext cx="6498158" cy="1724867"/>
          </a:xfrm>
        </p:spPr>
        <p:txBody>
          <a:bodyPr vert="horz" lIns="91440" tIns="45720" rIns="91440" bIns="45720" rtlCol="0" anchor="b" anchorCtr="0">
            <a:noAutofit/>
          </a:bodyPr>
          <a:lstStyle>
            <a:lvl1pPr marL="0" indent="0" algn="ctr" defTabSz="914400" rtl="0" eaLnBrk="1" latinLnBrk="0" hangingPunct="1">
              <a:spcBef>
                <a:spcPct val="0"/>
              </a:spcBef>
              <a:buClr>
                <a:schemeClr val="accent1">
                  <a:lumMod val="60000"/>
                  <a:lumOff val="40000"/>
                </a:schemeClr>
              </a:buClr>
              <a:buSzPct val="110000"/>
              <a:buFont typeface="Wingdings 2" pitchFamily="18" charset="2"/>
              <a:buNone/>
              <a:defRPr sz="4600" kern="1200">
                <a:solidFill>
                  <a:schemeClr val="accent1"/>
                </a:solidFill>
                <a:latin typeface="+mj-lt"/>
                <a:ea typeface="+mj-ea"/>
                <a:cs typeface="+mj-cs"/>
              </a:defRPr>
            </a:lvl1pPr>
          </a:lstStyle>
          <a:p>
            <a:r>
              <a:rPr lang="en-US"/>
              <a:t>Click to edit Master title style</a:t>
            </a:r>
            <a:endParaRPr/>
          </a:p>
        </p:txBody>
      </p:sp>
      <p:sp>
        <p:nvSpPr>
          <p:cNvPr id="3" name="Subtitle 2"/>
          <p:cNvSpPr>
            <a:spLocks noGrp="1"/>
          </p:cNvSpPr>
          <p:nvPr>
            <p:ph type="subTitle" idx="1"/>
          </p:nvPr>
        </p:nvSpPr>
        <p:spPr>
          <a:xfrm>
            <a:off x="1322921" y="3299012"/>
            <a:ext cx="6498159" cy="916641"/>
          </a:xfrm>
        </p:spPr>
        <p:txBody>
          <a:bodyPr vert="horz" lIns="91440" tIns="45720" rIns="91440" bIns="45720" rtlCol="0">
            <a:normAutofit/>
          </a:bodyPr>
          <a:lstStyle>
            <a:lvl1pPr marL="0" indent="0" algn="ctr" defTabSz="914400" rtl="0" eaLnBrk="1" latinLnBrk="0" hangingPunct="1">
              <a:spcBef>
                <a:spcPts val="300"/>
              </a:spcBef>
              <a:buClr>
                <a:schemeClr val="accent1">
                  <a:lumMod val="60000"/>
                  <a:lumOff val="40000"/>
                </a:schemeClr>
              </a:buClr>
              <a:buSzPct val="110000"/>
              <a:buFont typeface="Wingdings 2" pitchFamily="18" charset="2"/>
              <a:buNone/>
              <a:defRPr sz="1800" kern="1200">
                <a:solidFill>
                  <a:schemeClr val="tx1">
                    <a:tint val="75000"/>
                  </a:schemeClr>
                </a:solidFill>
                <a:latin typeface="+mn-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dirty="0"/>
          </a:p>
        </p:txBody>
      </p:sp>
      <p:sp>
        <p:nvSpPr>
          <p:cNvPr id="4" name="Date Placeholder 3"/>
          <p:cNvSpPr>
            <a:spLocks noGrp="1"/>
          </p:cNvSpPr>
          <p:nvPr>
            <p:ph type="dt" sz="half" idx="10"/>
          </p:nvPr>
        </p:nvSpPr>
        <p:spPr/>
        <p:txBody>
          <a:bodyPr/>
          <a:lstStyle/>
          <a:p>
            <a:fld id="{08D465FB-9B6F-4B93-83AD-629B79A41077}" type="datetime1">
              <a:rPr lang="en-US" smtClean="0"/>
              <a:t>10/4/2024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D8E1D23-4DED-714B-AFDC-138960B063F0}"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3398" y="611872"/>
            <a:ext cx="4079545" cy="1162050"/>
          </a:xfrm>
        </p:spPr>
        <p:txBody>
          <a:bodyPr anchor="b"/>
          <a:lstStyle>
            <a:lvl1pPr algn="ctr">
              <a:defRPr sz="3600" b="0"/>
            </a:lvl1pPr>
          </a:lstStyle>
          <a:p>
            <a:r>
              <a:rPr lang="en-US"/>
              <a:t>Click to edit Master title style</a:t>
            </a:r>
            <a:endParaRPr/>
          </a:p>
        </p:txBody>
      </p:sp>
      <p:sp>
        <p:nvSpPr>
          <p:cNvPr id="4" name="Text Placeholder 3"/>
          <p:cNvSpPr>
            <a:spLocks noGrp="1"/>
          </p:cNvSpPr>
          <p:nvPr>
            <p:ph type="body" sz="half" idx="2"/>
          </p:nvPr>
        </p:nvSpPr>
        <p:spPr>
          <a:xfrm>
            <a:off x="533398" y="1787856"/>
            <a:ext cx="4079545" cy="3720152"/>
          </a:xfrm>
        </p:spPr>
        <p:txBody>
          <a:bodyPr>
            <a:normAutofit/>
          </a:bodyPr>
          <a:lstStyle>
            <a:lvl1pPr marL="0" indent="0" algn="ctr">
              <a:spcBef>
                <a:spcPts val="60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E359C28-6CCA-49A4-A166-6671156389F9}" type="datetime1">
              <a:rPr lang="en-US" smtClean="0"/>
              <a:t>10/4/2024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D8E1D23-4DED-714B-AFDC-138960B063F0}" type="slidenum">
              <a:rPr lang="en-US" smtClean="0"/>
              <a:t>‹#›</a:t>
            </a:fld>
            <a:endParaRPr lang="en-US"/>
          </a:p>
        </p:txBody>
      </p:sp>
      <p:sp>
        <p:nvSpPr>
          <p:cNvPr id="8" name="Picture Placeholder 2"/>
          <p:cNvSpPr>
            <a:spLocks noGrp="1"/>
          </p:cNvSpPr>
          <p:nvPr>
            <p:ph type="pic" idx="1"/>
          </p:nvPr>
        </p:nvSpPr>
        <p:spPr>
          <a:xfrm>
            <a:off x="5090617" y="359392"/>
            <a:ext cx="3657600" cy="5318077"/>
          </a:xfrm>
          <a:ln w="3175">
            <a:solidFill>
              <a:schemeClr val="bg1"/>
            </a:solidFill>
          </a:ln>
          <a:effectLst>
            <a:outerShdw blurRad="63500" sx="100500" sy="100500" algn="ctr" rotWithShape="0">
              <a:prstClr val="black">
                <a:alpha val="50000"/>
              </a:prstClr>
            </a:outerShdw>
          </a:effectLst>
        </p:spPr>
        <p:txBody>
          <a:bodyPr vert="horz" lIns="91440" tIns="45720" rIns="91440" bIns="45720" rtlCol="0">
            <a:normAutofit/>
          </a:bodyPr>
          <a:lstStyle>
            <a:lvl1pPr marL="0" indent="0" algn="l" defTabSz="914400" rtl="0" eaLnBrk="1" latinLnBrk="0" hangingPunct="1">
              <a:spcBef>
                <a:spcPts val="2000"/>
              </a:spcBef>
              <a:buClr>
                <a:schemeClr val="accent1">
                  <a:lumMod val="60000"/>
                  <a:lumOff val="40000"/>
                </a:schemeClr>
              </a:buClr>
              <a:buSzPct val="110000"/>
              <a:buFont typeface="Wingdings 2" pitchFamily="18" charset="2"/>
              <a:buNone/>
              <a:defRPr sz="3200" kern="1200">
                <a:solidFill>
                  <a:schemeClr val="tx1">
                    <a:lumMod val="65000"/>
                    <a:lumOff val="35000"/>
                  </a:schemeClr>
                </a:solidFill>
                <a:latin typeface="+mn-lt"/>
                <a:ea typeface="+mn-ea"/>
                <a:cs typeface="+mn-cs"/>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Drag picture to placeholder or click icon to add</a:t>
            </a:r>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Vertical Text Placeholder 2"/>
          <p:cNvSpPr>
            <a:spLocks noGrp="1"/>
          </p:cNvSpPr>
          <p:nvPr>
            <p:ph type="body" orient="vert" idx="1"/>
          </p:nvPr>
        </p:nvSpPr>
        <p:spPr/>
        <p:txBody>
          <a:bodyPr vert="eaVert"/>
          <a:lstStyle>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4" name="Date Placeholder 3"/>
          <p:cNvSpPr>
            <a:spLocks noGrp="1"/>
          </p:cNvSpPr>
          <p:nvPr>
            <p:ph type="dt" sz="half" idx="10"/>
          </p:nvPr>
        </p:nvSpPr>
        <p:spPr/>
        <p:txBody>
          <a:bodyPr/>
          <a:lstStyle/>
          <a:p>
            <a:fld id="{147C897A-6A23-49E2-968D-0A1867A77DC1}" type="datetime1">
              <a:rPr lang="en-US" smtClean="0"/>
              <a:t>10/4/2024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D8E1D23-4DED-714B-AFDC-138960B063F0}" type="slidenum">
              <a:rPr lang="en-US" smtClean="0"/>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369792" y="368301"/>
            <a:ext cx="1524000" cy="5575300"/>
          </a:xfrm>
        </p:spPr>
        <p:txBody>
          <a:bodyPr vert="eaVert"/>
          <a:lstStyle/>
          <a:p>
            <a:r>
              <a:rPr lang="en-US"/>
              <a:t>Click to edit Master title style</a:t>
            </a:r>
            <a:endParaRPr/>
          </a:p>
        </p:txBody>
      </p:sp>
      <p:sp>
        <p:nvSpPr>
          <p:cNvPr id="3" name="Vertical Text Placeholder 2"/>
          <p:cNvSpPr>
            <a:spLocks noGrp="1"/>
          </p:cNvSpPr>
          <p:nvPr>
            <p:ph type="body" orient="vert" idx="1"/>
          </p:nvPr>
        </p:nvSpPr>
        <p:spPr>
          <a:xfrm>
            <a:off x="549274" y="368301"/>
            <a:ext cx="6689726" cy="5575300"/>
          </a:xfrm>
        </p:spPr>
        <p:txBody>
          <a:bodyPr vert="eaVert"/>
          <a:lstStyle>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4" name="Date Placeholder 3"/>
          <p:cNvSpPr>
            <a:spLocks noGrp="1"/>
          </p:cNvSpPr>
          <p:nvPr>
            <p:ph type="dt" sz="half" idx="10"/>
          </p:nvPr>
        </p:nvSpPr>
        <p:spPr/>
        <p:txBody>
          <a:bodyPr/>
          <a:lstStyle/>
          <a:p>
            <a:fld id="{2B9D0BAC-1069-4302-AB7F-663471451DE2}" type="datetime1">
              <a:rPr lang="en-US" smtClean="0"/>
              <a:t>10/4/2024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D8E1D23-4DED-714B-AFDC-138960B063F0}"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Content Placeholder 2"/>
          <p:cNvSpPr>
            <a:spLocks noGrp="1"/>
          </p:cNvSpPr>
          <p:nvPr>
            <p:ph idx="1"/>
          </p:nvPr>
        </p:nvSpPr>
        <p:spPr/>
        <p:txBody>
          <a:bodyPr/>
          <a:lstStyle>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4" name="Date Placeholder 3"/>
          <p:cNvSpPr>
            <a:spLocks noGrp="1"/>
          </p:cNvSpPr>
          <p:nvPr>
            <p:ph type="dt" sz="half" idx="10"/>
          </p:nvPr>
        </p:nvSpPr>
        <p:spPr/>
        <p:txBody>
          <a:bodyPr/>
          <a:lstStyle/>
          <a:p>
            <a:fld id="{648C69A2-31FB-416B-966D-A8E41EDFD4CC}" type="datetime1">
              <a:rPr lang="en-US" smtClean="0"/>
              <a:t>10/4/2024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D8E1D23-4DED-714B-AFDC-138960B063F0}"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Slide with Picture">
    <p:spTree>
      <p:nvGrpSpPr>
        <p:cNvPr id="1" name=""/>
        <p:cNvGrpSpPr/>
        <p:nvPr/>
      </p:nvGrpSpPr>
      <p:grpSpPr>
        <a:xfrm>
          <a:off x="0" y="0"/>
          <a:ext cx="0" cy="0"/>
          <a:chOff x="0" y="0"/>
          <a:chExt cx="0" cy="0"/>
        </a:xfrm>
      </p:grpSpPr>
      <p:sp>
        <p:nvSpPr>
          <p:cNvPr id="2" name="Title 1"/>
          <p:cNvSpPr>
            <a:spLocks noGrp="1"/>
          </p:cNvSpPr>
          <p:nvPr>
            <p:ph type="ctrTitle"/>
          </p:nvPr>
        </p:nvSpPr>
        <p:spPr>
          <a:xfrm>
            <a:off x="363538" y="3352801"/>
            <a:ext cx="8416925" cy="1470025"/>
          </a:xfrm>
        </p:spPr>
        <p:txBody>
          <a:bodyPr/>
          <a:lstStyle/>
          <a:p>
            <a:r>
              <a:rPr lang="en-US"/>
              <a:t>Click to edit Master title style</a:t>
            </a:r>
            <a:endParaRPr dirty="0"/>
          </a:p>
        </p:txBody>
      </p:sp>
      <p:sp>
        <p:nvSpPr>
          <p:cNvPr id="3" name="Subtitle 2"/>
          <p:cNvSpPr>
            <a:spLocks noGrp="1"/>
          </p:cNvSpPr>
          <p:nvPr>
            <p:ph type="subTitle" idx="1"/>
          </p:nvPr>
        </p:nvSpPr>
        <p:spPr>
          <a:xfrm>
            <a:off x="363538" y="4771029"/>
            <a:ext cx="8416925" cy="972671"/>
          </a:xfrm>
        </p:spPr>
        <p:txBody>
          <a:bodyPr>
            <a:normAutofit/>
          </a:bodyPr>
          <a:lstStyle>
            <a:lvl1pPr marL="0" indent="0" algn="ctr">
              <a:spcBef>
                <a:spcPts val="300"/>
              </a:spcBef>
              <a:buNone/>
              <a:defRPr sz="18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dirty="0"/>
          </a:p>
        </p:txBody>
      </p:sp>
      <p:sp>
        <p:nvSpPr>
          <p:cNvPr id="4" name="Date Placeholder 3"/>
          <p:cNvSpPr>
            <a:spLocks noGrp="1"/>
          </p:cNvSpPr>
          <p:nvPr>
            <p:ph type="dt" sz="half" idx="10"/>
          </p:nvPr>
        </p:nvSpPr>
        <p:spPr/>
        <p:txBody>
          <a:bodyPr/>
          <a:lstStyle/>
          <a:p>
            <a:fld id="{AE77D0F4-9C46-40BD-ABC6-5BF30B330F3C}" type="datetime1">
              <a:rPr lang="en-US" smtClean="0"/>
              <a:t>10/4/2024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D8E1D23-4DED-714B-AFDC-138960B063F0}" type="slidenum">
              <a:rPr lang="en-US" smtClean="0"/>
              <a:t>‹#›</a:t>
            </a:fld>
            <a:endParaRPr lang="en-US"/>
          </a:p>
        </p:txBody>
      </p:sp>
      <p:sp>
        <p:nvSpPr>
          <p:cNvPr id="9" name="Picture Placeholder 2"/>
          <p:cNvSpPr>
            <a:spLocks noGrp="1"/>
          </p:cNvSpPr>
          <p:nvPr>
            <p:ph type="pic" idx="13"/>
          </p:nvPr>
        </p:nvSpPr>
        <p:spPr>
          <a:xfrm>
            <a:off x="370980" y="363538"/>
            <a:ext cx="8402040" cy="2836862"/>
          </a:xfrm>
          <a:ln w="3175">
            <a:solidFill>
              <a:schemeClr val="bg1"/>
            </a:solidFill>
          </a:ln>
          <a:effectLst>
            <a:outerShdw blurRad="63500" sx="100500" sy="100500" algn="ctr" rotWithShape="0">
              <a:prstClr val="black">
                <a:alpha val="50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Drag picture to placeholder or click icon to add</a:t>
            </a:r>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49275" y="2403144"/>
            <a:ext cx="8056563" cy="1362075"/>
          </a:xfrm>
        </p:spPr>
        <p:txBody>
          <a:bodyPr anchor="b" anchorCtr="0"/>
          <a:lstStyle>
            <a:lvl1pPr algn="ctr">
              <a:defRPr sz="4600" b="0" cap="none" baseline="0"/>
            </a:lvl1pPr>
          </a:lstStyle>
          <a:p>
            <a:r>
              <a:rPr lang="en-US"/>
              <a:t>Click to edit Master title style</a:t>
            </a:r>
            <a:endParaRPr/>
          </a:p>
        </p:txBody>
      </p:sp>
      <p:sp>
        <p:nvSpPr>
          <p:cNvPr id="3" name="Text Placeholder 2"/>
          <p:cNvSpPr>
            <a:spLocks noGrp="1"/>
          </p:cNvSpPr>
          <p:nvPr>
            <p:ph type="body" idx="1"/>
          </p:nvPr>
        </p:nvSpPr>
        <p:spPr>
          <a:xfrm>
            <a:off x="549275" y="3736005"/>
            <a:ext cx="8056563" cy="1500187"/>
          </a:xfrm>
        </p:spPr>
        <p:txBody>
          <a:bodyPr anchor="t" anchorCtr="0">
            <a:normAutofit/>
          </a:bodyPr>
          <a:lstStyle>
            <a:lvl1pPr marL="0" indent="0" algn="ctr">
              <a:spcBef>
                <a:spcPts val="300"/>
              </a:spcBef>
              <a:buNone/>
              <a:defRPr sz="18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44738E1-ECA2-443C-BF4E-FC4E9714637E}" type="datetime1">
              <a:rPr lang="en-US" smtClean="0"/>
              <a:t>10/4/2024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D8E1D23-4DED-714B-AFDC-138960B063F0}"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549275" y="107576"/>
            <a:ext cx="8042276" cy="1336956"/>
          </a:xfrm>
        </p:spPr>
        <p:txBody>
          <a:bodyPr/>
          <a:lstStyle/>
          <a:p>
            <a:r>
              <a:rPr lang="en-US"/>
              <a:t>Click to edit Master title style</a:t>
            </a:r>
            <a:endParaRPr/>
          </a:p>
        </p:txBody>
      </p:sp>
      <p:sp>
        <p:nvSpPr>
          <p:cNvPr id="3" name="Content Placeholder 2"/>
          <p:cNvSpPr>
            <a:spLocks noGrp="1"/>
          </p:cNvSpPr>
          <p:nvPr>
            <p:ph sz="half" idx="1"/>
          </p:nvPr>
        </p:nvSpPr>
        <p:spPr>
          <a:xfrm>
            <a:off x="549275" y="1600201"/>
            <a:ext cx="3840480" cy="4343400"/>
          </a:xfrm>
        </p:spPr>
        <p:txBody>
          <a:bodyPr>
            <a:normAutofit/>
          </a:bodyPr>
          <a:lstStyle>
            <a:lvl1pPr>
              <a:spcBef>
                <a:spcPts val="1600"/>
              </a:spcBef>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4" name="Content Placeholder 3"/>
          <p:cNvSpPr>
            <a:spLocks noGrp="1"/>
          </p:cNvSpPr>
          <p:nvPr>
            <p:ph sz="half" idx="2"/>
          </p:nvPr>
        </p:nvSpPr>
        <p:spPr>
          <a:xfrm>
            <a:off x="4751071" y="1600201"/>
            <a:ext cx="3840480" cy="4343400"/>
          </a:xfrm>
        </p:spPr>
        <p:txBody>
          <a:bodyPr>
            <a:normAutofit/>
          </a:bodyPr>
          <a:lstStyle>
            <a:lvl1pPr>
              <a:spcBef>
                <a:spcPts val="1600"/>
              </a:spcBef>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5" name="Date Placeholder 4"/>
          <p:cNvSpPr>
            <a:spLocks noGrp="1"/>
          </p:cNvSpPr>
          <p:nvPr>
            <p:ph type="dt" sz="half" idx="10"/>
          </p:nvPr>
        </p:nvSpPr>
        <p:spPr/>
        <p:txBody>
          <a:bodyPr/>
          <a:lstStyle/>
          <a:p>
            <a:fld id="{58B9829B-47F9-4DF1-808A-3D75A3E5F459}" type="datetime1">
              <a:rPr lang="en-US" smtClean="0"/>
              <a:t>10/4/2024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D8E1D23-4DED-714B-AFDC-138960B063F0}"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49274" y="107576"/>
            <a:ext cx="8042276" cy="1336956"/>
          </a:xfrm>
        </p:spPr>
        <p:txBody>
          <a:bodyPr/>
          <a:lstStyle>
            <a:lvl1pPr>
              <a:defRPr/>
            </a:lvl1pPr>
          </a:lstStyle>
          <a:p>
            <a:r>
              <a:rPr lang="en-US"/>
              <a:t>Click to edit Master title style</a:t>
            </a:r>
            <a:endParaRPr/>
          </a:p>
        </p:txBody>
      </p:sp>
      <p:sp>
        <p:nvSpPr>
          <p:cNvPr id="3" name="Text Placeholder 2"/>
          <p:cNvSpPr>
            <a:spLocks noGrp="1"/>
          </p:cNvSpPr>
          <p:nvPr>
            <p:ph type="body" idx="1"/>
          </p:nvPr>
        </p:nvSpPr>
        <p:spPr>
          <a:xfrm>
            <a:off x="549274" y="1453224"/>
            <a:ext cx="3840480" cy="750887"/>
          </a:xfrm>
        </p:spPr>
        <p:txBody>
          <a:bodyPr anchor="b">
            <a:noAutofit/>
          </a:bodyPr>
          <a:lstStyle>
            <a:lvl1pPr marL="0" indent="0" algn="ctr">
              <a:spcBef>
                <a:spcPts val="0"/>
              </a:spcBef>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549274" y="2347415"/>
            <a:ext cx="3840480" cy="3596185"/>
          </a:xfrm>
        </p:spPr>
        <p:txBody>
          <a:bodyPr>
            <a:normAutofit/>
          </a:bodyPr>
          <a:lstStyle>
            <a:lvl1pPr>
              <a:spcBef>
                <a:spcPts val="1600"/>
              </a:spcBef>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5" name="Text Placeholder 4"/>
          <p:cNvSpPr>
            <a:spLocks noGrp="1"/>
          </p:cNvSpPr>
          <p:nvPr>
            <p:ph type="body" sz="quarter" idx="3"/>
          </p:nvPr>
        </p:nvSpPr>
        <p:spPr>
          <a:xfrm>
            <a:off x="4751070" y="1453224"/>
            <a:ext cx="3840480" cy="750887"/>
          </a:xfrm>
        </p:spPr>
        <p:txBody>
          <a:bodyPr anchor="b">
            <a:noAutofit/>
          </a:bodyPr>
          <a:lstStyle>
            <a:lvl1pPr marL="0" indent="0" algn="ctr">
              <a:spcBef>
                <a:spcPts val="0"/>
              </a:spcBef>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751070" y="2347415"/>
            <a:ext cx="3840480" cy="3596185"/>
          </a:xfrm>
        </p:spPr>
        <p:txBody>
          <a:bodyPr>
            <a:normAutofit/>
          </a:bodyPr>
          <a:lstStyle>
            <a:lvl1pPr>
              <a:spcBef>
                <a:spcPts val="1600"/>
              </a:spcBef>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7" name="Date Placeholder 6"/>
          <p:cNvSpPr>
            <a:spLocks noGrp="1"/>
          </p:cNvSpPr>
          <p:nvPr>
            <p:ph type="dt" sz="half" idx="10"/>
          </p:nvPr>
        </p:nvSpPr>
        <p:spPr/>
        <p:txBody>
          <a:bodyPr/>
          <a:lstStyle/>
          <a:p>
            <a:fld id="{652FAF45-F73F-4A7B-BD74-8CE976EF4B9B}" type="datetime1">
              <a:rPr lang="en-US" smtClean="0"/>
              <a:t>10/4/2024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D8E1D23-4DED-714B-AFDC-138960B063F0}"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Date Placeholder 2"/>
          <p:cNvSpPr>
            <a:spLocks noGrp="1"/>
          </p:cNvSpPr>
          <p:nvPr>
            <p:ph type="dt" sz="half" idx="10"/>
          </p:nvPr>
        </p:nvSpPr>
        <p:spPr/>
        <p:txBody>
          <a:bodyPr/>
          <a:lstStyle/>
          <a:p>
            <a:fld id="{6967829D-A3AD-4708-BE3D-81A1C60226A2}" type="datetime1">
              <a:rPr lang="en-US" smtClean="0"/>
              <a:t>10/4/2024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D8E1D23-4DED-714B-AFDC-138960B063F0}"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C9DBB8F-CDE4-4F0F-B1FF-A1AE05794269}" type="datetime1">
              <a:rPr lang="en-US" smtClean="0"/>
              <a:t>10/4/2024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D8E1D23-4DED-714B-AFDC-138960B063F0}"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3399" y="611872"/>
            <a:ext cx="3840480" cy="1162050"/>
          </a:xfrm>
        </p:spPr>
        <p:txBody>
          <a:bodyPr anchor="b"/>
          <a:lstStyle>
            <a:lvl1pPr algn="ctr">
              <a:defRPr sz="3600" b="0"/>
            </a:lvl1pPr>
          </a:lstStyle>
          <a:p>
            <a:r>
              <a:rPr lang="en-US"/>
              <a:t>Click to edit Master title style</a:t>
            </a:r>
            <a:endParaRPr/>
          </a:p>
        </p:txBody>
      </p:sp>
      <p:sp>
        <p:nvSpPr>
          <p:cNvPr id="3" name="Content Placeholder 2"/>
          <p:cNvSpPr>
            <a:spLocks noGrp="1"/>
          </p:cNvSpPr>
          <p:nvPr>
            <p:ph idx="1"/>
          </p:nvPr>
        </p:nvSpPr>
        <p:spPr>
          <a:xfrm>
            <a:off x="4742824" y="368300"/>
            <a:ext cx="3840480" cy="5575300"/>
          </a:xfrm>
        </p:spPr>
        <p:txBody>
          <a:bodyPr>
            <a:normAutofit/>
          </a:bodyPr>
          <a:lstStyle>
            <a:lvl1pPr>
              <a:spcBef>
                <a:spcPts val="2000"/>
              </a:spcBef>
              <a:defRPr sz="2200"/>
            </a:lvl1pPr>
            <a:lvl2pPr>
              <a:defRPr sz="2000"/>
            </a:lvl2pPr>
            <a:lvl3pPr>
              <a:defRPr sz="1800"/>
            </a:lvl3pPr>
            <a:lvl4pPr>
              <a:defRPr sz="1800"/>
            </a:lvl4pPr>
            <a:lvl5pPr>
              <a:defRPr sz="18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4" name="Text Placeholder 3"/>
          <p:cNvSpPr>
            <a:spLocks noGrp="1"/>
          </p:cNvSpPr>
          <p:nvPr>
            <p:ph type="body" sz="half" idx="2"/>
          </p:nvPr>
        </p:nvSpPr>
        <p:spPr>
          <a:xfrm>
            <a:off x="533399" y="1787856"/>
            <a:ext cx="3840480" cy="3720152"/>
          </a:xfrm>
        </p:spPr>
        <p:txBody>
          <a:bodyPr>
            <a:normAutofit/>
          </a:bodyPr>
          <a:lstStyle>
            <a:lvl1pPr marL="0" indent="0" algn="ctr">
              <a:spcBef>
                <a:spcPts val="60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E46481A-6D9B-4AFD-B2C1-2DD1AB868689}" type="datetime1">
              <a:rPr lang="en-US" smtClean="0"/>
              <a:t>10/4/2024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D8E1D23-4DED-714B-AFDC-138960B063F0}"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49275" y="107576"/>
            <a:ext cx="8042276" cy="1336956"/>
          </a:xfrm>
          <a:prstGeom prst="rect">
            <a:avLst/>
          </a:prstGeom>
        </p:spPr>
        <p:txBody>
          <a:bodyPr vert="horz" lIns="91440" tIns="45720" rIns="91440" bIns="45720" rtlCol="0" anchor="b" anchorCtr="0">
            <a:noAutofit/>
          </a:bodyPr>
          <a:lstStyle/>
          <a:p>
            <a:r>
              <a:rPr lang="en-US"/>
              <a:t>Click to edit Master title style</a:t>
            </a:r>
            <a:endParaRPr/>
          </a:p>
        </p:txBody>
      </p:sp>
      <p:sp>
        <p:nvSpPr>
          <p:cNvPr id="3" name="Text Placeholder 2"/>
          <p:cNvSpPr>
            <a:spLocks noGrp="1"/>
          </p:cNvSpPr>
          <p:nvPr>
            <p:ph type="body" idx="1"/>
          </p:nvPr>
        </p:nvSpPr>
        <p:spPr>
          <a:xfrm>
            <a:off x="549275" y="1600201"/>
            <a:ext cx="8042276" cy="43434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4" name="Date Placeholder 3"/>
          <p:cNvSpPr>
            <a:spLocks noGrp="1"/>
          </p:cNvSpPr>
          <p:nvPr>
            <p:ph type="dt" sz="half" idx="2"/>
          </p:nvPr>
        </p:nvSpPr>
        <p:spPr>
          <a:xfrm>
            <a:off x="5629835" y="6275668"/>
            <a:ext cx="2133600" cy="365125"/>
          </a:xfrm>
          <a:prstGeom prst="rect">
            <a:avLst/>
          </a:prstGeom>
        </p:spPr>
        <p:txBody>
          <a:bodyPr vert="horz" lIns="91440" tIns="45720" rIns="91440" bIns="45720" rtlCol="0" anchor="ctr"/>
          <a:lstStyle>
            <a:lvl1pPr algn="r">
              <a:defRPr sz="1200">
                <a:solidFill>
                  <a:schemeClr val="bg1"/>
                </a:solidFill>
              </a:defRPr>
            </a:lvl1pPr>
          </a:lstStyle>
          <a:p>
            <a:fld id="{4AC599DB-3DED-487C-872A-3EE33055AA7A}" type="datetime1">
              <a:rPr lang="en-US" smtClean="0"/>
              <a:t>10/4/2024</a:t>
            </a:fld>
            <a:endParaRPr lang="en-US"/>
          </a:p>
        </p:txBody>
      </p:sp>
      <p:sp>
        <p:nvSpPr>
          <p:cNvPr id="5" name="Footer Placeholder 4"/>
          <p:cNvSpPr>
            <a:spLocks noGrp="1"/>
          </p:cNvSpPr>
          <p:nvPr>
            <p:ph type="ftr" sz="quarter" idx="3"/>
          </p:nvPr>
        </p:nvSpPr>
        <p:spPr>
          <a:xfrm>
            <a:off x="264458" y="6275668"/>
            <a:ext cx="4840941" cy="365125"/>
          </a:xfrm>
          <a:prstGeom prst="rect">
            <a:avLst/>
          </a:prstGeom>
        </p:spPr>
        <p:txBody>
          <a:bodyPr vert="horz" lIns="91440" tIns="45720" rIns="91440" bIns="45720" rtlCol="0" anchor="ctr"/>
          <a:lstStyle>
            <a:lvl1pPr algn="l">
              <a:defRPr sz="1200">
                <a:solidFill>
                  <a:schemeClr val="bg1"/>
                </a:solidFill>
              </a:defRPr>
            </a:lvl1pPr>
          </a:lstStyle>
          <a:p>
            <a:endParaRPr lang="en-US"/>
          </a:p>
        </p:txBody>
      </p:sp>
      <p:sp>
        <p:nvSpPr>
          <p:cNvPr id="6" name="Slide Number Placeholder 5"/>
          <p:cNvSpPr>
            <a:spLocks noGrp="1"/>
          </p:cNvSpPr>
          <p:nvPr>
            <p:ph type="sldNum" sz="quarter" idx="4"/>
          </p:nvPr>
        </p:nvSpPr>
        <p:spPr>
          <a:xfrm>
            <a:off x="7897906" y="6275668"/>
            <a:ext cx="990600" cy="365125"/>
          </a:xfrm>
          <a:prstGeom prst="rect">
            <a:avLst/>
          </a:prstGeom>
        </p:spPr>
        <p:txBody>
          <a:bodyPr vert="horz" lIns="91440" tIns="45720" rIns="91440" bIns="45720" rtlCol="0" anchor="ctr"/>
          <a:lstStyle>
            <a:lvl1pPr algn="r">
              <a:defRPr sz="3600">
                <a:solidFill>
                  <a:schemeClr val="bg1"/>
                </a:solidFill>
              </a:defRPr>
            </a:lvl1pPr>
          </a:lstStyle>
          <a:p>
            <a:fld id="{FD8E1D23-4DED-714B-AFDC-138960B063F0}"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hf hdr="0" ftr="0" dt="0"/>
  <p:txStyles>
    <p:titleStyle>
      <a:lvl1pPr algn="ctr" defTabSz="914400" rtl="0" eaLnBrk="1" latinLnBrk="0" hangingPunct="1">
        <a:spcBef>
          <a:spcPct val="0"/>
        </a:spcBef>
        <a:buNone/>
        <a:defRPr sz="4600" kern="1200">
          <a:solidFill>
            <a:schemeClr val="accent1"/>
          </a:solidFill>
          <a:latin typeface="+mj-lt"/>
          <a:ea typeface="+mj-ea"/>
          <a:cs typeface="+mj-cs"/>
        </a:defRPr>
      </a:lvl1pPr>
    </p:titleStyle>
    <p:bodyStyle>
      <a:lvl1pPr marL="349250" indent="-349250" algn="l" defTabSz="914400" rtl="0" eaLnBrk="1" latinLnBrk="0" hangingPunct="1">
        <a:spcBef>
          <a:spcPts val="2000"/>
        </a:spcBef>
        <a:buClr>
          <a:schemeClr val="accent1">
            <a:lumMod val="60000"/>
            <a:lumOff val="40000"/>
          </a:schemeClr>
        </a:buClr>
        <a:buSzPct val="110000"/>
        <a:buFont typeface="Wingdings 2" pitchFamily="18" charset="2"/>
        <a:buChar char=""/>
        <a:defRPr sz="2400" kern="1200">
          <a:solidFill>
            <a:schemeClr val="tx1">
              <a:lumMod val="65000"/>
              <a:lumOff val="35000"/>
            </a:schemeClr>
          </a:solidFill>
          <a:latin typeface="+mn-lt"/>
          <a:ea typeface="+mn-ea"/>
          <a:cs typeface="+mn-cs"/>
        </a:defRPr>
      </a:lvl1pPr>
      <a:lvl2pPr marL="685800" indent="-336550" algn="l" defTabSz="914400" rtl="0" eaLnBrk="1" latinLnBrk="0" hangingPunct="1">
        <a:spcBef>
          <a:spcPts val="600"/>
        </a:spcBef>
        <a:buClr>
          <a:schemeClr val="accent1">
            <a:lumMod val="75000"/>
          </a:schemeClr>
        </a:buClr>
        <a:buSzPct val="110000"/>
        <a:buFont typeface="Wingdings 2" pitchFamily="18" charset="2"/>
        <a:buChar char=""/>
        <a:defRPr sz="2200" kern="1200">
          <a:solidFill>
            <a:schemeClr val="tx1">
              <a:lumMod val="65000"/>
              <a:lumOff val="35000"/>
            </a:schemeClr>
          </a:solidFill>
          <a:latin typeface="+mn-lt"/>
          <a:ea typeface="+mn-ea"/>
          <a:cs typeface="+mn-cs"/>
        </a:defRPr>
      </a:lvl2pPr>
      <a:lvl3pPr marL="968375" indent="-282575" algn="l" defTabSz="914400" rtl="0" eaLnBrk="1" latinLnBrk="0" hangingPunct="1">
        <a:spcBef>
          <a:spcPts val="600"/>
        </a:spcBef>
        <a:buClr>
          <a:schemeClr val="accent1">
            <a:lumMod val="60000"/>
            <a:lumOff val="40000"/>
          </a:schemeClr>
        </a:buClr>
        <a:buSzPct val="110000"/>
        <a:buFont typeface="Wingdings 2" pitchFamily="18" charset="2"/>
        <a:buChar char=""/>
        <a:defRPr sz="2000" kern="1200">
          <a:solidFill>
            <a:schemeClr val="tx1">
              <a:lumMod val="65000"/>
              <a:lumOff val="35000"/>
            </a:schemeClr>
          </a:solidFill>
          <a:latin typeface="+mn-lt"/>
          <a:ea typeface="+mn-ea"/>
          <a:cs typeface="+mn-cs"/>
        </a:defRPr>
      </a:lvl3pPr>
      <a:lvl4pPr marL="1263650" indent="-295275" algn="l" defTabSz="914400" rtl="0" eaLnBrk="1" latinLnBrk="0" hangingPunct="1">
        <a:spcBef>
          <a:spcPts val="600"/>
        </a:spcBef>
        <a:buClr>
          <a:schemeClr val="accent1">
            <a:lumMod val="75000"/>
          </a:schemeClr>
        </a:buClr>
        <a:buSzPct val="110000"/>
        <a:buFont typeface="Wingdings 2" pitchFamily="18" charset="2"/>
        <a:buChar char=""/>
        <a:defRPr sz="1800" kern="1200">
          <a:solidFill>
            <a:schemeClr val="tx1">
              <a:lumMod val="65000"/>
              <a:lumOff val="35000"/>
            </a:schemeClr>
          </a:solidFill>
          <a:latin typeface="+mn-lt"/>
          <a:ea typeface="+mn-ea"/>
          <a:cs typeface="+mn-cs"/>
        </a:defRPr>
      </a:lvl4pPr>
      <a:lvl5pPr marL="1546225" indent="-282575" algn="l" defTabSz="914400" rtl="0" eaLnBrk="1" latinLnBrk="0" hangingPunct="1">
        <a:spcBef>
          <a:spcPts val="600"/>
        </a:spcBef>
        <a:buClr>
          <a:schemeClr val="accent1">
            <a:lumMod val="60000"/>
            <a:lumOff val="40000"/>
          </a:schemeClr>
        </a:buClr>
        <a:buSzPct val="110000"/>
        <a:buFont typeface="Wingdings 2" pitchFamily="18" charset="2"/>
        <a:buChar char=""/>
        <a:defRPr sz="1800" kern="1200">
          <a:solidFill>
            <a:schemeClr val="tx1">
              <a:lumMod val="65000"/>
              <a:lumOff val="35000"/>
            </a:schemeClr>
          </a:solidFill>
          <a:latin typeface="+mn-lt"/>
          <a:ea typeface="+mn-ea"/>
          <a:cs typeface="+mn-cs"/>
        </a:defRPr>
      </a:lvl5pPr>
      <a:lvl6pPr marL="1828800" indent="-282575" algn="l" defTabSz="914400" rtl="0" eaLnBrk="1" latinLnBrk="0" hangingPunct="1">
        <a:spcBef>
          <a:spcPct val="20000"/>
        </a:spcBef>
        <a:buClr>
          <a:schemeClr val="accent2"/>
        </a:buClr>
        <a:buSzPct val="110000"/>
        <a:buFont typeface="Wingdings 2" pitchFamily="18" charset="2"/>
        <a:buChar char=""/>
        <a:defRPr lang="en-US" sz="1800" kern="1200" dirty="0" smtClean="0">
          <a:solidFill>
            <a:schemeClr val="tx1">
              <a:lumMod val="65000"/>
              <a:lumOff val="35000"/>
            </a:schemeClr>
          </a:solidFill>
          <a:latin typeface="+mn-lt"/>
          <a:ea typeface="+mn-ea"/>
          <a:cs typeface="+mn-cs"/>
        </a:defRPr>
      </a:lvl6pPr>
      <a:lvl7pPr marL="2117725" indent="-282575" algn="l" defTabSz="914400" rtl="0" eaLnBrk="1" latinLnBrk="0" hangingPunct="1">
        <a:spcBef>
          <a:spcPct val="20000"/>
        </a:spcBef>
        <a:buClr>
          <a:schemeClr val="accent1">
            <a:lumMod val="60000"/>
            <a:lumOff val="40000"/>
          </a:schemeClr>
        </a:buClr>
        <a:buSzPct val="110000"/>
        <a:buFont typeface="Wingdings 2" pitchFamily="18" charset="2"/>
        <a:buChar char=""/>
        <a:defRPr lang="en-US" sz="1800" kern="1200" dirty="0" smtClean="0">
          <a:solidFill>
            <a:schemeClr val="tx1">
              <a:lumMod val="65000"/>
              <a:lumOff val="35000"/>
            </a:schemeClr>
          </a:solidFill>
          <a:latin typeface="+mn-lt"/>
          <a:ea typeface="+mn-ea"/>
          <a:cs typeface="+mn-cs"/>
        </a:defRPr>
      </a:lvl7pPr>
      <a:lvl8pPr marL="2398713" indent="-282575" algn="l" defTabSz="914400" rtl="0" eaLnBrk="1" latinLnBrk="0" hangingPunct="1">
        <a:spcBef>
          <a:spcPct val="20000"/>
        </a:spcBef>
        <a:buClr>
          <a:schemeClr val="accent2"/>
        </a:buClr>
        <a:buSzPct val="110000"/>
        <a:buFont typeface="Wingdings 2" pitchFamily="18" charset="2"/>
        <a:buChar char=""/>
        <a:defRPr lang="en-US" sz="1800" kern="1200" dirty="0" smtClean="0">
          <a:solidFill>
            <a:schemeClr val="tx1">
              <a:lumMod val="65000"/>
              <a:lumOff val="35000"/>
            </a:schemeClr>
          </a:solidFill>
          <a:latin typeface="+mn-lt"/>
          <a:ea typeface="+mn-ea"/>
          <a:cs typeface="+mn-cs"/>
        </a:defRPr>
      </a:lvl8pPr>
      <a:lvl9pPr marL="2689225" indent="-282575" algn="l" defTabSz="914400" rtl="0" eaLnBrk="1" latinLnBrk="0" hangingPunct="1">
        <a:spcBef>
          <a:spcPct val="20000"/>
        </a:spcBef>
        <a:buClr>
          <a:schemeClr val="accent1">
            <a:lumMod val="60000"/>
            <a:lumOff val="40000"/>
          </a:schemeClr>
        </a:buClr>
        <a:buSzPct val="110000"/>
        <a:buFont typeface="Wingdings 2" pitchFamily="18" charset="2"/>
        <a:buChar char=""/>
        <a:defRPr lang="en-US" sz="1800" kern="1200" dirty="0">
          <a:solidFill>
            <a:schemeClr val="tx1">
              <a:lumMod val="65000"/>
              <a:lumOff val="35000"/>
            </a:schemeClr>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3F9380-8762-494F-81BF-5412F1411FC1}"/>
              </a:ext>
            </a:extLst>
          </p:cNvPr>
          <p:cNvSpPr>
            <a:spLocks noGrp="1"/>
          </p:cNvSpPr>
          <p:nvPr>
            <p:ph type="title"/>
          </p:nvPr>
        </p:nvSpPr>
        <p:spPr>
          <a:xfrm>
            <a:off x="390251" y="606586"/>
            <a:ext cx="7507324" cy="397725"/>
          </a:xfrm>
        </p:spPr>
        <p:txBody>
          <a:bodyPr/>
          <a:lstStyle/>
          <a:p>
            <a:r>
              <a:rPr lang="en-US" sz="2800" b="1" dirty="0"/>
              <a:t>	CJAG Conference </a:t>
            </a:r>
          </a:p>
        </p:txBody>
      </p:sp>
      <p:sp>
        <p:nvSpPr>
          <p:cNvPr id="4" name="Rectangle 3">
            <a:extLst>
              <a:ext uri="{FF2B5EF4-FFF2-40B4-BE49-F238E27FC236}">
                <a16:creationId xmlns:a16="http://schemas.microsoft.com/office/drawing/2014/main" id="{C1DD34AA-A16F-4FDE-8C25-02B3CC49D6C0}"/>
              </a:ext>
            </a:extLst>
          </p:cNvPr>
          <p:cNvSpPr/>
          <p:nvPr/>
        </p:nvSpPr>
        <p:spPr>
          <a:xfrm>
            <a:off x="172277" y="2733364"/>
            <a:ext cx="8759687" cy="1277273"/>
          </a:xfrm>
          <a:prstGeom prst="rect">
            <a:avLst/>
          </a:prstGeom>
        </p:spPr>
        <p:txBody>
          <a:bodyPr wrap="square">
            <a:spAutoFit/>
          </a:bodyPr>
          <a:lstStyle/>
          <a:p>
            <a:pPr algn="ctr"/>
            <a:r>
              <a:rPr lang="en-US" sz="2500" b="1" cap="small" dirty="0"/>
              <a:t>UNPACKING THE CONCEPT OF CHILD PORNOGRAPHY IN THE ERA OF ARTIFICIAL INTELLIGENCE</a:t>
            </a:r>
            <a:endParaRPr lang="en-US" sz="2500" dirty="0"/>
          </a:p>
          <a:p>
            <a:pPr algn="ctr">
              <a:tabLst>
                <a:tab pos="139700" algn="l"/>
                <a:tab pos="457200" algn="l"/>
              </a:tabLst>
            </a:pPr>
            <a:endParaRPr lang="en-US" sz="2700" dirty="0">
              <a:effectLst/>
              <a:latin typeface="Times New Roman" panose="02020603050405020304" pitchFamily="18" charset="0"/>
              <a:ea typeface="Times New Roman" panose="02020603050405020304" pitchFamily="18" charset="0"/>
            </a:endParaRPr>
          </a:p>
        </p:txBody>
      </p:sp>
      <p:sp>
        <p:nvSpPr>
          <p:cNvPr id="5" name="Rectangle 4">
            <a:extLst>
              <a:ext uri="{FF2B5EF4-FFF2-40B4-BE49-F238E27FC236}">
                <a16:creationId xmlns:a16="http://schemas.microsoft.com/office/drawing/2014/main" id="{DB4969B8-67AA-41B5-884C-DFB3485B5E5A}"/>
              </a:ext>
            </a:extLst>
          </p:cNvPr>
          <p:cNvSpPr/>
          <p:nvPr/>
        </p:nvSpPr>
        <p:spPr>
          <a:xfrm>
            <a:off x="2140226" y="5669885"/>
            <a:ext cx="4572000" cy="369332"/>
          </a:xfrm>
          <a:prstGeom prst="rect">
            <a:avLst/>
          </a:prstGeom>
        </p:spPr>
        <p:txBody>
          <a:bodyPr>
            <a:spAutoFit/>
          </a:bodyPr>
          <a:lstStyle/>
          <a:p>
            <a:pPr marL="0" marR="0" algn="ctr">
              <a:spcBef>
                <a:spcPts val="0"/>
              </a:spcBef>
              <a:spcAft>
                <a:spcPts val="0"/>
              </a:spcAft>
              <a:tabLst>
                <a:tab pos="139700" algn="l"/>
                <a:tab pos="457200" algn="l"/>
              </a:tabLst>
            </a:pPr>
            <a:r>
              <a:rPr lang="en-US" dirty="0"/>
              <a:t>October 2024</a:t>
            </a:r>
            <a:r>
              <a:rPr lang="en-US" b="1" cap="small" dirty="0">
                <a:latin typeface="Arial" panose="020B0604020202020204" pitchFamily="34" charset="0"/>
                <a:ea typeface="Times New Roman" panose="02020603050405020304" pitchFamily="18" charset="0"/>
                <a:cs typeface="Arial" panose="020B0604020202020204" pitchFamily="34" charset="0"/>
              </a:rPr>
              <a:t> </a:t>
            </a:r>
            <a:endParaRPr lang="en-US" dirty="0">
              <a:effectLst/>
              <a:latin typeface="Times New Roman" panose="02020603050405020304" pitchFamily="18" charset="0"/>
              <a:ea typeface="Times New Roman" panose="02020603050405020304" pitchFamily="18" charset="0"/>
            </a:endParaRPr>
          </a:p>
        </p:txBody>
      </p:sp>
      <p:sp>
        <p:nvSpPr>
          <p:cNvPr id="6" name="Rectangle 5">
            <a:extLst>
              <a:ext uri="{FF2B5EF4-FFF2-40B4-BE49-F238E27FC236}">
                <a16:creationId xmlns:a16="http://schemas.microsoft.com/office/drawing/2014/main" id="{34161E01-8541-4DE6-8D69-C569A4A8F76F}"/>
              </a:ext>
            </a:extLst>
          </p:cNvPr>
          <p:cNvSpPr/>
          <p:nvPr/>
        </p:nvSpPr>
        <p:spPr>
          <a:xfrm>
            <a:off x="473716" y="4423725"/>
            <a:ext cx="8196568" cy="738664"/>
          </a:xfrm>
          <a:prstGeom prst="rect">
            <a:avLst/>
          </a:prstGeom>
        </p:spPr>
        <p:txBody>
          <a:bodyPr wrap="square">
            <a:spAutoFit/>
          </a:bodyPr>
          <a:lstStyle/>
          <a:p>
            <a:pPr algn="ctr"/>
            <a:r>
              <a:rPr lang="fr-FR" sz="2100" dirty="0"/>
              <a:t>Dr. Roger-Claude Liwanga</a:t>
            </a:r>
          </a:p>
          <a:p>
            <a:pPr algn="ctr"/>
            <a:r>
              <a:rPr lang="en-US" sz="2100" dirty="0"/>
              <a:t>Albany State University</a:t>
            </a:r>
          </a:p>
        </p:txBody>
      </p:sp>
      <p:sp>
        <p:nvSpPr>
          <p:cNvPr id="3" name="Slide Number Placeholder 2">
            <a:extLst>
              <a:ext uri="{FF2B5EF4-FFF2-40B4-BE49-F238E27FC236}">
                <a16:creationId xmlns:a16="http://schemas.microsoft.com/office/drawing/2014/main" id="{DC0485F5-3646-42AE-9BBD-FCC65529C1C9}"/>
              </a:ext>
            </a:extLst>
          </p:cNvPr>
          <p:cNvSpPr>
            <a:spLocks noGrp="1"/>
          </p:cNvSpPr>
          <p:nvPr>
            <p:ph type="sldNum" sz="quarter" idx="12"/>
          </p:nvPr>
        </p:nvSpPr>
        <p:spPr/>
        <p:txBody>
          <a:bodyPr/>
          <a:lstStyle/>
          <a:p>
            <a:fld id="{FD8E1D23-4DED-714B-AFDC-138960B063F0}" type="slidenum">
              <a:rPr lang="en-US" smtClean="0"/>
              <a:t>1</a:t>
            </a:fld>
            <a:endParaRPr lang="en-US"/>
          </a:p>
        </p:txBody>
      </p:sp>
    </p:spTree>
    <p:extLst>
      <p:ext uri="{BB962C8B-B14F-4D97-AF65-F5344CB8AC3E}">
        <p14:creationId xmlns:p14="http://schemas.microsoft.com/office/powerpoint/2010/main" val="71354518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513184" y="897638"/>
            <a:ext cx="8098972" cy="5155257"/>
          </a:xfrm>
          <a:prstGeom prst="rect">
            <a:avLst/>
          </a:prstGeom>
        </p:spPr>
        <p:txBody>
          <a:bodyPr wrap="square">
            <a:spAutoFit/>
          </a:bodyPr>
          <a:lstStyle/>
          <a:p>
            <a:pPr algn="ctr">
              <a:spcBef>
                <a:spcPts val="1200"/>
              </a:spcBef>
            </a:pPr>
            <a:r>
              <a:rPr lang="en-US" sz="1900" b="1" u="sng" dirty="0"/>
              <a:t>Ashcroft v. Free Speech Coalition, 535 U.S. 234 (2002)</a:t>
            </a:r>
          </a:p>
          <a:p>
            <a:pPr>
              <a:spcBef>
                <a:spcPts val="1200"/>
              </a:spcBef>
            </a:pPr>
            <a:r>
              <a:rPr lang="en-US" b="1" dirty="0"/>
              <a:t>Facts</a:t>
            </a:r>
            <a:r>
              <a:rPr lang="en-US" dirty="0"/>
              <a:t>:</a:t>
            </a:r>
          </a:p>
          <a:p>
            <a:pPr>
              <a:spcBef>
                <a:spcPts val="1200"/>
              </a:spcBef>
            </a:pPr>
            <a:r>
              <a:rPr lang="en-US" dirty="0"/>
              <a:t>Under the Child Pornography Prevention Act of 1996 (CPPA), the federal government banned images of minors who appeared to be engaging in sexual activity even if they were not real children. The CPPA outlawed images of youthful looking adults that were posed to look like children, computer-generated images, and even some cartoon images depicting children engaged in sexual acts. It also imposed harsh penalties on individuals who were convicted of creating or possessing these images, including 15 years in prison for a first offense.</a:t>
            </a:r>
          </a:p>
          <a:p>
            <a:pPr>
              <a:spcBef>
                <a:spcPts val="1200"/>
              </a:spcBef>
            </a:pPr>
            <a:r>
              <a:rPr lang="en-US" dirty="0"/>
              <a:t>The Free Speech Coalition, an adult-entertainment trade association, and others filed suit, alleging that the CPPA provisions are overbroad and vague and, thus, restrain works otherwise protected by the First Amendment.</a:t>
            </a:r>
          </a:p>
          <a:p>
            <a:pPr>
              <a:spcBef>
                <a:spcPts val="1200"/>
              </a:spcBef>
            </a:pPr>
            <a:r>
              <a:rPr lang="en-US" b="1" dirty="0"/>
              <a:t>Issue</a:t>
            </a:r>
            <a:r>
              <a:rPr lang="en-US" dirty="0"/>
              <a:t>: Does the CPPA violate freedom of speech when it proscribes a significant universe of speech that is not under New York v. Ferber?</a:t>
            </a:r>
          </a:p>
        </p:txBody>
      </p:sp>
      <p:sp>
        <p:nvSpPr>
          <p:cNvPr id="5" name="Slide Number Placeholder 4"/>
          <p:cNvSpPr>
            <a:spLocks noGrp="1"/>
          </p:cNvSpPr>
          <p:nvPr>
            <p:ph type="sldNum" sz="quarter" idx="12"/>
          </p:nvPr>
        </p:nvSpPr>
        <p:spPr/>
        <p:txBody>
          <a:bodyPr/>
          <a:lstStyle/>
          <a:p>
            <a:fld id="{FD8E1D23-4DED-714B-AFDC-138960B063F0}" type="slidenum">
              <a:rPr lang="en-US" sz="1500" smtClean="0"/>
              <a:t>10</a:t>
            </a:fld>
            <a:endParaRPr lang="en-US" sz="1500" dirty="0"/>
          </a:p>
        </p:txBody>
      </p:sp>
      <p:sp>
        <p:nvSpPr>
          <p:cNvPr id="2" name="Title 1">
            <a:extLst>
              <a:ext uri="{FF2B5EF4-FFF2-40B4-BE49-F238E27FC236}">
                <a16:creationId xmlns:a16="http://schemas.microsoft.com/office/drawing/2014/main" id="{36649E74-8F3B-3F28-DEF6-E4C2C2D619E3}"/>
              </a:ext>
            </a:extLst>
          </p:cNvPr>
          <p:cNvSpPr txBox="1">
            <a:spLocks/>
          </p:cNvSpPr>
          <p:nvPr/>
        </p:nvSpPr>
        <p:spPr>
          <a:xfrm>
            <a:off x="406127" y="344558"/>
            <a:ext cx="8616145" cy="410816"/>
          </a:xfrm>
          <a:prstGeom prst="rect">
            <a:avLst/>
          </a:prstGeom>
        </p:spPr>
        <p:txBody>
          <a:bodyPr/>
          <a:lstStyle>
            <a:lvl1pPr algn="ctr" defTabSz="914400" rtl="0" eaLnBrk="1" latinLnBrk="0" hangingPunct="1">
              <a:spcBef>
                <a:spcPct val="0"/>
              </a:spcBef>
              <a:buNone/>
              <a:defRPr sz="4600" kern="1200">
                <a:solidFill>
                  <a:schemeClr val="accent1"/>
                </a:solidFill>
                <a:latin typeface="+mj-lt"/>
                <a:ea typeface="+mj-ea"/>
                <a:cs typeface="+mj-cs"/>
              </a:defRPr>
            </a:lvl1pPr>
          </a:lstStyle>
          <a:p>
            <a:pPr algn="l"/>
            <a:r>
              <a:rPr lang="en-US" sz="2300" b="1" dirty="0"/>
              <a:t>II. Jurisprudence on Child Pornography?</a:t>
            </a:r>
          </a:p>
        </p:txBody>
      </p:sp>
    </p:spTree>
    <p:extLst>
      <p:ext uri="{BB962C8B-B14F-4D97-AF65-F5344CB8AC3E}">
        <p14:creationId xmlns:p14="http://schemas.microsoft.com/office/powerpoint/2010/main" val="12073034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406127" y="1036037"/>
            <a:ext cx="8299333" cy="5216813"/>
          </a:xfrm>
          <a:prstGeom prst="rect">
            <a:avLst/>
          </a:prstGeom>
        </p:spPr>
        <p:txBody>
          <a:bodyPr wrap="square">
            <a:spAutoFit/>
          </a:bodyPr>
          <a:lstStyle/>
          <a:p>
            <a:pPr algn="ctr">
              <a:spcBef>
                <a:spcPts val="1200"/>
              </a:spcBef>
            </a:pPr>
            <a:r>
              <a:rPr lang="en-US" sz="1900" b="1" u="sng" dirty="0"/>
              <a:t>Ashcroft v. Free Speech Coalition, 535 U.S. 234 (2002)</a:t>
            </a:r>
          </a:p>
          <a:p>
            <a:pPr>
              <a:spcBef>
                <a:spcPts val="1200"/>
              </a:spcBef>
            </a:pPr>
            <a:r>
              <a:rPr lang="en-US" b="1" dirty="0"/>
              <a:t>Holding</a:t>
            </a:r>
            <a:r>
              <a:rPr lang="en-US" dirty="0"/>
              <a:t>:</a:t>
            </a:r>
          </a:p>
          <a:p>
            <a:pPr marL="285750" indent="-285750">
              <a:spcBef>
                <a:spcPts val="1200"/>
              </a:spcBef>
              <a:buFont typeface="Wingdings" panose="05000000000000000000" pitchFamily="2" charset="2"/>
              <a:buChar char="q"/>
            </a:pPr>
            <a:r>
              <a:rPr lang="en-US" dirty="0"/>
              <a:t>Yes, the CPPA provisions are unconstitutional as violating the freedom of speech.</a:t>
            </a:r>
          </a:p>
          <a:p>
            <a:pPr marL="285750" indent="-285750">
              <a:spcBef>
                <a:spcPts val="1200"/>
              </a:spcBef>
              <a:buFont typeface="Wingdings" panose="05000000000000000000" pitchFamily="2" charset="2"/>
              <a:buChar char="q"/>
            </a:pPr>
            <a:r>
              <a:rPr lang="en-US" dirty="0"/>
              <a:t>Artists are protected when they show children engaging in sexual activity if it is not for pornographic pursues.</a:t>
            </a:r>
          </a:p>
          <a:p>
            <a:pPr marL="285750" indent="-285750">
              <a:spcBef>
                <a:spcPts val="1200"/>
              </a:spcBef>
              <a:buFont typeface="Wingdings" panose="05000000000000000000" pitchFamily="2" charset="2"/>
              <a:buChar char="q"/>
            </a:pPr>
            <a:r>
              <a:rPr lang="en-US" dirty="0"/>
              <a:t>New York v. Ferber provides that computer-generated images are protected as a substitute for actual children.</a:t>
            </a:r>
          </a:p>
          <a:p>
            <a:pPr>
              <a:spcBef>
                <a:spcPts val="1200"/>
              </a:spcBef>
            </a:pPr>
            <a:endParaRPr lang="en-US" b="1" dirty="0"/>
          </a:p>
          <a:p>
            <a:pPr>
              <a:spcBef>
                <a:spcPts val="1200"/>
              </a:spcBef>
            </a:pPr>
            <a:r>
              <a:rPr lang="en-US" b="1" dirty="0"/>
              <a:t>Observation:</a:t>
            </a:r>
          </a:p>
          <a:p>
            <a:pPr marL="285750" indent="-285750">
              <a:spcBef>
                <a:spcPts val="1200"/>
              </a:spcBef>
              <a:buFont typeface="Wingdings" panose="05000000000000000000" pitchFamily="2" charset="2"/>
              <a:buChar char="q"/>
            </a:pPr>
            <a:r>
              <a:rPr lang="en-US" dirty="0"/>
              <a:t>While declaring unconstitutional the CPPA provisions, </a:t>
            </a:r>
            <a:r>
              <a:rPr lang="en-US" u="sng" dirty="0"/>
              <a:t>the US Supreme Court declined to comment on the legality of morphed images</a:t>
            </a:r>
            <a:r>
              <a:rPr lang="en-US" dirty="0"/>
              <a:t>.</a:t>
            </a:r>
          </a:p>
          <a:p>
            <a:pPr marL="742950" lvl="1" indent="-285750">
              <a:spcBef>
                <a:spcPts val="1200"/>
              </a:spcBef>
              <a:buFont typeface="Wingdings" panose="05000000000000000000" pitchFamily="2" charset="2"/>
              <a:buChar char="Ø"/>
            </a:pPr>
            <a:r>
              <a:rPr lang="en-US" dirty="0"/>
              <a:t>Morphed images are images created by combining a real image of a child with a virtual image or adult image depicting sexual activity.</a:t>
            </a:r>
          </a:p>
        </p:txBody>
      </p:sp>
      <p:sp>
        <p:nvSpPr>
          <p:cNvPr id="5" name="Slide Number Placeholder 4"/>
          <p:cNvSpPr>
            <a:spLocks noGrp="1"/>
          </p:cNvSpPr>
          <p:nvPr>
            <p:ph type="sldNum" sz="quarter" idx="12"/>
          </p:nvPr>
        </p:nvSpPr>
        <p:spPr/>
        <p:txBody>
          <a:bodyPr/>
          <a:lstStyle/>
          <a:p>
            <a:fld id="{FD8E1D23-4DED-714B-AFDC-138960B063F0}" type="slidenum">
              <a:rPr lang="en-US" sz="1500" smtClean="0"/>
              <a:t>11</a:t>
            </a:fld>
            <a:endParaRPr lang="en-US" sz="1500" dirty="0"/>
          </a:p>
        </p:txBody>
      </p:sp>
      <p:sp>
        <p:nvSpPr>
          <p:cNvPr id="2" name="Title 1">
            <a:extLst>
              <a:ext uri="{FF2B5EF4-FFF2-40B4-BE49-F238E27FC236}">
                <a16:creationId xmlns:a16="http://schemas.microsoft.com/office/drawing/2014/main" id="{36649E74-8F3B-3F28-DEF6-E4C2C2D619E3}"/>
              </a:ext>
            </a:extLst>
          </p:cNvPr>
          <p:cNvSpPr txBox="1">
            <a:spLocks/>
          </p:cNvSpPr>
          <p:nvPr/>
        </p:nvSpPr>
        <p:spPr>
          <a:xfrm>
            <a:off x="527855" y="344558"/>
            <a:ext cx="8616145" cy="410816"/>
          </a:xfrm>
          <a:prstGeom prst="rect">
            <a:avLst/>
          </a:prstGeom>
        </p:spPr>
        <p:txBody>
          <a:bodyPr/>
          <a:lstStyle>
            <a:lvl1pPr algn="ctr" defTabSz="914400" rtl="0" eaLnBrk="1" latinLnBrk="0" hangingPunct="1">
              <a:spcBef>
                <a:spcPct val="0"/>
              </a:spcBef>
              <a:buNone/>
              <a:defRPr sz="4600" kern="1200">
                <a:solidFill>
                  <a:schemeClr val="accent1"/>
                </a:solidFill>
                <a:latin typeface="+mj-lt"/>
                <a:ea typeface="+mj-ea"/>
                <a:cs typeface="+mj-cs"/>
              </a:defRPr>
            </a:lvl1pPr>
          </a:lstStyle>
          <a:p>
            <a:pPr algn="l"/>
            <a:r>
              <a:rPr lang="en-US" sz="2300" b="1" dirty="0"/>
              <a:t>II. Jurisprudence on Child Pornography?</a:t>
            </a:r>
          </a:p>
        </p:txBody>
      </p:sp>
    </p:spTree>
    <p:extLst>
      <p:ext uri="{BB962C8B-B14F-4D97-AF65-F5344CB8AC3E}">
        <p14:creationId xmlns:p14="http://schemas.microsoft.com/office/powerpoint/2010/main" val="17331969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6" end="6"/>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7" end="7"/>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272361" y="981911"/>
            <a:ext cx="8470423" cy="5293757"/>
          </a:xfrm>
          <a:prstGeom prst="rect">
            <a:avLst/>
          </a:prstGeom>
        </p:spPr>
        <p:txBody>
          <a:bodyPr wrap="square">
            <a:spAutoFit/>
          </a:bodyPr>
          <a:lstStyle/>
          <a:p>
            <a:pPr marL="285750" indent="-285750">
              <a:spcBef>
                <a:spcPts val="1200"/>
              </a:spcBef>
              <a:buFont typeface="Wingdings" panose="05000000000000000000" pitchFamily="2" charset="2"/>
              <a:buChar char="q"/>
            </a:pPr>
            <a:r>
              <a:rPr lang="en-US" sz="2200" dirty="0"/>
              <a:t>Following the US Supreme court ruling on Ashcroft v. Free Speech Coalition case, </a:t>
            </a:r>
          </a:p>
          <a:p>
            <a:pPr marL="285750" indent="-285750">
              <a:spcBef>
                <a:spcPts val="1200"/>
              </a:spcBef>
              <a:buFont typeface="Wingdings" panose="05000000000000000000" pitchFamily="2" charset="2"/>
              <a:buChar char="q"/>
            </a:pPr>
            <a:r>
              <a:rPr lang="en-US" sz="2200" dirty="0"/>
              <a:t>Congress adopted the Prosecutorial Remedies and Other Tools To End the Exploitation of Children Today Act of 2003 (PROTECT Act):</a:t>
            </a:r>
          </a:p>
          <a:p>
            <a:pPr marL="800100" lvl="1" indent="-342900">
              <a:spcBef>
                <a:spcPts val="1200"/>
              </a:spcBef>
              <a:buFont typeface="Wingdings" panose="05000000000000000000" pitchFamily="2" charset="2"/>
              <a:buChar char="Ø"/>
            </a:pPr>
            <a:r>
              <a:rPr lang="en-US" sz="2200" dirty="0"/>
              <a:t>Under the PROTECT Act (18 U.S.C. § 2252A), </a:t>
            </a:r>
            <a:r>
              <a:rPr lang="en-US" sz="2200" dirty="0">
                <a:solidFill>
                  <a:srgbClr val="FF0000"/>
                </a:solidFill>
              </a:rPr>
              <a:t>it is illegal to knowingly:</a:t>
            </a:r>
          </a:p>
          <a:p>
            <a:pPr lvl="2" algn="just">
              <a:spcBef>
                <a:spcPts val="1200"/>
              </a:spcBef>
            </a:pPr>
            <a:r>
              <a:rPr lang="en-US" sz="2200" dirty="0">
                <a:solidFill>
                  <a:srgbClr val="FF0000"/>
                </a:solidFill>
              </a:rPr>
              <a:t>Advertise, promote, present, distribute, or solicit . . . any material or purported material in a manner that reflects </a:t>
            </a:r>
            <a:r>
              <a:rPr lang="en-US" sz="2200" u="sng" dirty="0">
                <a:solidFill>
                  <a:srgbClr val="FF0000"/>
                </a:solidFill>
              </a:rPr>
              <a:t>the belief</a:t>
            </a:r>
            <a:r>
              <a:rPr lang="en-US" sz="2200" dirty="0">
                <a:solidFill>
                  <a:srgbClr val="FF0000"/>
                </a:solidFill>
              </a:rPr>
              <a:t>, or that is intended </a:t>
            </a:r>
            <a:r>
              <a:rPr lang="en-US" sz="2200" u="sng" dirty="0">
                <a:solidFill>
                  <a:srgbClr val="FF0000"/>
                </a:solidFill>
              </a:rPr>
              <a:t>to cause another to believe </a:t>
            </a:r>
            <a:r>
              <a:rPr lang="en-US" sz="2200" dirty="0">
                <a:solidFill>
                  <a:srgbClr val="FF0000"/>
                </a:solidFill>
              </a:rPr>
              <a:t>[it is] . . . an obscene visual depiction of a minor engaging in sexually explicit conduct; or . . . A visual depiction of an actual minor engaging in sexually explicit conduct.”</a:t>
            </a:r>
          </a:p>
        </p:txBody>
      </p:sp>
      <p:sp>
        <p:nvSpPr>
          <p:cNvPr id="5" name="Slide Number Placeholder 4"/>
          <p:cNvSpPr>
            <a:spLocks noGrp="1"/>
          </p:cNvSpPr>
          <p:nvPr>
            <p:ph type="sldNum" sz="quarter" idx="12"/>
          </p:nvPr>
        </p:nvSpPr>
        <p:spPr/>
        <p:txBody>
          <a:bodyPr/>
          <a:lstStyle/>
          <a:p>
            <a:fld id="{FD8E1D23-4DED-714B-AFDC-138960B063F0}" type="slidenum">
              <a:rPr lang="en-US" sz="1500" smtClean="0"/>
              <a:t>12</a:t>
            </a:fld>
            <a:endParaRPr lang="en-US" sz="1500" dirty="0"/>
          </a:p>
        </p:txBody>
      </p:sp>
      <p:sp>
        <p:nvSpPr>
          <p:cNvPr id="2" name="Title 1">
            <a:extLst>
              <a:ext uri="{FF2B5EF4-FFF2-40B4-BE49-F238E27FC236}">
                <a16:creationId xmlns:a16="http://schemas.microsoft.com/office/drawing/2014/main" id="{36649E74-8F3B-3F28-DEF6-E4C2C2D619E3}"/>
              </a:ext>
            </a:extLst>
          </p:cNvPr>
          <p:cNvSpPr txBox="1">
            <a:spLocks/>
          </p:cNvSpPr>
          <p:nvPr/>
        </p:nvSpPr>
        <p:spPr>
          <a:xfrm>
            <a:off x="272361" y="412111"/>
            <a:ext cx="8616145" cy="410816"/>
          </a:xfrm>
          <a:prstGeom prst="rect">
            <a:avLst/>
          </a:prstGeom>
        </p:spPr>
        <p:txBody>
          <a:bodyPr/>
          <a:lstStyle>
            <a:lvl1pPr algn="ctr" defTabSz="914400" rtl="0" eaLnBrk="1" latinLnBrk="0" hangingPunct="1">
              <a:spcBef>
                <a:spcPct val="0"/>
              </a:spcBef>
              <a:buNone/>
              <a:defRPr sz="4600" kern="1200">
                <a:solidFill>
                  <a:schemeClr val="accent1"/>
                </a:solidFill>
                <a:latin typeface="+mj-lt"/>
                <a:ea typeface="+mj-ea"/>
                <a:cs typeface="+mj-cs"/>
              </a:defRPr>
            </a:lvl1pPr>
          </a:lstStyle>
          <a:p>
            <a:pPr algn="l"/>
            <a:r>
              <a:rPr lang="en-US" sz="2000" b="1" dirty="0"/>
              <a:t>III. Legislative Response to Child Pornography Jurisprudence </a:t>
            </a:r>
          </a:p>
        </p:txBody>
      </p:sp>
    </p:spTree>
    <p:extLst>
      <p:ext uri="{BB962C8B-B14F-4D97-AF65-F5344CB8AC3E}">
        <p14:creationId xmlns:p14="http://schemas.microsoft.com/office/powerpoint/2010/main" val="19772488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419877" y="1187184"/>
            <a:ext cx="8304245" cy="4431983"/>
          </a:xfrm>
          <a:prstGeom prst="rect">
            <a:avLst/>
          </a:prstGeom>
        </p:spPr>
        <p:txBody>
          <a:bodyPr wrap="square">
            <a:spAutoFit/>
          </a:bodyPr>
          <a:lstStyle/>
          <a:p>
            <a:pPr marL="285750" indent="-285750">
              <a:spcBef>
                <a:spcPts val="1200"/>
              </a:spcBef>
              <a:buFont typeface="Wingdings" panose="05000000000000000000" pitchFamily="2" charset="2"/>
              <a:buChar char="q"/>
            </a:pPr>
            <a:r>
              <a:rPr lang="en-US" sz="2200" dirty="0"/>
              <a:t>The PROTECT Act’s language clearly cover the “morphed image” depicting a minor engaged in sexually explicit.” </a:t>
            </a:r>
          </a:p>
          <a:p>
            <a:pPr marL="800100" lvl="1" indent="-342900">
              <a:spcBef>
                <a:spcPts val="1200"/>
              </a:spcBef>
              <a:buFont typeface="Wingdings" panose="05000000000000000000" pitchFamily="2" charset="2"/>
              <a:buChar char="Ø"/>
            </a:pPr>
            <a:r>
              <a:rPr lang="en-US" sz="2200" dirty="0"/>
              <a:t>But the promotion or distribution of morphed image of CP is only unlawful if the other person believes that “morphed image” is a real image. </a:t>
            </a:r>
          </a:p>
          <a:p>
            <a:pPr marL="800100" lvl="1" indent="-342900">
              <a:spcBef>
                <a:spcPts val="1200"/>
              </a:spcBef>
              <a:buFont typeface="Wingdings" panose="05000000000000000000" pitchFamily="2" charset="2"/>
              <a:buChar char="Ø"/>
            </a:pPr>
            <a:r>
              <a:rPr lang="en-US" sz="2200" dirty="0"/>
              <a:t>If the other person knows that the morphed image of CP is not a real image, then there is no crime. </a:t>
            </a:r>
          </a:p>
          <a:p>
            <a:pPr marL="285750" indent="-285750">
              <a:spcBef>
                <a:spcPts val="1200"/>
              </a:spcBef>
              <a:buFont typeface="Wingdings" panose="05000000000000000000" pitchFamily="2" charset="2"/>
              <a:buChar char="q"/>
            </a:pPr>
            <a:r>
              <a:rPr lang="en-US" sz="2200" dirty="0"/>
              <a:t>In other words, an “offer to provide, request or receive virtual CP is not quite prohibited by the PROTECT Act.</a:t>
            </a:r>
          </a:p>
          <a:p>
            <a:pPr marL="285750" indent="-285750">
              <a:spcBef>
                <a:spcPts val="1200"/>
              </a:spcBef>
              <a:buFont typeface="Wingdings" panose="05000000000000000000" pitchFamily="2" charset="2"/>
              <a:buChar char="q"/>
            </a:pPr>
            <a:r>
              <a:rPr lang="en-US" sz="2200" dirty="0"/>
              <a:t>Furthermore, the constitutionality of the PROTECT Act has never been adjudicated by the US Supreme Court.</a:t>
            </a:r>
          </a:p>
        </p:txBody>
      </p:sp>
      <p:sp>
        <p:nvSpPr>
          <p:cNvPr id="5" name="Slide Number Placeholder 4"/>
          <p:cNvSpPr>
            <a:spLocks noGrp="1"/>
          </p:cNvSpPr>
          <p:nvPr>
            <p:ph type="sldNum" sz="quarter" idx="12"/>
          </p:nvPr>
        </p:nvSpPr>
        <p:spPr/>
        <p:txBody>
          <a:bodyPr/>
          <a:lstStyle/>
          <a:p>
            <a:fld id="{FD8E1D23-4DED-714B-AFDC-138960B063F0}" type="slidenum">
              <a:rPr lang="en-US" sz="1500" smtClean="0"/>
              <a:t>13</a:t>
            </a:fld>
            <a:endParaRPr lang="en-US" sz="1500" dirty="0"/>
          </a:p>
        </p:txBody>
      </p:sp>
      <p:sp>
        <p:nvSpPr>
          <p:cNvPr id="2" name="Title 1">
            <a:extLst>
              <a:ext uri="{FF2B5EF4-FFF2-40B4-BE49-F238E27FC236}">
                <a16:creationId xmlns:a16="http://schemas.microsoft.com/office/drawing/2014/main" id="{36649E74-8F3B-3F28-DEF6-E4C2C2D619E3}"/>
              </a:ext>
            </a:extLst>
          </p:cNvPr>
          <p:cNvSpPr txBox="1">
            <a:spLocks/>
          </p:cNvSpPr>
          <p:nvPr/>
        </p:nvSpPr>
        <p:spPr>
          <a:xfrm>
            <a:off x="272361" y="412111"/>
            <a:ext cx="8616145" cy="410816"/>
          </a:xfrm>
          <a:prstGeom prst="rect">
            <a:avLst/>
          </a:prstGeom>
        </p:spPr>
        <p:txBody>
          <a:bodyPr/>
          <a:lstStyle>
            <a:lvl1pPr algn="ctr" defTabSz="914400" rtl="0" eaLnBrk="1" latinLnBrk="0" hangingPunct="1">
              <a:spcBef>
                <a:spcPct val="0"/>
              </a:spcBef>
              <a:buNone/>
              <a:defRPr sz="4600" kern="1200">
                <a:solidFill>
                  <a:schemeClr val="accent1"/>
                </a:solidFill>
                <a:latin typeface="+mj-lt"/>
                <a:ea typeface="+mj-ea"/>
                <a:cs typeface="+mj-cs"/>
              </a:defRPr>
            </a:lvl1pPr>
          </a:lstStyle>
          <a:p>
            <a:pPr algn="l"/>
            <a:r>
              <a:rPr lang="en-US" sz="2200" b="1" dirty="0"/>
              <a:t>III. Legislative Response to Child Pornography Jurisprudence </a:t>
            </a:r>
          </a:p>
        </p:txBody>
      </p:sp>
    </p:spTree>
    <p:extLst>
      <p:ext uri="{BB962C8B-B14F-4D97-AF65-F5344CB8AC3E}">
        <p14:creationId xmlns:p14="http://schemas.microsoft.com/office/powerpoint/2010/main" val="5838686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2412" y="79515"/>
            <a:ext cx="8287299" cy="450575"/>
          </a:xfrm>
        </p:spPr>
        <p:txBody>
          <a:bodyPr/>
          <a:lstStyle/>
          <a:p>
            <a:r>
              <a:rPr lang="en-US" sz="2700" b="1" dirty="0"/>
              <a:t>Conclusion</a:t>
            </a:r>
          </a:p>
        </p:txBody>
      </p:sp>
      <p:sp>
        <p:nvSpPr>
          <p:cNvPr id="3" name="Content Placeholder 2"/>
          <p:cNvSpPr>
            <a:spLocks noGrp="1"/>
          </p:cNvSpPr>
          <p:nvPr>
            <p:ph idx="1"/>
          </p:nvPr>
        </p:nvSpPr>
        <p:spPr>
          <a:xfrm>
            <a:off x="242412" y="700050"/>
            <a:ext cx="8646093" cy="5758180"/>
          </a:xfrm>
        </p:spPr>
        <p:txBody>
          <a:bodyPr>
            <a:noAutofit/>
          </a:bodyPr>
          <a:lstStyle/>
          <a:p>
            <a:pPr>
              <a:spcBef>
                <a:spcPts val="1200"/>
              </a:spcBef>
              <a:buFont typeface="Wingdings" panose="05000000000000000000" pitchFamily="2" charset="2"/>
              <a:buChar char="q"/>
            </a:pPr>
            <a:r>
              <a:rPr lang="en-US" sz="1800" dirty="0">
                <a:solidFill>
                  <a:schemeClr val="tx1"/>
                </a:solidFill>
              </a:rPr>
              <a:t>AI has changed how CP is created. In the past, CP images depicted real children who were sexually abused.</a:t>
            </a:r>
          </a:p>
          <a:p>
            <a:pPr lvl="1">
              <a:spcBef>
                <a:spcPts val="1200"/>
              </a:spcBef>
              <a:buFont typeface="Wingdings" panose="05000000000000000000" pitchFamily="2" charset="2"/>
              <a:buChar char="Ø"/>
            </a:pPr>
            <a:r>
              <a:rPr lang="en-US" sz="1800" dirty="0">
                <a:solidFill>
                  <a:schemeClr val="tx1"/>
                </a:solidFill>
              </a:rPr>
              <a:t>With AI, real children can even be portrayed in pornographic images without being engaged sexual or obscene acts.</a:t>
            </a:r>
          </a:p>
          <a:p>
            <a:pPr>
              <a:spcBef>
                <a:spcPts val="1200"/>
              </a:spcBef>
              <a:buFont typeface="Wingdings" panose="05000000000000000000" pitchFamily="2" charset="2"/>
              <a:buChar char="q"/>
            </a:pPr>
            <a:r>
              <a:rPr lang="en-US" sz="1800" dirty="0">
                <a:solidFill>
                  <a:schemeClr val="tx1"/>
                </a:solidFill>
              </a:rPr>
              <a:t>Such a manipulation of images (such as morphed CP implicating real children) can cause reputational and psychological harm to children who are portrayed as such.</a:t>
            </a:r>
          </a:p>
          <a:p>
            <a:pPr>
              <a:spcBef>
                <a:spcPts val="1200"/>
              </a:spcBef>
              <a:buFont typeface="Wingdings" panose="05000000000000000000" pitchFamily="2" charset="2"/>
              <a:buChar char="q"/>
            </a:pPr>
            <a:r>
              <a:rPr lang="en-US" sz="1800" dirty="0">
                <a:solidFill>
                  <a:schemeClr val="tx1"/>
                </a:solidFill>
              </a:rPr>
              <a:t>Therefore, it is important that:</a:t>
            </a:r>
          </a:p>
          <a:p>
            <a:pPr lvl="1">
              <a:spcBef>
                <a:spcPts val="1200"/>
              </a:spcBef>
              <a:buFont typeface="Wingdings" panose="05000000000000000000" pitchFamily="2" charset="2"/>
              <a:buChar char="Ø"/>
            </a:pPr>
            <a:r>
              <a:rPr lang="en-US" sz="1800" dirty="0">
                <a:solidFill>
                  <a:schemeClr val="tx1"/>
                </a:solidFill>
              </a:rPr>
              <a:t>If it is approached for adjudication, the US Supreme Court should rule on the Constitutionality of the PROTECT Act with respect to morphed CP and other images of CP.</a:t>
            </a:r>
          </a:p>
          <a:p>
            <a:pPr lvl="1">
              <a:spcBef>
                <a:spcPts val="1200"/>
              </a:spcBef>
              <a:buFont typeface="Wingdings" panose="05000000000000000000" pitchFamily="2" charset="2"/>
              <a:buChar char="Ø"/>
            </a:pPr>
            <a:r>
              <a:rPr lang="en-US" sz="1800" dirty="0">
                <a:solidFill>
                  <a:schemeClr val="tx1"/>
                </a:solidFill>
              </a:rPr>
              <a:t>State legislatures may amend their CP laws to incorporate all types of CP images to extend the protection of children.</a:t>
            </a:r>
          </a:p>
          <a:p>
            <a:pPr lvl="1">
              <a:spcBef>
                <a:spcPts val="1200"/>
              </a:spcBef>
              <a:buFont typeface="Wingdings" panose="05000000000000000000" pitchFamily="2" charset="2"/>
              <a:buChar char="Ø"/>
            </a:pPr>
            <a:r>
              <a:rPr lang="en-US" sz="1800" dirty="0">
                <a:solidFill>
                  <a:schemeClr val="tx1"/>
                </a:solidFill>
              </a:rPr>
              <a:t>Law enforcement agencies should also enhance their campaign programs on educating parents (children themselves) of the risks of sharing children’s image online.</a:t>
            </a:r>
          </a:p>
          <a:p>
            <a:pPr>
              <a:spcBef>
                <a:spcPts val="1200"/>
              </a:spcBef>
              <a:buFont typeface="Wingdings" panose="05000000000000000000" pitchFamily="2" charset="2"/>
              <a:buChar char="q"/>
            </a:pPr>
            <a:endParaRPr lang="en-US" sz="1800" dirty="0">
              <a:solidFill>
                <a:schemeClr val="tx1"/>
              </a:solidFill>
            </a:endParaRPr>
          </a:p>
        </p:txBody>
      </p:sp>
      <p:sp>
        <p:nvSpPr>
          <p:cNvPr id="4" name="Slide Number Placeholder 3">
            <a:extLst>
              <a:ext uri="{FF2B5EF4-FFF2-40B4-BE49-F238E27FC236}">
                <a16:creationId xmlns:a16="http://schemas.microsoft.com/office/drawing/2014/main" id="{46025FDA-53F4-4411-89FE-84DF02BAE7FD}"/>
              </a:ext>
            </a:extLst>
          </p:cNvPr>
          <p:cNvSpPr>
            <a:spLocks noGrp="1"/>
          </p:cNvSpPr>
          <p:nvPr>
            <p:ph type="sldNum" sz="quarter" idx="12"/>
          </p:nvPr>
        </p:nvSpPr>
        <p:spPr/>
        <p:txBody>
          <a:bodyPr/>
          <a:lstStyle/>
          <a:p>
            <a:fld id="{FD8E1D23-4DED-714B-AFDC-138960B063F0}" type="slidenum">
              <a:rPr lang="en-US" smtClean="0"/>
              <a:t>14</a:t>
            </a:fld>
            <a:endParaRPr lang="en-US"/>
          </a:p>
        </p:txBody>
      </p:sp>
    </p:spTree>
    <p:extLst>
      <p:ext uri="{BB962C8B-B14F-4D97-AF65-F5344CB8AC3E}">
        <p14:creationId xmlns:p14="http://schemas.microsoft.com/office/powerpoint/2010/main" val="244192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399675" y="3219261"/>
            <a:ext cx="7993531" cy="677108"/>
          </a:xfrm>
          <a:prstGeom prst="rect">
            <a:avLst/>
          </a:prstGeom>
        </p:spPr>
        <p:txBody>
          <a:bodyPr wrap="square">
            <a:spAutoFit/>
          </a:bodyPr>
          <a:lstStyle/>
          <a:p>
            <a:pPr algn="ctr"/>
            <a:r>
              <a:rPr lang="en-US" sz="3800" b="1" dirty="0">
                <a:solidFill>
                  <a:schemeClr val="tx2">
                    <a:lumMod val="50000"/>
                    <a:lumOff val="50000"/>
                  </a:schemeClr>
                </a:solidFill>
              </a:rPr>
              <a:t>Thank You</a:t>
            </a:r>
            <a:endParaRPr lang="en-US" sz="3800" dirty="0">
              <a:solidFill>
                <a:schemeClr val="tx2">
                  <a:lumMod val="50000"/>
                  <a:lumOff val="50000"/>
                </a:schemeClr>
              </a:solidFill>
            </a:endParaRPr>
          </a:p>
        </p:txBody>
      </p:sp>
      <p:sp>
        <p:nvSpPr>
          <p:cNvPr id="2" name="Slide Number Placeholder 1">
            <a:extLst>
              <a:ext uri="{FF2B5EF4-FFF2-40B4-BE49-F238E27FC236}">
                <a16:creationId xmlns:a16="http://schemas.microsoft.com/office/drawing/2014/main" id="{CC79E2AE-359F-417D-AA19-6714C103D245}"/>
              </a:ext>
            </a:extLst>
          </p:cNvPr>
          <p:cNvSpPr>
            <a:spLocks noGrp="1"/>
          </p:cNvSpPr>
          <p:nvPr>
            <p:ph type="sldNum" sz="quarter" idx="12"/>
          </p:nvPr>
        </p:nvSpPr>
        <p:spPr/>
        <p:txBody>
          <a:bodyPr/>
          <a:lstStyle/>
          <a:p>
            <a:fld id="{FD8E1D23-4DED-714B-AFDC-138960B063F0}" type="slidenum">
              <a:rPr lang="en-US" smtClean="0"/>
              <a:t>15</a:t>
            </a:fld>
            <a:endParaRPr lang="en-US"/>
          </a:p>
        </p:txBody>
      </p:sp>
    </p:spTree>
    <p:extLst>
      <p:ext uri="{BB962C8B-B14F-4D97-AF65-F5344CB8AC3E}">
        <p14:creationId xmlns:p14="http://schemas.microsoft.com/office/powerpoint/2010/main" val="25080029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8470" y="211438"/>
            <a:ext cx="8042276" cy="437371"/>
          </a:xfrm>
        </p:spPr>
        <p:txBody>
          <a:bodyPr/>
          <a:lstStyle/>
          <a:p>
            <a:r>
              <a:rPr lang="en-US" sz="2800" b="1" dirty="0"/>
              <a:t>Presentation Objectives</a:t>
            </a:r>
          </a:p>
        </p:txBody>
      </p:sp>
      <p:sp>
        <p:nvSpPr>
          <p:cNvPr id="3" name="Content Placeholder 2"/>
          <p:cNvSpPr>
            <a:spLocks noGrp="1"/>
          </p:cNvSpPr>
          <p:nvPr>
            <p:ph idx="1"/>
          </p:nvPr>
        </p:nvSpPr>
        <p:spPr>
          <a:xfrm>
            <a:off x="255494" y="687654"/>
            <a:ext cx="8633012" cy="5770576"/>
          </a:xfrm>
        </p:spPr>
        <p:txBody>
          <a:bodyPr>
            <a:noAutofit/>
          </a:bodyPr>
          <a:lstStyle/>
          <a:p>
            <a:pPr algn="just">
              <a:spcBef>
                <a:spcPts val="1200"/>
              </a:spcBef>
              <a:buFont typeface="Wingdings" panose="05000000000000000000" pitchFamily="2" charset="2"/>
              <a:buChar char="q"/>
            </a:pPr>
            <a:r>
              <a:rPr lang="en-US" sz="2000" dirty="0">
                <a:solidFill>
                  <a:schemeClr val="tx1"/>
                </a:solidFill>
              </a:rPr>
              <a:t>Artificial intelligence (AI) is a branch of computer science seeking to create machines capable of performing tasks that typically require human intelligence. </a:t>
            </a:r>
          </a:p>
          <a:p>
            <a:pPr marL="1263650" lvl="4" indent="0" algn="just">
              <a:spcBef>
                <a:spcPts val="1200"/>
              </a:spcBef>
              <a:buNone/>
            </a:pPr>
            <a:r>
              <a:rPr lang="en-US" sz="1400" dirty="0">
                <a:solidFill>
                  <a:schemeClr val="tx1"/>
                </a:solidFill>
              </a:rPr>
              <a:t>	</a:t>
            </a:r>
            <a:r>
              <a:rPr lang="en-US" sz="1400" i="1" dirty="0">
                <a:solidFill>
                  <a:schemeClr val="tx1"/>
                </a:solidFill>
              </a:rPr>
              <a:t>See: University of Chicago, “What is (AI) Artificial Intelligence?”</a:t>
            </a:r>
          </a:p>
          <a:p>
            <a:pPr lvl="1" algn="just">
              <a:spcBef>
                <a:spcPts val="1200"/>
              </a:spcBef>
              <a:buFont typeface="Wingdings" panose="05000000000000000000" pitchFamily="2" charset="2"/>
              <a:buChar char="Ø"/>
            </a:pPr>
            <a:r>
              <a:rPr lang="en-US" sz="2000" dirty="0">
                <a:solidFill>
                  <a:schemeClr val="tx1"/>
                </a:solidFill>
              </a:rPr>
              <a:t>AI can: generate original images, create text for marketing, make smart suggestions for analytics, write poems and dissertations, etc.</a:t>
            </a:r>
          </a:p>
          <a:p>
            <a:pPr algn="just">
              <a:spcBef>
                <a:spcPts val="1200"/>
              </a:spcBef>
              <a:buFont typeface="Wingdings" panose="05000000000000000000" pitchFamily="2" charset="2"/>
              <a:buChar char="q"/>
            </a:pPr>
            <a:r>
              <a:rPr lang="en-US" sz="2000" dirty="0">
                <a:solidFill>
                  <a:schemeClr val="tx1"/>
                </a:solidFill>
              </a:rPr>
              <a:t>With the development of AI, numerous AI-generated images of the sexually explicit conduct of adults or children have been created. </a:t>
            </a:r>
          </a:p>
          <a:p>
            <a:pPr lvl="1" algn="just">
              <a:spcBef>
                <a:spcPts val="1200"/>
              </a:spcBef>
              <a:buFont typeface="Wingdings" panose="05000000000000000000" pitchFamily="2" charset="2"/>
              <a:buChar char="Ø"/>
            </a:pPr>
            <a:r>
              <a:rPr lang="en-US" sz="2000" dirty="0">
                <a:solidFill>
                  <a:schemeClr val="tx1"/>
                </a:solidFill>
              </a:rPr>
              <a:t>In the case of children, some images consist of:</a:t>
            </a:r>
          </a:p>
          <a:p>
            <a:pPr lvl="2" algn="just">
              <a:spcBef>
                <a:spcPts val="1200"/>
              </a:spcBef>
              <a:buFont typeface="Wingdings" panose="05000000000000000000" pitchFamily="2" charset="2"/>
              <a:buChar char="§"/>
            </a:pPr>
            <a:r>
              <a:rPr lang="en-US" dirty="0">
                <a:solidFill>
                  <a:schemeClr val="tx1"/>
                </a:solidFill>
              </a:rPr>
              <a:t>Real child pictures; </a:t>
            </a:r>
          </a:p>
          <a:p>
            <a:pPr lvl="2" algn="just">
              <a:spcBef>
                <a:spcPts val="1200"/>
              </a:spcBef>
              <a:buFont typeface="Wingdings" panose="05000000000000000000" pitchFamily="2" charset="2"/>
              <a:buChar char="§"/>
            </a:pPr>
            <a:r>
              <a:rPr lang="en-US" dirty="0">
                <a:solidFill>
                  <a:schemeClr val="tx1"/>
                </a:solidFill>
              </a:rPr>
              <a:t>Edited adult pictures to look juvenile (virtual child sexual abuse material);  </a:t>
            </a:r>
          </a:p>
          <a:p>
            <a:pPr lvl="2" algn="just">
              <a:spcBef>
                <a:spcPts val="1200"/>
              </a:spcBef>
              <a:buFont typeface="Wingdings" panose="05000000000000000000" pitchFamily="2" charset="2"/>
              <a:buChar char="§"/>
            </a:pPr>
            <a:r>
              <a:rPr lang="en-US" dirty="0">
                <a:solidFill>
                  <a:schemeClr val="tx1"/>
                </a:solidFill>
              </a:rPr>
              <a:t>Morphed child pictures by superimposing the innocent faces of actual children to explicit photographs of adults.</a:t>
            </a:r>
          </a:p>
          <a:p>
            <a:pPr algn="just">
              <a:buFont typeface="Wingdings" panose="05000000000000000000" pitchFamily="2" charset="2"/>
              <a:buChar char="q"/>
            </a:pPr>
            <a:endParaRPr lang="en-US" sz="2200" dirty="0">
              <a:solidFill>
                <a:schemeClr val="tx1"/>
              </a:solidFill>
            </a:endParaRPr>
          </a:p>
        </p:txBody>
      </p:sp>
      <p:sp>
        <p:nvSpPr>
          <p:cNvPr id="4" name="Slide Number Placeholder 3">
            <a:extLst>
              <a:ext uri="{FF2B5EF4-FFF2-40B4-BE49-F238E27FC236}">
                <a16:creationId xmlns:a16="http://schemas.microsoft.com/office/drawing/2014/main" id="{FACF5D82-2769-47D0-B640-D988A19691BC}"/>
              </a:ext>
            </a:extLst>
          </p:cNvPr>
          <p:cNvSpPr>
            <a:spLocks noGrp="1"/>
          </p:cNvSpPr>
          <p:nvPr>
            <p:ph type="sldNum" sz="quarter" idx="12"/>
          </p:nvPr>
        </p:nvSpPr>
        <p:spPr/>
        <p:txBody>
          <a:bodyPr/>
          <a:lstStyle/>
          <a:p>
            <a:fld id="{FD8E1D23-4DED-714B-AFDC-138960B063F0}" type="slidenum">
              <a:rPr lang="en-US" smtClean="0"/>
              <a:t>2</a:t>
            </a:fld>
            <a:endParaRPr lang="en-US"/>
          </a:p>
        </p:txBody>
      </p:sp>
    </p:spTree>
    <p:extLst>
      <p:ext uri="{BB962C8B-B14F-4D97-AF65-F5344CB8AC3E}">
        <p14:creationId xmlns:p14="http://schemas.microsoft.com/office/powerpoint/2010/main" val="38896342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8470" y="473810"/>
            <a:ext cx="8042276" cy="437371"/>
          </a:xfrm>
        </p:spPr>
        <p:txBody>
          <a:bodyPr/>
          <a:lstStyle/>
          <a:p>
            <a:r>
              <a:rPr lang="en-US" sz="2800" b="1" dirty="0"/>
              <a:t>Presentation Objectives</a:t>
            </a:r>
          </a:p>
        </p:txBody>
      </p:sp>
      <p:sp>
        <p:nvSpPr>
          <p:cNvPr id="3" name="Content Placeholder 2"/>
          <p:cNvSpPr>
            <a:spLocks noGrp="1"/>
          </p:cNvSpPr>
          <p:nvPr>
            <p:ph idx="1"/>
          </p:nvPr>
        </p:nvSpPr>
        <p:spPr>
          <a:xfrm>
            <a:off x="458470" y="1123462"/>
            <a:ext cx="8302975" cy="5517331"/>
          </a:xfrm>
        </p:spPr>
        <p:txBody>
          <a:bodyPr>
            <a:noAutofit/>
          </a:bodyPr>
          <a:lstStyle/>
          <a:p>
            <a:pPr algn="just">
              <a:spcBef>
                <a:spcPts val="1800"/>
              </a:spcBef>
              <a:buFont typeface="Wingdings" panose="05000000000000000000" pitchFamily="2" charset="2"/>
              <a:buChar char="q"/>
            </a:pPr>
            <a:r>
              <a:rPr lang="en-US" sz="2100" dirty="0">
                <a:solidFill>
                  <a:schemeClr val="tx1"/>
                </a:solidFill>
              </a:rPr>
              <a:t>Despite the undisputable illegality of “actual child sexual abuse images” as amounting to a </a:t>
            </a:r>
            <a:r>
              <a:rPr lang="en-US" sz="2100" u="sng" dirty="0">
                <a:solidFill>
                  <a:schemeClr val="tx1"/>
                </a:solidFill>
              </a:rPr>
              <a:t>child pornography crime</a:t>
            </a:r>
            <a:r>
              <a:rPr lang="en-US" sz="2100" dirty="0">
                <a:solidFill>
                  <a:schemeClr val="tx1"/>
                </a:solidFill>
              </a:rPr>
              <a:t>;</a:t>
            </a:r>
          </a:p>
          <a:p>
            <a:pPr lvl="1" algn="just">
              <a:spcBef>
                <a:spcPts val="1800"/>
              </a:spcBef>
              <a:buFont typeface="Wingdings" panose="05000000000000000000" pitchFamily="2" charset="2"/>
              <a:buChar char="Ø"/>
            </a:pPr>
            <a:r>
              <a:rPr lang="en-US" sz="2100" dirty="0">
                <a:solidFill>
                  <a:schemeClr val="tx1"/>
                </a:solidFill>
              </a:rPr>
              <a:t>There is still some legal debate on the unlawfulness of other AI-generated child pornography materials.  </a:t>
            </a:r>
          </a:p>
          <a:p>
            <a:pPr algn="just">
              <a:spcBef>
                <a:spcPts val="1800"/>
              </a:spcBef>
              <a:buFont typeface="Wingdings" panose="05000000000000000000" pitchFamily="2" charset="2"/>
              <a:buChar char="q"/>
            </a:pPr>
            <a:r>
              <a:rPr lang="en-US" sz="2100" dirty="0">
                <a:solidFill>
                  <a:schemeClr val="tx1"/>
                </a:solidFill>
              </a:rPr>
              <a:t>The presentation aims to answer a series of questions regarding child pornography and AI:</a:t>
            </a:r>
          </a:p>
          <a:p>
            <a:pPr lvl="1" algn="just">
              <a:spcBef>
                <a:spcPts val="1800"/>
              </a:spcBef>
              <a:buFont typeface="Courier New" panose="02070309020205020404" pitchFamily="49" charset="0"/>
              <a:buChar char="o"/>
            </a:pPr>
            <a:r>
              <a:rPr lang="en-US" sz="2100" dirty="0">
                <a:solidFill>
                  <a:schemeClr val="tx1"/>
                </a:solidFill>
              </a:rPr>
              <a:t>What is the concept of child pornography under the U.S. federal law?</a:t>
            </a:r>
          </a:p>
          <a:p>
            <a:pPr lvl="1" algn="just">
              <a:spcBef>
                <a:spcPts val="1800"/>
              </a:spcBef>
              <a:buFont typeface="Courier New" panose="02070309020205020404" pitchFamily="49" charset="0"/>
              <a:buChar char="o"/>
            </a:pPr>
            <a:r>
              <a:rPr lang="en-US" sz="2100" dirty="0">
                <a:solidFill>
                  <a:schemeClr val="tx1"/>
                </a:solidFill>
              </a:rPr>
              <a:t>What is the position of federal jurisprudence on AI-generated child sexual abuse images?</a:t>
            </a:r>
          </a:p>
          <a:p>
            <a:pPr lvl="1" algn="just">
              <a:spcBef>
                <a:spcPts val="1800"/>
              </a:spcBef>
              <a:buFont typeface="Courier New" panose="02070309020205020404" pitchFamily="49" charset="0"/>
              <a:buChar char="o"/>
            </a:pPr>
            <a:r>
              <a:rPr lang="en-US" sz="2100" dirty="0">
                <a:solidFill>
                  <a:schemeClr val="tx1"/>
                </a:solidFill>
              </a:rPr>
              <a:t>Are all AI-generated child sexual abuse images illegal under federal law?</a:t>
            </a:r>
          </a:p>
        </p:txBody>
      </p:sp>
      <p:sp>
        <p:nvSpPr>
          <p:cNvPr id="4" name="Slide Number Placeholder 3">
            <a:extLst>
              <a:ext uri="{FF2B5EF4-FFF2-40B4-BE49-F238E27FC236}">
                <a16:creationId xmlns:a16="http://schemas.microsoft.com/office/drawing/2014/main" id="{FACF5D82-2769-47D0-B640-D988A19691BC}"/>
              </a:ext>
            </a:extLst>
          </p:cNvPr>
          <p:cNvSpPr>
            <a:spLocks noGrp="1"/>
          </p:cNvSpPr>
          <p:nvPr>
            <p:ph type="sldNum" sz="quarter" idx="12"/>
          </p:nvPr>
        </p:nvSpPr>
        <p:spPr/>
        <p:txBody>
          <a:bodyPr/>
          <a:lstStyle/>
          <a:p>
            <a:fld id="{FD8E1D23-4DED-714B-AFDC-138960B063F0}" type="slidenum">
              <a:rPr lang="en-US" smtClean="0"/>
              <a:t>3</a:t>
            </a:fld>
            <a:endParaRPr lang="en-US"/>
          </a:p>
        </p:txBody>
      </p:sp>
    </p:spTree>
    <p:extLst>
      <p:ext uri="{BB962C8B-B14F-4D97-AF65-F5344CB8AC3E}">
        <p14:creationId xmlns:p14="http://schemas.microsoft.com/office/powerpoint/2010/main" val="15595483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72945" y="151569"/>
            <a:ext cx="2442663" cy="665052"/>
          </a:xfrm>
        </p:spPr>
        <p:txBody>
          <a:bodyPr/>
          <a:lstStyle/>
          <a:p>
            <a:r>
              <a:rPr lang="en-US" sz="3600" b="1" dirty="0"/>
              <a:t>Outline</a:t>
            </a:r>
          </a:p>
        </p:txBody>
      </p:sp>
      <p:sp>
        <p:nvSpPr>
          <p:cNvPr id="4" name="Oval 3">
            <a:extLst>
              <a:ext uri="{FF2B5EF4-FFF2-40B4-BE49-F238E27FC236}">
                <a16:creationId xmlns:a16="http://schemas.microsoft.com/office/drawing/2014/main" id="{C4EE4EB6-9F0E-433A-99A5-0249A77FB905}"/>
              </a:ext>
            </a:extLst>
          </p:cNvPr>
          <p:cNvSpPr/>
          <p:nvPr/>
        </p:nvSpPr>
        <p:spPr>
          <a:xfrm>
            <a:off x="344558" y="1054301"/>
            <a:ext cx="3802297" cy="1840967"/>
          </a:xfrm>
          <a:prstGeom prst="ellipse">
            <a:avLst/>
          </a:prstGeom>
          <a:solidFill>
            <a:srgbClr val="92D050"/>
          </a:solidFill>
        </p:spPr>
        <p:style>
          <a:lnRef idx="1">
            <a:schemeClr val="accent1"/>
          </a:lnRef>
          <a:fillRef idx="3">
            <a:schemeClr val="accent1"/>
          </a:fillRef>
          <a:effectRef idx="2">
            <a:schemeClr val="accent1"/>
          </a:effectRef>
          <a:fontRef idx="minor">
            <a:schemeClr val="lt1"/>
          </a:fontRef>
        </p:style>
        <p:txBody>
          <a:bodyPr rtlCol="0" anchor="ctr"/>
          <a:lstStyle/>
          <a:p>
            <a:pPr>
              <a:spcBef>
                <a:spcPts val="1800"/>
              </a:spcBef>
            </a:pPr>
            <a:r>
              <a:rPr lang="en-US" sz="2400" dirty="0">
                <a:solidFill>
                  <a:schemeClr val="tx1"/>
                </a:solidFill>
              </a:rPr>
              <a:t>I. What is child pornography?</a:t>
            </a:r>
          </a:p>
        </p:txBody>
      </p:sp>
      <p:sp>
        <p:nvSpPr>
          <p:cNvPr id="5" name="Oval 4">
            <a:extLst>
              <a:ext uri="{FF2B5EF4-FFF2-40B4-BE49-F238E27FC236}">
                <a16:creationId xmlns:a16="http://schemas.microsoft.com/office/drawing/2014/main" id="{55BE77CF-55F9-4498-B7ED-C40C70A00855}"/>
              </a:ext>
            </a:extLst>
          </p:cNvPr>
          <p:cNvSpPr/>
          <p:nvPr/>
        </p:nvSpPr>
        <p:spPr>
          <a:xfrm>
            <a:off x="1936028" y="2996447"/>
            <a:ext cx="3802297" cy="1840966"/>
          </a:xfrm>
          <a:prstGeom prst="ellipse">
            <a:avLst/>
          </a:prstGeom>
          <a:solidFill>
            <a:schemeClr val="accent3">
              <a:lumMod val="60000"/>
              <a:lumOff val="4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spcBef>
                <a:spcPts val="1800"/>
              </a:spcBef>
            </a:pPr>
            <a:r>
              <a:rPr lang="en-US" sz="2100" dirty="0">
                <a:solidFill>
                  <a:schemeClr val="tx1"/>
                </a:solidFill>
              </a:rPr>
              <a:t>II. Analysis of the Jurisprudence on Child Pornography in the U.S.</a:t>
            </a:r>
          </a:p>
        </p:txBody>
      </p:sp>
      <p:sp>
        <p:nvSpPr>
          <p:cNvPr id="6" name="Oval 5">
            <a:extLst>
              <a:ext uri="{FF2B5EF4-FFF2-40B4-BE49-F238E27FC236}">
                <a16:creationId xmlns:a16="http://schemas.microsoft.com/office/drawing/2014/main" id="{882ACC13-4B22-4971-9DAB-E4A9E457E342}"/>
              </a:ext>
            </a:extLst>
          </p:cNvPr>
          <p:cNvSpPr/>
          <p:nvPr/>
        </p:nvSpPr>
        <p:spPr>
          <a:xfrm>
            <a:off x="4946924" y="4482133"/>
            <a:ext cx="3941582" cy="1920980"/>
          </a:xfrm>
          <a:prstGeom prst="ellipse">
            <a:avLst/>
          </a:prstGeom>
          <a:solidFill>
            <a:schemeClr val="tx2">
              <a:lumMod val="50000"/>
              <a:lumOff val="5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spcBef>
                <a:spcPts val="1800"/>
              </a:spcBef>
            </a:pPr>
            <a:r>
              <a:rPr lang="en-US" sz="2200" dirty="0">
                <a:solidFill>
                  <a:schemeClr val="tx1"/>
                </a:solidFill>
              </a:rPr>
              <a:t>III. Legislative Response to Child Pornography Jurisprudence </a:t>
            </a:r>
          </a:p>
        </p:txBody>
      </p:sp>
      <p:sp>
        <p:nvSpPr>
          <p:cNvPr id="34" name="Slide Number Placeholder 33">
            <a:extLst>
              <a:ext uri="{FF2B5EF4-FFF2-40B4-BE49-F238E27FC236}">
                <a16:creationId xmlns:a16="http://schemas.microsoft.com/office/drawing/2014/main" id="{34B72771-C5BB-4899-ACC4-1EF246847E51}"/>
              </a:ext>
            </a:extLst>
          </p:cNvPr>
          <p:cNvSpPr>
            <a:spLocks noGrp="1"/>
          </p:cNvSpPr>
          <p:nvPr>
            <p:ph type="sldNum" sz="quarter" idx="12"/>
          </p:nvPr>
        </p:nvSpPr>
        <p:spPr/>
        <p:txBody>
          <a:bodyPr/>
          <a:lstStyle/>
          <a:p>
            <a:fld id="{FD8E1D23-4DED-714B-AFDC-138960B063F0}" type="slidenum">
              <a:rPr lang="en-US" smtClean="0"/>
              <a:t>4</a:t>
            </a:fld>
            <a:endParaRPr lang="en-US"/>
          </a:p>
        </p:txBody>
      </p:sp>
    </p:spTree>
    <p:extLst>
      <p:ext uri="{BB962C8B-B14F-4D97-AF65-F5344CB8AC3E}">
        <p14:creationId xmlns:p14="http://schemas.microsoft.com/office/powerpoint/2010/main" val="16232488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5"/>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305207" y="794011"/>
            <a:ext cx="8502891" cy="5940088"/>
          </a:xfrm>
          <a:prstGeom prst="rect">
            <a:avLst/>
          </a:prstGeom>
        </p:spPr>
        <p:txBody>
          <a:bodyPr wrap="square">
            <a:spAutoFit/>
          </a:bodyPr>
          <a:lstStyle/>
          <a:p>
            <a:pPr marL="285750" indent="-285750" algn="just">
              <a:buFont typeface="Wingdings" panose="05000000000000000000" pitchFamily="2" charset="2"/>
              <a:buChar char="q"/>
            </a:pPr>
            <a:r>
              <a:rPr lang="en-US" sz="2000" dirty="0"/>
              <a:t>Under Article 2 (c) of the Optional Protocol to the 1989 Convention on the Rights of the Child</a:t>
            </a:r>
          </a:p>
          <a:p>
            <a:pPr lvl="1" algn="just"/>
            <a:r>
              <a:rPr lang="en-US" sz="2000" i="1" dirty="0"/>
              <a:t>“Child pornography means any representation, by whatever means, of a child engaged in real or simulated explicit sexual activities or any representation of the sexual parts of a child for primarily sexual purposes</a:t>
            </a:r>
            <a:r>
              <a:rPr lang="en-US" sz="2000" dirty="0"/>
              <a:t>.” </a:t>
            </a:r>
          </a:p>
          <a:p>
            <a:pPr algn="just"/>
            <a:endParaRPr lang="en-US" sz="2000" b="1" dirty="0"/>
          </a:p>
          <a:p>
            <a:pPr algn="just"/>
            <a:endParaRPr lang="en-US" sz="2000" b="1" dirty="0"/>
          </a:p>
          <a:p>
            <a:pPr marL="285750" indent="-285750" algn="just">
              <a:buFont typeface="Wingdings" panose="05000000000000000000" pitchFamily="2" charset="2"/>
              <a:buChar char="q"/>
            </a:pPr>
            <a:r>
              <a:rPr lang="en-US" sz="2000" dirty="0"/>
              <a:t>Under 18 U.S.C. § 2256 (8): </a:t>
            </a:r>
            <a:endParaRPr lang="en-US" sz="2000" b="1" dirty="0"/>
          </a:p>
          <a:p>
            <a:pPr marL="800100" lvl="1" indent="-342900" algn="just">
              <a:buFont typeface="Courier New" panose="02070309020205020404" pitchFamily="49" charset="0"/>
              <a:buChar char="o"/>
            </a:pPr>
            <a:r>
              <a:rPr lang="en-US" sz="2000" i="1" dirty="0"/>
              <a:t>Child pornography” means any visual depiction, including any photograph, film, video, picture, or computer or computer-generated image or picture, whether made or produced by electronic, mechanical, or other means, of sexually explicit conduct… involving a minor.</a:t>
            </a:r>
          </a:p>
          <a:p>
            <a:pPr marL="800100" lvl="1" indent="-342900" algn="just">
              <a:buFont typeface="Courier New" panose="02070309020205020404" pitchFamily="49" charset="0"/>
              <a:buChar char="o"/>
            </a:pPr>
            <a:r>
              <a:rPr lang="en-US" sz="2000" i="1" dirty="0"/>
              <a:t>Visual depiction is a digital image, computer image, or computer-generated image that is, or is indistinguishable from, that of a minor engaging in sexually explicit conduct; or</a:t>
            </a:r>
          </a:p>
          <a:p>
            <a:pPr marL="800100" lvl="1" indent="-342900" algn="just">
              <a:buFont typeface="Courier New" panose="02070309020205020404" pitchFamily="49" charset="0"/>
              <a:buChar char="o"/>
            </a:pPr>
            <a:r>
              <a:rPr lang="en-US" sz="2000" i="1" dirty="0"/>
              <a:t>Visual depiction created, adapted, or modified to appear that an identifiable minor is engaging in sexually explicit conduct.</a:t>
            </a:r>
          </a:p>
        </p:txBody>
      </p:sp>
      <p:sp>
        <p:nvSpPr>
          <p:cNvPr id="5" name="Slide Number Placeholder 4"/>
          <p:cNvSpPr>
            <a:spLocks noGrp="1"/>
          </p:cNvSpPr>
          <p:nvPr>
            <p:ph type="sldNum" sz="quarter" idx="12"/>
          </p:nvPr>
        </p:nvSpPr>
        <p:spPr/>
        <p:txBody>
          <a:bodyPr/>
          <a:lstStyle/>
          <a:p>
            <a:fld id="{FD8E1D23-4DED-714B-AFDC-138960B063F0}" type="slidenum">
              <a:rPr lang="en-US" sz="1500" smtClean="0"/>
              <a:t>5</a:t>
            </a:fld>
            <a:endParaRPr lang="en-US" sz="1500" dirty="0"/>
          </a:p>
        </p:txBody>
      </p:sp>
      <p:sp>
        <p:nvSpPr>
          <p:cNvPr id="6" name="TextBox 5"/>
          <p:cNvSpPr txBox="1"/>
          <p:nvPr/>
        </p:nvSpPr>
        <p:spPr>
          <a:xfrm>
            <a:off x="625916" y="257929"/>
            <a:ext cx="7983512" cy="477054"/>
          </a:xfrm>
          <a:prstGeom prst="rect">
            <a:avLst/>
          </a:prstGeom>
          <a:noFill/>
        </p:spPr>
        <p:txBody>
          <a:bodyPr wrap="square" rtlCol="0">
            <a:spAutoFit/>
          </a:bodyPr>
          <a:lstStyle/>
          <a:p>
            <a:r>
              <a:rPr lang="en-US" sz="2500" b="1" dirty="0">
                <a:solidFill>
                  <a:schemeClr val="tx2">
                    <a:lumMod val="50000"/>
                    <a:lumOff val="50000"/>
                  </a:schemeClr>
                </a:solidFill>
              </a:rPr>
              <a:t>I. Child Pornography (CP)?</a:t>
            </a:r>
            <a:endParaRPr lang="en-US" sz="2500" dirty="0"/>
          </a:p>
        </p:txBody>
      </p:sp>
    </p:spTree>
    <p:extLst>
      <p:ext uri="{BB962C8B-B14F-4D97-AF65-F5344CB8AC3E}">
        <p14:creationId xmlns:p14="http://schemas.microsoft.com/office/powerpoint/2010/main" val="25304952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6" end="6"/>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72361" y="217207"/>
            <a:ext cx="8616145" cy="446830"/>
          </a:xfrm>
        </p:spPr>
        <p:txBody>
          <a:bodyPr/>
          <a:lstStyle/>
          <a:p>
            <a:pPr algn="l"/>
            <a:br>
              <a:rPr lang="en-US" sz="2500" b="1" dirty="0"/>
            </a:br>
            <a:br>
              <a:rPr lang="en-US" sz="2500" b="1" dirty="0"/>
            </a:br>
            <a:br>
              <a:rPr lang="en-US" sz="2500" b="1" dirty="0"/>
            </a:br>
            <a:br>
              <a:rPr lang="en-US" sz="2500" b="1" dirty="0"/>
            </a:br>
            <a:br>
              <a:rPr lang="en-US" sz="2500" b="1" dirty="0"/>
            </a:br>
            <a:r>
              <a:rPr lang="en-US" sz="2500" b="1" dirty="0"/>
              <a:t>I. Child Pornography (CP)?</a:t>
            </a:r>
          </a:p>
        </p:txBody>
      </p:sp>
      <p:sp>
        <p:nvSpPr>
          <p:cNvPr id="3" name="Content Placeholder 2"/>
          <p:cNvSpPr>
            <a:spLocks noGrp="1"/>
          </p:cNvSpPr>
          <p:nvPr>
            <p:ph idx="1"/>
          </p:nvPr>
        </p:nvSpPr>
        <p:spPr>
          <a:xfrm>
            <a:off x="255494" y="753423"/>
            <a:ext cx="8616145" cy="5887370"/>
          </a:xfrm>
        </p:spPr>
        <p:txBody>
          <a:bodyPr>
            <a:noAutofit/>
          </a:bodyPr>
          <a:lstStyle/>
          <a:p>
            <a:pPr>
              <a:spcBef>
                <a:spcPts val="1200"/>
              </a:spcBef>
              <a:buFont typeface="Wingdings" panose="05000000000000000000" pitchFamily="2" charset="2"/>
              <a:buChar char="q"/>
            </a:pPr>
            <a:r>
              <a:rPr lang="en-US" sz="2000" dirty="0">
                <a:solidFill>
                  <a:schemeClr val="tx1"/>
                </a:solidFill>
              </a:rPr>
              <a:t>The law highlights three categories of CP images: </a:t>
            </a:r>
          </a:p>
          <a:p>
            <a:pPr lvl="1">
              <a:spcBef>
                <a:spcPts val="1200"/>
              </a:spcBef>
              <a:buFont typeface="Wingdings" panose="05000000000000000000" pitchFamily="2" charset="2"/>
              <a:buChar char="Ø"/>
            </a:pPr>
            <a:r>
              <a:rPr lang="en-US" sz="2000" i="1" dirty="0">
                <a:solidFill>
                  <a:schemeClr val="tx1"/>
                </a:solidFill>
              </a:rPr>
              <a:t>Real image; </a:t>
            </a:r>
          </a:p>
          <a:p>
            <a:pPr lvl="1">
              <a:spcBef>
                <a:spcPts val="1200"/>
              </a:spcBef>
              <a:buFont typeface="Wingdings" panose="05000000000000000000" pitchFamily="2" charset="2"/>
              <a:buChar char="Ø"/>
            </a:pPr>
            <a:r>
              <a:rPr lang="en-US" sz="2000" i="1" dirty="0">
                <a:solidFill>
                  <a:schemeClr val="tx1"/>
                </a:solidFill>
              </a:rPr>
              <a:t>Pseudo-image</a:t>
            </a:r>
            <a:r>
              <a:rPr lang="en-US" sz="2000" dirty="0">
                <a:solidFill>
                  <a:schemeClr val="tx1"/>
                </a:solidFill>
              </a:rPr>
              <a:t> that is produced by digitally in manipulating non-sexual images of real children to make pornographic material;</a:t>
            </a:r>
          </a:p>
          <a:p>
            <a:pPr lvl="1">
              <a:spcBef>
                <a:spcPts val="1200"/>
              </a:spcBef>
              <a:buFont typeface="Wingdings" panose="05000000000000000000" pitchFamily="2" charset="2"/>
              <a:buChar char="Ø"/>
            </a:pPr>
            <a:r>
              <a:rPr lang="en-US" sz="2000" i="1" dirty="0">
                <a:solidFill>
                  <a:schemeClr val="tx1"/>
                </a:solidFill>
              </a:rPr>
              <a:t>Virtual image </a:t>
            </a:r>
            <a:r>
              <a:rPr lang="en-US" sz="2000" dirty="0">
                <a:solidFill>
                  <a:schemeClr val="tx1"/>
                </a:solidFill>
              </a:rPr>
              <a:t>that depicts purely fictional characters.</a:t>
            </a:r>
          </a:p>
          <a:p>
            <a:pPr marL="463550" indent="-342900">
              <a:spcBef>
                <a:spcPts val="1200"/>
              </a:spcBef>
              <a:buFont typeface="Wingdings" panose="05000000000000000000" pitchFamily="2" charset="2"/>
              <a:buChar char="q"/>
            </a:pPr>
            <a:endParaRPr lang="en-US" sz="2000" dirty="0">
              <a:solidFill>
                <a:schemeClr val="tx1"/>
              </a:solidFill>
            </a:endParaRPr>
          </a:p>
          <a:p>
            <a:pPr marL="463550" indent="-342900">
              <a:spcBef>
                <a:spcPts val="1200"/>
              </a:spcBef>
              <a:buFont typeface="Wingdings" panose="05000000000000000000" pitchFamily="2" charset="2"/>
              <a:buChar char="q"/>
            </a:pPr>
            <a:r>
              <a:rPr lang="en-US" sz="2000" dirty="0">
                <a:solidFill>
                  <a:schemeClr val="tx1"/>
                </a:solidFill>
              </a:rPr>
              <a:t>There is no requirement for the image depicting a child being engaged in sexual activity. </a:t>
            </a:r>
          </a:p>
          <a:p>
            <a:pPr marL="800100" lvl="1" indent="-342900">
              <a:spcBef>
                <a:spcPts val="1200"/>
              </a:spcBef>
              <a:buFont typeface="Wingdings" panose="05000000000000000000" pitchFamily="2" charset="2"/>
              <a:buChar char="Ø"/>
            </a:pPr>
            <a:r>
              <a:rPr lang="en-US" sz="2000" dirty="0">
                <a:solidFill>
                  <a:srgbClr val="FF0000"/>
                </a:solidFill>
              </a:rPr>
              <a:t>Engaging in “sexually explicit conduct” means actual or simulated: sexual intercourse; bestiality; masturbation; sadistic or masochistic abuse; or lascivious exhibition of genitals/pubic area of the child.</a:t>
            </a:r>
          </a:p>
          <a:p>
            <a:pPr>
              <a:spcBef>
                <a:spcPts val="1200"/>
              </a:spcBef>
              <a:buFont typeface="Wingdings" panose="05000000000000000000" pitchFamily="2" charset="2"/>
              <a:buChar char="q"/>
            </a:pPr>
            <a:endParaRPr lang="en-US" sz="2000" dirty="0">
              <a:solidFill>
                <a:schemeClr val="tx1"/>
              </a:solidFill>
            </a:endParaRPr>
          </a:p>
        </p:txBody>
      </p:sp>
      <p:sp>
        <p:nvSpPr>
          <p:cNvPr id="4" name="Slide Number Placeholder 3">
            <a:extLst>
              <a:ext uri="{FF2B5EF4-FFF2-40B4-BE49-F238E27FC236}">
                <a16:creationId xmlns:a16="http://schemas.microsoft.com/office/drawing/2014/main" id="{C4DB3BD4-E202-4218-A37D-0FD91C84CD9C}"/>
              </a:ext>
            </a:extLst>
          </p:cNvPr>
          <p:cNvSpPr>
            <a:spLocks noGrp="1"/>
          </p:cNvSpPr>
          <p:nvPr>
            <p:ph type="sldNum" sz="quarter" idx="12"/>
          </p:nvPr>
        </p:nvSpPr>
        <p:spPr/>
        <p:txBody>
          <a:bodyPr/>
          <a:lstStyle/>
          <a:p>
            <a:fld id="{FD8E1D23-4DED-714B-AFDC-138960B063F0}" type="slidenum">
              <a:rPr lang="en-US" smtClean="0"/>
              <a:t>6</a:t>
            </a:fld>
            <a:endParaRPr lang="en-US" dirty="0"/>
          </a:p>
        </p:txBody>
      </p:sp>
    </p:spTree>
    <p:extLst>
      <p:ext uri="{BB962C8B-B14F-4D97-AF65-F5344CB8AC3E}">
        <p14:creationId xmlns:p14="http://schemas.microsoft.com/office/powerpoint/2010/main" val="3355725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72361" y="384240"/>
            <a:ext cx="8616145" cy="446830"/>
          </a:xfrm>
        </p:spPr>
        <p:txBody>
          <a:bodyPr/>
          <a:lstStyle/>
          <a:p>
            <a:pPr algn="l"/>
            <a:br>
              <a:rPr lang="en-US" sz="2500" b="1" dirty="0"/>
            </a:br>
            <a:br>
              <a:rPr lang="en-US" sz="2500" b="1" dirty="0"/>
            </a:br>
            <a:br>
              <a:rPr lang="en-US" sz="2500" b="1" dirty="0"/>
            </a:br>
            <a:br>
              <a:rPr lang="en-US" sz="2500" b="1" dirty="0"/>
            </a:br>
            <a:br>
              <a:rPr lang="en-US" sz="2500" b="1" dirty="0"/>
            </a:br>
            <a:r>
              <a:rPr lang="en-US" sz="2500" b="1" dirty="0"/>
              <a:t>I. Child Pornography?</a:t>
            </a:r>
          </a:p>
        </p:txBody>
      </p:sp>
      <p:sp>
        <p:nvSpPr>
          <p:cNvPr id="3" name="Content Placeholder 2"/>
          <p:cNvSpPr>
            <a:spLocks noGrp="1"/>
          </p:cNvSpPr>
          <p:nvPr>
            <p:ph idx="1"/>
          </p:nvPr>
        </p:nvSpPr>
        <p:spPr>
          <a:xfrm>
            <a:off x="446356" y="1045275"/>
            <a:ext cx="8251288" cy="4526528"/>
          </a:xfrm>
        </p:spPr>
        <p:txBody>
          <a:bodyPr>
            <a:noAutofit/>
          </a:bodyPr>
          <a:lstStyle/>
          <a:p>
            <a:pPr lvl="1" algn="just">
              <a:spcBef>
                <a:spcPts val="1500"/>
              </a:spcBef>
              <a:buFont typeface="Wingdings" panose="05000000000000000000" pitchFamily="2" charset="2"/>
              <a:buChar char="q"/>
            </a:pPr>
            <a:r>
              <a:rPr lang="en-US" dirty="0">
                <a:solidFill>
                  <a:schemeClr val="tx1"/>
                </a:solidFill>
              </a:rPr>
              <a:t>A simple picture of a naked child could amount to child pornography if it is sufficiently sexually suggestive. (see: 18 USC § 2256(2))</a:t>
            </a:r>
          </a:p>
          <a:p>
            <a:pPr lvl="1" algn="just">
              <a:spcBef>
                <a:spcPts val="1500"/>
              </a:spcBef>
              <a:buFont typeface="Wingdings" panose="05000000000000000000" pitchFamily="2" charset="2"/>
              <a:buChar char="q"/>
            </a:pPr>
            <a:r>
              <a:rPr lang="en-US" dirty="0">
                <a:solidFill>
                  <a:schemeClr val="tx1"/>
                </a:solidFill>
              </a:rPr>
              <a:t>“Indistinguishable depiction” means virtually identical in the way that any ordinary person viewing the image would conclude that the image is of an actual minor engaged in sexually explicit conduct. </a:t>
            </a:r>
          </a:p>
          <a:p>
            <a:pPr lvl="2" algn="just">
              <a:spcBef>
                <a:spcPts val="1500"/>
              </a:spcBef>
              <a:buFont typeface="Wingdings" panose="05000000000000000000" pitchFamily="2" charset="2"/>
              <a:buChar char="q"/>
            </a:pPr>
            <a:r>
              <a:rPr lang="en-US" sz="2200" dirty="0">
                <a:solidFill>
                  <a:schemeClr val="tx1"/>
                </a:solidFill>
              </a:rPr>
              <a:t>This definition of CP does not apply to depictions of drawings, cartoons, sculptures, or paintings depicting minors or adults. </a:t>
            </a:r>
            <a:r>
              <a:rPr lang="en-US" sz="1700" i="1" dirty="0">
                <a:solidFill>
                  <a:schemeClr val="tx1"/>
                </a:solidFill>
              </a:rPr>
              <a:t>(see: 18 USC § 2256(11))</a:t>
            </a:r>
          </a:p>
          <a:p>
            <a:pPr lvl="2" algn="just">
              <a:spcBef>
                <a:spcPts val="1500"/>
              </a:spcBef>
              <a:buFont typeface="Wingdings" panose="05000000000000000000" pitchFamily="2" charset="2"/>
              <a:buChar char="ü"/>
            </a:pPr>
            <a:endParaRPr lang="en-US" sz="2200" dirty="0">
              <a:solidFill>
                <a:schemeClr val="tx1"/>
              </a:solidFill>
            </a:endParaRPr>
          </a:p>
          <a:p>
            <a:pPr algn="just">
              <a:spcBef>
                <a:spcPts val="0"/>
              </a:spcBef>
              <a:buFont typeface="Wingdings" panose="05000000000000000000" pitchFamily="2" charset="2"/>
              <a:buChar char="q"/>
            </a:pPr>
            <a:endParaRPr lang="en-US" sz="2200" dirty="0">
              <a:solidFill>
                <a:schemeClr val="tx1"/>
              </a:solidFill>
            </a:endParaRPr>
          </a:p>
        </p:txBody>
      </p:sp>
      <p:sp>
        <p:nvSpPr>
          <p:cNvPr id="4" name="Slide Number Placeholder 3">
            <a:extLst>
              <a:ext uri="{FF2B5EF4-FFF2-40B4-BE49-F238E27FC236}">
                <a16:creationId xmlns:a16="http://schemas.microsoft.com/office/drawing/2014/main" id="{C4DB3BD4-E202-4218-A37D-0FD91C84CD9C}"/>
              </a:ext>
            </a:extLst>
          </p:cNvPr>
          <p:cNvSpPr>
            <a:spLocks noGrp="1"/>
          </p:cNvSpPr>
          <p:nvPr>
            <p:ph type="sldNum" sz="quarter" idx="12"/>
          </p:nvPr>
        </p:nvSpPr>
        <p:spPr/>
        <p:txBody>
          <a:bodyPr/>
          <a:lstStyle/>
          <a:p>
            <a:fld id="{FD8E1D23-4DED-714B-AFDC-138960B063F0}" type="slidenum">
              <a:rPr lang="en-US" smtClean="0"/>
              <a:t>7</a:t>
            </a:fld>
            <a:endParaRPr lang="en-US"/>
          </a:p>
        </p:txBody>
      </p:sp>
    </p:spTree>
    <p:extLst>
      <p:ext uri="{BB962C8B-B14F-4D97-AF65-F5344CB8AC3E}">
        <p14:creationId xmlns:p14="http://schemas.microsoft.com/office/powerpoint/2010/main" val="22734371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77282" y="774189"/>
            <a:ext cx="8854321" cy="5709255"/>
          </a:xfrm>
          <a:prstGeom prst="rect">
            <a:avLst/>
          </a:prstGeom>
        </p:spPr>
        <p:txBody>
          <a:bodyPr wrap="square">
            <a:spAutoFit/>
          </a:bodyPr>
          <a:lstStyle/>
          <a:p>
            <a:pPr algn="ctr"/>
            <a:r>
              <a:rPr lang="en-US" sz="1900" b="1" u="sng" dirty="0"/>
              <a:t>New York v. Ferber 458 U.S. 747 (1982)</a:t>
            </a:r>
          </a:p>
          <a:p>
            <a:pPr>
              <a:spcBef>
                <a:spcPts val="600"/>
              </a:spcBef>
            </a:pPr>
            <a:r>
              <a:rPr lang="en-US" b="1" dirty="0"/>
              <a:t>Facts: </a:t>
            </a:r>
            <a:endParaRPr lang="en-US" dirty="0"/>
          </a:p>
          <a:p>
            <a:pPr>
              <a:spcBef>
                <a:spcPts val="600"/>
              </a:spcBef>
            </a:pPr>
            <a:r>
              <a:rPr lang="en-US" dirty="0"/>
              <a:t>Paul Ferber owned an adult bookstore in Manhattan. He sold books with naked children in them. He was arrested and charged with violating New York’s Child Pornography Law, which prohibits the promotion and distribution of sexual performances by children. In 1981, Ferber was convicted, and he appealed his conviction by arguing that: </a:t>
            </a:r>
          </a:p>
          <a:p>
            <a:pPr marL="800100" lvl="1" indent="-342900">
              <a:spcBef>
                <a:spcPts val="600"/>
              </a:spcBef>
              <a:buFont typeface="Wingdings" panose="05000000000000000000" pitchFamily="2" charset="2"/>
              <a:buChar char="§"/>
            </a:pPr>
            <a:r>
              <a:rPr lang="en-US" dirty="0"/>
              <a:t>The 1</a:t>
            </a:r>
            <a:r>
              <a:rPr lang="en-US" baseline="30000" dirty="0"/>
              <a:t>st</a:t>
            </a:r>
            <a:r>
              <a:rPr lang="en-US" dirty="0"/>
              <a:t> Amendment guaranteed the right to free speech, including kiddie-porn; </a:t>
            </a:r>
          </a:p>
          <a:p>
            <a:pPr marL="800100" lvl="1" indent="-342900">
              <a:spcBef>
                <a:spcPts val="600"/>
              </a:spcBef>
              <a:buFont typeface="Wingdings" panose="05000000000000000000" pitchFamily="2" charset="2"/>
              <a:buChar char="§"/>
            </a:pPr>
            <a:r>
              <a:rPr lang="en-US" dirty="0"/>
              <a:t>The New York Child pornography law was unconstitutional; and </a:t>
            </a:r>
          </a:p>
          <a:p>
            <a:pPr marL="800100" lvl="1" indent="-342900">
              <a:spcBef>
                <a:spcPts val="600"/>
              </a:spcBef>
              <a:buFont typeface="Wingdings" panose="05000000000000000000" pitchFamily="2" charset="2"/>
              <a:buChar char="§"/>
            </a:pPr>
            <a:r>
              <a:rPr lang="en-US" dirty="0"/>
              <a:t>There was an artistic value to the books he sold. </a:t>
            </a:r>
          </a:p>
          <a:p>
            <a:pPr>
              <a:spcBef>
                <a:spcPts val="600"/>
              </a:spcBef>
            </a:pPr>
            <a:r>
              <a:rPr lang="en-US" dirty="0"/>
              <a:t>The Appellate Division of the New York Supreme Court upheld the conviction. Ferber appealed again before the New York Court of Appeals. The New York Court of Appeals reversed the decision of the Appellate Court in favor of Ferber. Yet, the prosecutor appealed the decision before the US Supreme Court.</a:t>
            </a:r>
            <a:endParaRPr lang="en-US" b="1" dirty="0"/>
          </a:p>
          <a:p>
            <a:pPr>
              <a:spcBef>
                <a:spcPts val="600"/>
              </a:spcBef>
            </a:pPr>
            <a:endParaRPr lang="en-US" b="1" dirty="0"/>
          </a:p>
          <a:p>
            <a:pPr>
              <a:spcBef>
                <a:spcPts val="600"/>
              </a:spcBef>
            </a:pPr>
            <a:r>
              <a:rPr lang="en-US" b="1" dirty="0"/>
              <a:t>Issue before the US Supreme Court: </a:t>
            </a:r>
            <a:r>
              <a:rPr lang="en-US" dirty="0"/>
              <a:t>Are images of child pornography protected under First Amendment rights?</a:t>
            </a:r>
          </a:p>
        </p:txBody>
      </p:sp>
      <p:sp>
        <p:nvSpPr>
          <p:cNvPr id="5" name="Slide Number Placeholder 4"/>
          <p:cNvSpPr>
            <a:spLocks noGrp="1"/>
          </p:cNvSpPr>
          <p:nvPr>
            <p:ph type="sldNum" sz="quarter" idx="12"/>
          </p:nvPr>
        </p:nvSpPr>
        <p:spPr/>
        <p:txBody>
          <a:bodyPr/>
          <a:lstStyle/>
          <a:p>
            <a:fld id="{FD8E1D23-4DED-714B-AFDC-138960B063F0}" type="slidenum">
              <a:rPr lang="en-US" sz="1500" smtClean="0"/>
              <a:t>8</a:t>
            </a:fld>
            <a:endParaRPr lang="en-US" sz="1500" dirty="0"/>
          </a:p>
        </p:txBody>
      </p:sp>
      <p:sp>
        <p:nvSpPr>
          <p:cNvPr id="8" name="Title 1">
            <a:extLst>
              <a:ext uri="{FF2B5EF4-FFF2-40B4-BE49-F238E27FC236}">
                <a16:creationId xmlns:a16="http://schemas.microsoft.com/office/drawing/2014/main" id="{7B5B6176-5B43-AE6F-F4EC-3A300951A80D}"/>
              </a:ext>
            </a:extLst>
          </p:cNvPr>
          <p:cNvSpPr txBox="1">
            <a:spLocks/>
          </p:cNvSpPr>
          <p:nvPr/>
        </p:nvSpPr>
        <p:spPr>
          <a:xfrm>
            <a:off x="406127" y="217207"/>
            <a:ext cx="8616145" cy="410816"/>
          </a:xfrm>
          <a:prstGeom prst="rect">
            <a:avLst/>
          </a:prstGeom>
        </p:spPr>
        <p:txBody>
          <a:bodyPr/>
          <a:lstStyle>
            <a:lvl1pPr algn="ctr" defTabSz="914400" rtl="0" eaLnBrk="1" latinLnBrk="0" hangingPunct="1">
              <a:spcBef>
                <a:spcPct val="0"/>
              </a:spcBef>
              <a:buNone/>
              <a:defRPr sz="4600" kern="1200">
                <a:solidFill>
                  <a:schemeClr val="accent1"/>
                </a:solidFill>
                <a:latin typeface="+mj-lt"/>
                <a:ea typeface="+mj-ea"/>
                <a:cs typeface="+mj-cs"/>
              </a:defRPr>
            </a:lvl1pPr>
          </a:lstStyle>
          <a:p>
            <a:pPr algn="l"/>
            <a:r>
              <a:rPr lang="en-US" sz="2300" b="1" dirty="0"/>
              <a:t>II. Jurisprudence on Child Pornography?</a:t>
            </a:r>
          </a:p>
        </p:txBody>
      </p:sp>
    </p:spTree>
    <p:extLst>
      <p:ext uri="{BB962C8B-B14F-4D97-AF65-F5344CB8AC3E}">
        <p14:creationId xmlns:p14="http://schemas.microsoft.com/office/powerpoint/2010/main" val="25903190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561201" y="1205548"/>
            <a:ext cx="8096244" cy="4416594"/>
          </a:xfrm>
          <a:prstGeom prst="rect">
            <a:avLst/>
          </a:prstGeom>
        </p:spPr>
        <p:txBody>
          <a:bodyPr wrap="square">
            <a:spAutoFit/>
          </a:bodyPr>
          <a:lstStyle/>
          <a:p>
            <a:pPr algn="ctr">
              <a:spcBef>
                <a:spcPts val="1200"/>
              </a:spcBef>
            </a:pPr>
            <a:r>
              <a:rPr lang="en-US" sz="2100" b="1" u="sng" dirty="0"/>
              <a:t>New York v. Ferber 458 U.S. 747 (1982)</a:t>
            </a:r>
          </a:p>
          <a:p>
            <a:pPr>
              <a:spcBef>
                <a:spcPts val="1200"/>
              </a:spcBef>
            </a:pPr>
            <a:r>
              <a:rPr lang="en-US" sz="2100" b="1" dirty="0"/>
              <a:t>Decision</a:t>
            </a:r>
            <a:r>
              <a:rPr lang="en-US" sz="2100" dirty="0"/>
              <a:t>:</a:t>
            </a:r>
          </a:p>
          <a:p>
            <a:pPr marL="742950" lvl="1" indent="-285750">
              <a:spcBef>
                <a:spcPts val="1200"/>
              </a:spcBef>
              <a:buFont typeface="Courier New" panose="02070309020205020404" pitchFamily="49" charset="0"/>
              <a:buChar char="o"/>
            </a:pPr>
            <a:r>
              <a:rPr lang="en-US" sz="2100" dirty="0"/>
              <a:t>The New York's child pornography law was constitutional.</a:t>
            </a:r>
          </a:p>
          <a:p>
            <a:pPr marL="742950" lvl="1" indent="-285750">
              <a:spcBef>
                <a:spcPts val="1200"/>
              </a:spcBef>
              <a:buFont typeface="Courier New" panose="02070309020205020404" pitchFamily="49" charset="0"/>
              <a:buChar char="o"/>
            </a:pPr>
            <a:r>
              <a:rPr lang="en-US" sz="2100" dirty="0"/>
              <a:t>Obscene image of child pornography is not covered by 1</a:t>
            </a:r>
            <a:r>
              <a:rPr lang="en-US" sz="2100" baseline="30000" dirty="0"/>
              <a:t>st</a:t>
            </a:r>
            <a:r>
              <a:rPr lang="en-US" sz="2100" dirty="0"/>
              <a:t> Amendment protections of </a:t>
            </a:r>
            <a:r>
              <a:rPr lang="en-US" sz="2100" i="1" dirty="0"/>
              <a:t>free speech</a:t>
            </a:r>
            <a:r>
              <a:rPr lang="en-US" sz="2100" dirty="0"/>
              <a:t>.</a:t>
            </a:r>
          </a:p>
          <a:p>
            <a:pPr marL="742950" lvl="1" indent="-285750">
              <a:spcBef>
                <a:spcPts val="1200"/>
              </a:spcBef>
              <a:buFont typeface="Courier New" panose="02070309020205020404" pitchFamily="49" charset="0"/>
              <a:buChar char="o"/>
            </a:pPr>
            <a:r>
              <a:rPr lang="en-US" sz="2100" dirty="0"/>
              <a:t>The New York State has a </a:t>
            </a:r>
            <a:r>
              <a:rPr lang="en-US" sz="2100" u="sng" dirty="0"/>
              <a:t>strong interest in </a:t>
            </a:r>
            <a:r>
              <a:rPr lang="en-US" sz="2100" dirty="0"/>
              <a:t>protecting children from sexual abuse.</a:t>
            </a:r>
          </a:p>
          <a:p>
            <a:pPr marL="742950" lvl="1" indent="-285750">
              <a:spcBef>
                <a:spcPts val="1200"/>
              </a:spcBef>
              <a:buFont typeface="Courier New" panose="02070309020205020404" pitchFamily="49" charset="0"/>
              <a:buChar char="o"/>
            </a:pPr>
            <a:r>
              <a:rPr lang="en-US" sz="2100" dirty="0"/>
              <a:t>That compelling government’s interest was enough to make the child pornography law a constitutional exception to the 1</a:t>
            </a:r>
            <a:r>
              <a:rPr lang="en-US" sz="2100" baseline="30000" dirty="0"/>
              <a:t>st</a:t>
            </a:r>
            <a:r>
              <a:rPr lang="en-US" sz="2100" dirty="0"/>
              <a:t> Amendment.</a:t>
            </a:r>
          </a:p>
        </p:txBody>
      </p:sp>
      <p:sp>
        <p:nvSpPr>
          <p:cNvPr id="5" name="Slide Number Placeholder 4"/>
          <p:cNvSpPr>
            <a:spLocks noGrp="1"/>
          </p:cNvSpPr>
          <p:nvPr>
            <p:ph type="sldNum" sz="quarter" idx="12"/>
          </p:nvPr>
        </p:nvSpPr>
        <p:spPr/>
        <p:txBody>
          <a:bodyPr/>
          <a:lstStyle/>
          <a:p>
            <a:fld id="{FD8E1D23-4DED-714B-AFDC-138960B063F0}" type="slidenum">
              <a:rPr lang="en-US" sz="1500" smtClean="0"/>
              <a:t>9</a:t>
            </a:fld>
            <a:endParaRPr lang="en-US" sz="1500" dirty="0"/>
          </a:p>
        </p:txBody>
      </p:sp>
      <p:sp>
        <p:nvSpPr>
          <p:cNvPr id="2" name="Title 1">
            <a:extLst>
              <a:ext uri="{FF2B5EF4-FFF2-40B4-BE49-F238E27FC236}">
                <a16:creationId xmlns:a16="http://schemas.microsoft.com/office/drawing/2014/main" id="{36649E74-8F3B-3F28-DEF6-E4C2C2D619E3}"/>
              </a:ext>
            </a:extLst>
          </p:cNvPr>
          <p:cNvSpPr txBox="1">
            <a:spLocks/>
          </p:cNvSpPr>
          <p:nvPr/>
        </p:nvSpPr>
        <p:spPr>
          <a:xfrm>
            <a:off x="406127" y="344558"/>
            <a:ext cx="8616145" cy="410816"/>
          </a:xfrm>
          <a:prstGeom prst="rect">
            <a:avLst/>
          </a:prstGeom>
        </p:spPr>
        <p:txBody>
          <a:bodyPr/>
          <a:lstStyle>
            <a:lvl1pPr algn="ctr" defTabSz="914400" rtl="0" eaLnBrk="1" latinLnBrk="0" hangingPunct="1">
              <a:spcBef>
                <a:spcPct val="0"/>
              </a:spcBef>
              <a:buNone/>
              <a:defRPr sz="4600" kern="1200">
                <a:solidFill>
                  <a:schemeClr val="accent1"/>
                </a:solidFill>
                <a:latin typeface="+mj-lt"/>
                <a:ea typeface="+mj-ea"/>
                <a:cs typeface="+mj-cs"/>
              </a:defRPr>
            </a:lvl1pPr>
          </a:lstStyle>
          <a:p>
            <a:pPr algn="l"/>
            <a:r>
              <a:rPr lang="en-US" sz="2300" b="1" dirty="0"/>
              <a:t>II. Jurisprudence on Child Pornography?</a:t>
            </a:r>
          </a:p>
        </p:txBody>
      </p:sp>
    </p:spTree>
    <p:extLst>
      <p:ext uri="{BB962C8B-B14F-4D97-AF65-F5344CB8AC3E}">
        <p14:creationId xmlns:p14="http://schemas.microsoft.com/office/powerpoint/2010/main" val="30794255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Breeze">
  <a:themeElements>
    <a:clrScheme name="Breeze">
      <a:dk1>
        <a:sysClr val="windowText" lastClr="000000"/>
      </a:dk1>
      <a:lt1>
        <a:sysClr val="window" lastClr="FFFFFF"/>
      </a:lt1>
      <a:dk2>
        <a:srgbClr val="09213B"/>
      </a:dk2>
      <a:lt2>
        <a:srgbClr val="D5EDF4"/>
      </a:lt2>
      <a:accent1>
        <a:srgbClr val="2C7C9F"/>
      </a:accent1>
      <a:accent2>
        <a:srgbClr val="244A58"/>
      </a:accent2>
      <a:accent3>
        <a:srgbClr val="E2751D"/>
      </a:accent3>
      <a:accent4>
        <a:srgbClr val="FFB400"/>
      </a:accent4>
      <a:accent5>
        <a:srgbClr val="7EB606"/>
      </a:accent5>
      <a:accent6>
        <a:srgbClr val="C00000"/>
      </a:accent6>
      <a:hlink>
        <a:srgbClr val="7030A0"/>
      </a:hlink>
      <a:folHlink>
        <a:srgbClr val="00B0F0"/>
      </a:folHlink>
    </a:clrScheme>
    <a:fontScheme name="Breeze">
      <a:majorFont>
        <a:latin typeface="News Gothic MT"/>
        <a:ea typeface=""/>
        <a:cs typeface=""/>
        <a:font script="Jpan" typeface="ＭＳ Ｐゴシック"/>
        <a:font script="Hans" typeface="宋体"/>
        <a:font script="Hant" typeface="新細明體"/>
      </a:majorFont>
      <a:minorFont>
        <a:latin typeface="News Gothic MT"/>
        <a:ea typeface=""/>
        <a:cs typeface=""/>
        <a:font script="Jpan" typeface="ＭＳ Ｐゴシック"/>
        <a:font script="Hans" typeface="宋体"/>
        <a:font script="Hant" typeface="新細明體"/>
      </a:minorFont>
    </a:fontScheme>
    <a:fmtScheme name="Breeze">
      <a:fillStyleLst>
        <a:solidFill>
          <a:schemeClr val="phClr"/>
        </a:solidFill>
        <a:gradFill rotWithShape="1">
          <a:gsLst>
            <a:gs pos="31000">
              <a:schemeClr val="phClr">
                <a:tint val="100000"/>
                <a:shade val="100000"/>
                <a:satMod val="120000"/>
              </a:schemeClr>
            </a:gs>
            <a:gs pos="100000">
              <a:schemeClr val="phClr">
                <a:tint val="50000"/>
                <a:satMod val="150000"/>
              </a:schemeClr>
            </a:gs>
          </a:gsLst>
          <a:lin ang="5400000" scaled="1"/>
        </a:gradFill>
        <a:gradFill rotWithShape="1">
          <a:gsLst>
            <a:gs pos="0">
              <a:schemeClr val="phClr">
                <a:shade val="100000"/>
                <a:satMod val="120000"/>
              </a:schemeClr>
            </a:gs>
            <a:gs pos="69000">
              <a:schemeClr val="phClr">
                <a:tint val="80000"/>
                <a:shade val="100000"/>
                <a:satMod val="150000"/>
              </a:schemeClr>
            </a:gs>
            <a:gs pos="100000">
              <a:schemeClr val="phClr">
                <a:tint val="50000"/>
                <a:shade val="100000"/>
                <a:satMod val="150000"/>
              </a:schemeClr>
            </a:gs>
          </a:gsLst>
          <a:path path="circle">
            <a:fillToRect l="100000" t="100000" r="100000" b="100000"/>
          </a:path>
        </a:gradFill>
      </a:fillStyleLst>
      <a:lnStyleLst>
        <a:ln w="12700" cap="flat" cmpd="sng" algn="ctr">
          <a:solidFill>
            <a:schemeClr val="phClr">
              <a:shade val="95000"/>
              <a:satMod val="105000"/>
            </a:schemeClr>
          </a:solidFill>
          <a:prstDash val="solid"/>
        </a:ln>
        <a:ln w="25400" cap="flat" cmpd="dbl" algn="ctr">
          <a:solidFill>
            <a:schemeClr val="phClr"/>
          </a:solidFill>
          <a:prstDash val="solid"/>
        </a:ln>
        <a:ln w="31750" cap="flat" cmpd="dbl" algn="ctr">
          <a:solidFill>
            <a:schemeClr val="phClr"/>
          </a:solidFill>
          <a:prstDash val="solid"/>
        </a:ln>
      </a:lnStyleLst>
      <a:effectStyleLst>
        <a:effectStyle>
          <a:effectLst/>
        </a:effectStyle>
        <a:effectStyle>
          <a:effectLst>
            <a:outerShdw blurRad="63500" dist="25400" dir="5400000" sx="101000" sy="101000" rotWithShape="0">
              <a:srgbClr val="000000">
                <a:alpha val="40000"/>
              </a:srgbClr>
            </a:outerShdw>
          </a:effectLst>
        </a:effectStyle>
        <a:effectStyle>
          <a:effectLst>
            <a:innerShdw blurRad="127000" dist="25400" dir="13500000">
              <a:srgbClr val="C0C0C0">
                <a:alpha val="75000"/>
              </a:srgbClr>
            </a:innerShdw>
            <a:outerShdw blurRad="88900" dist="25400" dir="5400000" sx="102000" sy="102000" algn="ctr" rotWithShape="0">
              <a:srgbClr val="C0C0C0">
                <a:alpha val="40000"/>
              </a:srgbClr>
            </a:outerShdw>
          </a:effectLst>
          <a:scene3d>
            <a:camera prst="perspectiveLeft" fov="300000"/>
            <a:lightRig rig="soft" dir="l">
              <a:rot lat="0" lon="0" rev="4200000"/>
            </a:lightRig>
          </a:scene3d>
          <a:sp3d extrusionH="38100" prstMaterial="powder">
            <a:bevelT w="50800" h="88900" prst="convex"/>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blipFill rotWithShape="1">
          <a:blip xmlns:r="http://schemas.openxmlformats.org/officeDocument/2006/relationships" r:embed="rId1">
            <a:duotone>
              <a:schemeClr val="phClr">
                <a:shade val="40000"/>
                <a:satMod val="400000"/>
              </a:schemeClr>
              <a:schemeClr val="phClr">
                <a:tint val="10000"/>
                <a:satMod val="200000"/>
              </a:schemeClr>
            </a:duotone>
          </a:blip>
          <a:stretch/>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Breeze.thmx</Template>
  <TotalTime>20388</TotalTime>
  <Words>1672</Words>
  <Application>Microsoft Office PowerPoint</Application>
  <PresentationFormat>On-screen Show (4:3)</PresentationFormat>
  <Paragraphs>114</Paragraphs>
  <Slides>15</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15</vt:i4>
      </vt:variant>
    </vt:vector>
  </HeadingPairs>
  <TitlesOfParts>
    <vt:vector size="23" baseType="lpstr">
      <vt:lpstr>Arial</vt:lpstr>
      <vt:lpstr>Calibri</vt:lpstr>
      <vt:lpstr>Courier New</vt:lpstr>
      <vt:lpstr>News Gothic MT</vt:lpstr>
      <vt:lpstr>Times New Roman</vt:lpstr>
      <vt:lpstr>Wingdings</vt:lpstr>
      <vt:lpstr>Wingdings 2</vt:lpstr>
      <vt:lpstr>Breeze</vt:lpstr>
      <vt:lpstr> CJAG Conference </vt:lpstr>
      <vt:lpstr>Presentation Objectives</vt:lpstr>
      <vt:lpstr>Presentation Objectives</vt:lpstr>
      <vt:lpstr>Outline</vt:lpstr>
      <vt:lpstr>PowerPoint Presentation</vt:lpstr>
      <vt:lpstr>     I. Child Pornography (CP)?</vt:lpstr>
      <vt:lpstr>     I. Child Pornography?</vt:lpstr>
      <vt:lpstr>PowerPoint Presentation</vt:lpstr>
      <vt:lpstr>PowerPoint Presentation</vt:lpstr>
      <vt:lpstr>PowerPoint Presentation</vt:lpstr>
      <vt:lpstr>PowerPoint Presentation</vt:lpstr>
      <vt:lpstr>PowerPoint Presentation</vt:lpstr>
      <vt:lpstr>PowerPoint Presentation</vt:lpstr>
      <vt:lpstr>Conclusion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User</dc:creator>
  <cp:lastModifiedBy>ASU Events</cp:lastModifiedBy>
  <cp:revision>1077</cp:revision>
  <dcterms:created xsi:type="dcterms:W3CDTF">2016-01-26T17:33:06Z</dcterms:created>
  <dcterms:modified xsi:type="dcterms:W3CDTF">2024-10-04T16:52:59Z</dcterms:modified>
</cp:coreProperties>
</file>