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3"/>
  </p:notesMasterIdLst>
  <p:sldIdLst>
    <p:sldId id="256" r:id="rId2"/>
    <p:sldId id="299" r:id="rId3"/>
    <p:sldId id="279" r:id="rId4"/>
    <p:sldId id="320" r:id="rId5"/>
    <p:sldId id="332" r:id="rId6"/>
    <p:sldId id="333" r:id="rId7"/>
    <p:sldId id="318" r:id="rId8"/>
    <p:sldId id="327" r:id="rId9"/>
    <p:sldId id="321" r:id="rId10"/>
    <p:sldId id="325" r:id="rId11"/>
    <p:sldId id="324" r:id="rId12"/>
    <p:sldId id="331" r:id="rId13"/>
    <p:sldId id="326" r:id="rId14"/>
    <p:sldId id="330" r:id="rId15"/>
    <p:sldId id="319" r:id="rId16"/>
    <p:sldId id="328" r:id="rId17"/>
    <p:sldId id="323" r:id="rId18"/>
    <p:sldId id="313" r:id="rId19"/>
    <p:sldId id="322" r:id="rId20"/>
    <p:sldId id="329" r:id="rId21"/>
    <p:sldId id="278" r:id="rId22"/>
  </p:sldIdLst>
  <p:sldSz cx="9144000" cy="5143500" type="screen16x9"/>
  <p:notesSz cx="6858000" cy="9144000"/>
  <p:embeddedFontLst>
    <p:embeddedFont>
      <p:font typeface="Tinos"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C748E0-3E28-41F2-9F9C-C1C217DB6A1D}">
  <a:tblStyle styleId="{62C748E0-3E28-41F2-9F9C-C1C217DB6A1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B41759E-1536-4D63-9B8A-0F344935407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5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0353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3024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3186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6423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5531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7300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7808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6420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3130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7330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0291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0435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8633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2355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239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3727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3283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6179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030800" y="1030700"/>
            <a:ext cx="7082400" cy="30822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400000">
            <a:off x="3449925" y="-39825"/>
            <a:ext cx="2244000" cy="13974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4087183" y="290068"/>
            <a:ext cx="970187" cy="737616"/>
            <a:chOff x="519000" y="238125"/>
            <a:chExt cx="6582000" cy="5238750"/>
          </a:xfrm>
        </p:grpSpPr>
        <p:sp>
          <p:nvSpPr>
            <p:cNvPr id="13" name="Google Shape;13;p2"/>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1557275" y="1341650"/>
            <a:ext cx="6029400" cy="2771100"/>
          </a:xfrm>
          <a:prstGeom prst="rect">
            <a:avLst/>
          </a:prstGeom>
        </p:spPr>
        <p:txBody>
          <a:bodyPr spcFirstLastPara="1" wrap="square" lIns="0" tIns="0" rIns="0" bIns="0" anchor="ctr" anchorCtr="0">
            <a:noAutofit/>
          </a:bodyPr>
          <a:lstStyle>
            <a:lvl1pPr lvl="0" algn="ctr">
              <a:spcBef>
                <a:spcPts val="0"/>
              </a:spcBef>
              <a:spcAft>
                <a:spcPts val="0"/>
              </a:spcAft>
              <a:buClr>
                <a:schemeClr val="dk1"/>
              </a:buClr>
              <a:buSzPts val="4800"/>
              <a:buNone/>
              <a:defRPr sz="4800">
                <a:solidFill>
                  <a:schemeClr val="dk1"/>
                </a:solidFill>
              </a:defRPr>
            </a:lvl1pPr>
            <a:lvl2pPr lvl="1" algn="ctr">
              <a:spcBef>
                <a:spcPts val="0"/>
              </a:spcBef>
              <a:spcAft>
                <a:spcPts val="0"/>
              </a:spcAft>
              <a:buClr>
                <a:schemeClr val="dk1"/>
              </a:buClr>
              <a:buSzPts val="4800"/>
              <a:buNone/>
              <a:defRPr sz="4800">
                <a:solidFill>
                  <a:schemeClr val="dk1"/>
                </a:solidFill>
              </a:defRPr>
            </a:lvl2pPr>
            <a:lvl3pPr lvl="2" algn="ctr">
              <a:spcBef>
                <a:spcPts val="0"/>
              </a:spcBef>
              <a:spcAft>
                <a:spcPts val="0"/>
              </a:spcAft>
              <a:buClr>
                <a:schemeClr val="dk1"/>
              </a:buClr>
              <a:buSzPts val="4800"/>
              <a:buNone/>
              <a:defRPr sz="4800">
                <a:solidFill>
                  <a:schemeClr val="dk1"/>
                </a:solidFill>
              </a:defRPr>
            </a:lvl3pPr>
            <a:lvl4pPr lvl="3" algn="ctr">
              <a:spcBef>
                <a:spcPts val="0"/>
              </a:spcBef>
              <a:spcAft>
                <a:spcPts val="0"/>
              </a:spcAft>
              <a:buClr>
                <a:schemeClr val="dk1"/>
              </a:buClr>
              <a:buSzPts val="4800"/>
              <a:buNone/>
              <a:defRPr sz="4800">
                <a:solidFill>
                  <a:schemeClr val="dk1"/>
                </a:solidFill>
              </a:defRPr>
            </a:lvl4pPr>
            <a:lvl5pPr lvl="4" algn="ctr">
              <a:spcBef>
                <a:spcPts val="0"/>
              </a:spcBef>
              <a:spcAft>
                <a:spcPts val="0"/>
              </a:spcAft>
              <a:buClr>
                <a:schemeClr val="dk1"/>
              </a:buClr>
              <a:buSzPts val="4800"/>
              <a:buNone/>
              <a:defRPr sz="4800">
                <a:solidFill>
                  <a:schemeClr val="dk1"/>
                </a:solidFill>
              </a:defRPr>
            </a:lvl5pPr>
            <a:lvl6pPr lvl="5" algn="ctr">
              <a:spcBef>
                <a:spcPts val="0"/>
              </a:spcBef>
              <a:spcAft>
                <a:spcPts val="0"/>
              </a:spcAft>
              <a:buClr>
                <a:schemeClr val="dk1"/>
              </a:buClr>
              <a:buSzPts val="4800"/>
              <a:buNone/>
              <a:defRPr sz="4800">
                <a:solidFill>
                  <a:schemeClr val="dk1"/>
                </a:solidFill>
              </a:defRPr>
            </a:lvl6pPr>
            <a:lvl7pPr lvl="6" algn="ctr">
              <a:spcBef>
                <a:spcPts val="0"/>
              </a:spcBef>
              <a:spcAft>
                <a:spcPts val="0"/>
              </a:spcAft>
              <a:buClr>
                <a:schemeClr val="dk1"/>
              </a:buClr>
              <a:buSzPts val="4800"/>
              <a:buNone/>
              <a:defRPr sz="4800">
                <a:solidFill>
                  <a:schemeClr val="dk1"/>
                </a:solidFill>
              </a:defRPr>
            </a:lvl7pPr>
            <a:lvl8pPr lvl="7" algn="ctr">
              <a:spcBef>
                <a:spcPts val="0"/>
              </a:spcBef>
              <a:spcAft>
                <a:spcPts val="0"/>
              </a:spcAft>
              <a:buClr>
                <a:schemeClr val="dk1"/>
              </a:buClr>
              <a:buSzPts val="4800"/>
              <a:buNone/>
              <a:defRPr sz="4800">
                <a:solidFill>
                  <a:schemeClr val="dk1"/>
                </a:solidFill>
              </a:defRPr>
            </a:lvl8pPr>
            <a:lvl9pPr lvl="8" algn="ctr">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3"/>
        <p:cNvGrpSpPr/>
        <p:nvPr/>
      </p:nvGrpSpPr>
      <p:grpSpPr>
        <a:xfrm>
          <a:off x="0" y="0"/>
          <a:ext cx="0" cy="0"/>
          <a:chOff x="0" y="0"/>
          <a:chExt cx="0" cy="0"/>
        </a:xfrm>
      </p:grpSpPr>
      <p:sp>
        <p:nvSpPr>
          <p:cNvPr id="44" name="Google Shape;44;p6"/>
          <p:cNvSpPr/>
          <p:nvPr/>
        </p:nvSpPr>
        <p:spPr>
          <a:xfrm>
            <a:off x="1737000" y="359700"/>
            <a:ext cx="7407000" cy="44241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 name="Google Shape;45;p6"/>
          <p:cNvCxnSpPr/>
          <p:nvPr/>
        </p:nvCxnSpPr>
        <p:spPr>
          <a:xfrm>
            <a:off x="2100325" y="1022209"/>
            <a:ext cx="7067700" cy="0"/>
          </a:xfrm>
          <a:prstGeom prst="straightConnector1">
            <a:avLst/>
          </a:prstGeom>
          <a:noFill/>
          <a:ln w="9525" cap="flat" cmpd="sng">
            <a:solidFill>
              <a:srgbClr val="E2D7D0"/>
            </a:solidFill>
            <a:prstDash val="solid"/>
            <a:round/>
            <a:headEnd type="none" w="med" len="med"/>
            <a:tailEnd type="none" w="med" len="med"/>
          </a:ln>
        </p:spPr>
      </p:cxnSp>
      <p:sp>
        <p:nvSpPr>
          <p:cNvPr id="46" name="Google Shape;46;p6"/>
          <p:cNvSpPr/>
          <p:nvPr/>
        </p:nvSpPr>
        <p:spPr>
          <a:xfrm rot="-5400000">
            <a:off x="-262350" y="291375"/>
            <a:ext cx="2261700" cy="10176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6"/>
          <p:cNvGrpSpPr/>
          <p:nvPr/>
        </p:nvGrpSpPr>
        <p:grpSpPr>
          <a:xfrm>
            <a:off x="515476" y="363010"/>
            <a:ext cx="706249" cy="536972"/>
            <a:chOff x="519000" y="238125"/>
            <a:chExt cx="6582000" cy="5238750"/>
          </a:xfrm>
        </p:grpSpPr>
        <p:sp>
          <p:nvSpPr>
            <p:cNvPr id="48" name="Google Shape;48;p6"/>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53;p6"/>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4" name="Google Shape;54;p6"/>
          <p:cNvSpPr txBox="1">
            <a:spLocks noGrp="1"/>
          </p:cNvSpPr>
          <p:nvPr>
            <p:ph type="body" idx="1"/>
          </p:nvPr>
        </p:nvSpPr>
        <p:spPr>
          <a:xfrm>
            <a:off x="2096750" y="1200150"/>
            <a:ext cx="3067800" cy="32481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55" name="Google Shape;55;p6"/>
          <p:cNvSpPr txBox="1">
            <a:spLocks noGrp="1"/>
          </p:cNvSpPr>
          <p:nvPr>
            <p:ph type="body" idx="2"/>
          </p:nvPr>
        </p:nvSpPr>
        <p:spPr>
          <a:xfrm>
            <a:off x="5716510" y="1200150"/>
            <a:ext cx="3067800" cy="32481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56" name="Google Shape;56;p6"/>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0"/>
          <p:cNvSpPr/>
          <p:nvPr/>
        </p:nvSpPr>
        <p:spPr>
          <a:xfrm>
            <a:off x="359700" y="359700"/>
            <a:ext cx="8424600" cy="4424100"/>
          </a:xfrm>
          <a:prstGeom prst="rect">
            <a:avLst/>
          </a:prstGeom>
          <a:solidFill>
            <a:srgbClr val="FFFFFF"/>
          </a:solidFill>
          <a:ln>
            <a:noFill/>
          </a:ln>
          <a:effectLst>
            <a:outerShdw blurRad="185738" dist="9525" dir="5400000" algn="bl" rotWithShape="0">
              <a:srgbClr val="66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0"/>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lvl1pPr lvl="0">
              <a:buNone/>
              <a:defRPr>
                <a:solidFill>
                  <a:srgbClr val="AD0B2D"/>
                </a:solidFill>
              </a:defRPr>
            </a:lvl1pPr>
            <a:lvl2pPr lvl="1">
              <a:buNone/>
              <a:defRPr>
                <a:solidFill>
                  <a:srgbClr val="AD0B2D"/>
                </a:solidFill>
              </a:defRPr>
            </a:lvl2pPr>
            <a:lvl3pPr lvl="2">
              <a:buNone/>
              <a:defRPr>
                <a:solidFill>
                  <a:srgbClr val="AD0B2D"/>
                </a:solidFill>
              </a:defRPr>
            </a:lvl3pPr>
            <a:lvl4pPr lvl="3">
              <a:buNone/>
              <a:defRPr>
                <a:solidFill>
                  <a:srgbClr val="AD0B2D"/>
                </a:solidFill>
              </a:defRPr>
            </a:lvl4pPr>
            <a:lvl5pPr lvl="4">
              <a:buNone/>
              <a:defRPr>
                <a:solidFill>
                  <a:srgbClr val="AD0B2D"/>
                </a:solidFill>
              </a:defRPr>
            </a:lvl5pPr>
            <a:lvl6pPr lvl="5">
              <a:buNone/>
              <a:defRPr>
                <a:solidFill>
                  <a:srgbClr val="AD0B2D"/>
                </a:solidFill>
              </a:defRPr>
            </a:lvl6pPr>
            <a:lvl7pPr lvl="6">
              <a:buNone/>
              <a:defRPr>
                <a:solidFill>
                  <a:srgbClr val="AD0B2D"/>
                </a:solidFill>
              </a:defRPr>
            </a:lvl7pPr>
            <a:lvl8pPr lvl="7">
              <a:buNone/>
              <a:defRPr>
                <a:solidFill>
                  <a:srgbClr val="AD0B2D"/>
                </a:solidFill>
              </a:defRPr>
            </a:lvl8pPr>
            <a:lvl9pPr lvl="8">
              <a:buNone/>
              <a:defRPr>
                <a:solidFill>
                  <a:srgbClr val="AD0B2D"/>
                </a:solidFill>
              </a:defRPr>
            </a:lvl9pPr>
          </a:lstStyle>
          <a:p>
            <a:pPr marL="0" lvl="0" indent="0" algn="ctr" rtl="0">
              <a:spcBef>
                <a:spcPts val="0"/>
              </a:spcBef>
              <a:spcAft>
                <a:spcPts val="0"/>
              </a:spcAft>
              <a:buNone/>
            </a:pPr>
            <a:fld id="{00000000-1234-1234-1234-123412341234}" type="slidenum">
              <a:rPr lang="en"/>
              <a:t>‹#›</a:t>
            </a:fld>
            <a:endParaRPr/>
          </a:p>
        </p:txBody>
      </p:sp>
      <p:sp>
        <p:nvSpPr>
          <p:cNvPr id="99" name="Google Shape;99;p10"/>
          <p:cNvSpPr/>
          <p:nvPr/>
        </p:nvSpPr>
        <p:spPr>
          <a:xfrm rot="-5400000">
            <a:off x="3934600" y="-555"/>
            <a:ext cx="1274700" cy="764700"/>
          </a:xfrm>
          <a:prstGeom prst="chevron">
            <a:avLst>
              <a:gd name="adj" fmla="val 31570"/>
            </a:avLst>
          </a:prstGeom>
          <a:gradFill>
            <a:gsLst>
              <a:gs pos="0">
                <a:srgbClr val="AD0B2D"/>
              </a:gs>
              <a:gs pos="31000">
                <a:srgbClr val="AD0B2D"/>
              </a:gs>
              <a:gs pos="100000">
                <a:srgbClr val="8B0E34"/>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10"/>
          <p:cNvGrpSpPr/>
          <p:nvPr/>
        </p:nvGrpSpPr>
        <p:grpSpPr>
          <a:xfrm>
            <a:off x="4306578" y="179988"/>
            <a:ext cx="530509" cy="403908"/>
            <a:chOff x="519000" y="238125"/>
            <a:chExt cx="6582000" cy="5238750"/>
          </a:xfrm>
        </p:grpSpPr>
        <p:sp>
          <p:nvSpPr>
            <p:cNvPr id="101" name="Google Shape;101;p10"/>
            <p:cNvSpPr/>
            <p:nvPr/>
          </p:nvSpPr>
          <p:spPr>
            <a:xfrm>
              <a:off x="2928800" y="4770300"/>
              <a:ext cx="1762400" cy="306300"/>
            </a:xfrm>
            <a:custGeom>
              <a:avLst/>
              <a:gdLst/>
              <a:ahLst/>
              <a:cxnLst/>
              <a:rect l="l" t="t" r="r" b="b"/>
              <a:pathLst>
                <a:path w="70496" h="12252" extrusionOk="0">
                  <a:moveTo>
                    <a:pt x="6233" y="1"/>
                  </a:moveTo>
                  <a:lnTo>
                    <a:pt x="5051" y="108"/>
                  </a:lnTo>
                  <a:lnTo>
                    <a:pt x="3869" y="430"/>
                  </a:lnTo>
                  <a:lnTo>
                    <a:pt x="2902" y="968"/>
                  </a:lnTo>
                  <a:lnTo>
                    <a:pt x="1935" y="1720"/>
                  </a:lnTo>
                  <a:lnTo>
                    <a:pt x="1183" y="2580"/>
                  </a:lnTo>
                  <a:lnTo>
                    <a:pt x="538" y="3547"/>
                  </a:lnTo>
                  <a:lnTo>
                    <a:pt x="108" y="4621"/>
                  </a:lnTo>
                  <a:lnTo>
                    <a:pt x="1" y="5911"/>
                  </a:lnTo>
                  <a:lnTo>
                    <a:pt x="1" y="6556"/>
                  </a:lnTo>
                  <a:lnTo>
                    <a:pt x="1" y="7201"/>
                  </a:lnTo>
                  <a:lnTo>
                    <a:pt x="216" y="7738"/>
                  </a:lnTo>
                  <a:lnTo>
                    <a:pt x="323" y="8383"/>
                  </a:lnTo>
                  <a:lnTo>
                    <a:pt x="860" y="9457"/>
                  </a:lnTo>
                  <a:lnTo>
                    <a:pt x="1613" y="10424"/>
                  </a:lnTo>
                  <a:lnTo>
                    <a:pt x="2580" y="11177"/>
                  </a:lnTo>
                  <a:lnTo>
                    <a:pt x="3654" y="11821"/>
                  </a:lnTo>
                  <a:lnTo>
                    <a:pt x="4836" y="12144"/>
                  </a:lnTo>
                  <a:lnTo>
                    <a:pt x="5481" y="12251"/>
                  </a:lnTo>
                  <a:lnTo>
                    <a:pt x="65015" y="12251"/>
                  </a:lnTo>
                  <a:lnTo>
                    <a:pt x="65660" y="12144"/>
                  </a:lnTo>
                  <a:lnTo>
                    <a:pt x="66842" y="11821"/>
                  </a:lnTo>
                  <a:lnTo>
                    <a:pt x="67916" y="11177"/>
                  </a:lnTo>
                  <a:lnTo>
                    <a:pt x="68883" y="10424"/>
                  </a:lnTo>
                  <a:lnTo>
                    <a:pt x="69636" y="9457"/>
                  </a:lnTo>
                  <a:lnTo>
                    <a:pt x="70173" y="8383"/>
                  </a:lnTo>
                  <a:lnTo>
                    <a:pt x="70280" y="7738"/>
                  </a:lnTo>
                  <a:lnTo>
                    <a:pt x="70495" y="7201"/>
                  </a:lnTo>
                  <a:lnTo>
                    <a:pt x="70495" y="6556"/>
                  </a:lnTo>
                  <a:lnTo>
                    <a:pt x="70495" y="5911"/>
                  </a:lnTo>
                  <a:lnTo>
                    <a:pt x="70388" y="4621"/>
                  </a:lnTo>
                  <a:lnTo>
                    <a:pt x="69958" y="3547"/>
                  </a:lnTo>
                  <a:lnTo>
                    <a:pt x="69313" y="2580"/>
                  </a:lnTo>
                  <a:lnTo>
                    <a:pt x="68561" y="1720"/>
                  </a:lnTo>
                  <a:lnTo>
                    <a:pt x="67594" y="968"/>
                  </a:lnTo>
                  <a:lnTo>
                    <a:pt x="66627" y="430"/>
                  </a:lnTo>
                  <a:lnTo>
                    <a:pt x="65445" y="108"/>
                  </a:lnTo>
                  <a:lnTo>
                    <a:pt x="6426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a:off x="2190000" y="5170600"/>
              <a:ext cx="3240000" cy="306275"/>
            </a:xfrm>
            <a:custGeom>
              <a:avLst/>
              <a:gdLst/>
              <a:ahLst/>
              <a:cxnLst/>
              <a:rect l="l" t="t" r="r" b="b"/>
              <a:pathLst>
                <a:path w="129600" h="12251" extrusionOk="0">
                  <a:moveTo>
                    <a:pt x="6126" y="0"/>
                  </a:moveTo>
                  <a:lnTo>
                    <a:pt x="4944" y="108"/>
                  </a:lnTo>
                  <a:lnTo>
                    <a:pt x="3762" y="430"/>
                  </a:lnTo>
                  <a:lnTo>
                    <a:pt x="2687" y="1075"/>
                  </a:lnTo>
                  <a:lnTo>
                    <a:pt x="1828" y="1827"/>
                  </a:lnTo>
                  <a:lnTo>
                    <a:pt x="1075" y="2687"/>
                  </a:lnTo>
                  <a:lnTo>
                    <a:pt x="538" y="3762"/>
                  </a:lnTo>
                  <a:lnTo>
                    <a:pt x="108" y="4836"/>
                  </a:lnTo>
                  <a:lnTo>
                    <a:pt x="1" y="6126"/>
                  </a:lnTo>
                  <a:lnTo>
                    <a:pt x="108" y="7308"/>
                  </a:lnTo>
                  <a:lnTo>
                    <a:pt x="538" y="8490"/>
                  </a:lnTo>
                  <a:lnTo>
                    <a:pt x="1075" y="9564"/>
                  </a:lnTo>
                  <a:lnTo>
                    <a:pt x="1828" y="10424"/>
                  </a:lnTo>
                  <a:lnTo>
                    <a:pt x="2687" y="11176"/>
                  </a:lnTo>
                  <a:lnTo>
                    <a:pt x="3762" y="11821"/>
                  </a:lnTo>
                  <a:lnTo>
                    <a:pt x="4944" y="12144"/>
                  </a:lnTo>
                  <a:lnTo>
                    <a:pt x="6126" y="12251"/>
                  </a:lnTo>
                  <a:lnTo>
                    <a:pt x="123474" y="12251"/>
                  </a:lnTo>
                  <a:lnTo>
                    <a:pt x="124656" y="12144"/>
                  </a:lnTo>
                  <a:lnTo>
                    <a:pt x="125838" y="11821"/>
                  </a:lnTo>
                  <a:lnTo>
                    <a:pt x="126913" y="11176"/>
                  </a:lnTo>
                  <a:lnTo>
                    <a:pt x="127772" y="10424"/>
                  </a:lnTo>
                  <a:lnTo>
                    <a:pt x="128525" y="9564"/>
                  </a:lnTo>
                  <a:lnTo>
                    <a:pt x="129062" y="8490"/>
                  </a:lnTo>
                  <a:lnTo>
                    <a:pt x="129492" y="7308"/>
                  </a:lnTo>
                  <a:lnTo>
                    <a:pt x="129599" y="6126"/>
                  </a:lnTo>
                  <a:lnTo>
                    <a:pt x="129492" y="4836"/>
                  </a:lnTo>
                  <a:lnTo>
                    <a:pt x="129062" y="3762"/>
                  </a:lnTo>
                  <a:lnTo>
                    <a:pt x="128525" y="2687"/>
                  </a:lnTo>
                  <a:lnTo>
                    <a:pt x="127772" y="1827"/>
                  </a:lnTo>
                  <a:lnTo>
                    <a:pt x="126913" y="1075"/>
                  </a:lnTo>
                  <a:lnTo>
                    <a:pt x="125838" y="430"/>
                  </a:lnTo>
                  <a:lnTo>
                    <a:pt x="124656" y="108"/>
                  </a:lnTo>
                  <a:lnTo>
                    <a:pt x="1234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0"/>
            <p:cNvSpPr/>
            <p:nvPr/>
          </p:nvSpPr>
          <p:spPr>
            <a:xfrm>
              <a:off x="3264625" y="238125"/>
              <a:ext cx="1090750" cy="4456975"/>
            </a:xfrm>
            <a:custGeom>
              <a:avLst/>
              <a:gdLst/>
              <a:ahLst/>
              <a:cxnLst/>
              <a:rect l="l" t="t" r="r" b="b"/>
              <a:pathLst>
                <a:path w="43630" h="178279" extrusionOk="0">
                  <a:moveTo>
                    <a:pt x="21815" y="23534"/>
                  </a:moveTo>
                  <a:lnTo>
                    <a:pt x="22460" y="23642"/>
                  </a:lnTo>
                  <a:lnTo>
                    <a:pt x="22997" y="23749"/>
                  </a:lnTo>
                  <a:lnTo>
                    <a:pt x="23534" y="24071"/>
                  </a:lnTo>
                  <a:lnTo>
                    <a:pt x="23964" y="24394"/>
                  </a:lnTo>
                  <a:lnTo>
                    <a:pt x="24287" y="24931"/>
                  </a:lnTo>
                  <a:lnTo>
                    <a:pt x="24609" y="25361"/>
                  </a:lnTo>
                  <a:lnTo>
                    <a:pt x="24824" y="26006"/>
                  </a:lnTo>
                  <a:lnTo>
                    <a:pt x="24824" y="26543"/>
                  </a:lnTo>
                  <a:lnTo>
                    <a:pt x="24824" y="27188"/>
                  </a:lnTo>
                  <a:lnTo>
                    <a:pt x="24609" y="27725"/>
                  </a:lnTo>
                  <a:lnTo>
                    <a:pt x="24287" y="28262"/>
                  </a:lnTo>
                  <a:lnTo>
                    <a:pt x="23964" y="28692"/>
                  </a:lnTo>
                  <a:lnTo>
                    <a:pt x="23534" y="29122"/>
                  </a:lnTo>
                  <a:lnTo>
                    <a:pt x="22997" y="29337"/>
                  </a:lnTo>
                  <a:lnTo>
                    <a:pt x="22460" y="29552"/>
                  </a:lnTo>
                  <a:lnTo>
                    <a:pt x="21170" y="29552"/>
                  </a:lnTo>
                  <a:lnTo>
                    <a:pt x="20633" y="29337"/>
                  </a:lnTo>
                  <a:lnTo>
                    <a:pt x="20096" y="29122"/>
                  </a:lnTo>
                  <a:lnTo>
                    <a:pt x="19666" y="28692"/>
                  </a:lnTo>
                  <a:lnTo>
                    <a:pt x="19343" y="28262"/>
                  </a:lnTo>
                  <a:lnTo>
                    <a:pt x="19021" y="27725"/>
                  </a:lnTo>
                  <a:lnTo>
                    <a:pt x="18806" y="27188"/>
                  </a:lnTo>
                  <a:lnTo>
                    <a:pt x="18806" y="26543"/>
                  </a:lnTo>
                  <a:lnTo>
                    <a:pt x="18806" y="26006"/>
                  </a:lnTo>
                  <a:lnTo>
                    <a:pt x="19021" y="25361"/>
                  </a:lnTo>
                  <a:lnTo>
                    <a:pt x="19343" y="24931"/>
                  </a:lnTo>
                  <a:lnTo>
                    <a:pt x="19666" y="24394"/>
                  </a:lnTo>
                  <a:lnTo>
                    <a:pt x="20096" y="24071"/>
                  </a:lnTo>
                  <a:lnTo>
                    <a:pt x="20633" y="23749"/>
                  </a:lnTo>
                  <a:lnTo>
                    <a:pt x="21170" y="23642"/>
                  </a:lnTo>
                  <a:lnTo>
                    <a:pt x="21815" y="23534"/>
                  </a:lnTo>
                  <a:close/>
                  <a:moveTo>
                    <a:pt x="21385" y="0"/>
                  </a:moveTo>
                  <a:lnTo>
                    <a:pt x="21063" y="215"/>
                  </a:lnTo>
                  <a:lnTo>
                    <a:pt x="20740" y="430"/>
                  </a:lnTo>
                  <a:lnTo>
                    <a:pt x="20418" y="752"/>
                  </a:lnTo>
                  <a:lnTo>
                    <a:pt x="15152" y="9672"/>
                  </a:lnTo>
                  <a:lnTo>
                    <a:pt x="14615" y="10746"/>
                  </a:lnTo>
                  <a:lnTo>
                    <a:pt x="14185" y="11821"/>
                  </a:lnTo>
                  <a:lnTo>
                    <a:pt x="13863" y="12895"/>
                  </a:lnTo>
                  <a:lnTo>
                    <a:pt x="13648" y="13863"/>
                  </a:lnTo>
                  <a:lnTo>
                    <a:pt x="13648" y="14830"/>
                  </a:lnTo>
                  <a:lnTo>
                    <a:pt x="13755" y="15797"/>
                  </a:lnTo>
                  <a:lnTo>
                    <a:pt x="14078" y="17946"/>
                  </a:lnTo>
                  <a:lnTo>
                    <a:pt x="14508" y="20418"/>
                  </a:lnTo>
                  <a:lnTo>
                    <a:pt x="15045" y="23212"/>
                  </a:lnTo>
                  <a:lnTo>
                    <a:pt x="15367" y="24824"/>
                  </a:lnTo>
                  <a:lnTo>
                    <a:pt x="15475" y="26543"/>
                  </a:lnTo>
                  <a:lnTo>
                    <a:pt x="15582" y="28585"/>
                  </a:lnTo>
                  <a:lnTo>
                    <a:pt x="15690" y="30734"/>
                  </a:lnTo>
                  <a:lnTo>
                    <a:pt x="15690" y="59964"/>
                  </a:lnTo>
                  <a:lnTo>
                    <a:pt x="14400" y="60071"/>
                  </a:lnTo>
                  <a:lnTo>
                    <a:pt x="13326" y="60393"/>
                  </a:lnTo>
                  <a:lnTo>
                    <a:pt x="12251" y="61038"/>
                  </a:lnTo>
                  <a:lnTo>
                    <a:pt x="11284" y="61683"/>
                  </a:lnTo>
                  <a:lnTo>
                    <a:pt x="10532" y="62650"/>
                  </a:lnTo>
                  <a:lnTo>
                    <a:pt x="9994" y="63725"/>
                  </a:lnTo>
                  <a:lnTo>
                    <a:pt x="9672" y="64799"/>
                  </a:lnTo>
                  <a:lnTo>
                    <a:pt x="9564" y="66089"/>
                  </a:lnTo>
                  <a:lnTo>
                    <a:pt x="9672" y="67271"/>
                  </a:lnTo>
                  <a:lnTo>
                    <a:pt x="9994" y="68453"/>
                  </a:lnTo>
                  <a:lnTo>
                    <a:pt x="10532" y="69528"/>
                  </a:lnTo>
                  <a:lnTo>
                    <a:pt x="11284" y="70387"/>
                  </a:lnTo>
                  <a:lnTo>
                    <a:pt x="12251" y="71140"/>
                  </a:lnTo>
                  <a:lnTo>
                    <a:pt x="13326" y="71784"/>
                  </a:lnTo>
                  <a:lnTo>
                    <a:pt x="14400" y="72107"/>
                  </a:lnTo>
                  <a:lnTo>
                    <a:pt x="15690" y="72214"/>
                  </a:lnTo>
                  <a:lnTo>
                    <a:pt x="15690" y="164739"/>
                  </a:lnTo>
                  <a:lnTo>
                    <a:pt x="15690" y="165276"/>
                  </a:lnTo>
                  <a:lnTo>
                    <a:pt x="15475" y="166458"/>
                  </a:lnTo>
                  <a:lnTo>
                    <a:pt x="15260" y="167210"/>
                  </a:lnTo>
                  <a:lnTo>
                    <a:pt x="14937" y="168070"/>
                  </a:lnTo>
                  <a:lnTo>
                    <a:pt x="14400" y="169037"/>
                  </a:lnTo>
                  <a:lnTo>
                    <a:pt x="13863" y="170004"/>
                  </a:lnTo>
                  <a:lnTo>
                    <a:pt x="13111" y="170971"/>
                  </a:lnTo>
                  <a:lnTo>
                    <a:pt x="12143" y="171938"/>
                  </a:lnTo>
                  <a:lnTo>
                    <a:pt x="10961" y="172906"/>
                  </a:lnTo>
                  <a:lnTo>
                    <a:pt x="9672" y="173658"/>
                  </a:lnTo>
                  <a:lnTo>
                    <a:pt x="7953" y="174303"/>
                  </a:lnTo>
                  <a:lnTo>
                    <a:pt x="6126" y="174840"/>
                  </a:lnTo>
                  <a:lnTo>
                    <a:pt x="3976" y="175162"/>
                  </a:lnTo>
                  <a:lnTo>
                    <a:pt x="1397" y="175270"/>
                  </a:lnTo>
                  <a:lnTo>
                    <a:pt x="860" y="175377"/>
                  </a:lnTo>
                  <a:lnTo>
                    <a:pt x="430" y="175377"/>
                  </a:lnTo>
                  <a:lnTo>
                    <a:pt x="215" y="175592"/>
                  </a:lnTo>
                  <a:lnTo>
                    <a:pt x="0" y="175807"/>
                  </a:lnTo>
                  <a:lnTo>
                    <a:pt x="0" y="176022"/>
                  </a:lnTo>
                  <a:lnTo>
                    <a:pt x="0" y="176237"/>
                  </a:lnTo>
                  <a:lnTo>
                    <a:pt x="215" y="176774"/>
                  </a:lnTo>
                  <a:lnTo>
                    <a:pt x="538" y="177312"/>
                  </a:lnTo>
                  <a:lnTo>
                    <a:pt x="968" y="177849"/>
                  </a:lnTo>
                  <a:lnTo>
                    <a:pt x="1397" y="178279"/>
                  </a:lnTo>
                  <a:lnTo>
                    <a:pt x="42233" y="178279"/>
                  </a:lnTo>
                  <a:lnTo>
                    <a:pt x="42662" y="177849"/>
                  </a:lnTo>
                  <a:lnTo>
                    <a:pt x="43092" y="177312"/>
                  </a:lnTo>
                  <a:lnTo>
                    <a:pt x="43415" y="176774"/>
                  </a:lnTo>
                  <a:lnTo>
                    <a:pt x="43630" y="176237"/>
                  </a:lnTo>
                  <a:lnTo>
                    <a:pt x="43630" y="176022"/>
                  </a:lnTo>
                  <a:lnTo>
                    <a:pt x="43630" y="175807"/>
                  </a:lnTo>
                  <a:lnTo>
                    <a:pt x="43415" y="175592"/>
                  </a:lnTo>
                  <a:lnTo>
                    <a:pt x="43200" y="175377"/>
                  </a:lnTo>
                  <a:lnTo>
                    <a:pt x="42770" y="175377"/>
                  </a:lnTo>
                  <a:lnTo>
                    <a:pt x="42233" y="175270"/>
                  </a:lnTo>
                  <a:lnTo>
                    <a:pt x="39654" y="175162"/>
                  </a:lnTo>
                  <a:lnTo>
                    <a:pt x="37504" y="174840"/>
                  </a:lnTo>
                  <a:lnTo>
                    <a:pt x="35678" y="174303"/>
                  </a:lnTo>
                  <a:lnTo>
                    <a:pt x="33958" y="173658"/>
                  </a:lnTo>
                  <a:lnTo>
                    <a:pt x="32669" y="172906"/>
                  </a:lnTo>
                  <a:lnTo>
                    <a:pt x="31487" y="171938"/>
                  </a:lnTo>
                  <a:lnTo>
                    <a:pt x="30519" y="170971"/>
                  </a:lnTo>
                  <a:lnTo>
                    <a:pt x="29767" y="170004"/>
                  </a:lnTo>
                  <a:lnTo>
                    <a:pt x="29230" y="169037"/>
                  </a:lnTo>
                  <a:lnTo>
                    <a:pt x="28693" y="168070"/>
                  </a:lnTo>
                  <a:lnTo>
                    <a:pt x="28370" y="167210"/>
                  </a:lnTo>
                  <a:lnTo>
                    <a:pt x="28155" y="166458"/>
                  </a:lnTo>
                  <a:lnTo>
                    <a:pt x="27940" y="165276"/>
                  </a:lnTo>
                  <a:lnTo>
                    <a:pt x="27940" y="164739"/>
                  </a:lnTo>
                  <a:lnTo>
                    <a:pt x="27940" y="72214"/>
                  </a:lnTo>
                  <a:lnTo>
                    <a:pt x="29230" y="72107"/>
                  </a:lnTo>
                  <a:lnTo>
                    <a:pt x="30304" y="71784"/>
                  </a:lnTo>
                  <a:lnTo>
                    <a:pt x="31379" y="71140"/>
                  </a:lnTo>
                  <a:lnTo>
                    <a:pt x="32346" y="70387"/>
                  </a:lnTo>
                  <a:lnTo>
                    <a:pt x="33098" y="69528"/>
                  </a:lnTo>
                  <a:lnTo>
                    <a:pt x="33636" y="68453"/>
                  </a:lnTo>
                  <a:lnTo>
                    <a:pt x="33958" y="67271"/>
                  </a:lnTo>
                  <a:lnTo>
                    <a:pt x="34066" y="66089"/>
                  </a:lnTo>
                  <a:lnTo>
                    <a:pt x="33958" y="64799"/>
                  </a:lnTo>
                  <a:lnTo>
                    <a:pt x="33636" y="63725"/>
                  </a:lnTo>
                  <a:lnTo>
                    <a:pt x="33098" y="62650"/>
                  </a:lnTo>
                  <a:lnTo>
                    <a:pt x="32346" y="61683"/>
                  </a:lnTo>
                  <a:lnTo>
                    <a:pt x="31379" y="61038"/>
                  </a:lnTo>
                  <a:lnTo>
                    <a:pt x="30304" y="60393"/>
                  </a:lnTo>
                  <a:lnTo>
                    <a:pt x="29230" y="60071"/>
                  </a:lnTo>
                  <a:lnTo>
                    <a:pt x="27940" y="59964"/>
                  </a:lnTo>
                  <a:lnTo>
                    <a:pt x="27940" y="30734"/>
                  </a:lnTo>
                  <a:lnTo>
                    <a:pt x="28048" y="28585"/>
                  </a:lnTo>
                  <a:lnTo>
                    <a:pt x="28155" y="26543"/>
                  </a:lnTo>
                  <a:lnTo>
                    <a:pt x="28263" y="24824"/>
                  </a:lnTo>
                  <a:lnTo>
                    <a:pt x="28585" y="23212"/>
                  </a:lnTo>
                  <a:lnTo>
                    <a:pt x="29122" y="20418"/>
                  </a:lnTo>
                  <a:lnTo>
                    <a:pt x="29552" y="17946"/>
                  </a:lnTo>
                  <a:lnTo>
                    <a:pt x="29875" y="15797"/>
                  </a:lnTo>
                  <a:lnTo>
                    <a:pt x="29982" y="14830"/>
                  </a:lnTo>
                  <a:lnTo>
                    <a:pt x="29982" y="13863"/>
                  </a:lnTo>
                  <a:lnTo>
                    <a:pt x="29767" y="12895"/>
                  </a:lnTo>
                  <a:lnTo>
                    <a:pt x="29445" y="11821"/>
                  </a:lnTo>
                  <a:lnTo>
                    <a:pt x="29015" y="10746"/>
                  </a:lnTo>
                  <a:lnTo>
                    <a:pt x="28478" y="9672"/>
                  </a:lnTo>
                  <a:lnTo>
                    <a:pt x="23212" y="752"/>
                  </a:lnTo>
                  <a:lnTo>
                    <a:pt x="22890" y="430"/>
                  </a:lnTo>
                  <a:lnTo>
                    <a:pt x="22567" y="215"/>
                  </a:lnTo>
                  <a:lnTo>
                    <a:pt x="222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0"/>
            <p:cNvSpPr/>
            <p:nvPr/>
          </p:nvSpPr>
          <p:spPr>
            <a:xfrm>
              <a:off x="519000" y="541700"/>
              <a:ext cx="3051900" cy="3218500"/>
            </a:xfrm>
            <a:custGeom>
              <a:avLst/>
              <a:gdLst/>
              <a:ahLst/>
              <a:cxnLst/>
              <a:rect l="l" t="t" r="r" b="b"/>
              <a:pathLst>
                <a:path w="122076" h="128740" extrusionOk="0">
                  <a:moveTo>
                    <a:pt x="46423" y="17624"/>
                  </a:moveTo>
                  <a:lnTo>
                    <a:pt x="46961" y="17839"/>
                  </a:lnTo>
                  <a:lnTo>
                    <a:pt x="47498" y="18161"/>
                  </a:lnTo>
                  <a:lnTo>
                    <a:pt x="48035" y="18484"/>
                  </a:lnTo>
                  <a:lnTo>
                    <a:pt x="48358" y="19021"/>
                  </a:lnTo>
                  <a:lnTo>
                    <a:pt x="48680" y="19558"/>
                  </a:lnTo>
                  <a:lnTo>
                    <a:pt x="48895" y="20095"/>
                  </a:lnTo>
                  <a:lnTo>
                    <a:pt x="48895" y="20740"/>
                  </a:lnTo>
                  <a:lnTo>
                    <a:pt x="48895" y="21600"/>
                  </a:lnTo>
                  <a:lnTo>
                    <a:pt x="48572" y="22245"/>
                  </a:lnTo>
                  <a:lnTo>
                    <a:pt x="48143" y="22889"/>
                  </a:lnTo>
                  <a:lnTo>
                    <a:pt x="47605" y="23427"/>
                  </a:lnTo>
                  <a:lnTo>
                    <a:pt x="46961" y="22352"/>
                  </a:lnTo>
                  <a:lnTo>
                    <a:pt x="46638" y="21922"/>
                  </a:lnTo>
                  <a:lnTo>
                    <a:pt x="46101" y="21707"/>
                  </a:lnTo>
                  <a:lnTo>
                    <a:pt x="45564" y="21707"/>
                  </a:lnTo>
                  <a:lnTo>
                    <a:pt x="45026" y="21815"/>
                  </a:lnTo>
                  <a:lnTo>
                    <a:pt x="44059" y="23534"/>
                  </a:lnTo>
                  <a:lnTo>
                    <a:pt x="43414" y="22997"/>
                  </a:lnTo>
                  <a:lnTo>
                    <a:pt x="42984" y="22352"/>
                  </a:lnTo>
                  <a:lnTo>
                    <a:pt x="42662" y="21600"/>
                  </a:lnTo>
                  <a:lnTo>
                    <a:pt x="42555" y="20740"/>
                  </a:lnTo>
                  <a:lnTo>
                    <a:pt x="42662" y="20095"/>
                  </a:lnTo>
                  <a:lnTo>
                    <a:pt x="42770" y="19558"/>
                  </a:lnTo>
                  <a:lnTo>
                    <a:pt x="43092" y="19021"/>
                  </a:lnTo>
                  <a:lnTo>
                    <a:pt x="43522" y="18484"/>
                  </a:lnTo>
                  <a:lnTo>
                    <a:pt x="43952" y="18161"/>
                  </a:lnTo>
                  <a:lnTo>
                    <a:pt x="44489" y="17839"/>
                  </a:lnTo>
                  <a:lnTo>
                    <a:pt x="45134" y="17624"/>
                  </a:lnTo>
                  <a:close/>
                  <a:moveTo>
                    <a:pt x="44704" y="29122"/>
                  </a:moveTo>
                  <a:lnTo>
                    <a:pt x="45886" y="30197"/>
                  </a:lnTo>
                  <a:lnTo>
                    <a:pt x="47068" y="31271"/>
                  </a:lnTo>
                  <a:lnTo>
                    <a:pt x="48465" y="32346"/>
                  </a:lnTo>
                  <a:lnTo>
                    <a:pt x="49969" y="33421"/>
                  </a:lnTo>
                  <a:lnTo>
                    <a:pt x="89085" y="103593"/>
                  </a:lnTo>
                  <a:lnTo>
                    <a:pt x="3224" y="103593"/>
                  </a:lnTo>
                  <a:lnTo>
                    <a:pt x="44704" y="29122"/>
                  </a:lnTo>
                  <a:close/>
                  <a:moveTo>
                    <a:pt x="104237" y="0"/>
                  </a:moveTo>
                  <a:lnTo>
                    <a:pt x="102625" y="215"/>
                  </a:lnTo>
                  <a:lnTo>
                    <a:pt x="100906" y="430"/>
                  </a:lnTo>
                  <a:lnTo>
                    <a:pt x="99079" y="860"/>
                  </a:lnTo>
                  <a:lnTo>
                    <a:pt x="98005" y="1182"/>
                  </a:lnTo>
                  <a:lnTo>
                    <a:pt x="96823" y="1612"/>
                  </a:lnTo>
                  <a:lnTo>
                    <a:pt x="95748" y="2042"/>
                  </a:lnTo>
                  <a:lnTo>
                    <a:pt x="94673" y="2579"/>
                  </a:lnTo>
                  <a:lnTo>
                    <a:pt x="92417" y="3869"/>
                  </a:lnTo>
                  <a:lnTo>
                    <a:pt x="90267" y="5373"/>
                  </a:lnTo>
                  <a:lnTo>
                    <a:pt x="88118" y="6985"/>
                  </a:lnTo>
                  <a:lnTo>
                    <a:pt x="86076" y="8812"/>
                  </a:lnTo>
                  <a:lnTo>
                    <a:pt x="81778" y="12681"/>
                  </a:lnTo>
                  <a:lnTo>
                    <a:pt x="79306" y="14937"/>
                  </a:lnTo>
                  <a:lnTo>
                    <a:pt x="76727" y="17194"/>
                  </a:lnTo>
                  <a:lnTo>
                    <a:pt x="74256" y="19236"/>
                  </a:lnTo>
                  <a:lnTo>
                    <a:pt x="71677" y="21170"/>
                  </a:lnTo>
                  <a:lnTo>
                    <a:pt x="70387" y="21922"/>
                  </a:lnTo>
                  <a:lnTo>
                    <a:pt x="69098" y="22675"/>
                  </a:lnTo>
                  <a:lnTo>
                    <a:pt x="67915" y="23427"/>
                  </a:lnTo>
                  <a:lnTo>
                    <a:pt x="66626" y="23964"/>
                  </a:lnTo>
                  <a:lnTo>
                    <a:pt x="65336" y="24394"/>
                  </a:lnTo>
                  <a:lnTo>
                    <a:pt x="64047" y="24716"/>
                  </a:lnTo>
                  <a:lnTo>
                    <a:pt x="62757" y="24931"/>
                  </a:lnTo>
                  <a:lnTo>
                    <a:pt x="61468" y="25039"/>
                  </a:lnTo>
                  <a:lnTo>
                    <a:pt x="60608" y="24931"/>
                  </a:lnTo>
                  <a:lnTo>
                    <a:pt x="59748" y="24824"/>
                  </a:lnTo>
                  <a:lnTo>
                    <a:pt x="58889" y="24501"/>
                  </a:lnTo>
                  <a:lnTo>
                    <a:pt x="58029" y="24072"/>
                  </a:lnTo>
                  <a:lnTo>
                    <a:pt x="57169" y="23642"/>
                  </a:lnTo>
                  <a:lnTo>
                    <a:pt x="56417" y="23212"/>
                  </a:lnTo>
                  <a:lnTo>
                    <a:pt x="54913" y="22030"/>
                  </a:lnTo>
                  <a:lnTo>
                    <a:pt x="53516" y="20740"/>
                  </a:lnTo>
                  <a:lnTo>
                    <a:pt x="52441" y="19558"/>
                  </a:lnTo>
                  <a:lnTo>
                    <a:pt x="51474" y="18376"/>
                  </a:lnTo>
                  <a:lnTo>
                    <a:pt x="50829" y="17516"/>
                  </a:lnTo>
                  <a:lnTo>
                    <a:pt x="50077" y="16549"/>
                  </a:lnTo>
                  <a:lnTo>
                    <a:pt x="49217" y="15797"/>
                  </a:lnTo>
                  <a:lnTo>
                    <a:pt x="48143" y="15260"/>
                  </a:lnTo>
                  <a:lnTo>
                    <a:pt x="47068" y="14830"/>
                  </a:lnTo>
                  <a:lnTo>
                    <a:pt x="45886" y="14722"/>
                  </a:lnTo>
                  <a:lnTo>
                    <a:pt x="44704" y="14830"/>
                  </a:lnTo>
                  <a:lnTo>
                    <a:pt x="43629" y="15152"/>
                  </a:lnTo>
                  <a:lnTo>
                    <a:pt x="42555" y="15690"/>
                  </a:lnTo>
                  <a:lnTo>
                    <a:pt x="41587" y="16442"/>
                  </a:lnTo>
                  <a:lnTo>
                    <a:pt x="40835" y="17301"/>
                  </a:lnTo>
                  <a:lnTo>
                    <a:pt x="40190" y="18376"/>
                  </a:lnTo>
                  <a:lnTo>
                    <a:pt x="39868" y="19451"/>
                  </a:lnTo>
                  <a:lnTo>
                    <a:pt x="39761" y="20633"/>
                  </a:lnTo>
                  <a:lnTo>
                    <a:pt x="39761" y="21815"/>
                  </a:lnTo>
                  <a:lnTo>
                    <a:pt x="40083" y="22889"/>
                  </a:lnTo>
                  <a:lnTo>
                    <a:pt x="40620" y="24072"/>
                  </a:lnTo>
                  <a:lnTo>
                    <a:pt x="41265" y="24931"/>
                  </a:lnTo>
                  <a:lnTo>
                    <a:pt x="42447" y="26436"/>
                  </a:lnTo>
                  <a:lnTo>
                    <a:pt x="31701" y="45779"/>
                  </a:lnTo>
                  <a:lnTo>
                    <a:pt x="17624" y="71462"/>
                  </a:lnTo>
                  <a:lnTo>
                    <a:pt x="0" y="103593"/>
                  </a:lnTo>
                  <a:lnTo>
                    <a:pt x="0" y="110363"/>
                  </a:lnTo>
                  <a:lnTo>
                    <a:pt x="6770" y="110363"/>
                  </a:lnTo>
                  <a:lnTo>
                    <a:pt x="9134" y="112190"/>
                  </a:lnTo>
                  <a:lnTo>
                    <a:pt x="11498" y="114017"/>
                  </a:lnTo>
                  <a:lnTo>
                    <a:pt x="14077" y="115629"/>
                  </a:lnTo>
                  <a:lnTo>
                    <a:pt x="16656" y="117241"/>
                  </a:lnTo>
                  <a:lnTo>
                    <a:pt x="19343" y="118638"/>
                  </a:lnTo>
                  <a:lnTo>
                    <a:pt x="22137" y="119927"/>
                  </a:lnTo>
                  <a:lnTo>
                    <a:pt x="24931" y="121002"/>
                  </a:lnTo>
                  <a:lnTo>
                    <a:pt x="27832" y="122076"/>
                  </a:lnTo>
                  <a:lnTo>
                    <a:pt x="27832" y="128739"/>
                  </a:lnTo>
                  <a:lnTo>
                    <a:pt x="64477" y="128739"/>
                  </a:lnTo>
                  <a:lnTo>
                    <a:pt x="64477" y="122076"/>
                  </a:lnTo>
                  <a:lnTo>
                    <a:pt x="67378" y="121002"/>
                  </a:lnTo>
                  <a:lnTo>
                    <a:pt x="70172" y="119927"/>
                  </a:lnTo>
                  <a:lnTo>
                    <a:pt x="72966" y="118638"/>
                  </a:lnTo>
                  <a:lnTo>
                    <a:pt x="75653" y="117241"/>
                  </a:lnTo>
                  <a:lnTo>
                    <a:pt x="78232" y="115629"/>
                  </a:lnTo>
                  <a:lnTo>
                    <a:pt x="80703" y="114017"/>
                  </a:lnTo>
                  <a:lnTo>
                    <a:pt x="83175" y="112190"/>
                  </a:lnTo>
                  <a:lnTo>
                    <a:pt x="85432" y="110363"/>
                  </a:lnTo>
                  <a:lnTo>
                    <a:pt x="92202" y="110363"/>
                  </a:lnTo>
                  <a:lnTo>
                    <a:pt x="92202" y="103593"/>
                  </a:lnTo>
                  <a:lnTo>
                    <a:pt x="54483" y="35785"/>
                  </a:lnTo>
                  <a:lnTo>
                    <a:pt x="56095" y="36322"/>
                  </a:lnTo>
                  <a:lnTo>
                    <a:pt x="57814" y="36752"/>
                  </a:lnTo>
                  <a:lnTo>
                    <a:pt x="59641" y="36967"/>
                  </a:lnTo>
                  <a:lnTo>
                    <a:pt x="61468" y="37074"/>
                  </a:lnTo>
                  <a:lnTo>
                    <a:pt x="63617" y="36967"/>
                  </a:lnTo>
                  <a:lnTo>
                    <a:pt x="65659" y="36752"/>
                  </a:lnTo>
                  <a:lnTo>
                    <a:pt x="67701" y="36322"/>
                  </a:lnTo>
                  <a:lnTo>
                    <a:pt x="69635" y="35677"/>
                  </a:lnTo>
                  <a:lnTo>
                    <a:pt x="71569" y="34925"/>
                  </a:lnTo>
                  <a:lnTo>
                    <a:pt x="73503" y="34173"/>
                  </a:lnTo>
                  <a:lnTo>
                    <a:pt x="75223" y="33098"/>
                  </a:lnTo>
                  <a:lnTo>
                    <a:pt x="77050" y="32131"/>
                  </a:lnTo>
                  <a:lnTo>
                    <a:pt x="78769" y="30949"/>
                  </a:lnTo>
                  <a:lnTo>
                    <a:pt x="80488" y="29660"/>
                  </a:lnTo>
                  <a:lnTo>
                    <a:pt x="83712" y="27080"/>
                  </a:lnTo>
                  <a:lnTo>
                    <a:pt x="86936" y="24286"/>
                  </a:lnTo>
                  <a:lnTo>
                    <a:pt x="89945" y="21600"/>
                  </a:lnTo>
                  <a:lnTo>
                    <a:pt x="93276" y="18591"/>
                  </a:lnTo>
                  <a:lnTo>
                    <a:pt x="94888" y="17194"/>
                  </a:lnTo>
                  <a:lnTo>
                    <a:pt x="96500" y="15904"/>
                  </a:lnTo>
                  <a:lnTo>
                    <a:pt x="98005" y="14722"/>
                  </a:lnTo>
                  <a:lnTo>
                    <a:pt x="99402" y="13755"/>
                  </a:lnTo>
                  <a:lnTo>
                    <a:pt x="100799" y="13003"/>
                  </a:lnTo>
                  <a:lnTo>
                    <a:pt x="102088" y="12573"/>
                  </a:lnTo>
                  <a:lnTo>
                    <a:pt x="104022" y="12251"/>
                  </a:lnTo>
                  <a:lnTo>
                    <a:pt x="105742" y="12143"/>
                  </a:lnTo>
                  <a:lnTo>
                    <a:pt x="107354" y="12251"/>
                  </a:lnTo>
                  <a:lnTo>
                    <a:pt x="108966" y="12466"/>
                  </a:lnTo>
                  <a:lnTo>
                    <a:pt x="110363" y="13003"/>
                  </a:lnTo>
                  <a:lnTo>
                    <a:pt x="111867" y="13648"/>
                  </a:lnTo>
                  <a:lnTo>
                    <a:pt x="114984" y="15367"/>
                  </a:lnTo>
                  <a:lnTo>
                    <a:pt x="118315" y="17087"/>
                  </a:lnTo>
                  <a:lnTo>
                    <a:pt x="120142" y="17946"/>
                  </a:lnTo>
                  <a:lnTo>
                    <a:pt x="122076" y="18806"/>
                  </a:lnTo>
                  <a:lnTo>
                    <a:pt x="122076" y="18591"/>
                  </a:lnTo>
                  <a:lnTo>
                    <a:pt x="121968" y="15260"/>
                  </a:lnTo>
                  <a:lnTo>
                    <a:pt x="121646" y="12573"/>
                  </a:lnTo>
                  <a:lnTo>
                    <a:pt x="121216" y="10102"/>
                  </a:lnTo>
                  <a:lnTo>
                    <a:pt x="120786" y="8060"/>
                  </a:lnTo>
                  <a:lnTo>
                    <a:pt x="120464" y="6233"/>
                  </a:lnTo>
                  <a:lnTo>
                    <a:pt x="120142" y="4406"/>
                  </a:lnTo>
                  <a:lnTo>
                    <a:pt x="118207" y="3331"/>
                  </a:lnTo>
                  <a:lnTo>
                    <a:pt x="116166" y="2364"/>
                  </a:lnTo>
                  <a:lnTo>
                    <a:pt x="113801" y="1397"/>
                  </a:lnTo>
                  <a:lnTo>
                    <a:pt x="112619" y="967"/>
                  </a:lnTo>
                  <a:lnTo>
                    <a:pt x="111437" y="645"/>
                  </a:lnTo>
                  <a:lnTo>
                    <a:pt x="110040" y="430"/>
                  </a:lnTo>
                  <a:lnTo>
                    <a:pt x="108751" y="215"/>
                  </a:lnTo>
                  <a:lnTo>
                    <a:pt x="1072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a:off x="4049100" y="541700"/>
              <a:ext cx="3051900" cy="3218500"/>
            </a:xfrm>
            <a:custGeom>
              <a:avLst/>
              <a:gdLst/>
              <a:ahLst/>
              <a:cxnLst/>
              <a:rect l="l" t="t" r="r" b="b"/>
              <a:pathLst>
                <a:path w="122076" h="128740" extrusionOk="0">
                  <a:moveTo>
                    <a:pt x="76942" y="17624"/>
                  </a:moveTo>
                  <a:lnTo>
                    <a:pt x="77587" y="17839"/>
                  </a:lnTo>
                  <a:lnTo>
                    <a:pt x="78124" y="18161"/>
                  </a:lnTo>
                  <a:lnTo>
                    <a:pt x="78554" y="18484"/>
                  </a:lnTo>
                  <a:lnTo>
                    <a:pt x="78984" y="19021"/>
                  </a:lnTo>
                  <a:lnTo>
                    <a:pt x="79306" y="19558"/>
                  </a:lnTo>
                  <a:lnTo>
                    <a:pt x="79414" y="20095"/>
                  </a:lnTo>
                  <a:lnTo>
                    <a:pt x="79521" y="20740"/>
                  </a:lnTo>
                  <a:lnTo>
                    <a:pt x="79414" y="21600"/>
                  </a:lnTo>
                  <a:lnTo>
                    <a:pt x="79092" y="22352"/>
                  </a:lnTo>
                  <a:lnTo>
                    <a:pt x="78662" y="22997"/>
                  </a:lnTo>
                  <a:lnTo>
                    <a:pt x="78017" y="23534"/>
                  </a:lnTo>
                  <a:lnTo>
                    <a:pt x="77050" y="21815"/>
                  </a:lnTo>
                  <a:lnTo>
                    <a:pt x="76512" y="21707"/>
                  </a:lnTo>
                  <a:lnTo>
                    <a:pt x="75975" y="21707"/>
                  </a:lnTo>
                  <a:lnTo>
                    <a:pt x="75438" y="21922"/>
                  </a:lnTo>
                  <a:lnTo>
                    <a:pt x="75115" y="22352"/>
                  </a:lnTo>
                  <a:lnTo>
                    <a:pt x="74471" y="23427"/>
                  </a:lnTo>
                  <a:lnTo>
                    <a:pt x="73933" y="22889"/>
                  </a:lnTo>
                  <a:lnTo>
                    <a:pt x="73504" y="22245"/>
                  </a:lnTo>
                  <a:lnTo>
                    <a:pt x="73181" y="21600"/>
                  </a:lnTo>
                  <a:lnTo>
                    <a:pt x="73181" y="20740"/>
                  </a:lnTo>
                  <a:lnTo>
                    <a:pt x="73181" y="20095"/>
                  </a:lnTo>
                  <a:lnTo>
                    <a:pt x="73396" y="19558"/>
                  </a:lnTo>
                  <a:lnTo>
                    <a:pt x="73718" y="19021"/>
                  </a:lnTo>
                  <a:lnTo>
                    <a:pt x="74041" y="18484"/>
                  </a:lnTo>
                  <a:lnTo>
                    <a:pt x="74578" y="18161"/>
                  </a:lnTo>
                  <a:lnTo>
                    <a:pt x="75115" y="17839"/>
                  </a:lnTo>
                  <a:lnTo>
                    <a:pt x="75653" y="17624"/>
                  </a:lnTo>
                  <a:close/>
                  <a:moveTo>
                    <a:pt x="77372" y="29122"/>
                  </a:moveTo>
                  <a:lnTo>
                    <a:pt x="118852" y="103593"/>
                  </a:lnTo>
                  <a:lnTo>
                    <a:pt x="32991" y="103593"/>
                  </a:lnTo>
                  <a:lnTo>
                    <a:pt x="72107" y="33421"/>
                  </a:lnTo>
                  <a:lnTo>
                    <a:pt x="73611" y="32346"/>
                  </a:lnTo>
                  <a:lnTo>
                    <a:pt x="75008" y="31271"/>
                  </a:lnTo>
                  <a:lnTo>
                    <a:pt x="76190" y="30197"/>
                  </a:lnTo>
                  <a:lnTo>
                    <a:pt x="77372" y="29122"/>
                  </a:lnTo>
                  <a:close/>
                  <a:moveTo>
                    <a:pt x="14830" y="0"/>
                  </a:moveTo>
                  <a:lnTo>
                    <a:pt x="13325" y="215"/>
                  </a:lnTo>
                  <a:lnTo>
                    <a:pt x="12036" y="430"/>
                  </a:lnTo>
                  <a:lnTo>
                    <a:pt x="10639" y="645"/>
                  </a:lnTo>
                  <a:lnTo>
                    <a:pt x="9457" y="967"/>
                  </a:lnTo>
                  <a:lnTo>
                    <a:pt x="8275" y="1397"/>
                  </a:lnTo>
                  <a:lnTo>
                    <a:pt x="6018" y="2364"/>
                  </a:lnTo>
                  <a:lnTo>
                    <a:pt x="3869" y="3331"/>
                  </a:lnTo>
                  <a:lnTo>
                    <a:pt x="1934" y="4406"/>
                  </a:lnTo>
                  <a:lnTo>
                    <a:pt x="1612" y="6233"/>
                  </a:lnTo>
                  <a:lnTo>
                    <a:pt x="1290" y="8060"/>
                  </a:lnTo>
                  <a:lnTo>
                    <a:pt x="860" y="10102"/>
                  </a:lnTo>
                  <a:lnTo>
                    <a:pt x="430" y="12573"/>
                  </a:lnTo>
                  <a:lnTo>
                    <a:pt x="108" y="15260"/>
                  </a:lnTo>
                  <a:lnTo>
                    <a:pt x="0" y="18591"/>
                  </a:lnTo>
                  <a:lnTo>
                    <a:pt x="0" y="18806"/>
                  </a:lnTo>
                  <a:lnTo>
                    <a:pt x="1934" y="17946"/>
                  </a:lnTo>
                  <a:lnTo>
                    <a:pt x="3761" y="17087"/>
                  </a:lnTo>
                  <a:lnTo>
                    <a:pt x="7092" y="15367"/>
                  </a:lnTo>
                  <a:lnTo>
                    <a:pt x="10209" y="13648"/>
                  </a:lnTo>
                  <a:lnTo>
                    <a:pt x="11713" y="13003"/>
                  </a:lnTo>
                  <a:lnTo>
                    <a:pt x="13110" y="12466"/>
                  </a:lnTo>
                  <a:lnTo>
                    <a:pt x="14722" y="12251"/>
                  </a:lnTo>
                  <a:lnTo>
                    <a:pt x="16334" y="12143"/>
                  </a:lnTo>
                  <a:lnTo>
                    <a:pt x="18054" y="12251"/>
                  </a:lnTo>
                  <a:lnTo>
                    <a:pt x="19988" y="12573"/>
                  </a:lnTo>
                  <a:lnTo>
                    <a:pt x="21277" y="13003"/>
                  </a:lnTo>
                  <a:lnTo>
                    <a:pt x="22674" y="13755"/>
                  </a:lnTo>
                  <a:lnTo>
                    <a:pt x="24071" y="14722"/>
                  </a:lnTo>
                  <a:lnTo>
                    <a:pt x="25576" y="15904"/>
                  </a:lnTo>
                  <a:lnTo>
                    <a:pt x="27188" y="17194"/>
                  </a:lnTo>
                  <a:lnTo>
                    <a:pt x="28800" y="18591"/>
                  </a:lnTo>
                  <a:lnTo>
                    <a:pt x="32131" y="21600"/>
                  </a:lnTo>
                  <a:lnTo>
                    <a:pt x="35140" y="24286"/>
                  </a:lnTo>
                  <a:lnTo>
                    <a:pt x="38364" y="27080"/>
                  </a:lnTo>
                  <a:lnTo>
                    <a:pt x="41588" y="29660"/>
                  </a:lnTo>
                  <a:lnTo>
                    <a:pt x="43307" y="30949"/>
                  </a:lnTo>
                  <a:lnTo>
                    <a:pt x="45026" y="32131"/>
                  </a:lnTo>
                  <a:lnTo>
                    <a:pt x="46853" y="33098"/>
                  </a:lnTo>
                  <a:lnTo>
                    <a:pt x="48573" y="34173"/>
                  </a:lnTo>
                  <a:lnTo>
                    <a:pt x="50507" y="34925"/>
                  </a:lnTo>
                  <a:lnTo>
                    <a:pt x="52441" y="35677"/>
                  </a:lnTo>
                  <a:lnTo>
                    <a:pt x="54375" y="36322"/>
                  </a:lnTo>
                  <a:lnTo>
                    <a:pt x="56417" y="36752"/>
                  </a:lnTo>
                  <a:lnTo>
                    <a:pt x="58459" y="36967"/>
                  </a:lnTo>
                  <a:lnTo>
                    <a:pt x="60608" y="37074"/>
                  </a:lnTo>
                  <a:lnTo>
                    <a:pt x="62435" y="36967"/>
                  </a:lnTo>
                  <a:lnTo>
                    <a:pt x="64262" y="36752"/>
                  </a:lnTo>
                  <a:lnTo>
                    <a:pt x="65981" y="36322"/>
                  </a:lnTo>
                  <a:lnTo>
                    <a:pt x="67593" y="35785"/>
                  </a:lnTo>
                  <a:lnTo>
                    <a:pt x="29874" y="103593"/>
                  </a:lnTo>
                  <a:lnTo>
                    <a:pt x="29874" y="110363"/>
                  </a:lnTo>
                  <a:lnTo>
                    <a:pt x="36644" y="110363"/>
                  </a:lnTo>
                  <a:lnTo>
                    <a:pt x="38901" y="112190"/>
                  </a:lnTo>
                  <a:lnTo>
                    <a:pt x="41373" y="114017"/>
                  </a:lnTo>
                  <a:lnTo>
                    <a:pt x="43844" y="115629"/>
                  </a:lnTo>
                  <a:lnTo>
                    <a:pt x="46423" y="117241"/>
                  </a:lnTo>
                  <a:lnTo>
                    <a:pt x="49110" y="118638"/>
                  </a:lnTo>
                  <a:lnTo>
                    <a:pt x="51904" y="119927"/>
                  </a:lnTo>
                  <a:lnTo>
                    <a:pt x="54698" y="121002"/>
                  </a:lnTo>
                  <a:lnTo>
                    <a:pt x="57599" y="122076"/>
                  </a:lnTo>
                  <a:lnTo>
                    <a:pt x="57599" y="128739"/>
                  </a:lnTo>
                  <a:lnTo>
                    <a:pt x="94244" y="128739"/>
                  </a:lnTo>
                  <a:lnTo>
                    <a:pt x="94244" y="122076"/>
                  </a:lnTo>
                  <a:lnTo>
                    <a:pt x="97145" y="121002"/>
                  </a:lnTo>
                  <a:lnTo>
                    <a:pt x="99939" y="119927"/>
                  </a:lnTo>
                  <a:lnTo>
                    <a:pt x="102733" y="118638"/>
                  </a:lnTo>
                  <a:lnTo>
                    <a:pt x="105420" y="117241"/>
                  </a:lnTo>
                  <a:lnTo>
                    <a:pt x="107999" y="115629"/>
                  </a:lnTo>
                  <a:lnTo>
                    <a:pt x="110578" y="114017"/>
                  </a:lnTo>
                  <a:lnTo>
                    <a:pt x="112942" y="112190"/>
                  </a:lnTo>
                  <a:lnTo>
                    <a:pt x="115306" y="110363"/>
                  </a:lnTo>
                  <a:lnTo>
                    <a:pt x="122076" y="110363"/>
                  </a:lnTo>
                  <a:lnTo>
                    <a:pt x="122076" y="103593"/>
                  </a:lnTo>
                  <a:lnTo>
                    <a:pt x="104452" y="71462"/>
                  </a:lnTo>
                  <a:lnTo>
                    <a:pt x="90375" y="45779"/>
                  </a:lnTo>
                  <a:lnTo>
                    <a:pt x="79629" y="26436"/>
                  </a:lnTo>
                  <a:lnTo>
                    <a:pt x="80811" y="24931"/>
                  </a:lnTo>
                  <a:lnTo>
                    <a:pt x="81456" y="24072"/>
                  </a:lnTo>
                  <a:lnTo>
                    <a:pt x="81993" y="22889"/>
                  </a:lnTo>
                  <a:lnTo>
                    <a:pt x="82315" y="21815"/>
                  </a:lnTo>
                  <a:lnTo>
                    <a:pt x="82315" y="20633"/>
                  </a:lnTo>
                  <a:lnTo>
                    <a:pt x="82208" y="19451"/>
                  </a:lnTo>
                  <a:lnTo>
                    <a:pt x="81886" y="18376"/>
                  </a:lnTo>
                  <a:lnTo>
                    <a:pt x="81241" y="17301"/>
                  </a:lnTo>
                  <a:lnTo>
                    <a:pt x="80489" y="16442"/>
                  </a:lnTo>
                  <a:lnTo>
                    <a:pt x="79521" y="15690"/>
                  </a:lnTo>
                  <a:lnTo>
                    <a:pt x="78447" y="15152"/>
                  </a:lnTo>
                  <a:lnTo>
                    <a:pt x="77372" y="14830"/>
                  </a:lnTo>
                  <a:lnTo>
                    <a:pt x="76190" y="14722"/>
                  </a:lnTo>
                  <a:lnTo>
                    <a:pt x="75008" y="14830"/>
                  </a:lnTo>
                  <a:lnTo>
                    <a:pt x="73933" y="15260"/>
                  </a:lnTo>
                  <a:lnTo>
                    <a:pt x="72859" y="15797"/>
                  </a:lnTo>
                  <a:lnTo>
                    <a:pt x="71999" y="16549"/>
                  </a:lnTo>
                  <a:lnTo>
                    <a:pt x="71247" y="17516"/>
                  </a:lnTo>
                  <a:lnTo>
                    <a:pt x="70602" y="18376"/>
                  </a:lnTo>
                  <a:lnTo>
                    <a:pt x="69635" y="19558"/>
                  </a:lnTo>
                  <a:lnTo>
                    <a:pt x="68560" y="20740"/>
                  </a:lnTo>
                  <a:lnTo>
                    <a:pt x="67163" y="22030"/>
                  </a:lnTo>
                  <a:lnTo>
                    <a:pt x="65659" y="23212"/>
                  </a:lnTo>
                  <a:lnTo>
                    <a:pt x="64907" y="23642"/>
                  </a:lnTo>
                  <a:lnTo>
                    <a:pt x="64047" y="24072"/>
                  </a:lnTo>
                  <a:lnTo>
                    <a:pt x="63187" y="24501"/>
                  </a:lnTo>
                  <a:lnTo>
                    <a:pt x="62328" y="24824"/>
                  </a:lnTo>
                  <a:lnTo>
                    <a:pt x="61468" y="24931"/>
                  </a:lnTo>
                  <a:lnTo>
                    <a:pt x="60608" y="25039"/>
                  </a:lnTo>
                  <a:lnTo>
                    <a:pt x="59319" y="24931"/>
                  </a:lnTo>
                  <a:lnTo>
                    <a:pt x="58029" y="24716"/>
                  </a:lnTo>
                  <a:lnTo>
                    <a:pt x="56740" y="24394"/>
                  </a:lnTo>
                  <a:lnTo>
                    <a:pt x="55450" y="23964"/>
                  </a:lnTo>
                  <a:lnTo>
                    <a:pt x="54161" y="23427"/>
                  </a:lnTo>
                  <a:lnTo>
                    <a:pt x="52978" y="22675"/>
                  </a:lnTo>
                  <a:lnTo>
                    <a:pt x="51689" y="21922"/>
                  </a:lnTo>
                  <a:lnTo>
                    <a:pt x="50399" y="21170"/>
                  </a:lnTo>
                  <a:lnTo>
                    <a:pt x="47820" y="19236"/>
                  </a:lnTo>
                  <a:lnTo>
                    <a:pt x="45349" y="17194"/>
                  </a:lnTo>
                  <a:lnTo>
                    <a:pt x="42770" y="14937"/>
                  </a:lnTo>
                  <a:lnTo>
                    <a:pt x="40298" y="12681"/>
                  </a:lnTo>
                  <a:lnTo>
                    <a:pt x="36000" y="8812"/>
                  </a:lnTo>
                  <a:lnTo>
                    <a:pt x="33958" y="6985"/>
                  </a:lnTo>
                  <a:lnTo>
                    <a:pt x="31809" y="5373"/>
                  </a:lnTo>
                  <a:lnTo>
                    <a:pt x="29659" y="3869"/>
                  </a:lnTo>
                  <a:lnTo>
                    <a:pt x="27403" y="2579"/>
                  </a:lnTo>
                  <a:lnTo>
                    <a:pt x="26328" y="2042"/>
                  </a:lnTo>
                  <a:lnTo>
                    <a:pt x="25253" y="1612"/>
                  </a:lnTo>
                  <a:lnTo>
                    <a:pt x="24071" y="1182"/>
                  </a:lnTo>
                  <a:lnTo>
                    <a:pt x="22997" y="860"/>
                  </a:lnTo>
                  <a:lnTo>
                    <a:pt x="21170" y="430"/>
                  </a:lnTo>
                  <a:lnTo>
                    <a:pt x="19451" y="215"/>
                  </a:lnTo>
                  <a:lnTo>
                    <a:pt x="178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096700" y="669775"/>
            <a:ext cx="6687600" cy="39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1pPr>
            <a:lvl2pPr lvl="1">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2pPr>
            <a:lvl3pPr lvl="2">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3pPr>
            <a:lvl4pPr lvl="3">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4pPr>
            <a:lvl5pPr lvl="4">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5pPr>
            <a:lvl6pPr lvl="5">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6pPr>
            <a:lvl7pPr lvl="6">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7pPr>
            <a:lvl8pPr lvl="7">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8pPr>
            <a:lvl9pPr lvl="8">
              <a:spcBef>
                <a:spcPts val="0"/>
              </a:spcBef>
              <a:spcAft>
                <a:spcPts val="0"/>
              </a:spcAft>
              <a:buClr>
                <a:schemeClr val="accent1"/>
              </a:buClr>
              <a:buSzPts val="2400"/>
              <a:buFont typeface="Tinos"/>
              <a:buNone/>
              <a:defRPr sz="2400" b="1">
                <a:solidFill>
                  <a:schemeClr val="accent1"/>
                </a:solidFill>
                <a:latin typeface="Tinos"/>
                <a:ea typeface="Tinos"/>
                <a:cs typeface="Tinos"/>
                <a:sym typeface="Tinos"/>
              </a:defRPr>
            </a:lvl9pPr>
          </a:lstStyle>
          <a:p>
            <a:endParaRPr/>
          </a:p>
        </p:txBody>
      </p:sp>
      <p:sp>
        <p:nvSpPr>
          <p:cNvPr id="7" name="Google Shape;7;p1"/>
          <p:cNvSpPr txBox="1">
            <a:spLocks noGrp="1"/>
          </p:cNvSpPr>
          <p:nvPr>
            <p:ph type="body" idx="1"/>
          </p:nvPr>
        </p:nvSpPr>
        <p:spPr>
          <a:xfrm>
            <a:off x="2096700" y="1173950"/>
            <a:ext cx="6687600" cy="3249900"/>
          </a:xfrm>
          <a:prstGeom prst="rect">
            <a:avLst/>
          </a:prstGeom>
          <a:noFill/>
          <a:ln>
            <a:noFill/>
          </a:ln>
        </p:spPr>
        <p:txBody>
          <a:bodyPr spcFirstLastPara="1" wrap="square" lIns="0" tIns="0" rIns="0" bIns="0" anchor="t" anchorCtr="0">
            <a:noAutofit/>
          </a:bodyPr>
          <a:lstStyle>
            <a:lvl1pPr marL="457200" lvl="0" indent="-393700">
              <a:spcBef>
                <a:spcPts val="600"/>
              </a:spcBef>
              <a:spcAft>
                <a:spcPts val="0"/>
              </a:spcAft>
              <a:buClr>
                <a:schemeClr val="accent6"/>
              </a:buClr>
              <a:buSzPts val="2600"/>
              <a:buFont typeface="Tinos"/>
              <a:buChar char="◈"/>
              <a:defRPr sz="2600">
                <a:solidFill>
                  <a:schemeClr val="dk1"/>
                </a:solidFill>
                <a:latin typeface="Tinos"/>
                <a:ea typeface="Tinos"/>
                <a:cs typeface="Tinos"/>
                <a:sym typeface="Tinos"/>
              </a:defRPr>
            </a:lvl1pPr>
            <a:lvl2pPr marL="914400" lvl="1" indent="-393700">
              <a:spcBef>
                <a:spcPts val="0"/>
              </a:spcBef>
              <a:spcAft>
                <a:spcPts val="0"/>
              </a:spcAft>
              <a:buClr>
                <a:schemeClr val="accent6"/>
              </a:buClr>
              <a:buSzPts val="2600"/>
              <a:buFont typeface="Tinos"/>
              <a:buChar char="⬩"/>
              <a:defRPr sz="2600">
                <a:solidFill>
                  <a:schemeClr val="dk1"/>
                </a:solidFill>
                <a:latin typeface="Tinos"/>
                <a:ea typeface="Tinos"/>
                <a:cs typeface="Tinos"/>
                <a:sym typeface="Tinos"/>
              </a:defRPr>
            </a:lvl2pPr>
            <a:lvl3pPr marL="1371600" lvl="2" indent="-393700">
              <a:spcBef>
                <a:spcPts val="0"/>
              </a:spcBef>
              <a:spcAft>
                <a:spcPts val="0"/>
              </a:spcAft>
              <a:buClr>
                <a:schemeClr val="accent6"/>
              </a:buClr>
              <a:buSzPts val="2600"/>
              <a:buFont typeface="Tinos"/>
              <a:buChar char="⬩"/>
              <a:defRPr sz="2600">
                <a:solidFill>
                  <a:schemeClr val="dk1"/>
                </a:solidFill>
                <a:latin typeface="Tinos"/>
                <a:ea typeface="Tinos"/>
                <a:cs typeface="Tinos"/>
                <a:sym typeface="Tinos"/>
              </a:defRPr>
            </a:lvl3pPr>
            <a:lvl4pPr marL="1828800" lvl="3"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4pPr>
            <a:lvl5pPr marL="2286000" lvl="4"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5pPr>
            <a:lvl6pPr marL="2743200" lvl="5"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6pPr>
            <a:lvl7pPr marL="3200400" lvl="6"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7pPr>
            <a:lvl8pPr marL="3657600" lvl="7"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8pPr>
            <a:lvl9pPr marL="4114800" lvl="8" indent="-393700">
              <a:spcBef>
                <a:spcPts val="0"/>
              </a:spcBef>
              <a:spcAft>
                <a:spcPts val="0"/>
              </a:spcAft>
              <a:buClr>
                <a:schemeClr val="dk1"/>
              </a:buClr>
              <a:buSzPts val="2600"/>
              <a:buFont typeface="Tinos"/>
              <a:buChar char="⬩"/>
              <a:defRPr sz="2600">
                <a:solidFill>
                  <a:schemeClr val="dk1"/>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359692" y="1023975"/>
            <a:ext cx="1017600" cy="393600"/>
          </a:xfrm>
          <a:prstGeom prst="rect">
            <a:avLst/>
          </a:prstGeom>
          <a:noFill/>
          <a:ln>
            <a:noFill/>
          </a:ln>
        </p:spPr>
        <p:txBody>
          <a:bodyPr spcFirstLastPara="1" wrap="square" lIns="0" tIns="0" rIns="0" bIns="0" anchor="ctr" anchorCtr="0">
            <a:noAutofit/>
          </a:bodyPr>
          <a:lstStyle>
            <a:lvl1pPr lvl="0" algn="ctr">
              <a:buNone/>
              <a:defRPr sz="1300">
                <a:solidFill>
                  <a:schemeClr val="lt1"/>
                </a:solidFill>
                <a:latin typeface="Tinos"/>
                <a:ea typeface="Tinos"/>
                <a:cs typeface="Tinos"/>
                <a:sym typeface="Tinos"/>
              </a:defRPr>
            </a:lvl1pPr>
            <a:lvl2pPr lvl="1" algn="ctr">
              <a:buNone/>
              <a:defRPr sz="1300">
                <a:solidFill>
                  <a:schemeClr val="lt1"/>
                </a:solidFill>
                <a:latin typeface="Tinos"/>
                <a:ea typeface="Tinos"/>
                <a:cs typeface="Tinos"/>
                <a:sym typeface="Tinos"/>
              </a:defRPr>
            </a:lvl2pPr>
            <a:lvl3pPr lvl="2" algn="ctr">
              <a:buNone/>
              <a:defRPr sz="1300">
                <a:solidFill>
                  <a:schemeClr val="lt1"/>
                </a:solidFill>
                <a:latin typeface="Tinos"/>
                <a:ea typeface="Tinos"/>
                <a:cs typeface="Tinos"/>
                <a:sym typeface="Tinos"/>
              </a:defRPr>
            </a:lvl3pPr>
            <a:lvl4pPr lvl="3" algn="ctr">
              <a:buNone/>
              <a:defRPr sz="1300">
                <a:solidFill>
                  <a:schemeClr val="lt1"/>
                </a:solidFill>
                <a:latin typeface="Tinos"/>
                <a:ea typeface="Tinos"/>
                <a:cs typeface="Tinos"/>
                <a:sym typeface="Tinos"/>
              </a:defRPr>
            </a:lvl4pPr>
            <a:lvl5pPr lvl="4" algn="ctr">
              <a:buNone/>
              <a:defRPr sz="1300">
                <a:solidFill>
                  <a:schemeClr val="lt1"/>
                </a:solidFill>
                <a:latin typeface="Tinos"/>
                <a:ea typeface="Tinos"/>
                <a:cs typeface="Tinos"/>
                <a:sym typeface="Tinos"/>
              </a:defRPr>
            </a:lvl5pPr>
            <a:lvl6pPr lvl="5" algn="ctr">
              <a:buNone/>
              <a:defRPr sz="1300">
                <a:solidFill>
                  <a:schemeClr val="lt1"/>
                </a:solidFill>
                <a:latin typeface="Tinos"/>
                <a:ea typeface="Tinos"/>
                <a:cs typeface="Tinos"/>
                <a:sym typeface="Tinos"/>
              </a:defRPr>
            </a:lvl6pPr>
            <a:lvl7pPr lvl="6" algn="ctr">
              <a:buNone/>
              <a:defRPr sz="1300">
                <a:solidFill>
                  <a:schemeClr val="lt1"/>
                </a:solidFill>
                <a:latin typeface="Tinos"/>
                <a:ea typeface="Tinos"/>
                <a:cs typeface="Tinos"/>
                <a:sym typeface="Tinos"/>
              </a:defRPr>
            </a:lvl7pPr>
            <a:lvl8pPr lvl="7" algn="ctr">
              <a:buNone/>
              <a:defRPr sz="1300">
                <a:solidFill>
                  <a:schemeClr val="lt1"/>
                </a:solidFill>
                <a:latin typeface="Tinos"/>
                <a:ea typeface="Tinos"/>
                <a:cs typeface="Tinos"/>
                <a:sym typeface="Tinos"/>
              </a:defRPr>
            </a:lvl8pPr>
            <a:lvl9pPr lvl="8" algn="ctr">
              <a:buNone/>
              <a:defRPr sz="1300">
                <a:solidFill>
                  <a:schemeClr val="lt1"/>
                </a:solidFill>
                <a:latin typeface="Tinos"/>
                <a:ea typeface="Tinos"/>
                <a:cs typeface="Tinos"/>
                <a:sym typeface="Tinos"/>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mshapiro5@gsu.edu"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mailto:pfenton@kennesaw.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4"/>
          <p:cNvSpPr txBox="1">
            <a:spLocks noGrp="1"/>
          </p:cNvSpPr>
          <p:nvPr>
            <p:ph type="ctrTitle"/>
          </p:nvPr>
        </p:nvSpPr>
        <p:spPr>
          <a:xfrm>
            <a:off x="1557275" y="1584104"/>
            <a:ext cx="6029400" cy="212198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200" dirty="0"/>
              <a:t>United States Supreme Court</a:t>
            </a:r>
            <a:br>
              <a:rPr lang="en-US" sz="3200" dirty="0"/>
            </a:br>
            <a:r>
              <a:rPr lang="en-US" sz="3200" dirty="0"/>
              <a:t>Criminal &amp; Immigration Law Decisions of the 2023-2024 Term</a:t>
            </a:r>
            <a:endParaRPr sz="3200" dirty="0"/>
          </a:p>
        </p:txBody>
      </p:sp>
      <p:sp>
        <p:nvSpPr>
          <p:cNvPr id="2" name="TextBox 1">
            <a:extLst>
              <a:ext uri="{FF2B5EF4-FFF2-40B4-BE49-F238E27FC236}">
                <a16:creationId xmlns:a16="http://schemas.microsoft.com/office/drawing/2014/main" id="{4AC8102E-5B2D-433B-B312-88C0BAD02F43}"/>
              </a:ext>
            </a:extLst>
          </p:cNvPr>
          <p:cNvSpPr txBox="1"/>
          <p:nvPr/>
        </p:nvSpPr>
        <p:spPr>
          <a:xfrm>
            <a:off x="346364" y="4088564"/>
            <a:ext cx="8596745" cy="738664"/>
          </a:xfrm>
          <a:prstGeom prst="rect">
            <a:avLst/>
          </a:prstGeom>
          <a:noFill/>
        </p:spPr>
        <p:txBody>
          <a:bodyPr wrap="square" rtlCol="0">
            <a:spAutoFit/>
          </a:bodyPr>
          <a:lstStyle/>
          <a:p>
            <a:pPr algn="ctr"/>
            <a:r>
              <a:rPr lang="en-US" dirty="0">
                <a:latin typeface="Tinos" panose="020B0604020202020204" charset="0"/>
                <a:ea typeface="Tinos" panose="020B0604020202020204" charset="0"/>
                <a:cs typeface="Tinos" panose="020B0604020202020204" charset="0"/>
              </a:rPr>
              <a:t>Michael B. Shapiro, J.D., Clinical Associate Professor, Georgia State University</a:t>
            </a:r>
            <a:br>
              <a:rPr lang="en-US" dirty="0">
                <a:latin typeface="Tinos" panose="020B0604020202020204" charset="0"/>
                <a:ea typeface="Tinos" panose="020B0604020202020204" charset="0"/>
                <a:cs typeface="Tinos" panose="020B0604020202020204" charset="0"/>
              </a:rPr>
            </a:br>
            <a:r>
              <a:rPr lang="en-US" dirty="0">
                <a:latin typeface="Tinos" panose="020B0604020202020204" charset="0"/>
                <a:ea typeface="Tinos" panose="020B0604020202020204" charset="0"/>
                <a:cs typeface="Tinos" panose="020B0604020202020204" charset="0"/>
              </a:rPr>
              <a:t>and</a:t>
            </a:r>
            <a:br>
              <a:rPr lang="en-US" dirty="0">
                <a:latin typeface="Tinos" panose="020B0604020202020204" charset="0"/>
                <a:ea typeface="Tinos" panose="020B0604020202020204" charset="0"/>
                <a:cs typeface="Tinos" panose="020B0604020202020204" charset="0"/>
              </a:rPr>
            </a:br>
            <a:r>
              <a:rPr lang="en-US" dirty="0">
                <a:latin typeface="Tinos" panose="020B0604020202020204" charset="0"/>
                <a:ea typeface="Tinos" panose="020B0604020202020204" charset="0"/>
                <a:cs typeface="Tinos" panose="020B0604020202020204" charset="0"/>
              </a:rPr>
              <a:t>Peter Fenton, J.D., Associate Professor </a:t>
            </a:r>
            <a:r>
              <a:rPr lang="en-US" i="1" dirty="0">
                <a:latin typeface="Tinos" panose="020B0604020202020204" charset="0"/>
                <a:ea typeface="Tinos" panose="020B0604020202020204" charset="0"/>
                <a:cs typeface="Tinos" panose="020B0604020202020204" charset="0"/>
              </a:rPr>
              <a:t>Emeritus</a:t>
            </a:r>
            <a:r>
              <a:rPr lang="en-US" dirty="0">
                <a:latin typeface="Tinos" panose="020B0604020202020204" charset="0"/>
                <a:ea typeface="Tinos" panose="020B0604020202020204" charset="0"/>
                <a:cs typeface="Tinos" panose="020B0604020202020204" charset="0"/>
              </a:rPr>
              <a:t>, Kennesaw State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042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Diaz v. United States </a:t>
            </a:r>
            <a:r>
              <a:rPr lang="en-US" sz="1200" dirty="0">
                <a:solidFill>
                  <a:schemeClr val="tx1"/>
                </a:solidFill>
                <a:latin typeface="Times New Roman" panose="02020603050405020304" pitchFamily="18" charset="0"/>
                <a:cs typeface="Times New Roman" panose="02020603050405020304" pitchFamily="18" charset="0"/>
              </a:rPr>
              <a:t>(Tenth Circuit Court of Appeals)</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rPr>
              <a:t>No. 23–14, decided June 20, 2024</a:t>
            </a:r>
            <a:br>
              <a:rPr lang="en-US" sz="1200" dirty="0">
                <a:solidFill>
                  <a:schemeClr val="tx1"/>
                </a:solidFill>
              </a:rPr>
            </a:br>
            <a:r>
              <a:rPr lang="en-US" sz="1200" dirty="0">
                <a:solidFill>
                  <a:schemeClr val="tx1"/>
                </a:solidFill>
              </a:rPr>
              <a:t>Thomas majority, Jackson concurring Gorsuch dissenting</a:t>
            </a:r>
          </a:p>
          <a:p>
            <a:pPr marL="0" lvl="0" indent="0" algn="l" rtl="0">
              <a:spcBef>
                <a:spcPts val="1000"/>
              </a:spcBef>
              <a:spcAft>
                <a:spcPts val="1000"/>
              </a:spcAft>
              <a:buNone/>
            </a:pPr>
            <a:r>
              <a:rPr lang="en-US" sz="1200" b="1" dirty="0">
                <a:solidFill>
                  <a:schemeClr val="tx1"/>
                </a:solidFill>
              </a:rPr>
              <a:t>FACTS:  </a:t>
            </a:r>
            <a:r>
              <a:rPr lang="en-US" sz="1200" dirty="0">
                <a:solidFill>
                  <a:schemeClr val="tx1"/>
                </a:solidFill>
              </a:rPr>
              <a:t>Border Patrol stopped Diaz at the United States-Mexico border and found more than 54 pounds of methamphetamine. Diaz was charged with importing methamphetamine which required the Government to prove that Diaz “knowingly” transported drugs. Diaz claimed not to know that the drugs were hidden in the car. To rebut this, the Government planned to call a Homeland Security Investigations Special Agent as an expert witness to testify that drug traffickers generally do not entrust large quantities of drugs to people who are unaware they are transporting them. Diaz objected on FRE 704(b) grounds that an expert witness must not state an opinion about whether the defendant did or did not have a mental state or condition that constitutes an element of the crime charged or of a defense. The court ruled the Agent could testify that most couriers know they are transporting drugs.  The jury found Diaz guilty, and the Court of Appeals affirmed.</a:t>
            </a:r>
          </a:p>
          <a:p>
            <a:pPr marL="0" lvl="0" indent="0" algn="l" rtl="0">
              <a:spcBef>
                <a:spcPts val="1000"/>
              </a:spcBef>
              <a:spcAft>
                <a:spcPts val="1000"/>
              </a:spcAft>
              <a:buNone/>
            </a:pPr>
            <a:r>
              <a:rPr lang="en-US" sz="1200" b="1" dirty="0">
                <a:solidFill>
                  <a:schemeClr val="tx1"/>
                </a:solidFill>
              </a:rPr>
              <a:t>HOLDING:</a:t>
            </a:r>
            <a:r>
              <a:rPr lang="en-US" sz="1200" dirty="0">
                <a:solidFill>
                  <a:schemeClr val="tx1"/>
                </a:solidFill>
              </a:rPr>
              <a:t> </a:t>
            </a:r>
            <a:r>
              <a:rPr lang="en-US" sz="1200" dirty="0">
                <a:effectLst/>
                <a:latin typeface="Times New Roman" panose="02020603050405020304" pitchFamily="18" charset="0"/>
                <a:ea typeface="Times New Roman" panose="02020603050405020304" pitchFamily="18" charset="0"/>
              </a:rPr>
              <a:t>Expert testimony that “most people” in a group have a particular mental state is not an opinion about “the defendant” and thus does not violate Rule 704(b).</a:t>
            </a:r>
            <a:endParaRPr lang="en-US" sz="1200" dirty="0">
              <a:solidFill>
                <a:schemeClr val="tx1"/>
              </a:solidFill>
            </a:endParaRP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Federal Rule of Evidence 704, Opinion Evidence</a:t>
            </a:r>
            <a:endParaRPr dirty="0"/>
          </a:p>
        </p:txBody>
      </p:sp>
    </p:spTree>
    <p:extLst>
      <p:ext uri="{BB962C8B-B14F-4D97-AF65-F5344CB8AC3E}">
        <p14:creationId xmlns:p14="http://schemas.microsoft.com/office/powerpoint/2010/main" val="485619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042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Garland, Attorney General, et al. v. Cargill </a:t>
            </a:r>
            <a:r>
              <a:rPr lang="en-US" sz="1200" dirty="0">
                <a:solidFill>
                  <a:schemeClr val="tx1"/>
                </a:solidFill>
                <a:latin typeface="Times New Roman" panose="02020603050405020304" pitchFamily="18" charset="0"/>
                <a:cs typeface="Times New Roman" panose="02020603050405020304" pitchFamily="18" charset="0"/>
              </a:rPr>
              <a:t>(Fifth Circuit Court of Appeals)</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rPr>
              <a:t>No. 22–976, decided June 15, 2024</a:t>
            </a:r>
            <a:br>
              <a:rPr lang="en-US" sz="1200" dirty="0">
                <a:solidFill>
                  <a:schemeClr val="tx1"/>
                </a:solidFill>
              </a:rPr>
            </a:br>
            <a:r>
              <a:rPr lang="en-US" sz="1200" dirty="0">
                <a:solidFill>
                  <a:schemeClr val="tx1"/>
                </a:solidFill>
              </a:rPr>
              <a:t>Thomas majority, Alito concurring, Sotomayor dissenting</a:t>
            </a:r>
          </a:p>
          <a:p>
            <a:pPr marL="0" lvl="0" indent="0" algn="l" rtl="0">
              <a:spcBef>
                <a:spcPts val="1000"/>
              </a:spcBef>
              <a:spcAft>
                <a:spcPts val="1000"/>
              </a:spcAft>
              <a:buNone/>
            </a:pPr>
            <a:r>
              <a:rPr lang="en-US" sz="1200" b="1" dirty="0">
                <a:solidFill>
                  <a:schemeClr val="tx1"/>
                </a:solidFill>
              </a:rPr>
              <a:t>FACTS:  </a:t>
            </a:r>
            <a:r>
              <a:rPr lang="en-US" sz="1200" dirty="0">
                <a:solidFill>
                  <a:schemeClr val="tx1"/>
                </a:solidFill>
              </a:rPr>
              <a:t>The National Firearms Act of 1934 defines a “machinegun” as “any weapon which shoots, is designed to shoot, or can be readily restored to shoot, automatically more than one shot, without manual reloading, by a single function of the trigger.” 26 U. S. C. §5845(b). With a bump stock shooters can fire semiautomatic firearms at rates approaching those of some machineguns.  The Bureau of Alcohol, Tobacco, Firearms and Explosives (ATF) consistently took the position that semiautomatic rifles equipped with bump stocks were not machineguns under §5845(b) until a gunman fired hundreds of rounds into a crowd in Las Vegas, Nevada, killing 58 people and wounding over 500 more.  Owners of bump stocks could either to destroy or surrender them to ATF to avoid criminal prosecution. Cargill surrendered two bump stocks and then filed suit to challenge the Rule alleging that bump stocks are not “machinegun[s].”  The District Court entered judgment for ATF with the Fifth Circuit initially affirming but reversing after rehearing </a:t>
            </a:r>
            <a:r>
              <a:rPr lang="en-US" sz="1200" i="1" dirty="0" err="1">
                <a:solidFill>
                  <a:schemeClr val="tx1"/>
                </a:solidFill>
              </a:rPr>
              <a:t>en</a:t>
            </a:r>
            <a:r>
              <a:rPr lang="en-US" sz="1200" i="1" dirty="0">
                <a:solidFill>
                  <a:schemeClr val="tx1"/>
                </a:solidFill>
              </a:rPr>
              <a:t> banc</a:t>
            </a:r>
            <a:r>
              <a:rPr lang="en-US" sz="1200" dirty="0">
                <a:solidFill>
                  <a:schemeClr val="tx1"/>
                </a:solidFill>
              </a:rPr>
              <a:t>.</a:t>
            </a:r>
          </a:p>
          <a:p>
            <a:pPr marL="0" lvl="0" indent="0" algn="l" rtl="0">
              <a:spcBef>
                <a:spcPts val="1000"/>
              </a:spcBef>
              <a:spcAft>
                <a:spcPts val="1000"/>
              </a:spcAft>
              <a:buNone/>
            </a:pPr>
            <a:r>
              <a:rPr lang="en-US" sz="1200" b="1" dirty="0">
                <a:solidFill>
                  <a:schemeClr val="tx1"/>
                </a:solidFill>
              </a:rPr>
              <a:t>HOLDING:</a:t>
            </a:r>
            <a:r>
              <a:rPr lang="en-US" sz="1200" dirty="0">
                <a:solidFill>
                  <a:schemeClr val="tx1"/>
                </a:solidFill>
              </a:rPr>
              <a:t> ATF exceeded its statutory authority by issuing a Rule that classifies a bump stock as a “machinegun” under §5845(b).</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National Firearms Act of 1934/Bump Stocks</a:t>
            </a:r>
            <a:endParaRPr dirty="0"/>
          </a:p>
        </p:txBody>
      </p:sp>
    </p:spTree>
    <p:extLst>
      <p:ext uri="{BB962C8B-B14F-4D97-AF65-F5344CB8AC3E}">
        <p14:creationId xmlns:p14="http://schemas.microsoft.com/office/powerpoint/2010/main" val="2513282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042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Trump v. United States </a:t>
            </a:r>
            <a:r>
              <a:rPr lang="en-US" sz="1200" dirty="0">
                <a:solidFill>
                  <a:schemeClr val="tx1"/>
                </a:solidFill>
                <a:latin typeface="Times New Roman" panose="02020603050405020304" pitchFamily="18" charset="0"/>
                <a:cs typeface="Times New Roman" panose="02020603050405020304" pitchFamily="18" charset="0"/>
              </a:rPr>
              <a:t>(Court of Appeals for the D.C. Circuit)</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rPr>
              <a:t>No. 23–939, decided July 1, 2024</a:t>
            </a:r>
            <a:br>
              <a:rPr lang="en-US" sz="1200" dirty="0">
                <a:solidFill>
                  <a:schemeClr val="tx1"/>
                </a:solidFill>
              </a:rPr>
            </a:br>
            <a:r>
              <a:rPr lang="en-US" sz="1200" dirty="0">
                <a:solidFill>
                  <a:schemeClr val="tx1"/>
                </a:solidFill>
              </a:rPr>
              <a:t>Roberts majority, Thomas concurring, Barrett concurring, Sotomayor dissenting, Jackson dissenting</a:t>
            </a:r>
          </a:p>
          <a:p>
            <a:pPr marL="0" lvl="0" indent="0" algn="l" rtl="0">
              <a:spcBef>
                <a:spcPts val="1000"/>
              </a:spcBef>
              <a:spcAft>
                <a:spcPts val="1000"/>
              </a:spcAft>
              <a:buNone/>
            </a:pPr>
            <a:r>
              <a:rPr lang="en-US" sz="1200" b="1" dirty="0">
                <a:solidFill>
                  <a:schemeClr val="tx1"/>
                </a:solidFill>
              </a:rPr>
              <a:t>FACTS:  </a:t>
            </a:r>
            <a:r>
              <a:rPr lang="en-US" sz="1200" dirty="0">
                <a:solidFill>
                  <a:schemeClr val="tx1"/>
                </a:solidFill>
              </a:rPr>
              <a:t>former President Donald J. Trump was indicted on four counts for conduct that occurred during his Presidency following the November 2020 election. The indictment alleged that after losing that election he conspired to overturn it by spreading knowingly false claims of election fraud to obstruct the collecting, counting, and certifying of the election results. Trump moved to dismiss the indictment based on Presidential immunity, arguing that a President has absolute immunity from criminal prosecution for actions performed within the outer perimeter of his official responsibilities, and that the indictment’s allegations fell within the core of his official duties. The District Court denied Trump’s motion to dismiss, holding that former Presidents do not possess federal criminal immunity for any acts. The D. C. Circuit affirmed. Both the District Court and the D. C. Circuit declined to decide whether the indicted conduct involved official acts.</a:t>
            </a:r>
          </a:p>
          <a:p>
            <a:pPr marL="0" lvl="0" indent="0" algn="l" rtl="0">
              <a:spcBef>
                <a:spcPts val="1000"/>
              </a:spcBef>
              <a:spcAft>
                <a:spcPts val="1000"/>
              </a:spcAft>
              <a:buNone/>
            </a:pPr>
            <a:r>
              <a:rPr lang="en-US" sz="1200" b="1" dirty="0">
                <a:solidFill>
                  <a:schemeClr val="tx1"/>
                </a:solidFill>
              </a:rPr>
              <a:t>HOLDING:</a:t>
            </a:r>
            <a:r>
              <a:rPr lang="en-US" sz="1200" dirty="0">
                <a:solidFill>
                  <a:schemeClr val="tx1"/>
                </a:solidFill>
              </a:rPr>
              <a:t> The nature of Presidential power entitles a former President to absolute immunity from criminal prosecution for actions within his conclusive and preclusive constitutional authority and at least presumptive immunity from prosecution for all his official acts. There is no immunity for unofficial acts.</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Presidential Immunity</a:t>
            </a:r>
            <a:endParaRPr dirty="0"/>
          </a:p>
        </p:txBody>
      </p:sp>
    </p:spTree>
    <p:extLst>
      <p:ext uri="{BB962C8B-B14F-4D97-AF65-F5344CB8AC3E}">
        <p14:creationId xmlns:p14="http://schemas.microsoft.com/office/powerpoint/2010/main" val="2578757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042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Fischer v. United States </a:t>
            </a:r>
            <a:r>
              <a:rPr lang="en-US" sz="1200" dirty="0">
                <a:solidFill>
                  <a:schemeClr val="tx1"/>
                </a:solidFill>
                <a:latin typeface="Times New Roman" panose="02020603050405020304" pitchFamily="18" charset="0"/>
                <a:cs typeface="Times New Roman" panose="02020603050405020304" pitchFamily="18" charset="0"/>
              </a:rPr>
              <a:t>(Court of Appeals for the District of Columbia Circuit)</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rPr>
              <a:t>No. 23–5572, decided June 28, 2024</a:t>
            </a:r>
            <a:br>
              <a:rPr lang="en-US" sz="1200" dirty="0">
                <a:solidFill>
                  <a:schemeClr val="tx1"/>
                </a:solidFill>
              </a:rPr>
            </a:br>
            <a:r>
              <a:rPr lang="en-US" sz="1200" dirty="0">
                <a:solidFill>
                  <a:schemeClr val="tx1"/>
                </a:solidFill>
              </a:rPr>
              <a:t>Roberts majority, Jackson concurring, Barrett dissenting</a:t>
            </a:r>
          </a:p>
          <a:p>
            <a:pPr marL="0" lvl="0" indent="0" algn="l" rtl="0">
              <a:spcBef>
                <a:spcPts val="1000"/>
              </a:spcBef>
              <a:spcAft>
                <a:spcPts val="1000"/>
              </a:spcAft>
              <a:buNone/>
            </a:pPr>
            <a:r>
              <a:rPr lang="en-US" sz="1200" b="1" dirty="0">
                <a:solidFill>
                  <a:schemeClr val="tx1"/>
                </a:solidFill>
              </a:rPr>
              <a:t>FACTS:  </a:t>
            </a:r>
            <a:r>
              <a:rPr lang="en-US" sz="1200" dirty="0">
                <a:solidFill>
                  <a:schemeClr val="tx1"/>
                </a:solidFill>
              </a:rPr>
              <a:t>§1512(c)(2) of the Sarbanes-Oxley Act of 2002 imposes criminal liability on anyone who “obstructs, influences, or impedes any official proceeding, or attempts to do so.”. Fischer was charged for his conduct on January 6, 2021 based upon an allegation that he was among the group of people who forcefully entered the Capitol and assaulted police which delayed the certification of the 2020 presidential vote. Fischer moved to dismiss the obstructing an official proceeding charge, arguing that the provision criminalizes only attempts to impair the availability or integrity of evidence.  The District Court granted his motion in relevant part. A divided panel of the D. C. Circuit reversed and remanded for further proceedings. </a:t>
            </a:r>
          </a:p>
          <a:p>
            <a:pPr marL="0" lvl="0" indent="0" algn="l" rtl="0">
              <a:spcBef>
                <a:spcPts val="1000"/>
              </a:spcBef>
              <a:spcAft>
                <a:spcPts val="1000"/>
              </a:spcAft>
              <a:buNone/>
            </a:pPr>
            <a:r>
              <a:rPr lang="en-US" sz="1200" b="1" dirty="0">
                <a:solidFill>
                  <a:schemeClr val="tx1"/>
                </a:solidFill>
              </a:rPr>
              <a:t>HOLDING:</a:t>
            </a:r>
            <a:r>
              <a:rPr lang="en-US" sz="1200" dirty="0">
                <a:solidFill>
                  <a:schemeClr val="tx1"/>
                </a:solidFill>
              </a:rPr>
              <a:t> To prove a violation of §1512(c)(2), the Government must establish that the defendant impaired the availability or integrity for use in an official proceeding of records, documents, objects, or other things used in an official proceeding, or attempted to do so.</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Sarbanes-Oxley Act, January 6</a:t>
            </a:r>
            <a:endParaRPr dirty="0"/>
          </a:p>
        </p:txBody>
      </p:sp>
    </p:spTree>
    <p:extLst>
      <p:ext uri="{BB962C8B-B14F-4D97-AF65-F5344CB8AC3E}">
        <p14:creationId xmlns:p14="http://schemas.microsoft.com/office/powerpoint/2010/main" val="3095712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042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United States v. Rahami </a:t>
            </a:r>
            <a:r>
              <a:rPr lang="en-US" sz="1200" dirty="0">
                <a:solidFill>
                  <a:schemeClr val="tx1"/>
                </a:solidFill>
                <a:latin typeface="Times New Roman" panose="02020603050405020304" pitchFamily="18" charset="0"/>
                <a:cs typeface="Times New Roman" panose="02020603050405020304" pitchFamily="18" charset="0"/>
              </a:rPr>
              <a:t>(Fifth Circuit Court of Appeals)</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rPr>
              <a:t>No. 22–915, decided June 21, 2024</a:t>
            </a:r>
            <a:br>
              <a:rPr lang="en-US" sz="1200" dirty="0">
                <a:solidFill>
                  <a:schemeClr val="tx1"/>
                </a:solidFill>
              </a:rPr>
            </a:br>
            <a:r>
              <a:rPr lang="en-US" sz="1200" dirty="0">
                <a:solidFill>
                  <a:schemeClr val="tx1"/>
                </a:solidFill>
              </a:rPr>
              <a:t>Roberts majority, Sotomayor concurring, Thomas dissenting</a:t>
            </a:r>
          </a:p>
          <a:p>
            <a:pPr marL="0" lvl="0" indent="0" algn="l" rtl="0">
              <a:spcBef>
                <a:spcPts val="1000"/>
              </a:spcBef>
              <a:spcAft>
                <a:spcPts val="1000"/>
              </a:spcAft>
              <a:buNone/>
            </a:pPr>
            <a:r>
              <a:rPr lang="en-US" sz="1200" b="1" dirty="0">
                <a:solidFill>
                  <a:schemeClr val="tx1"/>
                </a:solidFill>
              </a:rPr>
              <a:t>FACTS:  </a:t>
            </a:r>
            <a:r>
              <a:rPr lang="en-US" sz="1200" dirty="0">
                <a:solidFill>
                  <a:schemeClr val="tx1"/>
                </a:solidFill>
              </a:rPr>
              <a:t>Rahimi was indicted under 18 U. S. C. §922(g)(8) which prohibits individuals subject to a domestic violence restraining order from possessing a firearm. He  conceded that the restraining order against him satisfies the statutory criteria but argues that on its face Section 922(g)(8) violates the Second Amendment. The District Court denied Rahimi’s motion to dismiss. While Rahimi’s case was on appeal, the Supreme Court decided </a:t>
            </a:r>
            <a:r>
              <a:rPr lang="en-US" sz="1200" i="1" dirty="0">
                <a:solidFill>
                  <a:schemeClr val="tx1"/>
                </a:solidFill>
              </a:rPr>
              <a:t>New York State Rifle &amp; Pistol Assn., Inc. v. </a:t>
            </a:r>
            <a:r>
              <a:rPr lang="en-US" sz="1200" i="1" dirty="0" err="1">
                <a:solidFill>
                  <a:schemeClr val="tx1"/>
                </a:solidFill>
              </a:rPr>
              <a:t>Bruen</a:t>
            </a:r>
            <a:r>
              <a:rPr lang="en-US" sz="1200" dirty="0">
                <a:solidFill>
                  <a:schemeClr val="tx1"/>
                </a:solidFill>
              </a:rPr>
              <a:t>, 597 U. S. 1 (2022). In light of </a:t>
            </a:r>
            <a:r>
              <a:rPr lang="en-US" sz="1200" i="1" dirty="0" err="1">
                <a:solidFill>
                  <a:schemeClr val="tx1"/>
                </a:solidFill>
              </a:rPr>
              <a:t>Bruen</a:t>
            </a:r>
            <a:r>
              <a:rPr lang="en-US" sz="1200" dirty="0">
                <a:solidFill>
                  <a:schemeClr val="tx1"/>
                </a:solidFill>
              </a:rPr>
              <a:t>, the Fifth Circuit reversed, concluding that the Government had not shown that Section 922(g)(8) “fits within our Nation’s historical tradition of firearm regulation.” 61 F. 4th 443, 460 (CA5 2023). </a:t>
            </a:r>
          </a:p>
          <a:p>
            <a:pPr marL="0" lvl="0" indent="0" algn="l" rtl="0">
              <a:spcBef>
                <a:spcPts val="1000"/>
              </a:spcBef>
              <a:spcAft>
                <a:spcPts val="1000"/>
              </a:spcAft>
              <a:buNone/>
            </a:pPr>
            <a:r>
              <a:rPr lang="en-US" sz="1200" b="1" dirty="0">
                <a:solidFill>
                  <a:schemeClr val="tx1"/>
                </a:solidFill>
              </a:rPr>
              <a:t>HOLDING:</a:t>
            </a:r>
            <a:r>
              <a:rPr lang="en-US" sz="1200" dirty="0">
                <a:solidFill>
                  <a:schemeClr val="tx1"/>
                </a:solidFill>
              </a:rPr>
              <a:t> When an individual has been found by a court to pose a credible threat to the physical safety of another, that individual may be temporarily disarmed consistent with the Second Amendment.</a:t>
            </a:r>
          </a:p>
          <a:p>
            <a:pPr marL="0" lvl="0" indent="0" algn="l" rtl="0">
              <a:spcBef>
                <a:spcPts val="1000"/>
              </a:spcBef>
              <a:spcAft>
                <a:spcPts val="1000"/>
              </a:spcAft>
              <a:buNone/>
            </a:pPr>
            <a:r>
              <a:rPr lang="en-US" sz="1200" b="1" dirty="0">
                <a:solidFill>
                  <a:schemeClr val="tx1"/>
                </a:solidFill>
              </a:rPr>
              <a:t>QUESTION:</a:t>
            </a:r>
            <a:r>
              <a:rPr lang="en-US" sz="1200" dirty="0">
                <a:solidFill>
                  <a:schemeClr val="tx1"/>
                </a:solidFill>
              </a:rPr>
              <a:t>  Does Thomas, the lone dissenter, think that </a:t>
            </a:r>
            <a:r>
              <a:rPr lang="en-US" sz="1200" i="1" dirty="0">
                <a:solidFill>
                  <a:schemeClr val="tx1"/>
                </a:solidFill>
              </a:rPr>
              <a:t>any</a:t>
            </a:r>
            <a:r>
              <a:rPr lang="en-US" sz="1200" dirty="0">
                <a:solidFill>
                  <a:schemeClr val="tx1"/>
                </a:solidFill>
              </a:rPr>
              <a:t> restraint on firearm possession is acceptable?</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Second Amendment/Domestic Violence</a:t>
            </a:r>
            <a:endParaRPr dirty="0"/>
          </a:p>
        </p:txBody>
      </p:sp>
    </p:spTree>
    <p:extLst>
      <p:ext uri="{BB962C8B-B14F-4D97-AF65-F5344CB8AC3E}">
        <p14:creationId xmlns:p14="http://schemas.microsoft.com/office/powerpoint/2010/main" val="785132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1682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err="1">
                <a:solidFill>
                  <a:schemeClr val="tx1"/>
                </a:solidFill>
              </a:rPr>
              <a:t>Pulsifer</a:t>
            </a:r>
            <a:r>
              <a:rPr lang="en-US" sz="1200" i="1" dirty="0">
                <a:solidFill>
                  <a:schemeClr val="tx1"/>
                </a:solidFill>
              </a:rPr>
              <a:t> v. United States </a:t>
            </a:r>
            <a:r>
              <a:rPr lang="en-US" sz="1200" dirty="0">
                <a:solidFill>
                  <a:schemeClr val="tx1"/>
                </a:solidFill>
              </a:rPr>
              <a:t>(Eighth </a:t>
            </a:r>
            <a:r>
              <a:rPr lang="en-US" sz="1200" dirty="0">
                <a:solidFill>
                  <a:schemeClr val="tx1"/>
                </a:solidFill>
                <a:latin typeface="Times New Roman" panose="02020603050405020304" pitchFamily="18" charset="0"/>
                <a:cs typeface="Times New Roman" panose="02020603050405020304" pitchFamily="18" charset="0"/>
              </a:rPr>
              <a:t>Circuit Court of Appeals</a:t>
            </a:r>
            <a:r>
              <a:rPr lang="en-US" sz="1200" dirty="0">
                <a:solidFill>
                  <a:schemeClr val="tx1"/>
                </a:solidFill>
              </a:rPr>
              <a:t>)</a:t>
            </a:r>
            <a:br>
              <a:rPr lang="en-US" sz="1200" dirty="0">
                <a:solidFill>
                  <a:schemeClr val="tx1"/>
                </a:solidFill>
              </a:rPr>
            </a:br>
            <a:r>
              <a:rPr lang="en-US" sz="1200" dirty="0">
                <a:solidFill>
                  <a:schemeClr val="tx1"/>
                </a:solidFill>
              </a:rPr>
              <a:t>No. 22-721, decided February 21, 2024</a:t>
            </a:r>
            <a:br>
              <a:rPr lang="en-US" sz="1200" dirty="0">
                <a:solidFill>
                  <a:schemeClr val="tx1"/>
                </a:solidFill>
              </a:rPr>
            </a:br>
            <a:r>
              <a:rPr lang="en-US" sz="1200" dirty="0">
                <a:solidFill>
                  <a:schemeClr val="tx1"/>
                </a:solidFill>
              </a:rPr>
              <a:t>Jackson majority, Alito concurring</a:t>
            </a:r>
          </a:p>
          <a:p>
            <a:pPr marL="0" lvl="0" indent="0" algn="l" rtl="0">
              <a:spcBef>
                <a:spcPts val="1000"/>
              </a:spcBef>
              <a:spcAft>
                <a:spcPts val="1000"/>
              </a:spcAft>
              <a:buNone/>
            </a:pPr>
            <a:r>
              <a:rPr lang="en-US" sz="1200" b="1" dirty="0">
                <a:solidFill>
                  <a:schemeClr val="tx1"/>
                </a:solidFill>
              </a:rPr>
              <a:t>FACTS:  </a:t>
            </a:r>
            <a:r>
              <a:rPr lang="en-US" sz="1200" dirty="0" err="1">
                <a:solidFill>
                  <a:schemeClr val="tx1"/>
                </a:solidFill>
              </a:rPr>
              <a:t>Pulsifer</a:t>
            </a:r>
            <a:r>
              <a:rPr lang="en-US" sz="1200" dirty="0">
                <a:solidFill>
                  <a:schemeClr val="tx1"/>
                </a:solidFill>
              </a:rPr>
              <a:t> pled guilty to distributing at least 50 grams of methamphetamine and faced a mandatory minimum sentence of 15 years in prison.  He sought to take advantage of the “safety valve” provision which allows a sentencing court to disregard the statutory minimum if a defendant meets certain criteria: (1) the defendant does not have (A) more than 4 criminal history points, excluding any criminal history points resulting from a 1-point offense; (B) a prior 3-point offense; and (C) a prior 2-point violent offense,  all as determined under the sentencing guidelines.  </a:t>
            </a:r>
            <a:r>
              <a:rPr lang="en-US" sz="1200" dirty="0" err="1">
                <a:solidFill>
                  <a:schemeClr val="tx1"/>
                </a:solidFill>
              </a:rPr>
              <a:t>Pulsifer</a:t>
            </a:r>
            <a:r>
              <a:rPr lang="en-US" sz="1200" dirty="0">
                <a:solidFill>
                  <a:schemeClr val="tx1"/>
                </a:solidFill>
              </a:rPr>
              <a:t> had two prior three-point offenses and the Government argued that each prior offense disqualified him under Subparagraph B and the six total points disqualified him under Subparagraph A. </a:t>
            </a:r>
            <a:r>
              <a:rPr lang="en-US" sz="1200" dirty="0" err="1">
                <a:solidFill>
                  <a:schemeClr val="tx1"/>
                </a:solidFill>
              </a:rPr>
              <a:t>Pulsifer</a:t>
            </a:r>
            <a:r>
              <a:rPr lang="en-US" sz="1200" dirty="0">
                <a:solidFill>
                  <a:schemeClr val="tx1"/>
                </a:solidFill>
              </a:rPr>
              <a:t> claimed the lack of a two-point violent offense made him eligible. The District Court agreed with the Government, and the Eighth Circuit affirmed.</a:t>
            </a:r>
          </a:p>
          <a:p>
            <a:pPr marL="0" lvl="0" indent="0" algn="l" rtl="0">
              <a:spcBef>
                <a:spcPts val="1000"/>
              </a:spcBef>
              <a:spcAft>
                <a:spcPts val="1000"/>
              </a:spcAft>
              <a:buNone/>
            </a:pPr>
            <a:r>
              <a:rPr lang="en-US" sz="1200" b="1" dirty="0">
                <a:solidFill>
                  <a:schemeClr val="tx1"/>
                </a:solidFill>
              </a:rPr>
              <a:t>HOLDING:</a:t>
            </a:r>
            <a:r>
              <a:rPr lang="en-US" sz="1200" dirty="0">
                <a:solidFill>
                  <a:schemeClr val="tx1"/>
                </a:solidFill>
              </a:rPr>
              <a:t> A defendant facing a mandatory minimum sentence is eligible for safety-valve relief under 18 U. S. C. §3553(f)(1) only if he satisfies each of the provision’s three conditions, or said more specifically, only if he does not have more than four criminal-history points, does not have a prior three-point offense, and does not have a prior two-point violent offense.</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Sentencing, “Safety Valve” Provision</a:t>
            </a:r>
            <a:endParaRPr dirty="0"/>
          </a:p>
        </p:txBody>
      </p:sp>
    </p:spTree>
    <p:extLst>
      <p:ext uri="{BB962C8B-B14F-4D97-AF65-F5344CB8AC3E}">
        <p14:creationId xmlns:p14="http://schemas.microsoft.com/office/powerpoint/2010/main" val="3683609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1682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Smith v. Arizona </a:t>
            </a:r>
            <a:r>
              <a:rPr lang="en-US" sz="1200" dirty="0">
                <a:solidFill>
                  <a:schemeClr val="tx1"/>
                </a:solidFill>
              </a:rPr>
              <a:t>(</a:t>
            </a:r>
            <a:r>
              <a:rPr lang="en-US" sz="1200" dirty="0">
                <a:solidFill>
                  <a:schemeClr val="tx1"/>
                </a:solidFill>
                <a:latin typeface="Times New Roman" panose="02020603050405020304" pitchFamily="18" charset="0"/>
                <a:cs typeface="Times New Roman" panose="02020603050405020304" pitchFamily="18" charset="0"/>
              </a:rPr>
              <a:t>Court of Appeals of Arizona</a:t>
            </a:r>
            <a:r>
              <a:rPr lang="en-US" sz="1200" dirty="0">
                <a:solidFill>
                  <a:schemeClr val="tx1"/>
                </a:solidFill>
              </a:rPr>
              <a:t>)</a:t>
            </a:r>
            <a:br>
              <a:rPr lang="en-US" sz="1200" dirty="0">
                <a:solidFill>
                  <a:schemeClr val="tx1"/>
                </a:solidFill>
              </a:rPr>
            </a:br>
            <a:r>
              <a:rPr lang="en-US" sz="1200" dirty="0">
                <a:solidFill>
                  <a:schemeClr val="tx1"/>
                </a:solidFill>
              </a:rPr>
              <a:t>No. 22-899, decided June 21, 2024</a:t>
            </a:r>
            <a:br>
              <a:rPr lang="en-US" sz="1200" dirty="0">
                <a:solidFill>
                  <a:schemeClr val="tx1"/>
                </a:solidFill>
              </a:rPr>
            </a:br>
            <a:r>
              <a:rPr lang="en-US" sz="1200" dirty="0">
                <a:solidFill>
                  <a:schemeClr val="tx1"/>
                </a:solidFill>
              </a:rPr>
              <a:t>Kagan majority, Thomas concurring, Gorsuch concurring, Alito concurring</a:t>
            </a:r>
          </a:p>
          <a:p>
            <a:pPr marL="0" lvl="0" indent="0" algn="l" rtl="0">
              <a:spcBef>
                <a:spcPts val="1000"/>
              </a:spcBef>
              <a:spcAft>
                <a:spcPts val="1000"/>
              </a:spcAft>
              <a:buNone/>
            </a:pPr>
            <a:r>
              <a:rPr lang="en-US" sz="1200" b="1" dirty="0">
                <a:solidFill>
                  <a:schemeClr val="tx1"/>
                </a:solidFill>
              </a:rPr>
              <a:t>FACTS:  </a:t>
            </a:r>
            <a:r>
              <a:rPr lang="en-US" sz="1200" dirty="0">
                <a:solidFill>
                  <a:schemeClr val="tx1"/>
                </a:solidFill>
              </a:rPr>
              <a:t>The Sixth Amendment’s Confrontation Clause guarantees a criminal defendant the right to confront the witnesses against him, barring the admission of an absent witness’s statements unless they are unavailable and the defendant had a prior chance to cross-examine them.   After Arizona law enforcement officers found Smith with a large quantity of what appeared to be drugs Analyst </a:t>
            </a:r>
            <a:r>
              <a:rPr lang="en-US" sz="1200" dirty="0" err="1">
                <a:solidFill>
                  <a:schemeClr val="tx1"/>
                </a:solidFill>
              </a:rPr>
              <a:t>Rast</a:t>
            </a:r>
            <a:r>
              <a:rPr lang="en-US" sz="1200" dirty="0">
                <a:solidFill>
                  <a:schemeClr val="tx1"/>
                </a:solidFill>
              </a:rPr>
              <a:t> ran forensic tests, concluding they contained usable quantities of certain illegal drugs, and typing up notes and signing a report.  When </a:t>
            </a:r>
            <a:r>
              <a:rPr lang="en-US" sz="1200" dirty="0" err="1">
                <a:solidFill>
                  <a:schemeClr val="tx1"/>
                </a:solidFill>
              </a:rPr>
              <a:t>Rast</a:t>
            </a:r>
            <a:r>
              <a:rPr lang="en-US" sz="1200" dirty="0">
                <a:solidFill>
                  <a:schemeClr val="tx1"/>
                </a:solidFill>
              </a:rPr>
              <a:t> left the lab prior to trial, another analyst, </a:t>
            </a:r>
            <a:r>
              <a:rPr lang="en-US" sz="1200" dirty="0" err="1">
                <a:solidFill>
                  <a:schemeClr val="tx1"/>
                </a:solidFill>
              </a:rPr>
              <a:t>Longoni</a:t>
            </a:r>
            <a:r>
              <a:rPr lang="en-US" sz="1200" dirty="0">
                <a:solidFill>
                  <a:schemeClr val="tx1"/>
                </a:solidFill>
              </a:rPr>
              <a:t>, testified, as to </a:t>
            </a:r>
            <a:r>
              <a:rPr lang="en-US" sz="1200" dirty="0" err="1">
                <a:solidFill>
                  <a:schemeClr val="tx1"/>
                </a:solidFill>
              </a:rPr>
              <a:t>Rast’s</a:t>
            </a:r>
            <a:r>
              <a:rPr lang="en-US" sz="1200" dirty="0">
                <a:solidFill>
                  <a:schemeClr val="tx1"/>
                </a:solidFill>
              </a:rPr>
              <a:t> records of testing and also offering his own “independent opinion” of each item’s identity. Smith was convicted but argued on appeal that the use of a substitute expert violated the Confrontation Clause. The Arizona Court of Appeals held that </a:t>
            </a:r>
            <a:r>
              <a:rPr lang="en-US" sz="1200" dirty="0" err="1">
                <a:solidFill>
                  <a:schemeClr val="tx1"/>
                </a:solidFill>
              </a:rPr>
              <a:t>Longoni</a:t>
            </a:r>
            <a:r>
              <a:rPr lang="en-US" sz="1200" dirty="0">
                <a:solidFill>
                  <a:schemeClr val="tx1"/>
                </a:solidFill>
              </a:rPr>
              <a:t> could constitutionally present his own expert opinions based on his review of </a:t>
            </a:r>
            <a:r>
              <a:rPr lang="en-US" sz="1200" dirty="0" err="1">
                <a:solidFill>
                  <a:schemeClr val="tx1"/>
                </a:solidFill>
              </a:rPr>
              <a:t>Rast’s</a:t>
            </a:r>
            <a:r>
              <a:rPr lang="en-US" sz="1200" dirty="0">
                <a:solidFill>
                  <a:schemeClr val="tx1"/>
                </a:solidFill>
              </a:rPr>
              <a:t> work because her statements were then used only to show the basis of his opinion and not to prove their truth.</a:t>
            </a:r>
          </a:p>
          <a:p>
            <a:pPr marL="0" lvl="0" indent="0" algn="l" rtl="0">
              <a:spcBef>
                <a:spcPts val="1000"/>
              </a:spcBef>
              <a:spcAft>
                <a:spcPts val="1000"/>
              </a:spcAft>
              <a:buNone/>
            </a:pPr>
            <a:r>
              <a:rPr lang="en-US" sz="1200" b="1" dirty="0">
                <a:solidFill>
                  <a:schemeClr val="tx1"/>
                </a:solidFill>
              </a:rPr>
              <a:t>HOLDING:</a:t>
            </a:r>
            <a:r>
              <a:rPr lang="en-US" sz="1200" dirty="0">
                <a:solidFill>
                  <a:schemeClr val="tx1"/>
                </a:solidFill>
              </a:rPr>
              <a:t> When an expert conveys an absent analyst’s statements in support of the expert’s opinion, and the statements provide that support only if true, then the statements come into evidence for their truth.</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Sixth Amendment, Confrontation Clause</a:t>
            </a:r>
            <a:endParaRPr dirty="0"/>
          </a:p>
        </p:txBody>
      </p:sp>
    </p:spTree>
    <p:extLst>
      <p:ext uri="{BB962C8B-B14F-4D97-AF65-F5344CB8AC3E}">
        <p14:creationId xmlns:p14="http://schemas.microsoft.com/office/powerpoint/2010/main" val="2711142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1682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err="1">
                <a:solidFill>
                  <a:schemeClr val="tx1"/>
                </a:solidFill>
              </a:rPr>
              <a:t>Thornell</a:t>
            </a:r>
            <a:r>
              <a:rPr lang="en-US" sz="1200" i="1" dirty="0">
                <a:solidFill>
                  <a:schemeClr val="tx1"/>
                </a:solidFill>
              </a:rPr>
              <a:t>, Director, Arizona Department of Corrections v. Jones </a:t>
            </a:r>
            <a:r>
              <a:rPr lang="en-US" sz="1200" dirty="0">
                <a:solidFill>
                  <a:schemeClr val="tx1"/>
                </a:solidFill>
              </a:rPr>
              <a:t>(Ninth </a:t>
            </a:r>
            <a:r>
              <a:rPr lang="en-US" sz="1200" dirty="0">
                <a:solidFill>
                  <a:schemeClr val="tx1"/>
                </a:solidFill>
                <a:latin typeface="Times New Roman" panose="02020603050405020304" pitchFamily="18" charset="0"/>
                <a:cs typeface="Times New Roman" panose="02020603050405020304" pitchFamily="18" charset="0"/>
              </a:rPr>
              <a:t>Circuit Court of Appeals</a:t>
            </a:r>
            <a:r>
              <a:rPr lang="en-US" sz="1200" dirty="0">
                <a:solidFill>
                  <a:schemeClr val="tx1"/>
                </a:solidFill>
              </a:rPr>
              <a:t>)</a:t>
            </a:r>
            <a:br>
              <a:rPr lang="en-US" sz="1200" dirty="0">
                <a:solidFill>
                  <a:schemeClr val="tx1"/>
                </a:solidFill>
              </a:rPr>
            </a:br>
            <a:r>
              <a:rPr lang="en-US" sz="1200" dirty="0">
                <a:solidFill>
                  <a:schemeClr val="tx1"/>
                </a:solidFill>
              </a:rPr>
              <a:t>No. 22-982, decided May 30, 2024</a:t>
            </a:r>
            <a:br>
              <a:rPr lang="en-US" sz="1200" dirty="0">
                <a:solidFill>
                  <a:schemeClr val="tx1"/>
                </a:solidFill>
              </a:rPr>
            </a:br>
            <a:r>
              <a:rPr lang="en-US" sz="1200" dirty="0">
                <a:solidFill>
                  <a:schemeClr val="tx1"/>
                </a:solidFill>
              </a:rPr>
              <a:t>Alito majority, Sotomayor dissenting, Jackson dissenting</a:t>
            </a:r>
          </a:p>
          <a:p>
            <a:pPr marL="0" lvl="0" indent="0" algn="l" rtl="0">
              <a:spcBef>
                <a:spcPts val="1000"/>
              </a:spcBef>
              <a:spcAft>
                <a:spcPts val="1000"/>
              </a:spcAft>
              <a:buNone/>
            </a:pPr>
            <a:r>
              <a:rPr lang="en-US" sz="1200" b="1" dirty="0">
                <a:solidFill>
                  <a:schemeClr val="tx1"/>
                </a:solidFill>
              </a:rPr>
              <a:t>FACTS:  </a:t>
            </a:r>
            <a:r>
              <a:rPr lang="en-US" sz="1200" dirty="0">
                <a:solidFill>
                  <a:schemeClr val="tx1"/>
                </a:solidFill>
              </a:rPr>
              <a:t>Jones was convicted of two pre-meditated murders, and one attempted pre-meditated murders.  The trial court found that the three aggravating circumstances outweighed the four mitigating circumstances and sentenced Jones to death.  The Arizona Supreme Court affirmed.  On state and then federal habeas Jones claimed ineffective assistance of counsel.  The District Court found it unlikely that better trial counsel would have yielded a different result, but the Ninth Circuit Court of Appeals reversed holding that it was permissible to consider new evidence based upon a “reasonable probability” that Jones would not have been sentenced to death had the evidence been presented at sentencing.</a:t>
            </a:r>
          </a:p>
          <a:p>
            <a:pPr marL="0" lvl="0" indent="0" algn="l" rtl="0">
              <a:spcBef>
                <a:spcPts val="1000"/>
              </a:spcBef>
              <a:spcAft>
                <a:spcPts val="1000"/>
              </a:spcAft>
              <a:buNone/>
            </a:pPr>
            <a:r>
              <a:rPr lang="en-US" sz="1200" b="1" dirty="0">
                <a:solidFill>
                  <a:schemeClr val="tx1"/>
                </a:solidFill>
              </a:rPr>
              <a:t>HOLDING:</a:t>
            </a:r>
            <a:r>
              <a:rPr lang="en-US" sz="1200" dirty="0">
                <a:solidFill>
                  <a:schemeClr val="tx1"/>
                </a:solidFill>
              </a:rPr>
              <a:t> The Ninth Circuit’s interpretation and application of </a:t>
            </a:r>
            <a:r>
              <a:rPr lang="en-US" sz="1200" i="1" dirty="0">
                <a:solidFill>
                  <a:schemeClr val="tx1"/>
                </a:solidFill>
              </a:rPr>
              <a:t>Strickland v. Washington</a:t>
            </a:r>
            <a:r>
              <a:rPr lang="en-US" sz="1200" dirty="0">
                <a:solidFill>
                  <a:schemeClr val="tx1"/>
                </a:solidFill>
              </a:rPr>
              <a:t>, 466 U.S. 688 (1984) was in error as </a:t>
            </a:r>
            <a:r>
              <a:rPr lang="en-US" sz="1200" i="1" dirty="0">
                <a:solidFill>
                  <a:schemeClr val="tx1"/>
                </a:solidFill>
              </a:rPr>
              <a:t>Strickland</a:t>
            </a:r>
            <a:r>
              <a:rPr lang="en-US" sz="1200" dirty="0">
                <a:solidFill>
                  <a:schemeClr val="tx1"/>
                </a:solidFill>
              </a:rPr>
              <a:t> required a finding not only that counsel provided deficient performance, but that it resulted in prejudice as defined as a substantial likelihood of a different result.</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i="1" dirty="0"/>
              <a:t>Strickland</a:t>
            </a:r>
            <a:r>
              <a:rPr lang="en-US" dirty="0"/>
              <a:t> Test, Ineffective Assistance of Counsel</a:t>
            </a:r>
            <a:endParaRPr dirty="0"/>
          </a:p>
        </p:txBody>
      </p:sp>
    </p:spTree>
    <p:extLst>
      <p:ext uri="{BB962C8B-B14F-4D97-AF65-F5344CB8AC3E}">
        <p14:creationId xmlns:p14="http://schemas.microsoft.com/office/powerpoint/2010/main" val="476582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192711"/>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Garland v. </a:t>
            </a:r>
            <a:r>
              <a:rPr lang="en-US" sz="1200" i="1" dirty="0" err="1">
                <a:solidFill>
                  <a:schemeClr val="tx1"/>
                </a:solidFill>
              </a:rPr>
              <a:t>VanDerStok</a:t>
            </a:r>
            <a:r>
              <a:rPr lang="en-US" sz="1200" dirty="0">
                <a:solidFill>
                  <a:schemeClr val="tx1"/>
                </a:solidFill>
              </a:rPr>
              <a:t>, No. 23-852</a:t>
            </a:r>
            <a:r>
              <a:rPr lang="en-US" sz="1200" i="1" dirty="0">
                <a:solidFill>
                  <a:schemeClr val="tx1"/>
                </a:solidFill>
              </a:rPr>
              <a:t> </a:t>
            </a:r>
            <a:r>
              <a:rPr lang="en-US" sz="1200" dirty="0">
                <a:solidFill>
                  <a:schemeClr val="tx1"/>
                </a:solidFill>
              </a:rPr>
              <a:t>(Fifth Circuit Court of Appeals)</a:t>
            </a:r>
          </a:p>
          <a:p>
            <a:pPr marL="0" marR="0" indent="0" algn="l" rtl="0">
              <a:spcBef>
                <a:spcPts val="1000"/>
              </a:spcBef>
              <a:spcAft>
                <a:spcPts val="1000"/>
              </a:spcAft>
              <a:buNone/>
            </a:pPr>
            <a:r>
              <a:rPr lang="en-US" sz="1200" b="1" dirty="0">
                <a:solidFill>
                  <a:schemeClr val="tx1"/>
                </a:solidFill>
              </a:rPr>
              <a:t>QUESTION PRESENTED:</a:t>
            </a:r>
            <a:r>
              <a:rPr lang="en-US" sz="1200" dirty="0">
                <a:solidFill>
                  <a:schemeClr val="tx1"/>
                </a:solidFill>
              </a:rPr>
              <a:t>  </a:t>
            </a:r>
            <a:r>
              <a:rPr lang="en-US" sz="1200" b="0" i="0" dirty="0">
                <a:solidFill>
                  <a:srgbClr val="272A35"/>
                </a:solidFill>
                <a:effectLst/>
                <a:latin typeface="Tinos" panose="020B0604020202020204" charset="0"/>
                <a:ea typeface="Tinos" panose="020B0604020202020204" charset="0"/>
                <a:cs typeface="Tinos" panose="020B0604020202020204" charset="0"/>
              </a:rPr>
              <a:t>Whether the Bureau of Alcohol, Tobacco, Firearms, and Explosives has the authority to regulate so-called “ghost guns”—that is, firearms without serial numbers that can be assembled from parts?</a:t>
            </a:r>
          </a:p>
          <a:p>
            <a:pPr marL="0" marR="0" indent="0" algn="l" rtl="0">
              <a:spcBef>
                <a:spcPts val="1000"/>
              </a:spcBef>
              <a:spcAft>
                <a:spcPts val="1000"/>
              </a:spcAft>
              <a:buNone/>
            </a:pPr>
            <a:r>
              <a:rPr lang="en-US" sz="1200" i="1" dirty="0">
                <a:effectLst/>
              </a:rPr>
              <a:t>Glossip v. Oklahoma</a:t>
            </a:r>
            <a:r>
              <a:rPr lang="en-US" sz="1200" dirty="0">
                <a:solidFill>
                  <a:srgbClr val="272A35"/>
                </a:solidFill>
                <a:latin typeface="Tinos" panose="020B0604020202020204" charset="0"/>
                <a:ea typeface="Tinos" panose="020B0604020202020204" charset="0"/>
                <a:cs typeface="Tinos" panose="020B0604020202020204" charset="0"/>
              </a:rPr>
              <a:t>, No. 22-7466 (Oklahoma Court of Criminal Appeals)</a:t>
            </a:r>
          </a:p>
          <a:p>
            <a:pPr marL="0" marR="0" indent="0" algn="l" rtl="0">
              <a:spcBef>
                <a:spcPts val="1000"/>
              </a:spcBef>
              <a:spcAft>
                <a:spcPts val="1000"/>
              </a:spcAft>
              <a:buNone/>
            </a:pPr>
            <a:r>
              <a:rPr lang="en-US" sz="1200" b="1" dirty="0">
                <a:solidFill>
                  <a:schemeClr val="tx1"/>
                </a:solidFill>
              </a:rPr>
              <a:t>QUESTION PRESENTED:</a:t>
            </a:r>
            <a:r>
              <a:rPr lang="en-US" sz="1200" dirty="0">
                <a:solidFill>
                  <a:schemeClr val="tx1"/>
                </a:solidFill>
              </a:rPr>
              <a:t>  </a:t>
            </a:r>
            <a:r>
              <a:rPr lang="en-US" sz="1200" dirty="0">
                <a:effectLst/>
              </a:rPr>
              <a:t>Whether to allow Oklahoma to execute Petitioner Richard Glossip after numerous instances of prosecutorial misconduct and other errors, where even the state no longer defends the capital sentence?</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Cases to Watch in the 2024-2025 Term - 1</a:t>
            </a:r>
            <a:endParaRPr dirty="0"/>
          </a:p>
        </p:txBody>
      </p:sp>
    </p:spTree>
    <p:extLst>
      <p:ext uri="{BB962C8B-B14F-4D97-AF65-F5344CB8AC3E}">
        <p14:creationId xmlns:p14="http://schemas.microsoft.com/office/powerpoint/2010/main" val="500400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192711"/>
            <a:ext cx="6687600" cy="3356870"/>
          </a:xfrm>
          <a:prstGeom prst="rect">
            <a:avLst/>
          </a:prstGeom>
        </p:spPr>
        <p:txBody>
          <a:bodyPr spcFirstLastPara="1" wrap="square" lIns="0" tIns="0" rIns="0" bIns="0" anchor="t" anchorCtr="0">
            <a:noAutofit/>
          </a:bodyPr>
          <a:lstStyle/>
          <a:p>
            <a:pPr marL="0" marR="0" indent="0" algn="l" rtl="0">
              <a:spcBef>
                <a:spcPts val="1000"/>
              </a:spcBef>
              <a:spcAft>
                <a:spcPts val="1000"/>
              </a:spcAft>
              <a:buNone/>
            </a:pPr>
            <a:r>
              <a:rPr lang="en-US" sz="1200" i="1" dirty="0"/>
              <a:t>Medical Marijuana, Inc. v. Horn</a:t>
            </a:r>
            <a:r>
              <a:rPr lang="en-US" sz="1200" dirty="0"/>
              <a:t>, No. 23-365 (Second Circuit Court of Appeals)</a:t>
            </a:r>
          </a:p>
          <a:p>
            <a:pPr marL="0" marR="0" indent="0" algn="l" rtl="0">
              <a:spcBef>
                <a:spcPts val="1000"/>
              </a:spcBef>
              <a:spcAft>
                <a:spcPts val="1000"/>
              </a:spcAft>
              <a:buNone/>
            </a:pPr>
            <a:r>
              <a:rPr lang="en-US" sz="1200" b="1" dirty="0">
                <a:solidFill>
                  <a:schemeClr val="tx1"/>
                </a:solidFill>
              </a:rPr>
              <a:t>QUESTION PRESENTED:</a:t>
            </a:r>
            <a:r>
              <a:rPr lang="en-US" sz="1200" dirty="0">
                <a:solidFill>
                  <a:schemeClr val="tx1"/>
                </a:solidFill>
              </a:rPr>
              <a:t>  </a:t>
            </a:r>
            <a:r>
              <a:rPr lang="en-US" sz="1200" dirty="0">
                <a:effectLst/>
              </a:rPr>
              <a:t>Whether economic harms resulting from personal injuries are injuries to “business or property by reason of” the defendant’s acts for purposes of a civil treble-damages action under the Racketeer Influenced and Corrupt Organizations (RICO) Act?</a:t>
            </a:r>
          </a:p>
          <a:p>
            <a:pPr marL="0" marR="0" indent="0" algn="l" rtl="0">
              <a:spcBef>
                <a:spcPts val="1000"/>
              </a:spcBef>
              <a:spcAft>
                <a:spcPts val="1000"/>
              </a:spcAft>
              <a:buNone/>
            </a:pPr>
            <a:r>
              <a:rPr lang="en-US" sz="1200" i="1" dirty="0"/>
              <a:t>Williams v. Washington</a:t>
            </a:r>
            <a:r>
              <a:rPr lang="en-US" sz="1200" dirty="0"/>
              <a:t>, No. 23-191 (Supreme Court of Alabama)</a:t>
            </a:r>
          </a:p>
          <a:p>
            <a:pPr marL="0" marR="0" indent="0" algn="l" rtl="0">
              <a:spcBef>
                <a:spcPts val="1000"/>
              </a:spcBef>
              <a:spcAft>
                <a:spcPts val="1000"/>
              </a:spcAft>
              <a:buNone/>
            </a:pPr>
            <a:r>
              <a:rPr lang="en-US" sz="1200" b="1" dirty="0">
                <a:solidFill>
                  <a:schemeClr val="tx1"/>
                </a:solidFill>
              </a:rPr>
              <a:t>QUESTION PRESENTED:</a:t>
            </a:r>
            <a:r>
              <a:rPr lang="en-US" sz="1200" dirty="0">
                <a:solidFill>
                  <a:schemeClr val="tx1"/>
                </a:solidFill>
              </a:rPr>
              <a:t>  </a:t>
            </a:r>
            <a:r>
              <a:rPr lang="en-US" sz="1200" dirty="0">
                <a:effectLst/>
              </a:rPr>
              <a:t>Whether exhaustion of state administrative remedies is required to bring claims under 42 U.S.C. § 1983 in state court?</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Cases to Watch in the 2024-2025 Term - 2</a:t>
            </a:r>
            <a:endParaRPr dirty="0"/>
          </a:p>
        </p:txBody>
      </p:sp>
    </p:spTree>
    <p:extLst>
      <p:ext uri="{BB962C8B-B14F-4D97-AF65-F5344CB8AC3E}">
        <p14:creationId xmlns:p14="http://schemas.microsoft.com/office/powerpoint/2010/main" val="4278336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F11EDED-7B03-4C51-B71E-31072802AE48}"/>
              </a:ext>
            </a:extLst>
          </p:cNvPr>
          <p:cNvSpPr>
            <a:spLocks noGrp="1"/>
          </p:cNvSpPr>
          <p:nvPr>
            <p:ph type="sldNum" idx="4294967295"/>
          </p:nvPr>
        </p:nvSpPr>
        <p:spPr>
          <a:xfrm>
            <a:off x="0" y="1023938"/>
            <a:ext cx="1017588" cy="393700"/>
          </a:xfrm>
        </p:spPr>
        <p:txBody>
          <a:bodyPr/>
          <a:lstStyle/>
          <a:p>
            <a:pPr marL="0" lvl="0" indent="0" algn="ctr" rtl="0">
              <a:spcBef>
                <a:spcPts val="0"/>
              </a:spcBef>
              <a:spcAft>
                <a:spcPts val="0"/>
              </a:spcAft>
              <a:buNone/>
            </a:pPr>
            <a:fld id="{00000000-1234-1234-1234-123412341234}" type="slidenum">
              <a:rPr lang="en" smtClean="0"/>
              <a:t>2</a:t>
            </a:fld>
            <a:endParaRPr lang="en"/>
          </a:p>
        </p:txBody>
      </p:sp>
      <p:pic>
        <p:nvPicPr>
          <p:cNvPr id="8" name="Picture 7" descr="A picture containing text&#10;&#10;Description automatically generated">
            <a:extLst>
              <a:ext uri="{FF2B5EF4-FFF2-40B4-BE49-F238E27FC236}">
                <a16:creationId xmlns:a16="http://schemas.microsoft.com/office/drawing/2014/main" id="{2A4244AD-0D2E-40EB-9EF8-5A1D681D6D14}"/>
              </a:ext>
            </a:extLst>
          </p:cNvPr>
          <p:cNvPicPr>
            <a:picLocks noChangeAspect="1"/>
          </p:cNvPicPr>
          <p:nvPr/>
        </p:nvPicPr>
        <p:blipFill>
          <a:blip r:embed="rId2"/>
          <a:stretch>
            <a:fillRect/>
          </a:stretch>
        </p:blipFill>
        <p:spPr>
          <a:xfrm>
            <a:off x="1407259" y="71680"/>
            <a:ext cx="6329483" cy="4736904"/>
          </a:xfrm>
          <a:prstGeom prst="rect">
            <a:avLst/>
          </a:prstGeom>
        </p:spPr>
      </p:pic>
    </p:spTree>
    <p:extLst>
      <p:ext uri="{BB962C8B-B14F-4D97-AF65-F5344CB8AC3E}">
        <p14:creationId xmlns:p14="http://schemas.microsoft.com/office/powerpoint/2010/main" val="843211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192711"/>
            <a:ext cx="6687600" cy="3356870"/>
          </a:xfrm>
          <a:prstGeom prst="rect">
            <a:avLst/>
          </a:prstGeom>
        </p:spPr>
        <p:txBody>
          <a:bodyPr spcFirstLastPara="1" wrap="square" lIns="0" tIns="0" rIns="0" bIns="0" anchor="t" anchorCtr="0">
            <a:noAutofit/>
          </a:bodyPr>
          <a:lstStyle/>
          <a:p>
            <a:pPr marL="0" marR="0" indent="0" algn="l" rtl="0">
              <a:spcBef>
                <a:spcPts val="1000"/>
              </a:spcBef>
              <a:spcAft>
                <a:spcPts val="1000"/>
              </a:spcAft>
              <a:buNone/>
            </a:pPr>
            <a:r>
              <a:rPr lang="en-US" sz="1200" i="1" dirty="0" err="1"/>
              <a:t>Delligatti</a:t>
            </a:r>
            <a:r>
              <a:rPr lang="en-US" sz="1200" i="1" dirty="0"/>
              <a:t> v. United States</a:t>
            </a:r>
            <a:r>
              <a:rPr lang="en-US" sz="1200" dirty="0"/>
              <a:t>, No. 23-825 (Second Circuit Court of Appeals)</a:t>
            </a:r>
          </a:p>
          <a:p>
            <a:pPr marL="0" marR="0" indent="0" algn="l" rtl="0">
              <a:spcBef>
                <a:spcPts val="1000"/>
              </a:spcBef>
              <a:spcAft>
                <a:spcPts val="1000"/>
              </a:spcAft>
              <a:buNone/>
            </a:pPr>
            <a:r>
              <a:rPr lang="en-US" sz="1200" b="1" dirty="0">
                <a:solidFill>
                  <a:schemeClr val="tx1"/>
                </a:solidFill>
              </a:rPr>
              <a:t>QUESTION PRESENTED:</a:t>
            </a:r>
            <a:r>
              <a:rPr lang="en-US" sz="1200" dirty="0">
                <a:solidFill>
                  <a:schemeClr val="tx1"/>
                </a:solidFill>
              </a:rPr>
              <a:t>  </a:t>
            </a:r>
            <a:r>
              <a:rPr lang="en-US" sz="1200" dirty="0">
                <a:effectLst/>
              </a:rPr>
              <a:t>"Whether a crime that requires proof of bodily injury or death, but can be committed by failing to take action, has as an element the use, attempted use, or threatened use of physical force?"</a:t>
            </a:r>
          </a:p>
          <a:p>
            <a:pPr marL="0" marR="0" indent="0" algn="l" rtl="0">
              <a:spcBef>
                <a:spcPts val="1000"/>
              </a:spcBef>
              <a:spcAft>
                <a:spcPts val="1000"/>
              </a:spcAft>
              <a:buNone/>
            </a:pPr>
            <a:r>
              <a:rPr lang="en-US" sz="1200" i="1" dirty="0" err="1"/>
              <a:t>Kousisis</a:t>
            </a:r>
            <a:r>
              <a:rPr lang="en-US" sz="1200" i="1" dirty="0"/>
              <a:t> v. United States </a:t>
            </a:r>
            <a:r>
              <a:rPr lang="en-US" sz="1200" dirty="0"/>
              <a:t>, No. 23-909 (Third Circuit Court of Appeals)</a:t>
            </a:r>
          </a:p>
          <a:p>
            <a:pPr marL="0" marR="0" indent="0" algn="l" rtl="0">
              <a:spcBef>
                <a:spcPts val="1000"/>
              </a:spcBef>
              <a:spcAft>
                <a:spcPts val="1000"/>
              </a:spcAft>
              <a:buNone/>
            </a:pPr>
            <a:r>
              <a:rPr lang="en-US" sz="1200" b="1" dirty="0">
                <a:solidFill>
                  <a:schemeClr val="tx1"/>
                </a:solidFill>
              </a:rPr>
              <a:t>QUESTION PRESENTED:</a:t>
            </a:r>
            <a:r>
              <a:rPr lang="en-US" sz="1200" dirty="0">
                <a:solidFill>
                  <a:schemeClr val="tx1"/>
                </a:solidFill>
              </a:rPr>
              <a:t>  </a:t>
            </a:r>
            <a:r>
              <a:rPr lang="en-US" sz="1200" dirty="0">
                <a:effectLst/>
              </a:rPr>
              <a:t>1) Whether deception to induce a commercial exchange can constitute mail or wire fraud, even if inflicting economic harm on the alleged victim was not the object of the scheme. 2) Whether a sovereign's statutory, regulatory, or policy interest is a property interest when compliance is a material term of payment for goods or services. 3) Whether all contract rights are 'property’?</a:t>
            </a:r>
            <a:endParaRPr lang="en-US" sz="1200" i="1" dirty="0">
              <a:effectLst/>
            </a:endParaRP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Cases to Watch in the 2024-2025 Term - 3</a:t>
            </a:r>
            <a:endParaRPr dirty="0"/>
          </a:p>
        </p:txBody>
      </p:sp>
    </p:spTree>
    <p:extLst>
      <p:ext uri="{BB962C8B-B14F-4D97-AF65-F5344CB8AC3E}">
        <p14:creationId xmlns:p14="http://schemas.microsoft.com/office/powerpoint/2010/main" val="3335082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6"/>
          <p:cNvSpPr txBox="1">
            <a:spLocks noGrp="1"/>
          </p:cNvSpPr>
          <p:nvPr>
            <p:ph type="sldNum" idx="12"/>
          </p:nvPr>
        </p:nvSpPr>
        <p:spPr>
          <a:xfrm>
            <a:off x="4063200" y="4783800"/>
            <a:ext cx="1017600" cy="359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sp>
        <p:nvSpPr>
          <p:cNvPr id="386" name="Google Shape;386;p36"/>
          <p:cNvSpPr txBox="1">
            <a:spLocks noGrp="1"/>
          </p:cNvSpPr>
          <p:nvPr>
            <p:ph type="ctrTitle" idx="4294967295"/>
          </p:nvPr>
        </p:nvSpPr>
        <p:spPr>
          <a:xfrm>
            <a:off x="1275150" y="1625296"/>
            <a:ext cx="6593700" cy="807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dirty="0"/>
              <a:t>Thanks!</a:t>
            </a:r>
            <a:endParaRPr sz="6000" dirty="0"/>
          </a:p>
        </p:txBody>
      </p:sp>
      <p:sp>
        <p:nvSpPr>
          <p:cNvPr id="387" name="Google Shape;387;p36"/>
          <p:cNvSpPr txBox="1">
            <a:spLocks noGrp="1"/>
          </p:cNvSpPr>
          <p:nvPr>
            <p:ph type="subTitle" idx="4294967295"/>
          </p:nvPr>
        </p:nvSpPr>
        <p:spPr>
          <a:xfrm>
            <a:off x="1275150" y="2460653"/>
            <a:ext cx="6593700" cy="15762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b="1" dirty="0"/>
              <a:t>Any questions?</a:t>
            </a:r>
            <a:endParaRPr b="1" dirty="0"/>
          </a:p>
          <a:p>
            <a:pPr marL="0" lvl="0" indent="0" algn="ctr" rtl="0">
              <a:spcBef>
                <a:spcPts val="600"/>
              </a:spcBef>
              <a:spcAft>
                <a:spcPts val="0"/>
              </a:spcAft>
              <a:buClr>
                <a:schemeClr val="dk1"/>
              </a:buClr>
              <a:buSzPts val="1100"/>
              <a:buFont typeface="Arial"/>
              <a:buNone/>
            </a:pPr>
            <a:r>
              <a:rPr lang="en" dirty="0"/>
              <a:t>You can find us at </a:t>
            </a:r>
            <a:r>
              <a:rPr lang="en" dirty="0">
                <a:hlinkClick r:id="rId3"/>
              </a:rPr>
              <a:t>mshapiro5@gsu.edu</a:t>
            </a:r>
            <a:r>
              <a:rPr lang="en" dirty="0"/>
              <a:t> &amp; </a:t>
            </a:r>
            <a:r>
              <a:rPr lang="en" dirty="0">
                <a:hlinkClick r:id="rId4"/>
              </a:rPr>
              <a:t>pfenton@kennesaw.edu</a:t>
            </a:r>
            <a:endParaRP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latin typeface="Times New Roman" panose="02020603050405020304" pitchFamily="18" charset="0"/>
                <a:cs typeface="Times New Roman" panose="02020603050405020304" pitchFamily="18" charset="0"/>
              </a:rPr>
              <a:t>Johnson v. Prentice, et al.</a:t>
            </a:r>
            <a:r>
              <a:rPr lang="en-US" sz="1200" dirty="0">
                <a:solidFill>
                  <a:schemeClr val="tx1"/>
                </a:solidFill>
                <a:latin typeface="Times New Roman" panose="02020603050405020304" pitchFamily="18" charset="0"/>
                <a:cs typeface="Times New Roman" panose="02020603050405020304" pitchFamily="18" charset="0"/>
              </a:rPr>
              <a:t> (Seventh Circuit Court of Appeals)</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No. 22-693, decided November 13, 2023</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Jackson dissenting from denial of certiorari</a:t>
            </a:r>
          </a:p>
          <a:p>
            <a:pPr marL="0" lvl="0" indent="0" algn="l" rtl="0">
              <a:spcBef>
                <a:spcPts val="1000"/>
              </a:spcBef>
              <a:spcAft>
                <a:spcPts val="1000"/>
              </a:spcAft>
              <a:buNone/>
            </a:pPr>
            <a:r>
              <a:rPr lang="en-US" sz="1200" b="1" dirty="0">
                <a:solidFill>
                  <a:schemeClr val="tx1"/>
                </a:solidFill>
                <a:latin typeface="Times New Roman" panose="02020603050405020304" pitchFamily="18" charset="0"/>
                <a:cs typeface="Times New Roman" panose="02020603050405020304" pitchFamily="18" charset="0"/>
              </a:rPr>
              <a:t>FACTS:  </a:t>
            </a:r>
            <a:r>
              <a:rPr lang="en-US" sz="1200" dirty="0">
                <a:solidFill>
                  <a:schemeClr val="tx1"/>
                </a:solidFill>
                <a:latin typeface="Times New Roman" panose="02020603050405020304" pitchFamily="18" charset="0"/>
                <a:cs typeface="Times New Roman" panose="02020603050405020304" pitchFamily="18" charset="0"/>
              </a:rPr>
              <a:t>Johnson, a prisoner with “serious mental” illness, was held in solitary confinement for nearly three years in a windowless and perpetually lit cell.  The cell was poorly ventilated resulting in significant heat and noxious odors, often caked with human waste.  Johnson was compelled to purchase cleaning supplies from the commissary, otherwise he had to clean the filth with bare hands.  He was allowed out of his cell once per week for a 10-minute shower and given no recreation time at all.  Denied counsel by the Northern District of Illinois, he brought a pro se § 1983 action challenging his conditions of confinement.  The District Court granted summary judgment against Johnson.  The Seventh Circuit affirmed 2-1, then </a:t>
            </a:r>
            <a:r>
              <a:rPr lang="en-US" sz="1200" i="1" dirty="0" err="1">
                <a:solidFill>
                  <a:schemeClr val="tx1"/>
                </a:solidFill>
                <a:latin typeface="Times New Roman" panose="02020603050405020304" pitchFamily="18" charset="0"/>
                <a:cs typeface="Times New Roman" panose="02020603050405020304" pitchFamily="18" charset="0"/>
              </a:rPr>
              <a:t>en</a:t>
            </a:r>
            <a:r>
              <a:rPr lang="en-US" sz="1200" i="1" dirty="0">
                <a:solidFill>
                  <a:schemeClr val="tx1"/>
                </a:solidFill>
                <a:latin typeface="Times New Roman" panose="02020603050405020304" pitchFamily="18" charset="0"/>
                <a:cs typeface="Times New Roman" panose="02020603050405020304" pitchFamily="18" charset="0"/>
              </a:rPr>
              <a:t> banc</a:t>
            </a:r>
            <a:r>
              <a:rPr lang="en-US" sz="1200" dirty="0">
                <a:solidFill>
                  <a:schemeClr val="tx1"/>
                </a:solidFill>
                <a:latin typeface="Times New Roman" panose="02020603050405020304" pitchFamily="18" charset="0"/>
                <a:cs typeface="Times New Roman" panose="02020603050405020304" pitchFamily="18" charset="0"/>
              </a:rPr>
              <a:t> denied the petition for rehearing with 5 judges dissenting.</a:t>
            </a:r>
          </a:p>
          <a:p>
            <a:pPr marL="0" lvl="0" indent="0" algn="l" rtl="0">
              <a:spcBef>
                <a:spcPts val="1000"/>
              </a:spcBef>
              <a:spcAft>
                <a:spcPts val="1000"/>
              </a:spcAft>
              <a:buNone/>
            </a:pPr>
            <a:r>
              <a:rPr lang="en-US" sz="1200" b="1" dirty="0">
                <a:solidFill>
                  <a:schemeClr val="tx1"/>
                </a:solidFill>
                <a:latin typeface="Times New Roman" panose="02020603050405020304" pitchFamily="18" charset="0"/>
                <a:cs typeface="Times New Roman" panose="02020603050405020304" pitchFamily="18" charset="0"/>
              </a:rPr>
              <a:t>BASIS OF DISSENT:  </a:t>
            </a:r>
            <a:r>
              <a:rPr lang="en-US" sz="1200" dirty="0">
                <a:solidFill>
                  <a:schemeClr val="tx1"/>
                </a:solidFill>
                <a:latin typeface="Times New Roman" panose="02020603050405020304" pitchFamily="18" charset="0"/>
                <a:cs typeface="Times New Roman" panose="02020603050405020304" pitchFamily="18" charset="0"/>
              </a:rPr>
              <a:t>Because the Seventh Circuit failed to use the “deliberate indifference” standard established in </a:t>
            </a:r>
            <a:r>
              <a:rPr lang="en-US" sz="1200" i="1" dirty="0">
                <a:solidFill>
                  <a:schemeClr val="tx1"/>
                </a:solidFill>
                <a:latin typeface="Times New Roman" panose="02020603050405020304" pitchFamily="18" charset="0"/>
                <a:cs typeface="Times New Roman" panose="02020603050405020304" pitchFamily="18" charset="0"/>
              </a:rPr>
              <a:t>Estelle v. Gamble</a:t>
            </a:r>
            <a:r>
              <a:rPr lang="en-US" sz="1200" dirty="0">
                <a:solidFill>
                  <a:schemeClr val="tx1"/>
                </a:solidFill>
                <a:latin typeface="Times New Roman" panose="02020603050405020304" pitchFamily="18" charset="0"/>
                <a:cs typeface="Times New Roman" panose="02020603050405020304" pitchFamily="18" charset="0"/>
              </a:rPr>
              <a:t>, 429 U.S. 97 (1976), certiorari should have been granted and the Seventh Circuit’s decision reversed.</a:t>
            </a:r>
          </a:p>
          <a:p>
            <a:pPr marL="0" lvl="0" indent="0" algn="l" rtl="0">
              <a:spcBef>
                <a:spcPts val="1000"/>
              </a:spcBef>
              <a:spcAft>
                <a:spcPts val="1000"/>
              </a:spcAft>
              <a:buNone/>
            </a:pPr>
            <a:endParaRPr lang="en-US" sz="1200" dirty="0">
              <a:solidFill>
                <a:schemeClr val="tx1"/>
              </a:solidFill>
              <a:latin typeface="Times New Roman" panose="02020603050405020304" pitchFamily="18" charset="0"/>
              <a:cs typeface="Times New Roman" panose="02020603050405020304" pitchFamily="18" charset="0"/>
            </a:endParaRP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Flying Fickle Finger of Fate Award, Part 1</a:t>
            </a:r>
            <a:br>
              <a:rPr lang="en" dirty="0"/>
            </a:br>
            <a:r>
              <a:rPr lang="en" dirty="0"/>
              <a:t>Eighth Amendment, Conditions of Confinement</a:t>
            </a:r>
            <a:endParaRPr dirty="0"/>
          </a:p>
        </p:txBody>
      </p:sp>
      <p:pic>
        <p:nvPicPr>
          <p:cNvPr id="7" name="Picture 6">
            <a:extLst>
              <a:ext uri="{FF2B5EF4-FFF2-40B4-BE49-F238E27FC236}">
                <a16:creationId xmlns:a16="http://schemas.microsoft.com/office/drawing/2014/main" id="{CD14A9A0-B84E-4E61-874B-A022CC4DBC3D}"/>
              </a:ext>
            </a:extLst>
          </p:cNvPr>
          <p:cNvPicPr>
            <a:picLocks noChangeAspect="1"/>
          </p:cNvPicPr>
          <p:nvPr/>
        </p:nvPicPr>
        <p:blipFill>
          <a:blip r:embed="rId3"/>
          <a:stretch>
            <a:fillRect/>
          </a:stretch>
        </p:blipFill>
        <p:spPr>
          <a:xfrm>
            <a:off x="93752" y="2266030"/>
            <a:ext cx="1545227" cy="1983041"/>
          </a:xfrm>
          <a:prstGeom prst="rect">
            <a:avLst/>
          </a:prstGeom>
        </p:spPr>
      </p:pic>
    </p:spTree>
    <p:extLst>
      <p:ext uri="{BB962C8B-B14F-4D97-AF65-F5344CB8AC3E}">
        <p14:creationId xmlns:p14="http://schemas.microsoft.com/office/powerpoint/2010/main" val="1453621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latin typeface="Times New Roman" panose="02020603050405020304" pitchFamily="18" charset="0"/>
                <a:cs typeface="Times New Roman" panose="02020603050405020304" pitchFamily="18" charset="0"/>
              </a:rPr>
              <a:t>Sandoval v. Texas</a:t>
            </a:r>
            <a:r>
              <a:rPr lang="en-US" sz="1200" dirty="0">
                <a:solidFill>
                  <a:schemeClr val="tx1"/>
                </a:solidFill>
                <a:latin typeface="Times New Roman" panose="02020603050405020304" pitchFamily="18" charset="0"/>
                <a:cs typeface="Times New Roman" panose="02020603050405020304" pitchFamily="18" charset="0"/>
              </a:rPr>
              <a:t> (Texas Court of Criminal Appeals)</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No. 23-5618, decided May 13, 2024</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Jackson dissenting from denial of certiorari</a:t>
            </a:r>
          </a:p>
          <a:p>
            <a:pPr marL="0" lvl="0" indent="0" algn="l" rtl="0">
              <a:spcBef>
                <a:spcPts val="1000"/>
              </a:spcBef>
              <a:spcAft>
                <a:spcPts val="1000"/>
              </a:spcAft>
              <a:buNone/>
            </a:pPr>
            <a:r>
              <a:rPr lang="en-US" sz="1200" b="1" dirty="0">
                <a:solidFill>
                  <a:schemeClr val="tx1"/>
                </a:solidFill>
                <a:latin typeface="Times New Roman" panose="02020603050405020304" pitchFamily="18" charset="0"/>
                <a:cs typeface="Times New Roman" panose="02020603050405020304" pitchFamily="18" charset="0"/>
              </a:rPr>
              <a:t>FACTS:  </a:t>
            </a:r>
            <a:r>
              <a:rPr lang="en-US" sz="1200" dirty="0">
                <a:solidFill>
                  <a:schemeClr val="tx1"/>
                </a:solidFill>
                <a:latin typeface="Times New Roman" panose="02020603050405020304" pitchFamily="18" charset="0"/>
                <a:cs typeface="Times New Roman" panose="02020603050405020304" pitchFamily="18" charset="0"/>
              </a:rPr>
              <a:t>Sandoval was charged in Texas with capital murder. Under Texas law, prospective jurors are typically first assembled into a general, non-case specific jury pool; only after members of that pool are individually qualified for service based on certain statutory criteria are they then assigned to specific cases for </a:t>
            </a:r>
            <a:r>
              <a:rPr lang="en-US" sz="1200" dirty="0" err="1">
                <a:solidFill>
                  <a:schemeClr val="tx1"/>
                </a:solidFill>
                <a:latin typeface="Times New Roman" panose="02020603050405020304" pitchFamily="18" charset="0"/>
                <a:cs typeface="Times New Roman" panose="02020603050405020304" pitchFamily="18" charset="0"/>
              </a:rPr>
              <a:t>voir</a:t>
            </a:r>
            <a:r>
              <a:rPr lang="en-US" sz="1200" dirty="0">
                <a:solidFill>
                  <a:schemeClr val="tx1"/>
                </a:solidFill>
                <a:latin typeface="Times New Roman" panose="02020603050405020304" pitchFamily="18" charset="0"/>
                <a:cs typeface="Times New Roman" panose="02020603050405020304" pitchFamily="18" charset="0"/>
              </a:rPr>
              <a:t> dire. In capital cases, however, Texas trial courts may summon a “special venire”—a panel of prospective jurors who are called for a particular trial. The trial court then summonsed three special venires to prequalify potential jurors for this case, explaining the statutory prerequisites for jury service and describing grounds for exemption from service. After colloquies with the potential jurors the judge disqualified many of them. Sandoval was not present for any of those qualification hearings.</a:t>
            </a:r>
          </a:p>
          <a:p>
            <a:pPr marL="0" lvl="0" indent="0" algn="l" rtl="0">
              <a:spcBef>
                <a:spcPts val="1000"/>
              </a:spcBef>
              <a:spcAft>
                <a:spcPts val="1000"/>
              </a:spcAft>
              <a:buNone/>
            </a:pPr>
            <a:r>
              <a:rPr lang="en-US" sz="1200" b="1" dirty="0">
                <a:solidFill>
                  <a:schemeClr val="tx1"/>
                </a:solidFill>
                <a:latin typeface="Times New Roman" panose="02020603050405020304" pitchFamily="18" charset="0"/>
                <a:cs typeface="Times New Roman" panose="02020603050405020304" pitchFamily="18" charset="0"/>
              </a:rPr>
              <a:t>BASIS OF DISSENT:  </a:t>
            </a:r>
            <a:r>
              <a:rPr lang="en-US" sz="1200" dirty="0">
                <a:solidFill>
                  <a:schemeClr val="tx1"/>
                </a:solidFill>
                <a:latin typeface="Times New Roman" panose="02020603050405020304" pitchFamily="18" charset="0"/>
                <a:cs typeface="Times New Roman" panose="02020603050405020304" pitchFamily="18" charset="0"/>
              </a:rPr>
              <a:t>Just as with </a:t>
            </a:r>
            <a:r>
              <a:rPr lang="en-US" sz="1200" dirty="0" err="1">
                <a:solidFill>
                  <a:schemeClr val="tx1"/>
                </a:solidFill>
                <a:latin typeface="Times New Roman" panose="02020603050405020304" pitchFamily="18" charset="0"/>
                <a:cs typeface="Times New Roman" panose="02020603050405020304" pitchFamily="18" charset="0"/>
              </a:rPr>
              <a:t>voir</a:t>
            </a:r>
            <a:r>
              <a:rPr lang="en-US" sz="1200" dirty="0">
                <a:solidFill>
                  <a:schemeClr val="tx1"/>
                </a:solidFill>
                <a:latin typeface="Times New Roman" panose="02020603050405020304" pitchFamily="18" charset="0"/>
                <a:cs typeface="Times New Roman" panose="02020603050405020304" pitchFamily="18" charset="0"/>
              </a:rPr>
              <a:t> dire, “a fair and just hearing would be thwarted by” a defendant’s absence from the special venire proceedings, especially when the potential jurors in this case had already been informed of the parties’ identities, the allegations against Sandoval, and the fact that the State sought the death penalty.</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Flying Fickle Finger of Fate Award, Part 2</a:t>
            </a:r>
            <a:br>
              <a:rPr lang="en" dirty="0"/>
            </a:br>
            <a:r>
              <a:rPr lang="en" dirty="0"/>
              <a:t>Special Venire to Prequlify Potential Jurors</a:t>
            </a:r>
            <a:endParaRPr dirty="0"/>
          </a:p>
        </p:txBody>
      </p:sp>
      <p:pic>
        <p:nvPicPr>
          <p:cNvPr id="7" name="Picture 6">
            <a:extLst>
              <a:ext uri="{FF2B5EF4-FFF2-40B4-BE49-F238E27FC236}">
                <a16:creationId xmlns:a16="http://schemas.microsoft.com/office/drawing/2014/main" id="{CD14A9A0-B84E-4E61-874B-A022CC4DBC3D}"/>
              </a:ext>
            </a:extLst>
          </p:cNvPr>
          <p:cNvPicPr>
            <a:picLocks noChangeAspect="1"/>
          </p:cNvPicPr>
          <p:nvPr/>
        </p:nvPicPr>
        <p:blipFill>
          <a:blip r:embed="rId3"/>
          <a:stretch>
            <a:fillRect/>
          </a:stretch>
        </p:blipFill>
        <p:spPr>
          <a:xfrm>
            <a:off x="93752" y="2266030"/>
            <a:ext cx="1545227" cy="1983041"/>
          </a:xfrm>
          <a:prstGeom prst="rect">
            <a:avLst/>
          </a:prstGeom>
        </p:spPr>
      </p:pic>
    </p:spTree>
    <p:extLst>
      <p:ext uri="{BB962C8B-B14F-4D97-AF65-F5344CB8AC3E}">
        <p14:creationId xmlns:p14="http://schemas.microsoft.com/office/powerpoint/2010/main" val="337392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effectLst/>
                <a:latin typeface="Times New Roman" panose="02020603050405020304" pitchFamily="18" charset="0"/>
                <a:ea typeface="Times New Roman" panose="02020603050405020304" pitchFamily="18" charset="0"/>
              </a:rPr>
              <a:t>Price v. Montgomery County</a:t>
            </a:r>
            <a:r>
              <a:rPr lang="en-US" sz="1200" dirty="0">
                <a:solidFill>
                  <a:schemeClr val="tx1"/>
                </a:solidFill>
                <a:latin typeface="Times New Roman" panose="02020603050405020304" pitchFamily="18" charset="0"/>
                <a:cs typeface="Times New Roman" panose="02020603050405020304" pitchFamily="18" charset="0"/>
              </a:rPr>
              <a:t> (Sixth Circuit Court of Appeals)</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No. 23-649, decided July 2, 2024</a:t>
            </a:r>
            <a:br>
              <a:rPr lang="en-US" sz="1200" dirty="0">
                <a:solidFill>
                  <a:schemeClr val="tx1"/>
                </a:solidFill>
                <a:latin typeface="Times New Roman" panose="02020603050405020304" pitchFamily="18" charset="0"/>
                <a:cs typeface="Times New Roman" panose="02020603050405020304" pitchFamily="18" charset="0"/>
              </a:rPr>
            </a:br>
            <a:r>
              <a:rPr lang="en-US" sz="1200" dirty="0">
                <a:effectLst/>
                <a:latin typeface="Times New Roman" panose="02020603050405020304" pitchFamily="18" charset="0"/>
                <a:ea typeface="Times New Roman" panose="02020603050405020304" pitchFamily="18" charset="0"/>
              </a:rPr>
              <a:t>Sotomayor Respecting the Denial of Certiorari</a:t>
            </a:r>
            <a:endParaRPr lang="en-US" sz="1200" dirty="0">
              <a:solidFill>
                <a:schemeClr val="tx1"/>
              </a:solidFill>
              <a:latin typeface="Times New Roman" panose="02020603050405020304" pitchFamily="18" charset="0"/>
              <a:cs typeface="Times New Roman" panose="02020603050405020304" pitchFamily="18" charset="0"/>
            </a:endParaRPr>
          </a:p>
          <a:p>
            <a:pPr marL="0" lvl="0" indent="0" algn="l" rtl="0">
              <a:spcBef>
                <a:spcPts val="1000"/>
              </a:spcBef>
              <a:spcAft>
                <a:spcPts val="1000"/>
              </a:spcAft>
              <a:buNone/>
            </a:pPr>
            <a:r>
              <a:rPr lang="en-US" sz="1200" b="1" dirty="0">
                <a:solidFill>
                  <a:schemeClr val="tx1"/>
                </a:solidFill>
                <a:latin typeface="Times New Roman" panose="02020603050405020304" pitchFamily="18" charset="0"/>
                <a:cs typeface="Times New Roman" panose="02020603050405020304" pitchFamily="18" charset="0"/>
              </a:rPr>
              <a:t>FACTS:  </a:t>
            </a:r>
            <a:r>
              <a:rPr lang="en-US" sz="1200" dirty="0">
                <a:solidFill>
                  <a:schemeClr val="tx1"/>
                </a:solidFill>
                <a:latin typeface="Times New Roman" panose="02020603050405020304" pitchFamily="18" charset="0"/>
                <a:cs typeface="Times New Roman" panose="02020603050405020304" pitchFamily="18" charset="0"/>
              </a:rPr>
              <a:t>Miller was charged with murder based on the false confession of a witness. The witness later recanted her coerced confession, including in jailhouse letters she sent to her husband. Upon learning about the letters, a court ordered the witness to retrieve and turn them over to Miller’s defense team. The lead prosecutor, Keith </a:t>
            </a:r>
            <a:r>
              <a:rPr lang="en-US" sz="1200" dirty="0" err="1">
                <a:solidFill>
                  <a:schemeClr val="tx1"/>
                </a:solidFill>
                <a:latin typeface="Times New Roman" panose="02020603050405020304" pitchFamily="18" charset="0"/>
                <a:cs typeface="Times New Roman" panose="02020603050405020304" pitchFamily="18" charset="0"/>
              </a:rPr>
              <a:t>Craycraft</a:t>
            </a:r>
            <a:r>
              <a:rPr lang="en-US" sz="1200" dirty="0">
                <a:solidFill>
                  <a:schemeClr val="tx1"/>
                </a:solidFill>
                <a:latin typeface="Times New Roman" panose="02020603050405020304" pitchFamily="18" charset="0"/>
                <a:cs typeface="Times New Roman" panose="02020603050405020304" pitchFamily="18" charset="0"/>
              </a:rPr>
              <a:t>, instead allegedly encouraged the witness to destroy the letters. The witness destroyed the letters instead of turning them over.  Miller spent two years in prison before the State dropped the charges against him. Miller then sued </a:t>
            </a:r>
            <a:r>
              <a:rPr lang="en-US" sz="1200" dirty="0" err="1">
                <a:solidFill>
                  <a:schemeClr val="tx1"/>
                </a:solidFill>
                <a:latin typeface="Times New Roman" panose="02020603050405020304" pitchFamily="18" charset="0"/>
                <a:cs typeface="Times New Roman" panose="02020603050405020304" pitchFamily="18" charset="0"/>
              </a:rPr>
              <a:t>Craycraft</a:t>
            </a:r>
            <a:r>
              <a:rPr lang="en-US" sz="1200" dirty="0">
                <a:solidFill>
                  <a:schemeClr val="tx1"/>
                </a:solidFill>
                <a:latin typeface="Times New Roman" panose="02020603050405020304" pitchFamily="18" charset="0"/>
                <a:cs typeface="Times New Roman" panose="02020603050405020304" pitchFamily="18" charset="0"/>
              </a:rPr>
              <a:t> and others under 42 U. S. C. §1983, for malicious prosecution, fabrication and destruction of evidence, due process violations, and conspiracy.</a:t>
            </a:r>
          </a:p>
          <a:p>
            <a:pPr marL="0" lvl="0" indent="0" algn="l" rtl="0">
              <a:spcBef>
                <a:spcPts val="1000"/>
              </a:spcBef>
              <a:spcAft>
                <a:spcPts val="1000"/>
              </a:spcAft>
              <a:buNone/>
            </a:pPr>
            <a:r>
              <a:rPr lang="en-US" sz="1200" b="1" dirty="0">
                <a:solidFill>
                  <a:schemeClr val="tx1"/>
                </a:solidFill>
                <a:latin typeface="Times New Roman" panose="02020603050405020304" pitchFamily="18" charset="0"/>
                <a:cs typeface="Times New Roman" panose="02020603050405020304" pitchFamily="18" charset="0"/>
              </a:rPr>
              <a:t>BASIS OF DISSENT:  </a:t>
            </a:r>
            <a:r>
              <a:rPr lang="en-US" sz="1200" dirty="0" err="1">
                <a:solidFill>
                  <a:schemeClr val="tx1"/>
                </a:solidFill>
                <a:latin typeface="Times New Roman" panose="02020603050405020304" pitchFamily="18" charset="0"/>
                <a:cs typeface="Times New Roman" panose="02020603050405020304" pitchFamily="18" charset="0"/>
              </a:rPr>
              <a:t>Craycraft’s</a:t>
            </a:r>
            <a:r>
              <a:rPr lang="en-US" sz="1200" dirty="0">
                <a:solidFill>
                  <a:schemeClr val="tx1"/>
                </a:solidFill>
                <a:latin typeface="Times New Roman" panose="02020603050405020304" pitchFamily="18" charset="0"/>
                <a:cs typeface="Times New Roman" panose="02020603050405020304" pitchFamily="18" charset="0"/>
              </a:rPr>
              <a:t> alleged misconduct of advising a witness to destroy evidence to thwart a court order is stunning. If this is what absolute prosecutorial immunity protects, the Court may need to step in to ensure that the doctrine does not exceed its “ ‘quite sparing’ ” bounds. </a:t>
            </a:r>
            <a:r>
              <a:rPr lang="en-US" sz="1200" i="1" dirty="0">
                <a:solidFill>
                  <a:schemeClr val="tx1"/>
                </a:solidFill>
                <a:latin typeface="Times New Roman" panose="02020603050405020304" pitchFamily="18" charset="0"/>
                <a:cs typeface="Times New Roman" panose="02020603050405020304" pitchFamily="18" charset="0"/>
              </a:rPr>
              <a:t>Buckley v. Fitzsimmons</a:t>
            </a:r>
            <a:r>
              <a:rPr lang="en-US" sz="1200" dirty="0">
                <a:solidFill>
                  <a:schemeClr val="tx1"/>
                </a:solidFill>
                <a:latin typeface="Times New Roman" panose="02020603050405020304" pitchFamily="18" charset="0"/>
                <a:cs typeface="Times New Roman" panose="02020603050405020304" pitchFamily="18" charset="0"/>
              </a:rPr>
              <a:t>, 509 U. S. 259, 269 (1993).</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Flying Fickle Finger of Fate Award, Part 3</a:t>
            </a:r>
            <a:br>
              <a:rPr lang="en" dirty="0"/>
            </a:br>
            <a:r>
              <a:rPr lang="en" dirty="0"/>
              <a:t>Prosecutorial Immunity</a:t>
            </a:r>
            <a:endParaRPr dirty="0"/>
          </a:p>
        </p:txBody>
      </p:sp>
      <p:pic>
        <p:nvPicPr>
          <p:cNvPr id="7" name="Picture 6">
            <a:extLst>
              <a:ext uri="{FF2B5EF4-FFF2-40B4-BE49-F238E27FC236}">
                <a16:creationId xmlns:a16="http://schemas.microsoft.com/office/drawing/2014/main" id="{CD14A9A0-B84E-4E61-874B-A022CC4DBC3D}"/>
              </a:ext>
            </a:extLst>
          </p:cNvPr>
          <p:cNvPicPr>
            <a:picLocks noChangeAspect="1"/>
          </p:cNvPicPr>
          <p:nvPr/>
        </p:nvPicPr>
        <p:blipFill>
          <a:blip r:embed="rId3"/>
          <a:stretch>
            <a:fillRect/>
          </a:stretch>
        </p:blipFill>
        <p:spPr>
          <a:xfrm>
            <a:off x="93752" y="2266030"/>
            <a:ext cx="1545227" cy="1983041"/>
          </a:xfrm>
          <a:prstGeom prst="rect">
            <a:avLst/>
          </a:prstGeom>
        </p:spPr>
      </p:pic>
    </p:spTree>
    <p:extLst>
      <p:ext uri="{BB962C8B-B14F-4D97-AF65-F5344CB8AC3E}">
        <p14:creationId xmlns:p14="http://schemas.microsoft.com/office/powerpoint/2010/main" val="91912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330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effectLst/>
                <a:latin typeface="Times New Roman" panose="02020603050405020304" pitchFamily="18" charset="0"/>
                <a:ea typeface="Times New Roman" panose="02020603050405020304" pitchFamily="18" charset="0"/>
              </a:rPr>
              <a:t>King v. Emmons </a:t>
            </a:r>
            <a:r>
              <a:rPr lang="en-US" sz="1200" dirty="0">
                <a:solidFill>
                  <a:schemeClr val="tx1"/>
                </a:solidFill>
                <a:latin typeface="Times New Roman" panose="02020603050405020304" pitchFamily="18" charset="0"/>
                <a:cs typeface="Times New Roman" panose="02020603050405020304" pitchFamily="18" charset="0"/>
              </a:rPr>
              <a:t>(Eleventh Circuit Court of Appeals)</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No. 23-668, decided July 2, 2024</a:t>
            </a:r>
            <a:br>
              <a:rPr lang="en-US" sz="1200" dirty="0">
                <a:solidFill>
                  <a:schemeClr val="tx1"/>
                </a:solidFill>
                <a:latin typeface="Times New Roman" panose="02020603050405020304" pitchFamily="18" charset="0"/>
                <a:cs typeface="Times New Roman" panose="02020603050405020304" pitchFamily="18" charset="0"/>
              </a:rPr>
            </a:br>
            <a:r>
              <a:rPr lang="en-US" sz="1200" dirty="0">
                <a:effectLst/>
                <a:latin typeface="Times New Roman" panose="02020603050405020304" pitchFamily="18" charset="0"/>
                <a:ea typeface="Times New Roman" panose="02020603050405020304" pitchFamily="18" charset="0"/>
              </a:rPr>
              <a:t>Jackson Dissenting from Denial of Certiorari</a:t>
            </a:r>
            <a:endParaRPr lang="en-US" sz="1200" dirty="0">
              <a:solidFill>
                <a:schemeClr val="tx1"/>
              </a:solidFill>
              <a:latin typeface="Times New Roman" panose="02020603050405020304" pitchFamily="18" charset="0"/>
              <a:cs typeface="Times New Roman" panose="02020603050405020304" pitchFamily="18" charset="0"/>
            </a:endParaRPr>
          </a:p>
          <a:p>
            <a:pPr marL="0" lvl="0" indent="0" algn="l" rtl="0">
              <a:spcBef>
                <a:spcPts val="1000"/>
              </a:spcBef>
              <a:spcAft>
                <a:spcPts val="1000"/>
              </a:spcAft>
              <a:buNone/>
            </a:pPr>
            <a:r>
              <a:rPr lang="en-US" sz="1200" b="1" dirty="0">
                <a:solidFill>
                  <a:schemeClr val="tx1"/>
                </a:solidFill>
                <a:latin typeface="Times New Roman" panose="02020603050405020304" pitchFamily="18" charset="0"/>
                <a:cs typeface="Times New Roman" panose="02020603050405020304" pitchFamily="18" charset="0"/>
              </a:rPr>
              <a:t>FACTS:  </a:t>
            </a:r>
            <a:r>
              <a:rPr lang="en-US" sz="1200" dirty="0">
                <a:solidFill>
                  <a:schemeClr val="tx1"/>
                </a:solidFill>
                <a:latin typeface="Times New Roman" panose="02020603050405020304" pitchFamily="18" charset="0"/>
                <a:cs typeface="Times New Roman" panose="02020603050405020304" pitchFamily="18" charset="0"/>
              </a:rPr>
              <a:t>In this capital case, a Georgia prosecutor struck every Black woman and all but two Black men from a jury pool during </a:t>
            </a:r>
            <a:r>
              <a:rPr lang="en-US" sz="1200" i="1" dirty="0" err="1">
                <a:solidFill>
                  <a:schemeClr val="tx1"/>
                </a:solidFill>
                <a:latin typeface="Times New Roman" panose="02020603050405020304" pitchFamily="18" charset="0"/>
                <a:cs typeface="Times New Roman" panose="02020603050405020304" pitchFamily="18" charset="0"/>
              </a:rPr>
              <a:t>voir</a:t>
            </a:r>
            <a:r>
              <a:rPr lang="en-US" sz="1200" i="1" dirty="0">
                <a:solidFill>
                  <a:schemeClr val="tx1"/>
                </a:solidFill>
                <a:latin typeface="Times New Roman" panose="02020603050405020304" pitchFamily="18" charset="0"/>
                <a:cs typeface="Times New Roman" panose="02020603050405020304" pitchFamily="18" charset="0"/>
              </a:rPr>
              <a:t> dire</a:t>
            </a:r>
            <a:r>
              <a:rPr lang="en-US" sz="1200" dirty="0">
                <a:solidFill>
                  <a:schemeClr val="tx1"/>
                </a:solidFill>
                <a:latin typeface="Times New Roman" panose="02020603050405020304" pitchFamily="18" charset="0"/>
                <a:cs typeface="Times New Roman" panose="02020603050405020304" pitchFamily="18" charset="0"/>
              </a:rPr>
              <a:t>. Responding to a challenge from the defendant based on </a:t>
            </a:r>
            <a:r>
              <a:rPr lang="en-US" sz="1200" i="1" dirty="0">
                <a:solidFill>
                  <a:schemeClr val="tx1"/>
                </a:solidFill>
                <a:latin typeface="Times New Roman" panose="02020603050405020304" pitchFamily="18" charset="0"/>
                <a:cs typeface="Times New Roman" panose="02020603050405020304" pitchFamily="18" charset="0"/>
              </a:rPr>
              <a:t>Batson v. Kentucky</a:t>
            </a:r>
            <a:r>
              <a:rPr lang="en-US" sz="1200" dirty="0">
                <a:solidFill>
                  <a:schemeClr val="tx1"/>
                </a:solidFill>
                <a:latin typeface="Times New Roman" panose="02020603050405020304" pitchFamily="18" charset="0"/>
                <a:cs typeface="Times New Roman" panose="02020603050405020304" pitchFamily="18" charset="0"/>
              </a:rPr>
              <a:t>, 476 U. S. 79 (1986), the prosecutor protested, arguing that it was “improper” for the court to inquire into his reasons for making the strikes.  He then proceeded to explain that one of his “main reason[s]” for a specific strike was that “this lady is a black female.”  The trial court determined that this racially discriminatory strike violated Batson.  </a:t>
            </a:r>
            <a:r>
              <a:rPr lang="en-US" sz="1200" dirty="0">
                <a:effectLst/>
                <a:latin typeface="Times New Roman" panose="02020603050405020304" pitchFamily="18" charset="0"/>
                <a:ea typeface="Times New Roman" panose="02020603050405020304" pitchFamily="18" charset="0"/>
              </a:rPr>
              <a:t>The Supreme Court of Georgia affirmed the conviction and death sentence finding that none of the prosecutor’s other peremptory strikes were racially discriminatory but failing to acknowledge that one of the prosecutor’s strikes was explicitly discriminatory, nor did the Eleventh Circuit address that issue.</a:t>
            </a:r>
            <a:endParaRPr lang="en-US" sz="1200" dirty="0">
              <a:solidFill>
                <a:schemeClr val="tx1"/>
              </a:solidFill>
              <a:latin typeface="Times New Roman" panose="02020603050405020304" pitchFamily="18" charset="0"/>
              <a:cs typeface="Times New Roman" panose="02020603050405020304" pitchFamily="18" charset="0"/>
            </a:endParaRPr>
          </a:p>
          <a:p>
            <a:pPr marL="0" lvl="0" indent="0" algn="l" rtl="0">
              <a:spcBef>
                <a:spcPts val="1000"/>
              </a:spcBef>
              <a:spcAft>
                <a:spcPts val="1000"/>
              </a:spcAft>
              <a:buNone/>
            </a:pPr>
            <a:r>
              <a:rPr lang="en-US" sz="1200" b="1" dirty="0">
                <a:solidFill>
                  <a:schemeClr val="tx1"/>
                </a:solidFill>
                <a:latin typeface="Times New Roman" panose="02020603050405020304" pitchFamily="18" charset="0"/>
                <a:cs typeface="Times New Roman" panose="02020603050405020304" pitchFamily="18" charset="0"/>
              </a:rPr>
              <a:t>BASIS OF DISSENT:  </a:t>
            </a:r>
            <a:r>
              <a:rPr lang="en-US" sz="1200" dirty="0">
                <a:solidFill>
                  <a:schemeClr val="tx1"/>
                </a:solidFill>
                <a:latin typeface="Times New Roman" panose="02020603050405020304" pitchFamily="18" charset="0"/>
                <a:cs typeface="Times New Roman" panose="02020603050405020304" pitchFamily="18" charset="0"/>
              </a:rPr>
              <a:t>When a state court fails to engage with critical evidence in rendering its factual findings, a federal habeas court should not hesitate to deem those findings unreasonable.</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Flying Fickle Finger of Fate Award, Part 4</a:t>
            </a:r>
            <a:br>
              <a:rPr lang="en" dirty="0"/>
            </a:br>
            <a:r>
              <a:rPr lang="en" i="1" dirty="0"/>
              <a:t>Batson</a:t>
            </a:r>
            <a:r>
              <a:rPr lang="en" dirty="0"/>
              <a:t> Challenge</a:t>
            </a:r>
            <a:endParaRPr dirty="0"/>
          </a:p>
        </p:txBody>
      </p:sp>
      <p:pic>
        <p:nvPicPr>
          <p:cNvPr id="7" name="Picture 6">
            <a:extLst>
              <a:ext uri="{FF2B5EF4-FFF2-40B4-BE49-F238E27FC236}">
                <a16:creationId xmlns:a16="http://schemas.microsoft.com/office/drawing/2014/main" id="{CD14A9A0-B84E-4E61-874B-A022CC4DBC3D}"/>
              </a:ext>
            </a:extLst>
          </p:cNvPr>
          <p:cNvPicPr>
            <a:picLocks noChangeAspect="1"/>
          </p:cNvPicPr>
          <p:nvPr/>
        </p:nvPicPr>
        <p:blipFill>
          <a:blip r:embed="rId3"/>
          <a:stretch>
            <a:fillRect/>
          </a:stretch>
        </p:blipFill>
        <p:spPr>
          <a:xfrm>
            <a:off x="93752" y="2266030"/>
            <a:ext cx="1545227" cy="1983041"/>
          </a:xfrm>
          <a:prstGeom prst="rect">
            <a:avLst/>
          </a:prstGeom>
        </p:spPr>
      </p:pic>
    </p:spTree>
    <p:extLst>
      <p:ext uri="{BB962C8B-B14F-4D97-AF65-F5344CB8AC3E}">
        <p14:creationId xmlns:p14="http://schemas.microsoft.com/office/powerpoint/2010/main" val="953875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042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Brown v. United States </a:t>
            </a:r>
            <a:r>
              <a:rPr lang="en-US" sz="1200" dirty="0">
                <a:solidFill>
                  <a:schemeClr val="tx1"/>
                </a:solidFill>
                <a:latin typeface="Times New Roman" panose="02020603050405020304" pitchFamily="18" charset="0"/>
                <a:cs typeface="Times New Roman" panose="02020603050405020304" pitchFamily="18" charset="0"/>
              </a:rPr>
              <a:t>(Third Circuit Court of Appeals)</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rPr>
              <a:t>No. 22–6389, decided May 23, 2024</a:t>
            </a:r>
            <a:br>
              <a:rPr lang="en-US" sz="1200" dirty="0">
                <a:solidFill>
                  <a:schemeClr val="tx1"/>
                </a:solidFill>
              </a:rPr>
            </a:br>
            <a:r>
              <a:rPr lang="en-US" sz="1200" dirty="0">
                <a:solidFill>
                  <a:schemeClr val="tx1"/>
                </a:solidFill>
              </a:rPr>
              <a:t>Alito majority, Jackson dissenting</a:t>
            </a:r>
          </a:p>
          <a:p>
            <a:pPr marL="0" lvl="0" indent="0" algn="l" rtl="0">
              <a:spcBef>
                <a:spcPts val="1000"/>
              </a:spcBef>
              <a:spcAft>
                <a:spcPts val="1000"/>
              </a:spcAft>
              <a:buNone/>
            </a:pPr>
            <a:r>
              <a:rPr lang="en-US" sz="1200" b="1" dirty="0">
                <a:solidFill>
                  <a:schemeClr val="tx1"/>
                </a:solidFill>
              </a:rPr>
              <a:t>FACTS:  </a:t>
            </a:r>
            <a:r>
              <a:rPr lang="en-US" sz="1200" dirty="0">
                <a:solidFill>
                  <a:schemeClr val="tx1"/>
                </a:solidFill>
              </a:rPr>
              <a:t>Brown and Jackson were separately convicted of the federal crime of possession of a firearm by a convicted felon in violation of §922(g)(1). In both cases, an Armed Career Criminal Act enhancement of 15 years was recommended based on prior state felony drug convictions. Both argued that their prior convictions did not qualify as “serious drug offense[ s].” While federal and state laws matched at the time of the convictions, subsequent changes to state laws resulted in a mismatch between state and federal law.  The District Courts enhanced the sentences and the appellate courts affirmed.</a:t>
            </a:r>
          </a:p>
          <a:p>
            <a:pPr marL="0" lvl="0" indent="0" algn="l" rtl="0">
              <a:spcBef>
                <a:spcPts val="1000"/>
              </a:spcBef>
              <a:spcAft>
                <a:spcPts val="1000"/>
              </a:spcAft>
              <a:buNone/>
            </a:pPr>
            <a:r>
              <a:rPr lang="en-US" sz="1200" b="1" dirty="0">
                <a:solidFill>
                  <a:schemeClr val="tx1"/>
                </a:solidFill>
              </a:rPr>
              <a:t>HOLDING:</a:t>
            </a:r>
            <a:r>
              <a:rPr lang="en-US" sz="1200" dirty="0">
                <a:solidFill>
                  <a:schemeClr val="tx1"/>
                </a:solidFill>
              </a:rPr>
              <a:t> A state drug conviction counts as an ACCA predicate if it involved a drug on the federal schedules at the time of that conviction.</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dirty="0"/>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Armed Career Criminal Act</a:t>
            </a:r>
            <a:endParaRPr dirty="0"/>
          </a:p>
        </p:txBody>
      </p:sp>
    </p:spTree>
    <p:extLst>
      <p:ext uri="{BB962C8B-B14F-4D97-AF65-F5344CB8AC3E}">
        <p14:creationId xmlns:p14="http://schemas.microsoft.com/office/powerpoint/2010/main" val="1204829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042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err="1">
                <a:solidFill>
                  <a:schemeClr val="tx1"/>
                </a:solidFill>
              </a:rPr>
              <a:t>Erlinger</a:t>
            </a:r>
            <a:r>
              <a:rPr lang="en-US" sz="1200" i="1" dirty="0">
                <a:solidFill>
                  <a:schemeClr val="tx1"/>
                </a:solidFill>
              </a:rPr>
              <a:t> v. United States </a:t>
            </a:r>
            <a:r>
              <a:rPr lang="en-US" sz="1200" dirty="0">
                <a:solidFill>
                  <a:schemeClr val="tx1"/>
                </a:solidFill>
                <a:latin typeface="Times New Roman" panose="02020603050405020304" pitchFamily="18" charset="0"/>
                <a:cs typeface="Times New Roman" panose="02020603050405020304" pitchFamily="18" charset="0"/>
              </a:rPr>
              <a:t>(Seventh Circuit Court of Appeals)</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rPr>
              <a:t>No. 23–370, decided June 21, 2024</a:t>
            </a:r>
            <a:br>
              <a:rPr lang="en-US" sz="1200" dirty="0">
                <a:solidFill>
                  <a:schemeClr val="tx1"/>
                </a:solidFill>
              </a:rPr>
            </a:br>
            <a:r>
              <a:rPr lang="en-US" sz="1200" dirty="0">
                <a:solidFill>
                  <a:schemeClr val="tx1"/>
                </a:solidFill>
              </a:rPr>
              <a:t>Gorsuch majority, Roberts concurring, Thomas concurring, Kavanaugh dissenting, Jackson dissenting</a:t>
            </a:r>
          </a:p>
          <a:p>
            <a:pPr marL="0" lvl="0" indent="0" algn="l" rtl="0">
              <a:spcBef>
                <a:spcPts val="1000"/>
              </a:spcBef>
              <a:spcAft>
                <a:spcPts val="1000"/>
              </a:spcAft>
              <a:buNone/>
            </a:pPr>
            <a:r>
              <a:rPr lang="en-US" sz="1200" b="1" dirty="0">
                <a:solidFill>
                  <a:schemeClr val="tx1"/>
                </a:solidFill>
              </a:rPr>
              <a:t>FACTS:  </a:t>
            </a:r>
            <a:r>
              <a:rPr lang="en-US" sz="1200" dirty="0" err="1">
                <a:solidFill>
                  <a:schemeClr val="tx1"/>
                </a:solidFill>
              </a:rPr>
              <a:t>Erlinger</a:t>
            </a:r>
            <a:r>
              <a:rPr lang="en-US" sz="1200" dirty="0">
                <a:solidFill>
                  <a:schemeClr val="tx1"/>
                </a:solidFill>
              </a:rPr>
              <a:t> pleaded guilty to being a felon in possession of a firearm in violation of 18 U. S. C. §922(g) and received an enhanced sentence under the Armed Career Criminal Act, §924(e)(1) resulting in a change from a maximum of 10 years to a mandatory minimum of 15 years based on three or more qualifying convictions for offenses committed on different occasions.  After Seventh Circuit held in unrelated decisions that two of the offenses no longer qualified as ACCA predicate offenses his sentence was vacated but at resentencing hearing, prosecutors sought enhancement based on a new set of 26-year-old convictions for burglaries committed over the course of several days. </a:t>
            </a:r>
            <a:r>
              <a:rPr lang="en-US" sz="1200" dirty="0" err="1">
                <a:solidFill>
                  <a:schemeClr val="tx1"/>
                </a:solidFill>
              </a:rPr>
              <a:t>Erlinger</a:t>
            </a:r>
            <a:r>
              <a:rPr lang="en-US" sz="1200" dirty="0">
                <a:solidFill>
                  <a:schemeClr val="tx1"/>
                </a:solidFill>
              </a:rPr>
              <a:t> protested they were part of a single criminal episode.  The District Court rejected a request for a jury and issued a 15-year enhanced sentence.  On appeal, the government confessed error and that the Constitution requires a jury to decide unanimously and beyond a reasonable doubt whether the prior offenses were committed on different occasions.</a:t>
            </a:r>
          </a:p>
          <a:p>
            <a:pPr marL="0" lvl="0" indent="0" algn="l" rtl="0">
              <a:spcBef>
                <a:spcPts val="1000"/>
              </a:spcBef>
              <a:spcAft>
                <a:spcPts val="1000"/>
              </a:spcAft>
              <a:buNone/>
            </a:pPr>
            <a:r>
              <a:rPr lang="en-US" sz="1200" b="1" dirty="0">
                <a:solidFill>
                  <a:schemeClr val="tx1"/>
                </a:solidFill>
              </a:rPr>
              <a:t>HOLDING:</a:t>
            </a:r>
            <a:r>
              <a:rPr lang="en-US" sz="1200" dirty="0">
                <a:solidFill>
                  <a:schemeClr val="tx1"/>
                </a:solidFill>
              </a:rPr>
              <a:t> </a:t>
            </a:r>
            <a:r>
              <a:rPr lang="en-US" sz="1200" dirty="0">
                <a:effectLst/>
                <a:latin typeface="Times New Roman" panose="02020603050405020304" pitchFamily="18" charset="0"/>
                <a:ea typeface="Times New Roman" panose="02020603050405020304" pitchFamily="18" charset="0"/>
              </a:rPr>
              <a:t>The Fifth and Sixth Amendments require a unanimous jury to make the determination beyond a reasonable doubt that a defendant’s past offenses were committed on separate occasions for ACCA purposes.</a:t>
            </a:r>
            <a:endParaRPr lang="en-US" sz="1200" dirty="0">
              <a:solidFill>
                <a:schemeClr val="tx1"/>
              </a:solidFill>
            </a:endParaRP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dirty="0"/>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Armed Career Criminal Act</a:t>
            </a:r>
            <a:endParaRPr dirty="0"/>
          </a:p>
        </p:txBody>
      </p:sp>
    </p:spTree>
    <p:extLst>
      <p:ext uri="{BB962C8B-B14F-4D97-AF65-F5344CB8AC3E}">
        <p14:creationId xmlns:p14="http://schemas.microsoft.com/office/powerpoint/2010/main" val="1455173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9" name="Google Shape;139;p15"/>
          <p:cNvSpPr txBox="1">
            <a:spLocks noGrp="1"/>
          </p:cNvSpPr>
          <p:nvPr>
            <p:ph type="body" idx="2"/>
          </p:nvPr>
        </p:nvSpPr>
        <p:spPr>
          <a:xfrm>
            <a:off x="2096750" y="1204255"/>
            <a:ext cx="6687600" cy="3356870"/>
          </a:xfrm>
          <a:prstGeom prst="rect">
            <a:avLst/>
          </a:prstGeom>
        </p:spPr>
        <p:txBody>
          <a:bodyPr spcFirstLastPara="1" wrap="square" lIns="0" tIns="0" rIns="0" bIns="0" anchor="t" anchorCtr="0">
            <a:noAutofit/>
          </a:bodyPr>
          <a:lstStyle/>
          <a:p>
            <a:pPr marL="0" lvl="0" indent="0" algn="l" rtl="0">
              <a:spcBef>
                <a:spcPts val="1000"/>
              </a:spcBef>
              <a:spcAft>
                <a:spcPts val="1000"/>
              </a:spcAft>
              <a:buNone/>
            </a:pPr>
            <a:r>
              <a:rPr lang="en-US" sz="1200" i="1" dirty="0">
                <a:solidFill>
                  <a:schemeClr val="tx1"/>
                </a:solidFill>
              </a:rPr>
              <a:t>McElrath v. Georgia </a:t>
            </a:r>
            <a:r>
              <a:rPr lang="en-US" sz="1200" dirty="0">
                <a:solidFill>
                  <a:schemeClr val="tx1"/>
                </a:solidFill>
                <a:latin typeface="Times New Roman" panose="02020603050405020304" pitchFamily="18" charset="0"/>
                <a:cs typeface="Times New Roman" panose="02020603050405020304" pitchFamily="18" charset="0"/>
              </a:rPr>
              <a:t>(Supreme Court of Georgia)</a:t>
            </a:r>
            <a:br>
              <a:rPr lang="en-US" sz="12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rPr>
              <a:t>No. 22–340, decided March 15, 2024</a:t>
            </a:r>
            <a:br>
              <a:rPr lang="en-US" sz="1200" dirty="0">
                <a:solidFill>
                  <a:schemeClr val="tx1"/>
                </a:solidFill>
              </a:rPr>
            </a:br>
            <a:r>
              <a:rPr lang="en-US" sz="1200" dirty="0">
                <a:solidFill>
                  <a:schemeClr val="tx1"/>
                </a:solidFill>
              </a:rPr>
              <a:t>Kagan majority, Gorsuch dissenting</a:t>
            </a:r>
          </a:p>
          <a:p>
            <a:pPr marL="0" lvl="0" indent="0" algn="l" rtl="0">
              <a:spcBef>
                <a:spcPts val="1000"/>
              </a:spcBef>
              <a:spcAft>
                <a:spcPts val="1000"/>
              </a:spcAft>
              <a:buNone/>
            </a:pPr>
            <a:r>
              <a:rPr lang="en-US" sz="1200" b="1" dirty="0">
                <a:solidFill>
                  <a:schemeClr val="tx1"/>
                </a:solidFill>
              </a:rPr>
              <a:t>FACTS:  </a:t>
            </a:r>
            <a:r>
              <a:rPr lang="en-US" sz="1200" dirty="0">
                <a:solidFill>
                  <a:schemeClr val="tx1"/>
                </a:solidFill>
              </a:rPr>
              <a:t>At McElrath’s trial for killing his </a:t>
            </a:r>
            <a:r>
              <a:rPr lang="en-US" sz="1200" dirty="0" err="1">
                <a:solidFill>
                  <a:schemeClr val="tx1"/>
                </a:solidFill>
              </a:rPr>
              <a:t>his</a:t>
            </a:r>
            <a:r>
              <a:rPr lang="en-US" sz="1200" dirty="0">
                <a:solidFill>
                  <a:schemeClr val="tx1"/>
                </a:solidFill>
              </a:rPr>
              <a:t> mother, the jury returned a split verdict of “not guilty by reason of insanity” on malice-murder, and “guilty but mentally ill” as to the other counts. The Supreme Court of Georgia determined that the verdicts were repugnant as they required different mental states that could not coexist and vacated the verdicts. On remand, McElrath argued that the Double Jeopardy Clause of the Fifth Amendment prohibited Georgia from retrying him for malice murder, however the Georgia courts rejected that argument.</a:t>
            </a:r>
          </a:p>
          <a:p>
            <a:pPr marL="0" lvl="0" indent="0" algn="l" rtl="0">
              <a:spcBef>
                <a:spcPts val="1000"/>
              </a:spcBef>
              <a:spcAft>
                <a:spcPts val="1000"/>
              </a:spcAft>
              <a:buNone/>
            </a:pPr>
            <a:r>
              <a:rPr lang="en-US" sz="1200" b="1" dirty="0">
                <a:solidFill>
                  <a:schemeClr val="tx1"/>
                </a:solidFill>
              </a:rPr>
              <a:t>HOLDING:</a:t>
            </a:r>
            <a:r>
              <a:rPr lang="en-US" sz="1200" dirty="0">
                <a:solidFill>
                  <a:schemeClr val="tx1"/>
                </a:solidFill>
              </a:rPr>
              <a:t> The jury’s verdict that McElrath was not guilty of malice murder by reason of insanity constituted an acquittal for double jeopardy purposes notwithstanding any inconsistency with the jury’s other verdicts.</a:t>
            </a:r>
          </a:p>
        </p:txBody>
      </p:sp>
      <p:sp>
        <p:nvSpPr>
          <p:cNvPr id="140" name="Google Shape;140;p15"/>
          <p:cNvSpPr txBox="1">
            <a:spLocks noGrp="1"/>
          </p:cNvSpPr>
          <p:nvPr>
            <p:ph type="sldNum" idx="12"/>
          </p:nvPr>
        </p:nvSpPr>
        <p:spPr>
          <a:xfrm>
            <a:off x="359692" y="1023975"/>
            <a:ext cx="10176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136" name="Google Shape;136;p15"/>
          <p:cNvSpPr txBox="1">
            <a:spLocks noGrp="1"/>
          </p:cNvSpPr>
          <p:nvPr>
            <p:ph type="title"/>
          </p:nvPr>
        </p:nvSpPr>
        <p:spPr>
          <a:xfrm>
            <a:off x="2096700" y="669775"/>
            <a:ext cx="6687600" cy="3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Double Jeopardy/Inconsistent Verdicts</a:t>
            </a:r>
            <a:endParaRPr dirty="0"/>
          </a:p>
        </p:txBody>
      </p:sp>
    </p:spTree>
    <p:extLst>
      <p:ext uri="{BB962C8B-B14F-4D97-AF65-F5344CB8AC3E}">
        <p14:creationId xmlns:p14="http://schemas.microsoft.com/office/powerpoint/2010/main" val="237670498"/>
      </p:ext>
    </p:extLst>
  </p:cSld>
  <p:clrMapOvr>
    <a:masterClrMapping/>
  </p:clrMapOvr>
</p:sld>
</file>

<file path=ppt/theme/theme1.xml><?xml version="1.0" encoding="utf-8"?>
<a:theme xmlns:a="http://schemas.openxmlformats.org/drawingml/2006/main" name="Fortinbras template">
  <a:themeElements>
    <a:clrScheme name="Custom 347">
      <a:dk1>
        <a:srgbClr val="272A35"/>
      </a:dk1>
      <a:lt1>
        <a:srgbClr val="FFFFFF"/>
      </a:lt1>
      <a:dk2>
        <a:srgbClr val="272A35"/>
      </a:dk2>
      <a:lt2>
        <a:srgbClr val="EFF0F3"/>
      </a:lt2>
      <a:accent1>
        <a:srgbClr val="AD0B2D"/>
      </a:accent1>
      <a:accent2>
        <a:srgbClr val="802017"/>
      </a:accent2>
      <a:accent3>
        <a:srgbClr val="E2D7D0"/>
      </a:accent3>
      <a:accent4>
        <a:srgbClr val="C2B6B9"/>
      </a:accent4>
      <a:accent5>
        <a:srgbClr val="F8F1E8"/>
      </a:accent5>
      <a:accent6>
        <a:srgbClr val="D5CABC"/>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TotalTime>
  <Words>4017</Words>
  <Application>Microsoft Office PowerPoint</Application>
  <PresentationFormat>On-screen Show (16:9)</PresentationFormat>
  <Paragraphs>101</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Tinos</vt:lpstr>
      <vt:lpstr>Times New Roman</vt:lpstr>
      <vt:lpstr>Fortinbras template</vt:lpstr>
      <vt:lpstr>United States Supreme Court Criminal &amp; Immigration Law Decisions of the 2023-2024 Term</vt:lpstr>
      <vt:lpstr>PowerPoint Presentation</vt:lpstr>
      <vt:lpstr>Flying Fickle Finger of Fate Award, Part 1 Eighth Amendment, Conditions of Confinement</vt:lpstr>
      <vt:lpstr>Flying Fickle Finger of Fate Award, Part 2 Special Venire to Prequlify Potential Jurors</vt:lpstr>
      <vt:lpstr>Flying Fickle Finger of Fate Award, Part 3 Prosecutorial Immunity</vt:lpstr>
      <vt:lpstr>Flying Fickle Finger of Fate Award, Part 4 Batson Challenge</vt:lpstr>
      <vt:lpstr>Armed Career Criminal Act</vt:lpstr>
      <vt:lpstr>Armed Career Criminal Act</vt:lpstr>
      <vt:lpstr>Double Jeopardy/Inconsistent Verdicts</vt:lpstr>
      <vt:lpstr>Federal Rule of Evidence 704, Opinion Evidence</vt:lpstr>
      <vt:lpstr>National Firearms Act of 1934/Bump Stocks</vt:lpstr>
      <vt:lpstr>Presidential Immunity</vt:lpstr>
      <vt:lpstr>Sarbanes-Oxley Act, January 6</vt:lpstr>
      <vt:lpstr>Second Amendment/Domestic Violence</vt:lpstr>
      <vt:lpstr>Sentencing, “Safety Valve” Provision</vt:lpstr>
      <vt:lpstr>Sixth Amendment, Confrontation Clause</vt:lpstr>
      <vt:lpstr>Strickland Test, Ineffective Assistance of Counsel</vt:lpstr>
      <vt:lpstr>Cases to Watch in the 2024-2025 Term - 1</vt:lpstr>
      <vt:lpstr>Cases to Watch in the 2024-2025 Term - 2</vt:lpstr>
      <vt:lpstr>Cases to Watch in the 2024-2025 Term - 3</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Michael Shapiro</dc:creator>
  <cp:lastModifiedBy>Michael Bruce Shapiro</cp:lastModifiedBy>
  <cp:revision>85</cp:revision>
  <dcterms:modified xsi:type="dcterms:W3CDTF">2024-10-07T04:17:20Z</dcterms:modified>
</cp:coreProperties>
</file>