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7" r:id="rId4"/>
    <p:sldId id="298" r:id="rId5"/>
    <p:sldId id="271" r:id="rId6"/>
    <p:sldId id="272" r:id="rId7"/>
    <p:sldId id="267" r:id="rId8"/>
    <p:sldId id="270" r:id="rId9"/>
    <p:sldId id="268" r:id="rId10"/>
    <p:sldId id="269" r:id="rId11"/>
    <p:sldId id="277" r:id="rId12"/>
    <p:sldId id="282" r:id="rId13"/>
    <p:sldId id="281" r:id="rId14"/>
    <p:sldId id="278" r:id="rId15"/>
    <p:sldId id="258" r:id="rId16"/>
    <p:sldId id="261" r:id="rId17"/>
    <p:sldId id="262" r:id="rId18"/>
    <p:sldId id="287" r:id="rId19"/>
    <p:sldId id="288" r:id="rId20"/>
    <p:sldId id="289" r:id="rId21"/>
    <p:sldId id="290" r:id="rId22"/>
    <p:sldId id="292" r:id="rId23"/>
    <p:sldId id="293" r:id="rId24"/>
    <p:sldId id="294" r:id="rId25"/>
    <p:sldId id="295" r:id="rId26"/>
    <p:sldId id="263" r:id="rId27"/>
    <p:sldId id="279" r:id="rId28"/>
    <p:sldId id="280" r:id="rId29"/>
    <p:sldId id="264" r:id="rId30"/>
    <p:sldId id="29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4" d="100"/>
          <a:sy n="64" d="100"/>
        </p:scale>
        <p:origin x="76"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10/4/2024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10/4/2024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aw.cornell.edu/definitions/uscode.php?width=840&amp;height=800&amp;iframe=true&amp;def_id=34-USC-686350093-1719785018&amp;term_occur=999&amp;term_src=title:34:subtitle:IV:chapter:407:subchapter:I:section:4070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itv.com/news/searc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9740E-ACA9-46EC-B6D3-613E2B09D1AC}"/>
              </a:ext>
            </a:extLst>
          </p:cNvPr>
          <p:cNvSpPr>
            <a:spLocks noGrp="1"/>
          </p:cNvSpPr>
          <p:nvPr>
            <p:ph type="ctrTitle"/>
          </p:nvPr>
        </p:nvSpPr>
        <p:spPr>
          <a:xfrm>
            <a:off x="431801" y="-1421746"/>
            <a:ext cx="11760199" cy="4397829"/>
          </a:xfrm>
        </p:spPr>
        <p:txBody>
          <a:bodyPr>
            <a:normAutofit/>
          </a:bodyPr>
          <a:lstStyle/>
          <a:p>
            <a:pPr algn="ctr"/>
            <a:r>
              <a:rPr lang="en-US" sz="4800" dirty="0"/>
              <a:t>The Role of DNA Evidence in Criminal defenses cases: the case of </a:t>
            </a:r>
            <a:r>
              <a:rPr lang="en-US" sz="4800" i="1" dirty="0"/>
              <a:t>People v. Castro</a:t>
            </a:r>
          </a:p>
        </p:txBody>
      </p:sp>
      <p:sp>
        <p:nvSpPr>
          <p:cNvPr id="3" name="Subtitle 2">
            <a:extLst>
              <a:ext uri="{FF2B5EF4-FFF2-40B4-BE49-F238E27FC236}">
                <a16:creationId xmlns:a16="http://schemas.microsoft.com/office/drawing/2014/main" id="{1F82E728-74BB-47AA-B058-4B612007A1C4}"/>
              </a:ext>
            </a:extLst>
          </p:cNvPr>
          <p:cNvSpPr>
            <a:spLocks noGrp="1"/>
          </p:cNvSpPr>
          <p:nvPr>
            <p:ph type="subTitle" idx="1"/>
          </p:nvPr>
        </p:nvSpPr>
        <p:spPr>
          <a:xfrm>
            <a:off x="431801" y="3531204"/>
            <a:ext cx="11760199" cy="2077744"/>
          </a:xfrm>
        </p:spPr>
        <p:txBody>
          <a:bodyPr vert="horz" lIns="91440" tIns="91440" rIns="91440" bIns="91440" rtlCol="0" anchor="t">
            <a:normAutofit/>
          </a:bodyPr>
          <a:lstStyle/>
          <a:p>
            <a:r>
              <a:rPr lang="en-US" dirty="0"/>
              <a:t>                                                            professor </a:t>
            </a:r>
            <a:r>
              <a:rPr lang="en-US" dirty="0" err="1"/>
              <a:t>jim</a:t>
            </a:r>
            <a:r>
              <a:rPr lang="en-US" dirty="0"/>
              <a:t> n. </a:t>
            </a:r>
            <a:r>
              <a:rPr lang="en-US" dirty="0" err="1"/>
              <a:t>mayua</a:t>
            </a:r>
            <a:endParaRPr lang="en-US" dirty="0"/>
          </a:p>
          <a:p>
            <a:r>
              <a:rPr lang="en-US" dirty="0"/>
              <a:t>                                                            Grace-Juliana Liwanga</a:t>
            </a:r>
          </a:p>
        </p:txBody>
      </p:sp>
    </p:spTree>
    <p:extLst>
      <p:ext uri="{BB962C8B-B14F-4D97-AF65-F5344CB8AC3E}">
        <p14:creationId xmlns:p14="http://schemas.microsoft.com/office/powerpoint/2010/main" val="180459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ED938-698A-4744-8069-EC4BE528CF0E}"/>
              </a:ext>
            </a:extLst>
          </p:cNvPr>
          <p:cNvSpPr>
            <a:spLocks noGrp="1"/>
          </p:cNvSpPr>
          <p:nvPr>
            <p:ph type="title"/>
          </p:nvPr>
        </p:nvSpPr>
        <p:spPr>
          <a:xfrm>
            <a:off x="131975" y="1"/>
            <a:ext cx="11840066" cy="537327"/>
          </a:xfrm>
        </p:spPr>
        <p:txBody>
          <a:bodyPr>
            <a:normAutofit fontScale="90000"/>
          </a:bodyPr>
          <a:lstStyle/>
          <a:p>
            <a:r>
              <a:rPr lang="en-US" b="1" i="1" dirty="0"/>
              <a:t>People v. Castro (N.Y. Sup. Ct. 1989)</a:t>
            </a:r>
            <a:br>
              <a:rPr lang="en-US" dirty="0"/>
            </a:br>
            <a:endParaRPr lang="en-US" dirty="0"/>
          </a:p>
        </p:txBody>
      </p:sp>
      <p:sp>
        <p:nvSpPr>
          <p:cNvPr id="3" name="Content Placeholder 2">
            <a:extLst>
              <a:ext uri="{FF2B5EF4-FFF2-40B4-BE49-F238E27FC236}">
                <a16:creationId xmlns:a16="http://schemas.microsoft.com/office/drawing/2014/main" id="{C7BA8383-09D6-484B-BF26-62347D75F380}"/>
              </a:ext>
            </a:extLst>
          </p:cNvPr>
          <p:cNvSpPr>
            <a:spLocks noGrp="1"/>
          </p:cNvSpPr>
          <p:nvPr>
            <p:ph idx="1"/>
          </p:nvPr>
        </p:nvSpPr>
        <p:spPr>
          <a:xfrm>
            <a:off x="131975" y="735292"/>
            <a:ext cx="11990895" cy="5318190"/>
          </a:xfrm>
        </p:spPr>
        <p:txBody>
          <a:bodyPr/>
          <a:lstStyle/>
          <a:p>
            <a:pPr marL="0" indent="0">
              <a:buNone/>
            </a:pPr>
            <a:r>
              <a:rPr lang="en-US" b="1" dirty="0"/>
              <a:t>RULING</a:t>
            </a:r>
          </a:p>
          <a:p>
            <a:endParaRPr lang="en-US" dirty="0"/>
          </a:p>
          <a:p>
            <a:endParaRPr lang="en-US" dirty="0"/>
          </a:p>
          <a:p>
            <a:pPr marL="0" indent="0">
              <a:buNone/>
            </a:pPr>
            <a:r>
              <a:rPr lang="en-US" sz="2800" dirty="0"/>
              <a:t>The ruled that because the evidence revealed that the testing laboratory failed to comply with established testing procedures, the results were inherently unreliable and were inadmissible as a matter of law.</a:t>
            </a:r>
          </a:p>
          <a:p>
            <a:endParaRPr lang="en-US" dirty="0"/>
          </a:p>
        </p:txBody>
      </p:sp>
      <p:pic>
        <p:nvPicPr>
          <p:cNvPr id="4" name="Picture 3" descr="DNA test Scientist analyzing DNA result for check genetics and forensics science. dna test stock pictures, royalty-free photos &amp; images">
            <a:extLst>
              <a:ext uri="{FF2B5EF4-FFF2-40B4-BE49-F238E27FC236}">
                <a16:creationId xmlns:a16="http://schemas.microsoft.com/office/drawing/2014/main" id="{F0AA3ABF-3628-46A6-9613-CF8CC7B5A8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927942" y="3429000"/>
            <a:ext cx="3564995" cy="2481888"/>
          </a:xfrm>
          <a:prstGeom prst="rect">
            <a:avLst/>
          </a:prstGeom>
          <a:noFill/>
          <a:ln>
            <a:noFill/>
          </a:ln>
        </p:spPr>
      </p:pic>
    </p:spTree>
    <p:extLst>
      <p:ext uri="{BB962C8B-B14F-4D97-AF65-F5344CB8AC3E}">
        <p14:creationId xmlns:p14="http://schemas.microsoft.com/office/powerpoint/2010/main" val="87885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512BA-F9DC-4F0F-BC65-17D36F664000}"/>
              </a:ext>
            </a:extLst>
          </p:cNvPr>
          <p:cNvSpPr>
            <a:spLocks noGrp="1"/>
          </p:cNvSpPr>
          <p:nvPr>
            <p:ph type="title"/>
          </p:nvPr>
        </p:nvSpPr>
        <p:spPr>
          <a:xfrm>
            <a:off x="84841" y="1"/>
            <a:ext cx="12107159" cy="443059"/>
          </a:xfrm>
        </p:spPr>
        <p:txBody>
          <a:bodyPr>
            <a:normAutofit fontScale="90000"/>
          </a:bodyPr>
          <a:lstStyle/>
          <a:p>
            <a:r>
              <a:rPr lang="en-US" b="1" dirty="0"/>
              <a:t>II. Legal basis </a:t>
            </a:r>
          </a:p>
        </p:txBody>
      </p:sp>
      <p:sp>
        <p:nvSpPr>
          <p:cNvPr id="3" name="Content Placeholder 2">
            <a:extLst>
              <a:ext uri="{FF2B5EF4-FFF2-40B4-BE49-F238E27FC236}">
                <a16:creationId xmlns:a16="http://schemas.microsoft.com/office/drawing/2014/main" id="{A64C5672-2ABB-413C-963B-6ACEBBEB594A}"/>
              </a:ext>
            </a:extLst>
          </p:cNvPr>
          <p:cNvSpPr>
            <a:spLocks noGrp="1"/>
          </p:cNvSpPr>
          <p:nvPr>
            <p:ph idx="1"/>
          </p:nvPr>
        </p:nvSpPr>
        <p:spPr>
          <a:xfrm>
            <a:off x="150829" y="772998"/>
            <a:ext cx="11877773" cy="5250115"/>
          </a:xfrm>
        </p:spPr>
        <p:txBody>
          <a:bodyPr>
            <a:normAutofit/>
          </a:bodyPr>
          <a:lstStyle/>
          <a:p>
            <a:r>
              <a:rPr lang="en-US" dirty="0"/>
              <a:t>A. FEDERAL </a:t>
            </a:r>
          </a:p>
          <a:p>
            <a:r>
              <a:rPr lang="en-US" b="1" dirty="0"/>
              <a:t>(a)  Statute</a:t>
            </a:r>
          </a:p>
          <a:p>
            <a:r>
              <a:rPr lang="en-US" sz="2800" b="1" dirty="0"/>
              <a:t>(A)</a:t>
            </a:r>
            <a:r>
              <a:rPr lang="en-US" sz="2800" dirty="0"/>
              <a:t>The Attorney General may, as prescribed by the Attorney General in regulation, </a:t>
            </a:r>
            <a:r>
              <a:rPr lang="en-US" sz="2800" dirty="0">
                <a:highlight>
                  <a:srgbClr val="FFFF00"/>
                </a:highlight>
              </a:rPr>
              <a:t>collect </a:t>
            </a:r>
            <a:r>
              <a:rPr lang="en-US" sz="2800" dirty="0">
                <a:highlight>
                  <a:srgbClr val="FFFF00"/>
                </a:highlight>
                <a:hlinkClick r:id="rId2"/>
              </a:rPr>
              <a:t>DNA samples</a:t>
            </a:r>
            <a:r>
              <a:rPr lang="en-US" sz="2800" dirty="0">
                <a:highlight>
                  <a:srgbClr val="FFFF00"/>
                </a:highlight>
              </a:rPr>
              <a:t> from individuals who are arrested, facing charges, or convicted or from non-United States persons </a:t>
            </a:r>
            <a:r>
              <a:rPr lang="en-US" sz="2800" dirty="0"/>
              <a:t>who are detained under the authority of the United States.</a:t>
            </a:r>
          </a:p>
          <a:p>
            <a:r>
              <a:rPr lang="en-US" sz="2800" dirty="0"/>
              <a:t>(b) Case law</a:t>
            </a:r>
          </a:p>
          <a:p>
            <a:r>
              <a:rPr lang="en-US" dirty="0"/>
              <a:t>The general-acceptance standard was first articulated in an influential 1923 federal case,</a:t>
            </a:r>
            <a:r>
              <a:rPr lang="en-US" b="1" dirty="0"/>
              <a:t> </a:t>
            </a:r>
            <a:r>
              <a:rPr lang="en-US" sz="2800" b="1" i="1" dirty="0">
                <a:highlight>
                  <a:srgbClr val="FFFF00"/>
                </a:highlight>
              </a:rPr>
              <a:t>Frye v United States</a:t>
            </a:r>
            <a:r>
              <a:rPr lang="en-US" i="1" dirty="0"/>
              <a:t>,</a:t>
            </a:r>
            <a:r>
              <a:rPr lang="en-US" dirty="0"/>
              <a:t> 293 F. 1013 (DC Cir. 1923). </a:t>
            </a:r>
            <a:endParaRPr lang="en-US" sz="2800" dirty="0"/>
          </a:p>
          <a:p>
            <a:endParaRPr lang="en-US" sz="2800" dirty="0"/>
          </a:p>
          <a:p>
            <a:endParaRPr lang="en-US" dirty="0"/>
          </a:p>
        </p:txBody>
      </p:sp>
    </p:spTree>
    <p:extLst>
      <p:ext uri="{BB962C8B-B14F-4D97-AF65-F5344CB8AC3E}">
        <p14:creationId xmlns:p14="http://schemas.microsoft.com/office/powerpoint/2010/main" val="1668755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AFE5-7C39-4FA7-BC63-5169ED9DCDA2}"/>
              </a:ext>
            </a:extLst>
          </p:cNvPr>
          <p:cNvSpPr>
            <a:spLocks noGrp="1"/>
          </p:cNvSpPr>
          <p:nvPr>
            <p:ph type="title"/>
          </p:nvPr>
        </p:nvSpPr>
        <p:spPr>
          <a:xfrm>
            <a:off x="367645" y="367645"/>
            <a:ext cx="10687209" cy="641023"/>
          </a:xfrm>
        </p:spPr>
        <p:txBody>
          <a:bodyPr/>
          <a:lstStyle/>
          <a:p>
            <a:r>
              <a:rPr lang="en-US" b="1" i="1" dirty="0"/>
              <a:t>Frye v United</a:t>
            </a:r>
            <a:endParaRPr lang="en-US" dirty="0"/>
          </a:p>
        </p:txBody>
      </p:sp>
      <p:pic>
        <p:nvPicPr>
          <p:cNvPr id="4" name="Content Placeholder 3" descr="image002.gif">
            <a:extLst>
              <a:ext uri="{FF2B5EF4-FFF2-40B4-BE49-F238E27FC236}">
                <a16:creationId xmlns:a16="http://schemas.microsoft.com/office/drawing/2014/main" id="{031E513E-80C0-46BB-8311-E68CC6378A8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67167" y="2016125"/>
            <a:ext cx="5363852" cy="3449638"/>
          </a:xfrm>
          <a:prstGeom prst="rect">
            <a:avLst/>
          </a:prstGeom>
          <a:noFill/>
          <a:ln>
            <a:noFill/>
          </a:ln>
        </p:spPr>
      </p:pic>
      <p:sp>
        <p:nvSpPr>
          <p:cNvPr id="5" name="Rectangle 4">
            <a:extLst>
              <a:ext uri="{FF2B5EF4-FFF2-40B4-BE49-F238E27FC236}">
                <a16:creationId xmlns:a16="http://schemas.microsoft.com/office/drawing/2014/main" id="{41002F6B-7831-431E-94A3-6888C5A29B8B}"/>
              </a:ext>
            </a:extLst>
          </p:cNvPr>
          <p:cNvSpPr/>
          <p:nvPr/>
        </p:nvSpPr>
        <p:spPr>
          <a:xfrm>
            <a:off x="502183" y="1219338"/>
            <a:ext cx="5052766" cy="4832092"/>
          </a:xfrm>
          <a:prstGeom prst="rect">
            <a:avLst/>
          </a:prstGeom>
        </p:spPr>
        <p:txBody>
          <a:bodyPr wrap="square">
            <a:spAutoFit/>
          </a:bodyPr>
          <a:lstStyle/>
          <a:p>
            <a:pPr algn="just"/>
            <a:r>
              <a:rPr lang="en-US" sz="2800" b="1" dirty="0"/>
              <a:t>James Alphonso Frye </a:t>
            </a:r>
            <a:r>
              <a:rPr lang="en-US" sz="2800" dirty="0"/>
              <a:t>was an </a:t>
            </a:r>
            <a:r>
              <a:rPr lang="en-US" sz="2800" dirty="0">
                <a:highlight>
                  <a:srgbClr val="FFFF00"/>
                </a:highlight>
              </a:rPr>
              <a:t>alleged murderer</a:t>
            </a:r>
            <a:r>
              <a:rPr lang="en-US" sz="2800" b="1" dirty="0">
                <a:highlight>
                  <a:srgbClr val="FFFF00"/>
                </a:highlight>
              </a:rPr>
              <a:t>. </a:t>
            </a:r>
            <a:r>
              <a:rPr lang="en-US" sz="2800" dirty="0"/>
              <a:t>The key legal issue in Frye v. United States was </a:t>
            </a:r>
            <a:r>
              <a:rPr lang="en-US" sz="2800" dirty="0">
                <a:highlight>
                  <a:srgbClr val="FFFF00"/>
                </a:highlight>
              </a:rPr>
              <a:t>whether the systolic blood pressure deception test, as a scientific method for detecting deception, had gained enough acceptance among scientific experts</a:t>
            </a:r>
            <a:r>
              <a:rPr lang="en-US" sz="2800" dirty="0"/>
              <a:t> in the relevant fields to be admissible as expert testimony in a court of law.</a:t>
            </a:r>
          </a:p>
        </p:txBody>
      </p:sp>
    </p:spTree>
    <p:extLst>
      <p:ext uri="{BB962C8B-B14F-4D97-AF65-F5344CB8AC3E}">
        <p14:creationId xmlns:p14="http://schemas.microsoft.com/office/powerpoint/2010/main" val="4216722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C948A-5448-455C-92EF-096C6C05AAC3}"/>
              </a:ext>
            </a:extLst>
          </p:cNvPr>
          <p:cNvSpPr>
            <a:spLocks noGrp="1"/>
          </p:cNvSpPr>
          <p:nvPr>
            <p:ph type="title"/>
          </p:nvPr>
        </p:nvSpPr>
        <p:spPr>
          <a:xfrm>
            <a:off x="84841" y="1"/>
            <a:ext cx="12107159" cy="509046"/>
          </a:xfrm>
        </p:spPr>
        <p:txBody>
          <a:bodyPr>
            <a:normAutofit fontScale="90000"/>
          </a:bodyPr>
          <a:lstStyle/>
          <a:p>
            <a:r>
              <a:rPr lang="en-US" dirty="0"/>
              <a:t>II. Legal basis </a:t>
            </a:r>
          </a:p>
        </p:txBody>
      </p:sp>
      <p:sp>
        <p:nvSpPr>
          <p:cNvPr id="3" name="Content Placeholder 2">
            <a:extLst>
              <a:ext uri="{FF2B5EF4-FFF2-40B4-BE49-F238E27FC236}">
                <a16:creationId xmlns:a16="http://schemas.microsoft.com/office/drawing/2014/main" id="{EEC21FFF-3916-43C0-B9CE-BCAED9ADECC0}"/>
              </a:ext>
            </a:extLst>
          </p:cNvPr>
          <p:cNvSpPr>
            <a:spLocks noGrp="1"/>
          </p:cNvSpPr>
          <p:nvPr>
            <p:ph idx="1"/>
          </p:nvPr>
        </p:nvSpPr>
        <p:spPr>
          <a:xfrm>
            <a:off x="84841" y="509048"/>
            <a:ext cx="11953188" cy="4957298"/>
          </a:xfrm>
        </p:spPr>
        <p:txBody>
          <a:bodyPr>
            <a:normAutofit/>
          </a:bodyPr>
          <a:lstStyle/>
          <a:p>
            <a:r>
              <a:rPr lang="en-US" dirty="0"/>
              <a:t>(</a:t>
            </a:r>
            <a:r>
              <a:rPr lang="en-US" b="1" dirty="0"/>
              <a:t>b) Case law</a:t>
            </a:r>
          </a:p>
          <a:p>
            <a:pPr marL="0" indent="0">
              <a:buNone/>
            </a:pPr>
            <a:r>
              <a:rPr lang="en-US" sz="3600" b="1" i="1" dirty="0"/>
              <a:t>Frye v. United States </a:t>
            </a:r>
            <a:r>
              <a:rPr lang="en-US" sz="3600" dirty="0"/>
              <a:t>established one of the most influential rules of evidence in the history of American law.</a:t>
            </a:r>
          </a:p>
          <a:p>
            <a:r>
              <a:rPr lang="en-US" sz="3600" dirty="0"/>
              <a:t>In jurisdictions that follow </a:t>
            </a:r>
            <a:r>
              <a:rPr lang="en-US" sz="3600" i="1" dirty="0"/>
              <a:t>Frye,</a:t>
            </a:r>
            <a:r>
              <a:rPr lang="en-US" sz="3600" dirty="0"/>
              <a:t> </a:t>
            </a:r>
            <a:r>
              <a:rPr lang="en-US" sz="3600" dirty="0">
                <a:highlight>
                  <a:srgbClr val="FFFF00"/>
                </a:highlight>
              </a:rPr>
              <a:t>the proponent of the scientific evidence must establish that </a:t>
            </a:r>
            <a:r>
              <a:rPr lang="en-US" sz="3600" b="1" dirty="0">
                <a:highlight>
                  <a:srgbClr val="FFFF00"/>
                </a:highlight>
              </a:rPr>
              <a:t>the underlying theory and methodology are generally accepted </a:t>
            </a:r>
            <a:r>
              <a:rPr lang="en-US" sz="3600" dirty="0">
                <a:highlight>
                  <a:srgbClr val="FFFF00"/>
                </a:highlight>
              </a:rPr>
              <a:t>within the relevant portions of the scientific community.</a:t>
            </a:r>
          </a:p>
        </p:txBody>
      </p:sp>
    </p:spTree>
    <p:extLst>
      <p:ext uri="{BB962C8B-B14F-4D97-AF65-F5344CB8AC3E}">
        <p14:creationId xmlns:p14="http://schemas.microsoft.com/office/powerpoint/2010/main" val="106273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130A-923C-429C-9D81-D7FC8FF46CBD}"/>
              </a:ext>
            </a:extLst>
          </p:cNvPr>
          <p:cNvSpPr>
            <a:spLocks noGrp="1"/>
          </p:cNvSpPr>
          <p:nvPr>
            <p:ph type="title"/>
          </p:nvPr>
        </p:nvSpPr>
        <p:spPr>
          <a:xfrm>
            <a:off x="65988" y="1"/>
            <a:ext cx="12056881" cy="34879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CCDE986-8AB5-4C53-AA07-033C68102D82}"/>
              </a:ext>
            </a:extLst>
          </p:cNvPr>
          <p:cNvSpPr>
            <a:spLocks noGrp="1"/>
          </p:cNvSpPr>
          <p:nvPr>
            <p:ph idx="1"/>
          </p:nvPr>
        </p:nvSpPr>
        <p:spPr>
          <a:xfrm>
            <a:off x="235671" y="678730"/>
            <a:ext cx="11755224" cy="4787615"/>
          </a:xfrm>
        </p:spPr>
        <p:txBody>
          <a:bodyPr/>
          <a:lstStyle/>
          <a:p>
            <a:r>
              <a:rPr lang="en-US" dirty="0"/>
              <a:t>(B) </a:t>
            </a:r>
            <a:r>
              <a:rPr lang="en-US" b="1" dirty="0"/>
              <a:t>Ga. Code § 35-3-160</a:t>
            </a:r>
          </a:p>
          <a:p>
            <a:endParaRPr lang="en-US" dirty="0"/>
          </a:p>
          <a:p>
            <a:endParaRPr lang="en-US" dirty="0"/>
          </a:p>
          <a:p>
            <a:r>
              <a:rPr lang="en-US" dirty="0"/>
              <a:t>(</a:t>
            </a:r>
            <a:r>
              <a:rPr lang="en-US" sz="2800" dirty="0"/>
              <a:t>b) (1) A sample of deoxyribonucleic acid (DNA) </a:t>
            </a:r>
            <a:r>
              <a:rPr lang="en-US" sz="2800" dirty="0">
                <a:highlight>
                  <a:srgbClr val="FFFF00"/>
                </a:highlight>
              </a:rPr>
              <a:t>shall be collected by oral swab or other noninvasive procedure from any individual</a:t>
            </a:r>
            <a:r>
              <a:rPr lang="en-US" sz="2800" dirty="0"/>
              <a:t>: (A) Who has been convicted of a felony and is currently incarcerated in a detention facility, serving a probation sentence, or serving under the jurisdiction of the State Board of Pardons ...</a:t>
            </a:r>
          </a:p>
          <a:p>
            <a:endParaRPr lang="en-US" dirty="0"/>
          </a:p>
        </p:txBody>
      </p:sp>
    </p:spTree>
    <p:extLst>
      <p:ext uri="{BB962C8B-B14F-4D97-AF65-F5344CB8AC3E}">
        <p14:creationId xmlns:p14="http://schemas.microsoft.com/office/powerpoint/2010/main" val="3047834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DE67-9499-4929-B537-537087D7F925}"/>
              </a:ext>
            </a:extLst>
          </p:cNvPr>
          <p:cNvSpPr>
            <a:spLocks noGrp="1"/>
          </p:cNvSpPr>
          <p:nvPr>
            <p:ph type="title"/>
          </p:nvPr>
        </p:nvSpPr>
        <p:spPr>
          <a:xfrm>
            <a:off x="310393" y="192947"/>
            <a:ext cx="10744461" cy="469783"/>
          </a:xfrm>
        </p:spPr>
        <p:txBody>
          <a:bodyPr>
            <a:normAutofit fontScale="90000"/>
          </a:bodyPr>
          <a:lstStyle/>
          <a:p>
            <a:r>
              <a:rPr lang="en-US" i="1" dirty="0"/>
              <a:t>DNA Evidence definition and function</a:t>
            </a:r>
            <a:endParaRPr lang="en-US" dirty="0"/>
          </a:p>
        </p:txBody>
      </p:sp>
      <p:sp>
        <p:nvSpPr>
          <p:cNvPr id="3" name="Content Placeholder 2">
            <a:extLst>
              <a:ext uri="{FF2B5EF4-FFF2-40B4-BE49-F238E27FC236}">
                <a16:creationId xmlns:a16="http://schemas.microsoft.com/office/drawing/2014/main" id="{AB68ECD3-8EB6-40C1-B1C7-6701A29E95BF}"/>
              </a:ext>
            </a:extLst>
          </p:cNvPr>
          <p:cNvSpPr>
            <a:spLocks noGrp="1"/>
          </p:cNvSpPr>
          <p:nvPr>
            <p:ph idx="1"/>
          </p:nvPr>
        </p:nvSpPr>
        <p:spPr>
          <a:xfrm>
            <a:off x="167780" y="880844"/>
            <a:ext cx="11828477" cy="4731507"/>
          </a:xfrm>
        </p:spPr>
        <p:txBody>
          <a:bodyPr>
            <a:normAutofit fontScale="92500"/>
          </a:bodyPr>
          <a:lstStyle/>
          <a:p>
            <a:pPr marL="0" indent="0">
              <a:buNone/>
            </a:pPr>
            <a:r>
              <a:rPr lang="en-US" sz="2400" b="1" dirty="0"/>
              <a:t>DNA, or Deoxyribonucleic Acid, </a:t>
            </a:r>
            <a:r>
              <a:rPr lang="en-US" sz="2400" dirty="0"/>
              <a:t>is the genetic material that uniquely identifies each person (except identical twins). It has become an indispensable tool in forensic science, primarily used to identify or exclude individuals from crime scenes.</a:t>
            </a:r>
          </a:p>
          <a:p>
            <a:r>
              <a:rPr lang="en-US" sz="2400" dirty="0"/>
              <a:t> </a:t>
            </a:r>
            <a:r>
              <a:rPr lang="en-US" sz="2400" b="1" dirty="0"/>
              <a:t>DNA is generally used to solve crimes in one of two ways.</a:t>
            </a:r>
            <a:r>
              <a:rPr lang="en-US" sz="2400" dirty="0"/>
              <a:t>  In cases where </a:t>
            </a:r>
            <a:r>
              <a:rPr lang="en-US" sz="2400" dirty="0">
                <a:highlight>
                  <a:srgbClr val="FFFF00"/>
                </a:highlight>
              </a:rPr>
              <a:t>a suspect is identified,</a:t>
            </a:r>
            <a:r>
              <a:rPr lang="en-US" sz="2400" dirty="0"/>
              <a:t> a sample of that person’s DNA can be compared to evidence from the crime scene.  The results of this comparison may help establish whether the suspect committed the crime. </a:t>
            </a:r>
          </a:p>
          <a:p>
            <a:r>
              <a:rPr lang="en-US" sz="2400" dirty="0"/>
              <a:t> In cases </a:t>
            </a:r>
            <a:r>
              <a:rPr lang="en-US" sz="2400" dirty="0">
                <a:highlight>
                  <a:srgbClr val="FFFF00"/>
                </a:highlight>
              </a:rPr>
              <a:t>where a suspect has not yet been identified</a:t>
            </a:r>
            <a:r>
              <a:rPr lang="en-US" sz="2400" dirty="0"/>
              <a:t>, biological evidence from the crime scene can be analyzed and compared to offender profiles in DNA databases to help identify the perpetrator.  Crime scene evidence can also be linked to other crime scenes through the use of DNA databases. </a:t>
            </a:r>
          </a:p>
          <a:p>
            <a:pPr marL="0" indent="0">
              <a:buNone/>
            </a:pPr>
            <a:endParaRPr lang="en-US" sz="2400" dirty="0"/>
          </a:p>
        </p:txBody>
      </p:sp>
    </p:spTree>
    <p:extLst>
      <p:ext uri="{BB962C8B-B14F-4D97-AF65-F5344CB8AC3E}">
        <p14:creationId xmlns:p14="http://schemas.microsoft.com/office/powerpoint/2010/main" val="1207440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140E-C131-43B5-8C54-C8AF3DDEF3D2}"/>
              </a:ext>
            </a:extLst>
          </p:cNvPr>
          <p:cNvSpPr>
            <a:spLocks noGrp="1"/>
          </p:cNvSpPr>
          <p:nvPr>
            <p:ph type="title"/>
          </p:nvPr>
        </p:nvSpPr>
        <p:spPr/>
        <p:txBody>
          <a:bodyPr/>
          <a:lstStyle/>
          <a:p>
            <a:r>
              <a:rPr lang="en-US" dirty="0"/>
              <a:t>Supporting Cases: The Innocence Project &amp; Golden State Killer</a:t>
            </a:r>
          </a:p>
        </p:txBody>
      </p:sp>
      <p:sp>
        <p:nvSpPr>
          <p:cNvPr id="3" name="Content Placeholder 2">
            <a:extLst>
              <a:ext uri="{FF2B5EF4-FFF2-40B4-BE49-F238E27FC236}">
                <a16:creationId xmlns:a16="http://schemas.microsoft.com/office/drawing/2014/main" id="{667F2F16-F4FF-45E9-AA18-BB003AF1BDFE}"/>
              </a:ext>
            </a:extLst>
          </p:cNvPr>
          <p:cNvSpPr>
            <a:spLocks noGrp="1"/>
          </p:cNvSpPr>
          <p:nvPr>
            <p:ph idx="1"/>
          </p:nvPr>
        </p:nvSpPr>
        <p:spPr/>
        <p:txBody>
          <a:bodyPr/>
          <a:lstStyle/>
          <a:p>
            <a:r>
              <a:rPr lang="en-US" b="1" dirty="0"/>
              <a:t>Innocence Project</a:t>
            </a:r>
            <a:br>
              <a:rPr lang="en-US" dirty="0"/>
            </a:br>
            <a:r>
              <a:rPr lang="en-US" dirty="0"/>
              <a:t>The </a:t>
            </a:r>
            <a:r>
              <a:rPr lang="en-US" b="1" dirty="0"/>
              <a:t>Innocence Project</a:t>
            </a:r>
            <a:r>
              <a:rPr lang="en-US" dirty="0"/>
              <a:t> has been instrumental in overturning wrongful convictions, using DNA evidence to exonerate over 375 individuals. These cases demonstrate the strength of DNA in revealing the truth and correcting past injustices.</a:t>
            </a:r>
          </a:p>
          <a:p>
            <a:r>
              <a:rPr lang="en-US" b="1" dirty="0"/>
              <a:t>Golden State Killer</a:t>
            </a:r>
            <a:br>
              <a:rPr lang="en-US" dirty="0"/>
            </a:br>
            <a:r>
              <a:rPr lang="en-US" dirty="0"/>
              <a:t>The case of the </a:t>
            </a:r>
            <a:r>
              <a:rPr lang="en-US" b="1" dirty="0"/>
              <a:t>Golden State Killer</a:t>
            </a:r>
            <a:r>
              <a:rPr lang="en-US" dirty="0"/>
              <a:t> is a prime example of how DNA can solve cold cases. Using familial DNA searches, investigators were able to identify and capture Joseph James DeAngelo, decades after his crimes were committed.</a:t>
            </a:r>
          </a:p>
          <a:p>
            <a:endParaRPr lang="en-US" dirty="0"/>
          </a:p>
        </p:txBody>
      </p:sp>
    </p:spTree>
    <p:extLst>
      <p:ext uri="{BB962C8B-B14F-4D97-AF65-F5344CB8AC3E}">
        <p14:creationId xmlns:p14="http://schemas.microsoft.com/office/powerpoint/2010/main" val="2973892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7DDED-ACCA-440B-9637-9D3A1A6D89AF}"/>
              </a:ext>
            </a:extLst>
          </p:cNvPr>
          <p:cNvSpPr>
            <a:spLocks noGrp="1"/>
          </p:cNvSpPr>
          <p:nvPr>
            <p:ph type="title"/>
          </p:nvPr>
        </p:nvSpPr>
        <p:spPr/>
        <p:txBody>
          <a:bodyPr/>
          <a:lstStyle/>
          <a:p>
            <a:r>
              <a:rPr lang="en-US" b="1" dirty="0"/>
              <a:t>Key Details of the Golden State Killer Case:</a:t>
            </a:r>
            <a:endParaRPr lang="en-US" dirty="0"/>
          </a:p>
          <a:p>
            <a:endParaRPr lang="en-US" dirty="0"/>
          </a:p>
        </p:txBody>
      </p:sp>
      <p:sp>
        <p:nvSpPr>
          <p:cNvPr id="3" name="Content Placeholder 2">
            <a:extLst>
              <a:ext uri="{FF2B5EF4-FFF2-40B4-BE49-F238E27FC236}">
                <a16:creationId xmlns:a16="http://schemas.microsoft.com/office/drawing/2014/main" id="{8DE756C9-8A5A-4AA8-8FF6-678A9BF3598E}"/>
              </a:ext>
            </a:extLst>
          </p:cNvPr>
          <p:cNvSpPr>
            <a:spLocks noGrp="1"/>
          </p:cNvSpPr>
          <p:nvPr>
            <p:ph idx="1"/>
          </p:nvPr>
        </p:nvSpPr>
        <p:spPr/>
        <p:txBody>
          <a:bodyPr>
            <a:normAutofit fontScale="70000" lnSpcReduction="20000"/>
          </a:bodyPr>
          <a:lstStyle/>
          <a:p>
            <a:r>
              <a:rPr lang="en-US" b="1" dirty="0"/>
              <a:t>Key Details of the Golden State Killer Case:</a:t>
            </a:r>
            <a:endParaRPr lang="en-US" dirty="0"/>
          </a:p>
          <a:p>
            <a:r>
              <a:rPr lang="en-US" b="1" dirty="0"/>
              <a:t>Criminal Activity (1974–1986):</a:t>
            </a:r>
            <a:endParaRPr lang="en-US" dirty="0"/>
          </a:p>
          <a:p>
            <a:r>
              <a:rPr lang="en-US" dirty="0">
                <a:ea typeface="+mn-lt"/>
                <a:cs typeface="+mn-lt"/>
              </a:rPr>
              <a:t>DeAngelo committed crimes across different regions in California and was known by several aliases based on the locations and the nature of his crimes:</a:t>
            </a:r>
            <a:endParaRPr lang="en-US" dirty="0"/>
          </a:p>
          <a:p>
            <a:r>
              <a:rPr lang="en-US" b="1" dirty="0">
                <a:ea typeface="+mn-lt"/>
                <a:cs typeface="+mn-lt"/>
              </a:rPr>
              <a:t>Visalia </a:t>
            </a:r>
            <a:r>
              <a:rPr lang="en-US" b="1" dirty="0" err="1">
                <a:ea typeface="+mn-lt"/>
                <a:cs typeface="+mn-lt"/>
              </a:rPr>
              <a:t>Ransacker</a:t>
            </a:r>
            <a:r>
              <a:rPr lang="en-US" dirty="0">
                <a:ea typeface="+mn-lt"/>
                <a:cs typeface="+mn-lt"/>
              </a:rPr>
              <a:t>: In the mid-1970s, he began with a string of burglaries in Visalia, California.</a:t>
            </a:r>
            <a:endParaRPr lang="en-US" dirty="0"/>
          </a:p>
          <a:p>
            <a:r>
              <a:rPr lang="en-US" b="1" dirty="0">
                <a:ea typeface="+mn-lt"/>
                <a:cs typeface="+mn-lt"/>
              </a:rPr>
              <a:t>East Area Rapist</a:t>
            </a:r>
            <a:r>
              <a:rPr lang="en-US" dirty="0">
                <a:ea typeface="+mn-lt"/>
                <a:cs typeface="+mn-lt"/>
              </a:rPr>
              <a:t>: In the late 1970s, he sexually assaulted numerous women in their homes, mainly in the Sacramento area.</a:t>
            </a:r>
            <a:endParaRPr lang="en-US" dirty="0"/>
          </a:p>
          <a:p>
            <a:r>
              <a:rPr lang="en-US" b="1" dirty="0">
                <a:ea typeface="+mn-lt"/>
                <a:cs typeface="+mn-lt"/>
              </a:rPr>
              <a:t>Original Night Stalker</a:t>
            </a:r>
            <a:r>
              <a:rPr lang="en-US" dirty="0">
                <a:ea typeface="+mn-lt"/>
                <a:cs typeface="+mn-lt"/>
              </a:rPr>
              <a:t>: In the early 1980s, he committed a series of murders in Southern California, often targeting couples.</a:t>
            </a:r>
            <a:endParaRPr lang="en-US" dirty="0"/>
          </a:p>
          <a:p>
            <a:r>
              <a:rPr lang="en-US" b="1" dirty="0"/>
              <a:t>Modus Operandi:</a:t>
            </a:r>
            <a:endParaRPr lang="en-US" dirty="0"/>
          </a:p>
          <a:p>
            <a:r>
              <a:rPr lang="en-US" dirty="0">
                <a:ea typeface="+mn-lt"/>
                <a:cs typeface="+mn-lt"/>
              </a:rPr>
              <a:t>DeAngelo was known for stalking his victims, often studying their routines before breaking into their homes. His crimes were methodical, and he would sometimes tie up his victims, taunting them while prolonging the attacks. In the cases involving couples, he would sometimes restrain the male partner and subject the female to sexual assault.</a:t>
            </a:r>
            <a:endParaRPr lang="en-US" dirty="0"/>
          </a:p>
          <a:p>
            <a:endParaRPr lang="en-US" dirty="0"/>
          </a:p>
        </p:txBody>
      </p:sp>
    </p:spTree>
    <p:extLst>
      <p:ext uri="{BB962C8B-B14F-4D97-AF65-F5344CB8AC3E}">
        <p14:creationId xmlns:p14="http://schemas.microsoft.com/office/powerpoint/2010/main" val="2438098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DAA30-7448-4A52-84E6-7976E85313B8}"/>
              </a:ext>
            </a:extLst>
          </p:cNvPr>
          <p:cNvSpPr>
            <a:spLocks noGrp="1"/>
          </p:cNvSpPr>
          <p:nvPr>
            <p:ph type="title"/>
          </p:nvPr>
        </p:nvSpPr>
        <p:spPr>
          <a:xfrm>
            <a:off x="83891" y="134225"/>
            <a:ext cx="10970964" cy="780175"/>
          </a:xfrm>
        </p:spPr>
        <p:txBody>
          <a:bodyPr>
            <a:normAutofit fontScale="90000"/>
          </a:bodyPr>
          <a:lstStyle/>
          <a:p>
            <a:r>
              <a:rPr lang="en-US" altLang="en-US" dirty="0">
                <a:latin typeface="Arial" panose="020B0604020202020204" pitchFamily="34" charset="0"/>
              </a:rPr>
              <a:t>Analysis of Data</a:t>
            </a:r>
            <a:br>
              <a:rPr lang="en-US" altLang="en-US" dirty="0">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FDDC031-9C32-4A83-866E-85AEF20F00E3}"/>
              </a:ext>
            </a:extLst>
          </p:cNvPr>
          <p:cNvSpPr>
            <a:spLocks noGrp="1"/>
          </p:cNvSpPr>
          <p:nvPr>
            <p:ph idx="1"/>
          </p:nvPr>
        </p:nvSpPr>
        <p:spPr>
          <a:xfrm>
            <a:off x="83891" y="755010"/>
            <a:ext cx="10970964" cy="4711336"/>
          </a:xfrm>
        </p:spPr>
        <p:txBody>
          <a:bodyPr>
            <a:normAutofit/>
          </a:bodyPr>
          <a:lstStyle/>
          <a:p>
            <a:r>
              <a:rPr lang="en-US" b="1" dirty="0"/>
              <a:t>ADMISSIBILITY OF NOVEL SCIENTIFIC TECHNIQUES</a:t>
            </a:r>
          </a:p>
          <a:p>
            <a:endParaRPr lang="en-US" dirty="0"/>
          </a:p>
          <a:p>
            <a:endParaRPr lang="en-US" dirty="0"/>
          </a:p>
          <a:p>
            <a:r>
              <a:rPr lang="en-US" sz="3200" dirty="0"/>
              <a:t>Courts use two distinct approaches to determine the admissibility of novel scientific evidence. </a:t>
            </a:r>
          </a:p>
          <a:p>
            <a:r>
              <a:rPr lang="en-US" sz="3200" b="1" dirty="0"/>
              <a:t>(a) General acceptance </a:t>
            </a:r>
          </a:p>
          <a:p>
            <a:r>
              <a:rPr lang="en-US" sz="3200" b="1" dirty="0"/>
              <a:t>(b) General "relevancy" test </a:t>
            </a:r>
            <a:endParaRPr lang="en-US" sz="3200" dirty="0"/>
          </a:p>
          <a:p>
            <a:pPr marL="0" indent="0">
              <a:buNone/>
            </a:pPr>
            <a:endParaRPr lang="en-US" sz="2800" dirty="0">
              <a:highlight>
                <a:srgbClr val="FFFF00"/>
              </a:highlight>
            </a:endParaRPr>
          </a:p>
        </p:txBody>
      </p:sp>
    </p:spTree>
    <p:extLst>
      <p:ext uri="{BB962C8B-B14F-4D97-AF65-F5344CB8AC3E}">
        <p14:creationId xmlns:p14="http://schemas.microsoft.com/office/powerpoint/2010/main" val="1075565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76CC-ED13-44DC-BC00-EDE43C689C90}"/>
              </a:ext>
            </a:extLst>
          </p:cNvPr>
          <p:cNvSpPr>
            <a:spLocks noGrp="1"/>
          </p:cNvSpPr>
          <p:nvPr>
            <p:ph type="title"/>
          </p:nvPr>
        </p:nvSpPr>
        <p:spPr>
          <a:xfrm>
            <a:off x="234892" y="159392"/>
            <a:ext cx="10803184" cy="411059"/>
          </a:xfrm>
        </p:spPr>
        <p:txBody>
          <a:bodyPr>
            <a:normAutofit fontScale="90000"/>
          </a:bodyPr>
          <a:lstStyle/>
          <a:p>
            <a:r>
              <a:rPr lang="en-US" dirty="0"/>
              <a:t>Iv. Analysis of data </a:t>
            </a:r>
          </a:p>
        </p:txBody>
      </p:sp>
      <p:sp>
        <p:nvSpPr>
          <p:cNvPr id="3" name="Content Placeholder 2">
            <a:extLst>
              <a:ext uri="{FF2B5EF4-FFF2-40B4-BE49-F238E27FC236}">
                <a16:creationId xmlns:a16="http://schemas.microsoft.com/office/drawing/2014/main" id="{A4E1A543-8B12-4759-84A8-792C9B972549}"/>
              </a:ext>
            </a:extLst>
          </p:cNvPr>
          <p:cNvSpPr>
            <a:spLocks noGrp="1"/>
          </p:cNvSpPr>
          <p:nvPr>
            <p:ph idx="1"/>
          </p:nvPr>
        </p:nvSpPr>
        <p:spPr>
          <a:xfrm>
            <a:off x="125835" y="805344"/>
            <a:ext cx="12281482" cy="4661002"/>
          </a:xfrm>
        </p:spPr>
        <p:txBody>
          <a:bodyPr>
            <a:normAutofit/>
          </a:bodyPr>
          <a:lstStyle/>
          <a:p>
            <a:r>
              <a:rPr lang="en-US" b="1" dirty="0"/>
              <a:t>ADMISSIBILITY OF NOVEL SCIENTIFIC TECHNIQUES</a:t>
            </a:r>
          </a:p>
          <a:p>
            <a:pPr marL="0" indent="0">
              <a:buNone/>
            </a:pPr>
            <a:endParaRPr lang="en-US" sz="2800" dirty="0"/>
          </a:p>
          <a:p>
            <a:r>
              <a:rPr lang="en-US" sz="2800" b="1" dirty="0"/>
              <a:t>a) General acceptance </a:t>
            </a:r>
          </a:p>
          <a:p>
            <a:pPr marL="0" indent="0" algn="just">
              <a:buNone/>
            </a:pPr>
            <a:r>
              <a:rPr lang="en-US" sz="2800" dirty="0">
                <a:highlight>
                  <a:srgbClr val="FFFF00"/>
                </a:highlight>
              </a:rPr>
              <a:t>IS USED BY The majority of jurisdictions , </a:t>
            </a:r>
            <a:r>
              <a:rPr lang="en-US" sz="2800" dirty="0"/>
              <a:t>the approach  WAS ADOPTED SINCE  1923 case of </a:t>
            </a:r>
            <a:r>
              <a:rPr lang="en-US" sz="2800" b="1" dirty="0"/>
              <a:t>Frye v. United States.  </a:t>
            </a:r>
            <a:r>
              <a:rPr lang="en-US" sz="2800" dirty="0"/>
              <a:t>When considering the admissibility of any evidence produced through new scientific procedures, a </a:t>
            </a:r>
            <a:r>
              <a:rPr lang="en-US" sz="2800" b="1" dirty="0"/>
              <a:t>Frye jurisdiction requires </a:t>
            </a:r>
            <a:r>
              <a:rPr lang="en-US" sz="2800" dirty="0"/>
              <a:t>that the procedures gain </a:t>
            </a:r>
            <a:r>
              <a:rPr lang="en-US" sz="2800" dirty="0">
                <a:highlight>
                  <a:srgbClr val="FFFF00"/>
                </a:highlight>
              </a:rPr>
              <a:t>"general acceptance" within the appropriate scientific community. </a:t>
            </a:r>
          </a:p>
          <a:p>
            <a:endParaRPr lang="en-US" dirty="0"/>
          </a:p>
        </p:txBody>
      </p:sp>
    </p:spTree>
    <p:extLst>
      <p:ext uri="{BB962C8B-B14F-4D97-AF65-F5344CB8AC3E}">
        <p14:creationId xmlns:p14="http://schemas.microsoft.com/office/powerpoint/2010/main" val="5051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64E70-114B-48F7-B8EC-A0CA4E943297}"/>
              </a:ext>
            </a:extLst>
          </p:cNvPr>
          <p:cNvSpPr>
            <a:spLocks noGrp="1"/>
          </p:cNvSpPr>
          <p:nvPr>
            <p:ph type="title"/>
          </p:nvPr>
        </p:nvSpPr>
        <p:spPr>
          <a:xfrm>
            <a:off x="113123" y="1"/>
            <a:ext cx="10941732" cy="385894"/>
          </a:xfrm>
        </p:spPr>
        <p:txBody>
          <a:bodyPr>
            <a:normAutofit fontScale="90000"/>
          </a:bodyPr>
          <a:lstStyle/>
          <a:p>
            <a:r>
              <a:rPr lang="en-US" dirty="0" err="1"/>
              <a:t>aGenda</a:t>
            </a:r>
            <a:endParaRPr lang="en-US" dirty="0"/>
          </a:p>
        </p:txBody>
      </p:sp>
      <p:sp>
        <p:nvSpPr>
          <p:cNvPr id="4" name="Rectangle 1">
            <a:extLst>
              <a:ext uri="{FF2B5EF4-FFF2-40B4-BE49-F238E27FC236}">
                <a16:creationId xmlns:a16="http://schemas.microsoft.com/office/drawing/2014/main" id="{7BC06EFD-59A8-47AF-91BB-1E8FA9E78B04}"/>
              </a:ext>
            </a:extLst>
          </p:cNvPr>
          <p:cNvSpPr>
            <a:spLocks noGrp="1" noChangeArrowheads="1"/>
          </p:cNvSpPr>
          <p:nvPr>
            <p:ph idx="1"/>
          </p:nvPr>
        </p:nvSpPr>
        <p:spPr bwMode="auto">
          <a:xfrm>
            <a:off x="394283" y="529755"/>
            <a:ext cx="1041215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ClrTx/>
              <a:buSzTx/>
              <a:buNone/>
            </a:pPr>
            <a:r>
              <a:rPr lang="en-US" altLang="en-US" sz="1800" b="1" dirty="0">
                <a:latin typeface="Arial"/>
                <a:cs typeface="Arial"/>
              </a:rPr>
              <a:t>I</a:t>
            </a:r>
            <a:r>
              <a:rPr lang="en-US" altLang="en-US" sz="2400" b="1" dirty="0">
                <a:latin typeface="Arial"/>
                <a:cs typeface="Arial"/>
              </a:rPr>
              <a:t>.  Introduction</a:t>
            </a:r>
            <a:endParaRPr lang="en-US" sz="2400" b="1" dirty="0"/>
          </a:p>
          <a:p>
            <a:pPr marL="0" indent="0" eaLnBrk="0" fontAlgn="base" hangingPunct="0">
              <a:lnSpc>
                <a:spcPct val="100000"/>
              </a:lnSpc>
              <a:spcBef>
                <a:spcPct val="0"/>
              </a:spcBef>
              <a:spcAft>
                <a:spcPct val="0"/>
              </a:spcAft>
              <a:buClrTx/>
              <a:buSzTx/>
              <a:buNone/>
            </a:pPr>
            <a:r>
              <a:rPr lang="en-US" altLang="en-US" sz="2400" dirty="0">
                <a:latin typeface="Arial" panose="020B0604020202020204" pitchFamily="34" charset="0"/>
              </a:rPr>
              <a:t>A. Historical Background</a:t>
            </a:r>
          </a:p>
          <a:p>
            <a:pPr marL="0" indent="0" eaLnBrk="0" fontAlgn="base" hangingPunct="0">
              <a:lnSpc>
                <a:spcPct val="100000"/>
              </a:lnSpc>
              <a:spcBef>
                <a:spcPct val="0"/>
              </a:spcBef>
              <a:spcAft>
                <a:spcPct val="0"/>
              </a:spcAft>
              <a:buClrTx/>
              <a:buSzTx/>
              <a:buNone/>
            </a:pPr>
            <a:r>
              <a:rPr lang="en-US" altLang="en-US" sz="2400" i="1" dirty="0">
                <a:latin typeface="Arial" panose="020B0604020202020204" pitchFamily="34" charset="0"/>
              </a:rPr>
              <a:t>B. People v. Castro</a:t>
            </a:r>
          </a:p>
          <a:p>
            <a:pPr marL="0" indent="0" eaLnBrk="0" fontAlgn="base" hangingPunct="0">
              <a:lnSpc>
                <a:spcPct val="100000"/>
              </a:lnSpc>
              <a:spcBef>
                <a:spcPct val="0"/>
              </a:spcBef>
              <a:spcAft>
                <a:spcPct val="0"/>
              </a:spcAft>
              <a:buClrTx/>
              <a:buSzTx/>
              <a:buNone/>
            </a:pPr>
            <a:r>
              <a:rPr lang="en-US" altLang="en-US" sz="2400" dirty="0">
                <a:latin typeface="Arial" panose="020B0604020202020204" pitchFamily="34" charset="0"/>
              </a:rPr>
              <a:t>C. Significant of the issue</a:t>
            </a:r>
          </a:p>
          <a:p>
            <a:pPr marL="342900" indent="-342900" eaLnBrk="0" fontAlgn="base" hangingPunct="0">
              <a:lnSpc>
                <a:spcPct val="100000"/>
              </a:lnSpc>
              <a:spcBef>
                <a:spcPct val="0"/>
              </a:spcBef>
              <a:spcAft>
                <a:spcPct val="0"/>
              </a:spcAft>
              <a:buClrTx/>
              <a:buSzTx/>
              <a:buAutoNum type="arabicPeriod"/>
            </a:pPr>
            <a:endParaRPr lang="en-US" altLang="en-US" sz="2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chemeClr val="tx1"/>
                </a:solidFill>
                <a:effectLst/>
                <a:latin typeface="Arial" panose="020B0604020202020204" pitchFamily="34" charset="0"/>
              </a:rPr>
              <a:t>II. Legal Basis</a:t>
            </a:r>
          </a:p>
          <a:p>
            <a:pPr marL="342900" marR="0" lvl="0" indent="-342900" algn="l" defTabSz="914400" rtl="0" eaLnBrk="0" fontAlgn="base" latinLnBrk="0" hangingPunct="0">
              <a:lnSpc>
                <a:spcPct val="100000"/>
              </a:lnSpc>
              <a:spcBef>
                <a:spcPct val="0"/>
              </a:spcBef>
              <a:spcAft>
                <a:spcPct val="0"/>
              </a:spcAft>
              <a:buClrTx/>
              <a:buSzTx/>
              <a:buAutoNum type="alphaUcPeriod"/>
              <a:tabLst/>
            </a:pPr>
            <a:r>
              <a:rPr lang="en-US" altLang="en-US" sz="2400" dirty="0">
                <a:latin typeface="Arial" panose="020B0604020202020204" pitchFamily="34" charset="0"/>
              </a:rPr>
              <a:t>Federal</a:t>
            </a:r>
          </a:p>
          <a:p>
            <a:pPr marL="342900" marR="0" lvl="0" indent="-342900" algn="l" defTabSz="914400" rtl="0" eaLnBrk="0" fontAlgn="base" latinLnBrk="0" hangingPunct="0">
              <a:lnSpc>
                <a:spcPct val="100000"/>
              </a:lnSpc>
              <a:spcBef>
                <a:spcPct val="0"/>
              </a:spcBef>
              <a:spcAft>
                <a:spcPct val="0"/>
              </a:spcAft>
              <a:buClrTx/>
              <a:buSzTx/>
              <a:buAutoNum type="alphaUcPeriod"/>
              <a:tabLst/>
            </a:pPr>
            <a:r>
              <a:rPr lang="en-US" altLang="en-US" sz="2400" dirty="0">
                <a:latin typeface="Arial" panose="020B0604020202020204" pitchFamily="34" charset="0"/>
              </a:rPr>
              <a:t>Georgia </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2400" b="1" dirty="0">
                <a:latin typeface="Arial" panose="020B0604020202020204" pitchFamily="34" charset="0"/>
              </a:rPr>
              <a:t>III. Definitions of concept</a:t>
            </a:r>
            <a:endParaRPr kumimoji="0" lang="en-US" altLang="en-US" sz="2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IV. Analysis of Data</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b="1" dirty="0">
                <a:latin typeface="Arial" panose="020B0604020202020204" pitchFamily="34" charset="0"/>
              </a:rPr>
              <a:t>V. Problems with DNA Evidence </a:t>
            </a:r>
            <a:endParaRPr kumimoji="0" lang="en-US" altLang="en-US" sz="2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VI. Conclusion and Recommendations </a:t>
            </a:r>
          </a:p>
        </p:txBody>
      </p:sp>
    </p:spTree>
    <p:extLst>
      <p:ext uri="{BB962C8B-B14F-4D97-AF65-F5344CB8AC3E}">
        <p14:creationId xmlns:p14="http://schemas.microsoft.com/office/powerpoint/2010/main" val="715025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D8B0D-A9D0-4AC2-A5F7-6DC77F141ED1}"/>
              </a:ext>
            </a:extLst>
          </p:cNvPr>
          <p:cNvSpPr>
            <a:spLocks noGrp="1"/>
          </p:cNvSpPr>
          <p:nvPr>
            <p:ph type="title"/>
          </p:nvPr>
        </p:nvSpPr>
        <p:spPr>
          <a:xfrm>
            <a:off x="1" y="176170"/>
            <a:ext cx="11054854" cy="343948"/>
          </a:xfrm>
        </p:spPr>
        <p:txBody>
          <a:bodyPr>
            <a:normAutofit fontScale="90000"/>
          </a:bodyPr>
          <a:lstStyle/>
          <a:p>
            <a:r>
              <a:rPr lang="en-US" dirty="0"/>
              <a:t>Analysis of data </a:t>
            </a:r>
          </a:p>
        </p:txBody>
      </p:sp>
      <p:sp>
        <p:nvSpPr>
          <p:cNvPr id="3" name="Content Placeholder 2">
            <a:extLst>
              <a:ext uri="{FF2B5EF4-FFF2-40B4-BE49-F238E27FC236}">
                <a16:creationId xmlns:a16="http://schemas.microsoft.com/office/drawing/2014/main" id="{0987553F-2CC4-475E-B7F2-97206B8544A8}"/>
              </a:ext>
            </a:extLst>
          </p:cNvPr>
          <p:cNvSpPr>
            <a:spLocks noGrp="1"/>
          </p:cNvSpPr>
          <p:nvPr>
            <p:ph idx="1"/>
          </p:nvPr>
        </p:nvSpPr>
        <p:spPr>
          <a:xfrm>
            <a:off x="75501" y="847288"/>
            <a:ext cx="12013035" cy="5201174"/>
          </a:xfrm>
        </p:spPr>
        <p:txBody>
          <a:bodyPr>
            <a:normAutofit lnSpcReduction="10000"/>
          </a:bodyPr>
          <a:lstStyle/>
          <a:p>
            <a:r>
              <a:rPr lang="en-US" sz="2800" b="1" dirty="0"/>
              <a:t> Attacks upon DNA typing usually focus on </a:t>
            </a:r>
            <a:r>
              <a:rPr lang="en-US" sz="2800" b="1" dirty="0">
                <a:highlight>
                  <a:srgbClr val="FFFF00"/>
                </a:highlight>
              </a:rPr>
              <a:t>the "general acceptance" </a:t>
            </a:r>
            <a:r>
              <a:rPr lang="en-US" sz="2800" b="1" dirty="0"/>
              <a:t>portion of the Frye test. </a:t>
            </a:r>
          </a:p>
          <a:p>
            <a:endParaRPr lang="en-US" sz="2800" dirty="0"/>
          </a:p>
          <a:p>
            <a:r>
              <a:rPr lang="en-US" sz="3600" b="1" dirty="0"/>
              <a:t>Because this technique finds its roots </a:t>
            </a:r>
            <a:r>
              <a:rPr lang="en-US" sz="3600" dirty="0"/>
              <a:t>in </a:t>
            </a:r>
            <a:r>
              <a:rPr lang="en-US" sz="3600" dirty="0">
                <a:highlight>
                  <a:srgbClr val="FFFF00"/>
                </a:highlight>
              </a:rPr>
              <a:t>molecular biology, chemistry, and population genetics,</a:t>
            </a:r>
            <a:r>
              <a:rPr lang="en-US" sz="3600" dirty="0"/>
              <a:t> </a:t>
            </a:r>
          </a:p>
          <a:p>
            <a:r>
              <a:rPr lang="en-US" sz="3600" dirty="0"/>
              <a:t>THEREFORE, a court may have difficulty determining the appropriate scientific field before reaching </a:t>
            </a:r>
            <a:r>
              <a:rPr lang="en-US" sz="3600" dirty="0">
                <a:highlight>
                  <a:srgbClr val="FFFF00"/>
                </a:highlight>
              </a:rPr>
              <a:t>the "general acceptance" </a:t>
            </a:r>
            <a:r>
              <a:rPr lang="en-US" sz="3600" dirty="0"/>
              <a:t>question.</a:t>
            </a:r>
          </a:p>
        </p:txBody>
      </p:sp>
    </p:spTree>
    <p:extLst>
      <p:ext uri="{BB962C8B-B14F-4D97-AF65-F5344CB8AC3E}">
        <p14:creationId xmlns:p14="http://schemas.microsoft.com/office/powerpoint/2010/main" val="1045835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252BB-929D-4307-836C-7032661E7A8A}"/>
              </a:ext>
            </a:extLst>
          </p:cNvPr>
          <p:cNvSpPr>
            <a:spLocks noGrp="1"/>
          </p:cNvSpPr>
          <p:nvPr>
            <p:ph type="title"/>
          </p:nvPr>
        </p:nvSpPr>
        <p:spPr>
          <a:xfrm>
            <a:off x="69575" y="1"/>
            <a:ext cx="10985280" cy="715616"/>
          </a:xfrm>
        </p:spPr>
        <p:txBody>
          <a:bodyPr/>
          <a:lstStyle/>
          <a:p>
            <a:r>
              <a:rPr lang="en-US" dirty="0"/>
              <a:t>Analysis of data </a:t>
            </a:r>
          </a:p>
        </p:txBody>
      </p:sp>
      <p:sp>
        <p:nvSpPr>
          <p:cNvPr id="3" name="Content Placeholder 2">
            <a:extLst>
              <a:ext uri="{FF2B5EF4-FFF2-40B4-BE49-F238E27FC236}">
                <a16:creationId xmlns:a16="http://schemas.microsoft.com/office/drawing/2014/main" id="{D8A2A19F-6261-400C-A85A-AE90BF59720F}"/>
              </a:ext>
            </a:extLst>
          </p:cNvPr>
          <p:cNvSpPr>
            <a:spLocks noGrp="1"/>
          </p:cNvSpPr>
          <p:nvPr>
            <p:ph idx="1"/>
          </p:nvPr>
        </p:nvSpPr>
        <p:spPr>
          <a:xfrm>
            <a:off x="188843" y="715618"/>
            <a:ext cx="12105861" cy="5406886"/>
          </a:xfrm>
        </p:spPr>
        <p:txBody>
          <a:bodyPr>
            <a:normAutofit/>
          </a:bodyPr>
          <a:lstStyle/>
          <a:p>
            <a:pPr algn="just"/>
            <a:r>
              <a:rPr lang="en-US" sz="3600" b="1" dirty="0"/>
              <a:t>(b) General acceptance relevancy test</a:t>
            </a:r>
          </a:p>
          <a:p>
            <a:pPr marL="0" indent="0" algn="just">
              <a:buNone/>
            </a:pPr>
            <a:r>
              <a:rPr lang="en-US" sz="3600" dirty="0"/>
              <a:t> </a:t>
            </a:r>
            <a:r>
              <a:rPr lang="en-US" sz="3600" dirty="0">
                <a:highlight>
                  <a:srgbClr val="FFFF00"/>
                </a:highlight>
              </a:rPr>
              <a:t>Jurisdictions that do not adopt the Frye test apply</a:t>
            </a:r>
            <a:r>
              <a:rPr lang="en-US" sz="3600" dirty="0"/>
              <a:t> </a:t>
            </a:r>
            <a:r>
              <a:rPr lang="en-US" sz="3600" b="1" dirty="0"/>
              <a:t>a general "relevancy" test </a:t>
            </a:r>
            <a:r>
              <a:rPr lang="en-US" sz="3600" dirty="0"/>
              <a:t>reflected in the Federal Rules of Evidence. </a:t>
            </a:r>
          </a:p>
          <a:p>
            <a:pPr marL="0" indent="0" algn="just">
              <a:buNone/>
            </a:pPr>
            <a:r>
              <a:rPr lang="en-US" sz="3600" dirty="0"/>
              <a:t>Under the federal rules, scientific </a:t>
            </a:r>
            <a:r>
              <a:rPr lang="en-US" sz="4000" dirty="0">
                <a:highlight>
                  <a:srgbClr val="FFFF00"/>
                </a:highlight>
              </a:rPr>
              <a:t>evidence is treated as expert testimony</a:t>
            </a:r>
            <a:r>
              <a:rPr lang="en-US" sz="4000" dirty="0"/>
              <a:t>; </a:t>
            </a:r>
            <a:r>
              <a:rPr lang="en-US" sz="3600" dirty="0"/>
              <a:t>admissibility is conditioned </a:t>
            </a:r>
            <a:r>
              <a:rPr lang="en-US" sz="3600" dirty="0">
                <a:highlight>
                  <a:srgbClr val="FFFF00"/>
                </a:highlight>
              </a:rPr>
              <a:t>on the qualification of the expert and the probative value of the evidence.</a:t>
            </a:r>
          </a:p>
          <a:p>
            <a:endParaRPr lang="en-US" dirty="0"/>
          </a:p>
        </p:txBody>
      </p:sp>
    </p:spTree>
    <p:extLst>
      <p:ext uri="{BB962C8B-B14F-4D97-AF65-F5344CB8AC3E}">
        <p14:creationId xmlns:p14="http://schemas.microsoft.com/office/powerpoint/2010/main" val="2383448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84D0-07C2-47D3-957D-AC029801FF48}"/>
              </a:ext>
            </a:extLst>
          </p:cNvPr>
          <p:cNvSpPr>
            <a:spLocks noGrp="1"/>
          </p:cNvSpPr>
          <p:nvPr>
            <p:ph type="title"/>
          </p:nvPr>
        </p:nvSpPr>
        <p:spPr>
          <a:xfrm>
            <a:off x="69575" y="1"/>
            <a:ext cx="10985280" cy="576469"/>
          </a:xfrm>
        </p:spPr>
        <p:txBody>
          <a:bodyPr/>
          <a:lstStyle/>
          <a:p>
            <a:r>
              <a:rPr lang="en-US" dirty="0"/>
              <a:t>Interpreting DNA Test Results </a:t>
            </a:r>
          </a:p>
        </p:txBody>
      </p:sp>
      <p:sp>
        <p:nvSpPr>
          <p:cNvPr id="3" name="Content Placeholder 2">
            <a:extLst>
              <a:ext uri="{FF2B5EF4-FFF2-40B4-BE49-F238E27FC236}">
                <a16:creationId xmlns:a16="http://schemas.microsoft.com/office/drawing/2014/main" id="{09ADD647-B9AB-4C06-9389-E576AA2D850F}"/>
              </a:ext>
            </a:extLst>
          </p:cNvPr>
          <p:cNvSpPr>
            <a:spLocks noGrp="1"/>
          </p:cNvSpPr>
          <p:nvPr>
            <p:ph idx="1"/>
          </p:nvPr>
        </p:nvSpPr>
        <p:spPr>
          <a:xfrm>
            <a:off x="149087" y="765314"/>
            <a:ext cx="11867322" cy="5337312"/>
          </a:xfrm>
        </p:spPr>
        <p:txBody>
          <a:bodyPr>
            <a:normAutofit/>
          </a:bodyPr>
          <a:lstStyle/>
          <a:p>
            <a:r>
              <a:rPr lang="en-US" sz="3600" b="1" dirty="0"/>
              <a:t>Three types of results can occur in DNA testing: </a:t>
            </a:r>
          </a:p>
          <a:p>
            <a:r>
              <a:rPr lang="en-US" sz="3600" dirty="0">
                <a:highlight>
                  <a:srgbClr val="FFFF00"/>
                </a:highlight>
              </a:rPr>
              <a:t>inclusion, exclusion, and inconclusive. </a:t>
            </a:r>
          </a:p>
          <a:p>
            <a:endParaRPr lang="en-US" sz="3600" dirty="0"/>
          </a:p>
          <a:p>
            <a:r>
              <a:rPr lang="en-US" sz="3600" dirty="0"/>
              <a:t>It is important that victim service providers </a:t>
            </a:r>
            <a:r>
              <a:rPr lang="en-US" sz="3600" b="1" dirty="0"/>
              <a:t>understand the meaning of </a:t>
            </a:r>
            <a:r>
              <a:rPr lang="en-US" sz="3600" dirty="0"/>
              <a:t>these terms and </a:t>
            </a:r>
            <a:r>
              <a:rPr lang="en-US" sz="3600" b="1" dirty="0"/>
              <a:t>be able to explain their implications.</a:t>
            </a:r>
          </a:p>
        </p:txBody>
      </p:sp>
    </p:spTree>
    <p:extLst>
      <p:ext uri="{BB962C8B-B14F-4D97-AF65-F5344CB8AC3E}">
        <p14:creationId xmlns:p14="http://schemas.microsoft.com/office/powerpoint/2010/main" val="136052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07E31-7F31-40E5-90DF-5D824C73753F}"/>
              </a:ext>
            </a:extLst>
          </p:cNvPr>
          <p:cNvSpPr>
            <a:spLocks noGrp="1"/>
          </p:cNvSpPr>
          <p:nvPr>
            <p:ph type="title"/>
          </p:nvPr>
        </p:nvSpPr>
        <p:spPr>
          <a:xfrm>
            <a:off x="1" y="1"/>
            <a:ext cx="11054854" cy="576469"/>
          </a:xfrm>
        </p:spPr>
        <p:txBody>
          <a:bodyPr/>
          <a:lstStyle/>
          <a:p>
            <a:r>
              <a:rPr lang="en-US" dirty="0"/>
              <a:t>Interpreting DNA Test Results </a:t>
            </a:r>
          </a:p>
        </p:txBody>
      </p:sp>
      <p:sp>
        <p:nvSpPr>
          <p:cNvPr id="3" name="Content Placeholder 2">
            <a:extLst>
              <a:ext uri="{FF2B5EF4-FFF2-40B4-BE49-F238E27FC236}">
                <a16:creationId xmlns:a16="http://schemas.microsoft.com/office/drawing/2014/main" id="{BE6A58F5-0660-4021-B449-B46CF0CB1F94}"/>
              </a:ext>
            </a:extLst>
          </p:cNvPr>
          <p:cNvSpPr>
            <a:spLocks noGrp="1"/>
          </p:cNvSpPr>
          <p:nvPr>
            <p:ph idx="1"/>
          </p:nvPr>
        </p:nvSpPr>
        <p:spPr>
          <a:xfrm>
            <a:off x="79514" y="725557"/>
            <a:ext cx="12112486" cy="5188225"/>
          </a:xfrm>
        </p:spPr>
        <p:txBody>
          <a:bodyPr>
            <a:normAutofit lnSpcReduction="10000"/>
          </a:bodyPr>
          <a:lstStyle/>
          <a:p>
            <a:r>
              <a:rPr lang="en-US" sz="3200" b="1" dirty="0"/>
              <a:t>(a) Inclusion.</a:t>
            </a:r>
          </a:p>
          <a:p>
            <a:pPr algn="just"/>
            <a:r>
              <a:rPr lang="en-US" sz="3600" dirty="0"/>
              <a:t>When the DNA profile of a victim or suspect is </a:t>
            </a:r>
            <a:r>
              <a:rPr lang="en-US" sz="3600" dirty="0">
                <a:highlight>
                  <a:srgbClr val="FFFF00"/>
                </a:highlight>
              </a:rPr>
              <a:t>consistent </a:t>
            </a:r>
            <a:r>
              <a:rPr lang="en-US" sz="3600" dirty="0"/>
              <a:t>with the DNA profile from </a:t>
            </a:r>
            <a:r>
              <a:rPr lang="en-US" sz="3600" dirty="0">
                <a:highlight>
                  <a:srgbClr val="FFFF00"/>
                </a:highlight>
              </a:rPr>
              <a:t>the crime scene evidence, the individual is “included” as the possible source of that evidence</a:t>
            </a:r>
            <a:r>
              <a:rPr lang="en-US" sz="3600" dirty="0"/>
              <a:t>. </a:t>
            </a:r>
          </a:p>
          <a:p>
            <a:pPr algn="just"/>
            <a:r>
              <a:rPr lang="en-US" sz="3600" dirty="0"/>
              <a:t>However, </a:t>
            </a:r>
            <a:r>
              <a:rPr lang="en-US" sz="3600" b="1" dirty="0"/>
              <a:t>the strength of inclusion depends upon the number of loci </a:t>
            </a:r>
            <a:r>
              <a:rPr lang="en-US" sz="3600" dirty="0"/>
              <a:t>(locations on the DNA strand) </a:t>
            </a:r>
            <a:r>
              <a:rPr lang="en-US" sz="3600" dirty="0">
                <a:highlight>
                  <a:srgbClr val="FFFF00"/>
                </a:highlight>
              </a:rPr>
              <a:t>examined and how common or rare the resulting DNA profile is in the general population.</a:t>
            </a:r>
            <a:endParaRPr lang="en-US" sz="3600" b="1" dirty="0">
              <a:highlight>
                <a:srgbClr val="FFFF00"/>
              </a:highlight>
            </a:endParaRPr>
          </a:p>
          <a:p>
            <a:endParaRPr lang="en-US" dirty="0"/>
          </a:p>
        </p:txBody>
      </p:sp>
    </p:spTree>
    <p:extLst>
      <p:ext uri="{BB962C8B-B14F-4D97-AF65-F5344CB8AC3E}">
        <p14:creationId xmlns:p14="http://schemas.microsoft.com/office/powerpoint/2010/main" val="1167154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DCEF0-541B-4D4F-957F-9D2F0DE7A9C0}"/>
              </a:ext>
            </a:extLst>
          </p:cNvPr>
          <p:cNvSpPr>
            <a:spLocks noGrp="1"/>
          </p:cNvSpPr>
          <p:nvPr>
            <p:ph type="title"/>
          </p:nvPr>
        </p:nvSpPr>
        <p:spPr>
          <a:xfrm>
            <a:off x="1" y="159027"/>
            <a:ext cx="11054854" cy="496956"/>
          </a:xfrm>
        </p:spPr>
        <p:txBody>
          <a:bodyPr>
            <a:normAutofit fontScale="90000"/>
          </a:bodyPr>
          <a:lstStyle/>
          <a:p>
            <a:r>
              <a:rPr lang="en-US" dirty="0"/>
              <a:t>Interpreting DNA Test Results </a:t>
            </a:r>
          </a:p>
        </p:txBody>
      </p:sp>
      <p:sp>
        <p:nvSpPr>
          <p:cNvPr id="3" name="Content Placeholder 2">
            <a:extLst>
              <a:ext uri="{FF2B5EF4-FFF2-40B4-BE49-F238E27FC236}">
                <a16:creationId xmlns:a16="http://schemas.microsoft.com/office/drawing/2014/main" id="{966CBAE3-5852-4582-B4B6-7712ACF2A68B}"/>
              </a:ext>
            </a:extLst>
          </p:cNvPr>
          <p:cNvSpPr>
            <a:spLocks noGrp="1"/>
          </p:cNvSpPr>
          <p:nvPr>
            <p:ph idx="1"/>
          </p:nvPr>
        </p:nvSpPr>
        <p:spPr>
          <a:xfrm>
            <a:off x="139149" y="735496"/>
            <a:ext cx="10915706" cy="5148469"/>
          </a:xfrm>
        </p:spPr>
        <p:txBody>
          <a:bodyPr>
            <a:normAutofit fontScale="85000" lnSpcReduction="20000"/>
          </a:bodyPr>
          <a:lstStyle/>
          <a:p>
            <a:r>
              <a:rPr lang="en-US" sz="2800" b="1" dirty="0"/>
              <a:t>(b) Exclusion</a:t>
            </a:r>
            <a:r>
              <a:rPr lang="en-US" sz="2800" dirty="0"/>
              <a:t>. </a:t>
            </a:r>
          </a:p>
          <a:p>
            <a:pPr marL="0" indent="0">
              <a:buNone/>
            </a:pPr>
            <a:r>
              <a:rPr lang="en-US" sz="3800" b="1" dirty="0"/>
              <a:t>When the DNA profile from a victim or suspect </a:t>
            </a:r>
            <a:r>
              <a:rPr lang="en-US" sz="3800" dirty="0"/>
              <a:t>is </a:t>
            </a:r>
            <a:r>
              <a:rPr lang="en-US" sz="3800" dirty="0">
                <a:highlight>
                  <a:srgbClr val="FFFF00"/>
                </a:highlight>
              </a:rPr>
              <a:t>inconsistent with the DNA profile generated from the crime scene evidence</a:t>
            </a:r>
            <a:r>
              <a:rPr lang="en-US" sz="3800" dirty="0"/>
              <a:t>, the individual is </a:t>
            </a:r>
            <a:r>
              <a:rPr lang="en-US" sz="3800" b="1" dirty="0"/>
              <a:t>“excluded” </a:t>
            </a:r>
            <a:r>
              <a:rPr lang="en-US" sz="3800" dirty="0"/>
              <a:t>as the donor of the evidence. </a:t>
            </a:r>
          </a:p>
          <a:p>
            <a:r>
              <a:rPr lang="en-US" sz="3800" b="1" dirty="0"/>
              <a:t>However, exclusion does not imply innocence. In a rape case, for example, </a:t>
            </a:r>
            <a:r>
              <a:rPr lang="en-US" sz="3800" dirty="0"/>
              <a:t>a perpetrator wearing a condom could </a:t>
            </a:r>
            <a:r>
              <a:rPr lang="en-US" sz="3800" b="1" dirty="0"/>
              <a:t>be excluded as a suspect because no semen was found at the crime scene</a:t>
            </a:r>
            <a:r>
              <a:rPr lang="en-US" sz="3800" dirty="0"/>
              <a:t>, but </a:t>
            </a:r>
            <a:r>
              <a:rPr lang="en-US" sz="3800" dirty="0">
                <a:highlight>
                  <a:srgbClr val="FFFF00"/>
                </a:highlight>
              </a:rPr>
              <a:t>evidence found elsewhere at the crime scene may include that same person as a suspect.</a:t>
            </a:r>
          </a:p>
        </p:txBody>
      </p:sp>
    </p:spTree>
    <p:extLst>
      <p:ext uri="{BB962C8B-B14F-4D97-AF65-F5344CB8AC3E}">
        <p14:creationId xmlns:p14="http://schemas.microsoft.com/office/powerpoint/2010/main" val="2542158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3D17E-E95D-4797-9DB8-2EB14B171AA4}"/>
              </a:ext>
            </a:extLst>
          </p:cNvPr>
          <p:cNvSpPr>
            <a:spLocks noGrp="1"/>
          </p:cNvSpPr>
          <p:nvPr>
            <p:ph type="title"/>
          </p:nvPr>
        </p:nvSpPr>
        <p:spPr>
          <a:xfrm>
            <a:off x="89453" y="1"/>
            <a:ext cx="10965402" cy="626164"/>
          </a:xfrm>
        </p:spPr>
        <p:txBody>
          <a:bodyPr/>
          <a:lstStyle/>
          <a:p>
            <a:r>
              <a:rPr lang="en-US" dirty="0"/>
              <a:t>Interpreting DNA Test Results </a:t>
            </a:r>
          </a:p>
        </p:txBody>
      </p:sp>
      <p:sp>
        <p:nvSpPr>
          <p:cNvPr id="3" name="Content Placeholder 2">
            <a:extLst>
              <a:ext uri="{FF2B5EF4-FFF2-40B4-BE49-F238E27FC236}">
                <a16:creationId xmlns:a16="http://schemas.microsoft.com/office/drawing/2014/main" id="{3E0FE9D7-5EE7-4F25-A757-40F8DEB10CC6}"/>
              </a:ext>
            </a:extLst>
          </p:cNvPr>
          <p:cNvSpPr>
            <a:spLocks noGrp="1"/>
          </p:cNvSpPr>
          <p:nvPr>
            <p:ph idx="1"/>
          </p:nvPr>
        </p:nvSpPr>
        <p:spPr>
          <a:xfrm>
            <a:off x="89453" y="705678"/>
            <a:ext cx="11897138" cy="4760667"/>
          </a:xfrm>
        </p:spPr>
        <p:txBody>
          <a:bodyPr>
            <a:normAutofit fontScale="85000" lnSpcReduction="10000"/>
          </a:bodyPr>
          <a:lstStyle/>
          <a:p>
            <a:r>
              <a:rPr lang="en-US" sz="3500" b="1" dirty="0"/>
              <a:t>(c)Inconclusive. </a:t>
            </a:r>
          </a:p>
          <a:p>
            <a:endParaRPr lang="en-US" dirty="0"/>
          </a:p>
          <a:p>
            <a:r>
              <a:rPr lang="en-US" sz="3600" b="1" dirty="0"/>
              <a:t>Inconclusive results indicate </a:t>
            </a:r>
            <a:r>
              <a:rPr lang="en-US" sz="3600" dirty="0"/>
              <a:t>that </a:t>
            </a:r>
            <a:r>
              <a:rPr lang="en-US" sz="3600" dirty="0">
                <a:highlight>
                  <a:srgbClr val="FFFF00"/>
                </a:highlight>
              </a:rPr>
              <a:t>DNA testing could neither include nor exclude an individual as the source of biological evidence</a:t>
            </a:r>
            <a:r>
              <a:rPr lang="en-US" sz="3600" dirty="0"/>
              <a:t>. </a:t>
            </a:r>
          </a:p>
          <a:p>
            <a:r>
              <a:rPr lang="en-US" sz="3600" b="1" dirty="0"/>
              <a:t>Inconclusive results can occur for many reasons: </a:t>
            </a:r>
            <a:r>
              <a:rPr lang="en-US" sz="3600" dirty="0"/>
              <a:t>for example, </a:t>
            </a:r>
            <a:r>
              <a:rPr lang="en-US" sz="3600" dirty="0">
                <a:highlight>
                  <a:srgbClr val="FFFF00"/>
                </a:highlight>
              </a:rPr>
              <a:t>the quality or quantity of DNA may be insufficient to produce interpretable results</a:t>
            </a:r>
            <a:r>
              <a:rPr lang="en-US" sz="3600" dirty="0"/>
              <a:t>, or the evidentiary sample may contain a mixture of DNA from several individuals (e.g., a sample taken from a victim of a gang rape).</a:t>
            </a:r>
          </a:p>
        </p:txBody>
      </p:sp>
    </p:spTree>
    <p:extLst>
      <p:ext uri="{BB962C8B-B14F-4D97-AF65-F5344CB8AC3E}">
        <p14:creationId xmlns:p14="http://schemas.microsoft.com/office/powerpoint/2010/main" val="266817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192DD-DF4E-44AB-862A-E5A890CA0596}"/>
              </a:ext>
            </a:extLst>
          </p:cNvPr>
          <p:cNvSpPr>
            <a:spLocks noGrp="1"/>
          </p:cNvSpPr>
          <p:nvPr>
            <p:ph type="title"/>
          </p:nvPr>
        </p:nvSpPr>
        <p:spPr>
          <a:xfrm>
            <a:off x="99391" y="1"/>
            <a:ext cx="10955463" cy="864703"/>
          </a:xfrm>
        </p:spPr>
        <p:txBody>
          <a:bodyPr/>
          <a:lstStyle/>
          <a:p>
            <a:r>
              <a:rPr lang="en-US" dirty="0"/>
              <a:t>Strengths and Weaknesses of DNA Evidence</a:t>
            </a:r>
          </a:p>
        </p:txBody>
      </p:sp>
      <p:sp>
        <p:nvSpPr>
          <p:cNvPr id="3" name="Content Placeholder 2">
            <a:extLst>
              <a:ext uri="{FF2B5EF4-FFF2-40B4-BE49-F238E27FC236}">
                <a16:creationId xmlns:a16="http://schemas.microsoft.com/office/drawing/2014/main" id="{D50D01D6-8184-4FBC-8A72-710BE670B025}"/>
              </a:ext>
            </a:extLst>
          </p:cNvPr>
          <p:cNvSpPr>
            <a:spLocks noGrp="1"/>
          </p:cNvSpPr>
          <p:nvPr>
            <p:ph idx="1"/>
          </p:nvPr>
        </p:nvSpPr>
        <p:spPr>
          <a:xfrm>
            <a:off x="0" y="864704"/>
            <a:ext cx="12056165" cy="5009322"/>
          </a:xfrm>
        </p:spPr>
        <p:txBody>
          <a:bodyPr>
            <a:normAutofit fontScale="92500" lnSpcReduction="20000"/>
          </a:bodyPr>
          <a:lstStyle/>
          <a:p>
            <a:r>
              <a:rPr lang="en-US" sz="2800" b="1" dirty="0"/>
              <a:t>Strengths</a:t>
            </a:r>
          </a:p>
          <a:p>
            <a:pPr marL="0" indent="0">
              <a:buNone/>
            </a:pPr>
            <a:r>
              <a:rPr lang="en-US" sz="2800" dirty="0"/>
              <a:t>High Accuracy: DNA provides precise identification of suspects, making it one of the most reliable forms of evidence.</a:t>
            </a:r>
          </a:p>
          <a:p>
            <a:r>
              <a:rPr lang="en-US" sz="2800" dirty="0"/>
              <a:t>Solving Cold Cases: DNA can be preserved and tested years later, helping to solve previously unsolved crimes.</a:t>
            </a:r>
          </a:p>
          <a:p>
            <a:r>
              <a:rPr lang="en-US" sz="2800" b="1" dirty="0"/>
              <a:t>Weaknesses</a:t>
            </a:r>
          </a:p>
          <a:p>
            <a:r>
              <a:rPr lang="en-US" sz="2800" b="1" dirty="0"/>
              <a:t>Contamination Risk: </a:t>
            </a:r>
            <a:r>
              <a:rPr lang="en-US" sz="2800" dirty="0">
                <a:highlight>
                  <a:srgbClr val="FFFF00"/>
                </a:highlight>
              </a:rPr>
              <a:t>DNA samples are highly sensitive to contamination,</a:t>
            </a:r>
            <a:r>
              <a:rPr lang="en-US" sz="2800" dirty="0"/>
              <a:t> </a:t>
            </a:r>
            <a:r>
              <a:rPr lang="en-US" sz="2800" dirty="0">
                <a:highlight>
                  <a:srgbClr val="FFFF00"/>
                </a:highlight>
              </a:rPr>
              <a:t>which can lead to incorrect results.</a:t>
            </a:r>
          </a:p>
          <a:p>
            <a:r>
              <a:rPr lang="en-US" sz="2800" b="1" dirty="0"/>
              <a:t>Human Error: </a:t>
            </a:r>
            <a:r>
              <a:rPr lang="en-US" sz="2800" dirty="0">
                <a:highlight>
                  <a:srgbClr val="FFFF00"/>
                </a:highlight>
              </a:rPr>
              <a:t>Mistakes in lab procedures or mishandling can undermine the reliability of DNA evidence.</a:t>
            </a:r>
          </a:p>
          <a:p>
            <a:endParaRPr lang="en-US" dirty="0"/>
          </a:p>
        </p:txBody>
      </p:sp>
    </p:spTree>
    <p:extLst>
      <p:ext uri="{BB962C8B-B14F-4D97-AF65-F5344CB8AC3E}">
        <p14:creationId xmlns:p14="http://schemas.microsoft.com/office/powerpoint/2010/main" val="799456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EC1A7-70B5-460E-8D96-F451E955E7CA}"/>
              </a:ext>
            </a:extLst>
          </p:cNvPr>
          <p:cNvSpPr>
            <a:spLocks noGrp="1"/>
          </p:cNvSpPr>
          <p:nvPr>
            <p:ph type="title"/>
          </p:nvPr>
        </p:nvSpPr>
        <p:spPr>
          <a:xfrm>
            <a:off x="433633" y="113123"/>
            <a:ext cx="10621221" cy="565607"/>
          </a:xfrm>
        </p:spPr>
        <p:txBody>
          <a:bodyPr/>
          <a:lstStyle/>
          <a:p>
            <a:r>
              <a:rPr lang="en-US" dirty="0"/>
              <a:t>V</a:t>
            </a:r>
            <a:r>
              <a:rPr lang="en-US" b="1" dirty="0"/>
              <a:t>. problems with </a:t>
            </a:r>
            <a:r>
              <a:rPr lang="en-US" b="1" dirty="0" err="1"/>
              <a:t>dna</a:t>
            </a:r>
            <a:r>
              <a:rPr lang="en-US" b="1" dirty="0"/>
              <a:t> evidence in court</a:t>
            </a:r>
          </a:p>
        </p:txBody>
      </p:sp>
      <p:sp>
        <p:nvSpPr>
          <p:cNvPr id="3" name="Content Placeholder 2">
            <a:extLst>
              <a:ext uri="{FF2B5EF4-FFF2-40B4-BE49-F238E27FC236}">
                <a16:creationId xmlns:a16="http://schemas.microsoft.com/office/drawing/2014/main" id="{C014845B-DE44-40C0-8947-BABA57D3EBF1}"/>
              </a:ext>
            </a:extLst>
          </p:cNvPr>
          <p:cNvSpPr>
            <a:spLocks noGrp="1"/>
          </p:cNvSpPr>
          <p:nvPr>
            <p:ph idx="1"/>
          </p:nvPr>
        </p:nvSpPr>
        <p:spPr>
          <a:xfrm>
            <a:off x="216816" y="754144"/>
            <a:ext cx="11877773" cy="4712202"/>
          </a:xfrm>
        </p:spPr>
        <p:txBody>
          <a:bodyPr>
            <a:normAutofit/>
          </a:bodyPr>
          <a:lstStyle/>
          <a:p>
            <a:r>
              <a:rPr lang="en-US" sz="3200" dirty="0"/>
              <a:t>Environmental factors such as </a:t>
            </a:r>
            <a:r>
              <a:rPr lang="en-US" sz="3200" dirty="0">
                <a:highlight>
                  <a:srgbClr val="FFFF00"/>
                </a:highlight>
              </a:rPr>
              <a:t>heat, sunlight, bacteria and mold </a:t>
            </a:r>
            <a:r>
              <a:rPr lang="en-US" sz="3200" b="1" dirty="0"/>
              <a:t>can destroy DNA evidence</a:t>
            </a:r>
            <a:r>
              <a:rPr lang="en-US" sz="3200" dirty="0"/>
              <a:t>. </a:t>
            </a:r>
          </a:p>
          <a:p>
            <a:r>
              <a:rPr lang="en-US" sz="3200" dirty="0"/>
              <a:t>Identical twins share identical DNA. </a:t>
            </a:r>
          </a:p>
          <a:p>
            <a:r>
              <a:rPr lang="en-US" sz="3200" dirty="0"/>
              <a:t>DNA from close relatives is more similar than DNA from unrelated persons. </a:t>
            </a:r>
          </a:p>
          <a:p>
            <a:r>
              <a:rPr lang="en-US" sz="3200" dirty="0"/>
              <a:t>DNA cannot be used to determine WHEN the suspect was at the crime scene.</a:t>
            </a:r>
          </a:p>
        </p:txBody>
      </p:sp>
    </p:spTree>
    <p:extLst>
      <p:ext uri="{BB962C8B-B14F-4D97-AF65-F5344CB8AC3E}">
        <p14:creationId xmlns:p14="http://schemas.microsoft.com/office/powerpoint/2010/main" val="179272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FC66A-66E0-420E-99A4-2FC8603E3991}"/>
              </a:ext>
            </a:extLst>
          </p:cNvPr>
          <p:cNvSpPr>
            <a:spLocks noGrp="1"/>
          </p:cNvSpPr>
          <p:nvPr>
            <p:ph type="title"/>
          </p:nvPr>
        </p:nvSpPr>
        <p:spPr>
          <a:xfrm>
            <a:off x="320511" y="320512"/>
            <a:ext cx="10734343" cy="556182"/>
          </a:xfrm>
        </p:spPr>
        <p:txBody>
          <a:bodyPr/>
          <a:lstStyle/>
          <a:p>
            <a:r>
              <a:rPr lang="en-US" dirty="0"/>
              <a:t>V. problems with </a:t>
            </a:r>
            <a:r>
              <a:rPr lang="en-US" dirty="0" err="1"/>
              <a:t>dna</a:t>
            </a:r>
            <a:r>
              <a:rPr lang="en-US" dirty="0"/>
              <a:t> evidence in court</a:t>
            </a:r>
          </a:p>
        </p:txBody>
      </p:sp>
      <p:sp>
        <p:nvSpPr>
          <p:cNvPr id="3" name="Content Placeholder 2">
            <a:extLst>
              <a:ext uri="{FF2B5EF4-FFF2-40B4-BE49-F238E27FC236}">
                <a16:creationId xmlns:a16="http://schemas.microsoft.com/office/drawing/2014/main" id="{D9511736-1B43-4F67-9B83-DAE7567BB729}"/>
              </a:ext>
            </a:extLst>
          </p:cNvPr>
          <p:cNvSpPr>
            <a:spLocks noGrp="1"/>
          </p:cNvSpPr>
          <p:nvPr>
            <p:ph idx="1"/>
          </p:nvPr>
        </p:nvSpPr>
        <p:spPr>
          <a:xfrm>
            <a:off x="103695" y="2015732"/>
            <a:ext cx="12088305" cy="3819460"/>
          </a:xfrm>
        </p:spPr>
        <p:txBody>
          <a:bodyPr>
            <a:noAutofit/>
          </a:bodyPr>
          <a:lstStyle/>
          <a:p>
            <a:r>
              <a:rPr lang="en-US" sz="3200" dirty="0"/>
              <a:t>One common challenge to the admissibility of DNA evidence involves </a:t>
            </a:r>
            <a:r>
              <a:rPr lang="en-US" sz="3200" b="1" dirty="0"/>
              <a:t>the chain of custody</a:t>
            </a:r>
            <a:r>
              <a:rPr lang="en-US" sz="3200" dirty="0"/>
              <a:t>—</a:t>
            </a:r>
            <a:r>
              <a:rPr lang="en-US" sz="3200" b="1" dirty="0"/>
              <a:t>the documentation and handling of evidence from collection to analysis.</a:t>
            </a:r>
          </a:p>
          <a:p>
            <a:r>
              <a:rPr lang="en-US" sz="3200" dirty="0"/>
              <a:t> </a:t>
            </a:r>
            <a:r>
              <a:rPr lang="en-US" sz="3200" dirty="0">
                <a:highlight>
                  <a:srgbClr val="FFFF00"/>
                </a:highlight>
              </a:rPr>
              <a:t>Defense attorneys may question whether </a:t>
            </a:r>
            <a:r>
              <a:rPr lang="en-US" sz="3200" dirty="0"/>
              <a:t>DNA </a:t>
            </a:r>
            <a:r>
              <a:rPr lang="en-US" sz="3200" b="1" dirty="0"/>
              <a:t>samples were properly preserved and handled to prevent contamination or tampering.</a:t>
            </a:r>
          </a:p>
        </p:txBody>
      </p:sp>
    </p:spTree>
    <p:extLst>
      <p:ext uri="{BB962C8B-B14F-4D97-AF65-F5344CB8AC3E}">
        <p14:creationId xmlns:p14="http://schemas.microsoft.com/office/powerpoint/2010/main" val="1580107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BFEE-3748-41DB-BE9F-828147BE9716}"/>
              </a:ext>
            </a:extLst>
          </p:cNvPr>
          <p:cNvSpPr>
            <a:spLocks noGrp="1"/>
          </p:cNvSpPr>
          <p:nvPr>
            <p:ph type="title"/>
          </p:nvPr>
        </p:nvSpPr>
        <p:spPr>
          <a:xfrm>
            <a:off x="125835" y="83891"/>
            <a:ext cx="10929019" cy="687896"/>
          </a:xfrm>
        </p:spPr>
        <p:txBody>
          <a:bodyPr/>
          <a:lstStyle/>
          <a:p>
            <a:r>
              <a:rPr lang="en-US" b="1" dirty="0"/>
              <a:t>VI. Conclusion and Recommendations</a:t>
            </a:r>
          </a:p>
        </p:txBody>
      </p:sp>
      <p:sp>
        <p:nvSpPr>
          <p:cNvPr id="3" name="Content Placeholder 2">
            <a:extLst>
              <a:ext uri="{FF2B5EF4-FFF2-40B4-BE49-F238E27FC236}">
                <a16:creationId xmlns:a16="http://schemas.microsoft.com/office/drawing/2014/main" id="{287B89EC-F119-4621-A4B5-84CE461595CD}"/>
              </a:ext>
            </a:extLst>
          </p:cNvPr>
          <p:cNvSpPr>
            <a:spLocks noGrp="1"/>
          </p:cNvSpPr>
          <p:nvPr>
            <p:ph idx="1"/>
          </p:nvPr>
        </p:nvSpPr>
        <p:spPr>
          <a:xfrm>
            <a:off x="0" y="771787"/>
            <a:ext cx="12192000" cy="5192785"/>
          </a:xfrm>
        </p:spPr>
        <p:txBody>
          <a:bodyPr>
            <a:noAutofit/>
          </a:bodyPr>
          <a:lstStyle/>
          <a:p>
            <a:r>
              <a:rPr lang="en-US" sz="2400" b="1" dirty="0"/>
              <a:t>Key Takeaways</a:t>
            </a:r>
            <a:br>
              <a:rPr lang="en-US" sz="2400" dirty="0"/>
            </a:br>
            <a:r>
              <a:rPr lang="en-US" sz="2400" dirty="0"/>
              <a:t>DNA evidence has proven to be a powerful tool in both solving crimes and exonerating the wrongfully convicted. However, it must be handled with care to ensure accuracy.</a:t>
            </a:r>
          </a:p>
          <a:p>
            <a:r>
              <a:rPr lang="en-US" sz="2400" b="1" dirty="0"/>
              <a:t>Recommendations</a:t>
            </a:r>
            <a:endParaRPr lang="en-US" sz="2400" dirty="0"/>
          </a:p>
          <a:p>
            <a:r>
              <a:rPr lang="en-US" sz="2400" b="1" dirty="0"/>
              <a:t>Improved Lab Protocols</a:t>
            </a:r>
            <a:r>
              <a:rPr lang="en-US" sz="2400" dirty="0"/>
              <a:t>: Stricter forensic lab standards to prevent contamination and human error.</a:t>
            </a:r>
          </a:p>
          <a:p>
            <a:r>
              <a:rPr lang="en-US" sz="2400" b="1" dirty="0"/>
              <a:t>Juror Education</a:t>
            </a:r>
            <a:r>
              <a:rPr lang="en-US" sz="2400" dirty="0"/>
              <a:t>: Ensure jurors understand both the strengths and limitations of DNA evidence.</a:t>
            </a:r>
          </a:p>
          <a:p>
            <a:r>
              <a:rPr lang="en-US" sz="2400" dirty="0"/>
              <a:t>As technology advances, DNA will continue to be a central component of criminal investigations, but legal safeguards must evolve alongside it.</a:t>
            </a:r>
          </a:p>
        </p:txBody>
      </p:sp>
    </p:spTree>
    <p:extLst>
      <p:ext uri="{BB962C8B-B14F-4D97-AF65-F5344CB8AC3E}">
        <p14:creationId xmlns:p14="http://schemas.microsoft.com/office/powerpoint/2010/main" val="297191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A9451-05CC-4FD9-A647-9A68FF4347D0}"/>
              </a:ext>
            </a:extLst>
          </p:cNvPr>
          <p:cNvSpPr>
            <a:spLocks noGrp="1"/>
          </p:cNvSpPr>
          <p:nvPr>
            <p:ph type="title"/>
          </p:nvPr>
        </p:nvSpPr>
        <p:spPr>
          <a:xfrm>
            <a:off x="0" y="100669"/>
            <a:ext cx="12191999" cy="411059"/>
          </a:xfrm>
        </p:spPr>
        <p:txBody>
          <a:bodyPr>
            <a:normAutofit fontScale="90000"/>
          </a:bodyPr>
          <a:lstStyle/>
          <a:p>
            <a:r>
              <a:rPr lang="en-US" dirty="0"/>
              <a:t>Why the issue of DNA evidence is significant </a:t>
            </a:r>
          </a:p>
        </p:txBody>
      </p:sp>
      <p:sp>
        <p:nvSpPr>
          <p:cNvPr id="3" name="Content Placeholder 2">
            <a:extLst>
              <a:ext uri="{FF2B5EF4-FFF2-40B4-BE49-F238E27FC236}">
                <a16:creationId xmlns:a16="http://schemas.microsoft.com/office/drawing/2014/main" id="{86878C9C-0D58-472F-BF48-5DCB3E594BBB}"/>
              </a:ext>
            </a:extLst>
          </p:cNvPr>
          <p:cNvSpPr>
            <a:spLocks noGrp="1"/>
          </p:cNvSpPr>
          <p:nvPr>
            <p:ph idx="1"/>
          </p:nvPr>
        </p:nvSpPr>
        <p:spPr>
          <a:xfrm>
            <a:off x="109057" y="604008"/>
            <a:ext cx="10945797" cy="4862338"/>
          </a:xfrm>
        </p:spPr>
        <p:txBody>
          <a:bodyPr/>
          <a:lstStyle/>
          <a:p>
            <a:endParaRPr lang="en-US" dirty="0"/>
          </a:p>
          <a:p>
            <a:r>
              <a:rPr lang="en-US" sz="3600" dirty="0">
                <a:highlight>
                  <a:srgbClr val="FFFF00"/>
                </a:highlight>
              </a:rPr>
              <a:t>DNA is a powerful investigative tool because</a:t>
            </a:r>
            <a:r>
              <a:rPr lang="en-US" sz="3600" dirty="0"/>
              <a:t>, with the exception of identical twins, no two people have the same DNA. </a:t>
            </a:r>
          </a:p>
          <a:p>
            <a:r>
              <a:rPr lang="en-US" sz="3600" dirty="0"/>
              <a:t> </a:t>
            </a:r>
            <a:r>
              <a:rPr lang="en-US" sz="3600" b="1" dirty="0"/>
              <a:t>DNA evidence collected from a crime scene </a:t>
            </a:r>
            <a:r>
              <a:rPr lang="en-US" sz="3600" dirty="0"/>
              <a:t>can be </a:t>
            </a:r>
            <a:r>
              <a:rPr lang="en-US" sz="3600" dirty="0">
                <a:highlight>
                  <a:srgbClr val="FFFF00"/>
                </a:highlight>
              </a:rPr>
              <a:t>linked to a suspect </a:t>
            </a:r>
            <a:r>
              <a:rPr lang="en-US" sz="3600" dirty="0"/>
              <a:t>or can </a:t>
            </a:r>
            <a:r>
              <a:rPr lang="en-US" sz="3600" dirty="0">
                <a:highlight>
                  <a:srgbClr val="FFFF00"/>
                </a:highlight>
              </a:rPr>
              <a:t>eliminate a suspect from suspicion.</a:t>
            </a:r>
          </a:p>
        </p:txBody>
      </p:sp>
    </p:spTree>
    <p:extLst>
      <p:ext uri="{BB962C8B-B14F-4D97-AF65-F5344CB8AC3E}">
        <p14:creationId xmlns:p14="http://schemas.microsoft.com/office/powerpoint/2010/main" val="3991011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F8758-7F70-4ACB-A968-CE7C984226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B4F34D-27B0-4E89-B288-822932708375}"/>
              </a:ext>
            </a:extLst>
          </p:cNvPr>
          <p:cNvSpPr>
            <a:spLocks noGrp="1"/>
          </p:cNvSpPr>
          <p:nvPr>
            <p:ph idx="1"/>
          </p:nvPr>
        </p:nvSpPr>
        <p:spPr>
          <a:xfrm>
            <a:off x="477079" y="1182758"/>
            <a:ext cx="10577776" cy="4283588"/>
          </a:xfrm>
        </p:spPr>
        <p:txBody>
          <a:bodyPr>
            <a:normAutofit/>
          </a:bodyPr>
          <a:lstStyle/>
          <a:p>
            <a:endParaRPr lang="en-US" sz="4400" b="1" dirty="0"/>
          </a:p>
          <a:p>
            <a:r>
              <a:rPr lang="en-US" sz="4400" b="1" dirty="0"/>
              <a:t>THANK YOU!</a:t>
            </a:r>
          </a:p>
        </p:txBody>
      </p:sp>
    </p:spTree>
    <p:extLst>
      <p:ext uri="{BB962C8B-B14F-4D97-AF65-F5344CB8AC3E}">
        <p14:creationId xmlns:p14="http://schemas.microsoft.com/office/powerpoint/2010/main" val="522673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C6F7F-FB19-4AD0-A2B7-81048676C234}"/>
              </a:ext>
            </a:extLst>
          </p:cNvPr>
          <p:cNvSpPr>
            <a:spLocks noGrp="1"/>
          </p:cNvSpPr>
          <p:nvPr>
            <p:ph type="title"/>
          </p:nvPr>
        </p:nvSpPr>
        <p:spPr>
          <a:xfrm>
            <a:off x="89453" y="109057"/>
            <a:ext cx="10965402" cy="562061"/>
          </a:xfrm>
        </p:spPr>
        <p:txBody>
          <a:bodyPr>
            <a:normAutofit fontScale="90000"/>
          </a:bodyPr>
          <a:lstStyle/>
          <a:p>
            <a:r>
              <a:rPr lang="en-US" b="1" dirty="0"/>
              <a:t>Why the issue of DNA evidence is significant </a:t>
            </a:r>
          </a:p>
        </p:txBody>
      </p:sp>
      <p:sp>
        <p:nvSpPr>
          <p:cNvPr id="3" name="Content Placeholder 2">
            <a:extLst>
              <a:ext uri="{FF2B5EF4-FFF2-40B4-BE49-F238E27FC236}">
                <a16:creationId xmlns:a16="http://schemas.microsoft.com/office/drawing/2014/main" id="{4DBE8A13-7DEA-4A0E-904C-9354813F5997}"/>
              </a:ext>
            </a:extLst>
          </p:cNvPr>
          <p:cNvSpPr>
            <a:spLocks noGrp="1"/>
          </p:cNvSpPr>
          <p:nvPr>
            <p:ph idx="1"/>
          </p:nvPr>
        </p:nvSpPr>
        <p:spPr>
          <a:xfrm>
            <a:off x="209725" y="486562"/>
            <a:ext cx="10845129" cy="4979784"/>
          </a:xfrm>
        </p:spPr>
        <p:txBody>
          <a:bodyPr>
            <a:normAutofit/>
          </a:bodyPr>
          <a:lstStyle/>
          <a:p>
            <a:endParaRPr lang="en-US" dirty="0"/>
          </a:p>
          <a:p>
            <a:pPr marL="0" indent="0">
              <a:buNone/>
            </a:pPr>
            <a:r>
              <a:rPr lang="en-US" sz="3200" dirty="0"/>
              <a:t>DNA evidence is playing </a:t>
            </a:r>
            <a:r>
              <a:rPr lang="en-US" sz="3200" b="1" dirty="0"/>
              <a:t>a larger role than ever before in criminal cases:</a:t>
            </a:r>
          </a:p>
          <a:p>
            <a:r>
              <a:rPr lang="en-US" sz="3200" b="1" dirty="0"/>
              <a:t> </a:t>
            </a:r>
            <a:r>
              <a:rPr lang="en-US" sz="3200" b="1" dirty="0">
                <a:highlight>
                  <a:srgbClr val="FFFF00"/>
                </a:highlight>
              </a:rPr>
              <a:t>to convict the guilty</a:t>
            </a:r>
            <a:r>
              <a:rPr lang="en-US" sz="3200" b="1" dirty="0"/>
              <a:t> and </a:t>
            </a:r>
          </a:p>
          <a:p>
            <a:r>
              <a:rPr lang="en-US" sz="3200" b="1" dirty="0"/>
              <a:t>to </a:t>
            </a:r>
            <a:r>
              <a:rPr lang="en-US" sz="3200" b="1" dirty="0">
                <a:highlight>
                  <a:srgbClr val="FFFF00"/>
                </a:highlight>
              </a:rPr>
              <a:t>exonerate those wrongly accused or convicted</a:t>
            </a:r>
            <a:r>
              <a:rPr lang="en-US" sz="3200" dirty="0">
                <a:highlight>
                  <a:srgbClr val="FFFF00"/>
                </a:highlight>
              </a:rPr>
              <a:t>.</a:t>
            </a:r>
            <a:r>
              <a:rPr lang="en-US" sz="3200" dirty="0"/>
              <a:t> </a:t>
            </a:r>
          </a:p>
          <a:p>
            <a:r>
              <a:rPr lang="en-US" sz="3200" dirty="0"/>
              <a:t>However, </a:t>
            </a:r>
            <a:r>
              <a:rPr lang="en-US" sz="3200" b="1" dirty="0"/>
              <a:t>DNA evidence is not INFAILLIBLE</a:t>
            </a:r>
          </a:p>
          <a:p>
            <a:pPr marL="0" indent="0">
              <a:buNone/>
            </a:pPr>
            <a:r>
              <a:rPr lang="en-US" sz="3200" b="1" dirty="0">
                <a:highlight>
                  <a:srgbClr val="FFFF00"/>
                </a:highlight>
              </a:rPr>
              <a:t>DNA EVIDENCE IS NOT ALWAYS EFFECTIVE</a:t>
            </a:r>
          </a:p>
        </p:txBody>
      </p:sp>
    </p:spTree>
    <p:extLst>
      <p:ext uri="{BB962C8B-B14F-4D97-AF65-F5344CB8AC3E}">
        <p14:creationId xmlns:p14="http://schemas.microsoft.com/office/powerpoint/2010/main" val="4013424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B6DF-7472-4780-AD2E-8B4276800400}"/>
              </a:ext>
            </a:extLst>
          </p:cNvPr>
          <p:cNvSpPr>
            <a:spLocks noGrp="1"/>
          </p:cNvSpPr>
          <p:nvPr>
            <p:ph type="title"/>
          </p:nvPr>
        </p:nvSpPr>
        <p:spPr>
          <a:xfrm>
            <a:off x="122549" y="75415"/>
            <a:ext cx="10932306" cy="527900"/>
          </a:xfrm>
        </p:spPr>
        <p:txBody>
          <a:bodyPr>
            <a:normAutofit fontScale="90000"/>
          </a:bodyPr>
          <a:lstStyle/>
          <a:p>
            <a:r>
              <a:rPr lang="en-US" altLang="en-US" dirty="0">
                <a:latin typeface="Arial"/>
                <a:cs typeface="Arial"/>
              </a:rPr>
              <a:t>I. Introduction</a:t>
            </a:r>
            <a:br>
              <a:rPr lang="en-US" dirty="0"/>
            </a:br>
            <a:br>
              <a:rPr lang="en-US" dirty="0"/>
            </a:br>
            <a:r>
              <a:rPr lang="en-US" dirty="0"/>
              <a:t>1. Historical background </a:t>
            </a:r>
          </a:p>
        </p:txBody>
      </p:sp>
      <p:sp>
        <p:nvSpPr>
          <p:cNvPr id="3" name="Content Placeholder 2">
            <a:extLst>
              <a:ext uri="{FF2B5EF4-FFF2-40B4-BE49-F238E27FC236}">
                <a16:creationId xmlns:a16="http://schemas.microsoft.com/office/drawing/2014/main" id="{F226764D-37C7-4029-AC5D-DC5102081C52}"/>
              </a:ext>
            </a:extLst>
          </p:cNvPr>
          <p:cNvSpPr>
            <a:spLocks noGrp="1"/>
          </p:cNvSpPr>
          <p:nvPr>
            <p:ph idx="1"/>
          </p:nvPr>
        </p:nvSpPr>
        <p:spPr>
          <a:xfrm>
            <a:off x="0" y="2015731"/>
            <a:ext cx="12115800" cy="4067017"/>
          </a:xfrm>
        </p:spPr>
        <p:txBody>
          <a:bodyPr>
            <a:normAutofit/>
          </a:bodyPr>
          <a:lstStyle/>
          <a:p>
            <a:r>
              <a:rPr lang="en-US" b="1" dirty="0"/>
              <a:t>Colin Pitchfork</a:t>
            </a:r>
            <a:endParaRPr lang="en-US" dirty="0"/>
          </a:p>
          <a:p>
            <a:endParaRPr lang="en-US" dirty="0"/>
          </a:p>
          <a:p>
            <a:pPr marL="0" indent="0" algn="just">
              <a:buNone/>
            </a:pPr>
            <a:r>
              <a:rPr lang="en-US" sz="2800" b="1" dirty="0">
                <a:hlinkClick r:id="rId2"/>
              </a:rPr>
              <a:t>Colin Pitchfork</a:t>
            </a:r>
            <a:r>
              <a:rPr lang="en-US" sz="2800" dirty="0"/>
              <a:t> was found guilty of raping and murdering and </a:t>
            </a:r>
            <a:r>
              <a:rPr lang="en-US" sz="2800" dirty="0">
                <a:highlight>
                  <a:srgbClr val="FFFF00"/>
                </a:highlight>
              </a:rPr>
              <a:t>he was the first person in the world to be convicted using DNA fingerprinting technology </a:t>
            </a:r>
          </a:p>
          <a:p>
            <a:pPr algn="just"/>
            <a:r>
              <a:rPr lang="en-US" sz="2800" b="1" dirty="0"/>
              <a:t>Practical use of DNA typing first came into existence in 1985 </a:t>
            </a:r>
            <a:r>
              <a:rPr lang="en-US" sz="2800" dirty="0"/>
              <a:t>through the pioneering efforts of </a:t>
            </a:r>
            <a:r>
              <a:rPr lang="en-US" sz="2800" b="1" dirty="0"/>
              <a:t>Dr. Alec Jeffreys </a:t>
            </a:r>
            <a:r>
              <a:rPr lang="en-US" sz="2800" dirty="0"/>
              <a:t>of the University of Leicester in England.</a:t>
            </a:r>
          </a:p>
          <a:p>
            <a:endParaRPr lang="en-US" dirty="0"/>
          </a:p>
        </p:txBody>
      </p:sp>
      <p:pic>
        <p:nvPicPr>
          <p:cNvPr id="1028" name="Picture 4" descr="Pitchfork booking photograph">
            <a:extLst>
              <a:ext uri="{FF2B5EF4-FFF2-40B4-BE49-F238E27FC236}">
                <a16:creationId xmlns:a16="http://schemas.microsoft.com/office/drawing/2014/main" id="{CB07C901-05D4-4261-8CBE-52FF3C72A1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9342" y="0"/>
            <a:ext cx="5019577" cy="296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46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75BB-9A63-4DF6-9C7A-E99A690CE7C4}"/>
              </a:ext>
            </a:extLst>
          </p:cNvPr>
          <p:cNvSpPr>
            <a:spLocks noGrp="1"/>
          </p:cNvSpPr>
          <p:nvPr>
            <p:ph type="title"/>
          </p:nvPr>
        </p:nvSpPr>
        <p:spPr>
          <a:xfrm>
            <a:off x="51848" y="47134"/>
            <a:ext cx="11972040" cy="527901"/>
          </a:xfrm>
        </p:spPr>
        <p:txBody>
          <a:bodyPr>
            <a:normAutofit fontScale="90000"/>
          </a:bodyPr>
          <a:lstStyle/>
          <a:p>
            <a:r>
              <a:rPr lang="en-US" altLang="en-US" b="1" dirty="0">
                <a:latin typeface="Arial"/>
                <a:cs typeface="Arial"/>
              </a:rPr>
              <a:t>I. Introduction</a:t>
            </a:r>
            <a:endParaRPr lang="en-US" b="1" dirty="0"/>
          </a:p>
        </p:txBody>
      </p:sp>
      <p:sp>
        <p:nvSpPr>
          <p:cNvPr id="3" name="Content Placeholder 2">
            <a:extLst>
              <a:ext uri="{FF2B5EF4-FFF2-40B4-BE49-F238E27FC236}">
                <a16:creationId xmlns:a16="http://schemas.microsoft.com/office/drawing/2014/main" id="{1EC0DDCC-50D8-4132-9780-C995912F4DFC}"/>
              </a:ext>
            </a:extLst>
          </p:cNvPr>
          <p:cNvSpPr>
            <a:spLocks noGrp="1"/>
          </p:cNvSpPr>
          <p:nvPr>
            <p:ph idx="1"/>
          </p:nvPr>
        </p:nvSpPr>
        <p:spPr>
          <a:xfrm>
            <a:off x="103695" y="575035"/>
            <a:ext cx="11868346" cy="5477895"/>
          </a:xfrm>
        </p:spPr>
        <p:txBody>
          <a:bodyPr>
            <a:normAutofit fontScale="92500" lnSpcReduction="20000"/>
          </a:bodyPr>
          <a:lstStyle/>
          <a:p>
            <a:r>
              <a:rPr lang="en-US" dirty="0"/>
              <a:t>1</a:t>
            </a:r>
            <a:r>
              <a:rPr lang="en-US" b="1" dirty="0"/>
              <a:t>. Historical background</a:t>
            </a:r>
          </a:p>
          <a:p>
            <a:r>
              <a:rPr lang="en-US" sz="3200" dirty="0"/>
              <a:t>Since the advent of DNA typing, United States courts have addressed DNA identification evidence in </a:t>
            </a:r>
            <a:r>
              <a:rPr lang="en-US" sz="3200" dirty="0">
                <a:highlight>
                  <a:srgbClr val="FFFF00"/>
                </a:highlight>
              </a:rPr>
              <a:t>both civil and criminal matters</a:t>
            </a:r>
            <a:r>
              <a:rPr lang="en-US" sz="3200" dirty="0"/>
              <a:t>. </a:t>
            </a:r>
            <a:endParaRPr lang="en-US" sz="3200" dirty="0">
              <a:highlight>
                <a:srgbClr val="FFFF00"/>
              </a:highlight>
            </a:endParaRPr>
          </a:p>
          <a:p>
            <a:r>
              <a:rPr lang="en-US" sz="3200" dirty="0">
                <a:highlight>
                  <a:srgbClr val="FFFF00"/>
                </a:highlight>
              </a:rPr>
              <a:t>The technique has gained popularity at an exponential rate from its introduction in the United States in 1987 until now.</a:t>
            </a:r>
          </a:p>
          <a:p>
            <a:r>
              <a:rPr lang="en-US" sz="3200" dirty="0">
                <a:highlight>
                  <a:srgbClr val="FFFF00"/>
                </a:highlight>
              </a:rPr>
              <a:t>Defense attorneys were unable to combat the evidence effectively or find scientists to testify against it.</a:t>
            </a:r>
          </a:p>
          <a:p>
            <a:r>
              <a:rPr lang="en-US" sz="3200" b="1" dirty="0"/>
              <a:t>The first that seriously challenged a DNA profile admissibility</a:t>
            </a:r>
            <a:r>
              <a:rPr lang="en-US" sz="3200" b="1" dirty="0">
                <a:highlight>
                  <a:srgbClr val="FFFF00"/>
                </a:highlight>
              </a:rPr>
              <a:t> </a:t>
            </a:r>
            <a:r>
              <a:rPr lang="en-US" sz="3200" dirty="0">
                <a:highlight>
                  <a:srgbClr val="FFFF00"/>
                </a:highlight>
              </a:rPr>
              <a:t>was </a:t>
            </a:r>
          </a:p>
          <a:p>
            <a:r>
              <a:rPr lang="en-US" sz="3500" dirty="0">
                <a:highlight>
                  <a:srgbClr val="FFFF00"/>
                </a:highlight>
              </a:rPr>
              <a:t>People v. Castro</a:t>
            </a:r>
            <a:endParaRPr lang="en-US" sz="3500" dirty="0"/>
          </a:p>
        </p:txBody>
      </p:sp>
    </p:spTree>
    <p:extLst>
      <p:ext uri="{BB962C8B-B14F-4D97-AF65-F5344CB8AC3E}">
        <p14:creationId xmlns:p14="http://schemas.microsoft.com/office/powerpoint/2010/main" val="141461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A1F78-5DF5-4981-A2DA-4A8A4D717FD6}"/>
              </a:ext>
            </a:extLst>
          </p:cNvPr>
          <p:cNvSpPr>
            <a:spLocks noGrp="1"/>
          </p:cNvSpPr>
          <p:nvPr>
            <p:ph type="title"/>
          </p:nvPr>
        </p:nvSpPr>
        <p:spPr>
          <a:xfrm>
            <a:off x="339365" y="226244"/>
            <a:ext cx="10743769" cy="772998"/>
          </a:xfrm>
        </p:spPr>
        <p:txBody>
          <a:bodyPr>
            <a:normAutofit fontScale="90000"/>
          </a:bodyPr>
          <a:lstStyle/>
          <a:p>
            <a:r>
              <a:rPr lang="en-US" b="1" i="1" dirty="0"/>
              <a:t>II. People v. Castro (N.Y. Sup. Ct. 1989)</a:t>
            </a:r>
            <a:br>
              <a:rPr lang="en-US" dirty="0"/>
            </a:br>
            <a:endParaRPr lang="en-US" dirty="0"/>
          </a:p>
        </p:txBody>
      </p:sp>
      <p:sp>
        <p:nvSpPr>
          <p:cNvPr id="3" name="Content Placeholder 2">
            <a:extLst>
              <a:ext uri="{FF2B5EF4-FFF2-40B4-BE49-F238E27FC236}">
                <a16:creationId xmlns:a16="http://schemas.microsoft.com/office/drawing/2014/main" id="{40A3CFEA-EE5B-4356-ABF9-587734DFEF93}"/>
              </a:ext>
            </a:extLst>
          </p:cNvPr>
          <p:cNvSpPr>
            <a:spLocks noGrp="1"/>
          </p:cNvSpPr>
          <p:nvPr>
            <p:ph idx="1"/>
          </p:nvPr>
        </p:nvSpPr>
        <p:spPr>
          <a:xfrm>
            <a:off x="122549" y="999242"/>
            <a:ext cx="12069452" cy="5165888"/>
          </a:xfrm>
        </p:spPr>
        <p:txBody>
          <a:bodyPr>
            <a:normAutofit/>
          </a:bodyPr>
          <a:lstStyle/>
          <a:p>
            <a:r>
              <a:rPr lang="en-US" b="1" dirty="0"/>
              <a:t>FACTS</a:t>
            </a:r>
          </a:p>
          <a:p>
            <a:endParaRPr lang="en-US" dirty="0"/>
          </a:p>
          <a:p>
            <a:pPr algn="just"/>
            <a:r>
              <a:rPr lang="en-US" sz="3200" dirty="0"/>
              <a:t>The defendant stands accused of two counts of murder in the second degree, it being alleged that on February 5, 1987 he stabbed to death 20-year-old Vilma Ponce, who was 7 months pregnant at the time, and her 2-year-old daughter. </a:t>
            </a:r>
            <a:endParaRPr lang="en-US" b="1" dirty="0"/>
          </a:p>
        </p:txBody>
      </p:sp>
    </p:spTree>
    <p:extLst>
      <p:ext uri="{BB962C8B-B14F-4D97-AF65-F5344CB8AC3E}">
        <p14:creationId xmlns:p14="http://schemas.microsoft.com/office/powerpoint/2010/main" val="2006466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4C1B5-7F54-49F3-A8B8-B3F31D33BB8D}"/>
              </a:ext>
            </a:extLst>
          </p:cNvPr>
          <p:cNvSpPr>
            <a:spLocks noGrp="1"/>
          </p:cNvSpPr>
          <p:nvPr>
            <p:ph type="title"/>
          </p:nvPr>
        </p:nvSpPr>
        <p:spPr>
          <a:xfrm>
            <a:off x="-84841" y="0"/>
            <a:ext cx="11139695" cy="678730"/>
          </a:xfrm>
        </p:spPr>
        <p:txBody>
          <a:bodyPr>
            <a:normAutofit fontScale="90000"/>
          </a:bodyPr>
          <a:lstStyle/>
          <a:p>
            <a:r>
              <a:rPr lang="en-US" b="1" i="1" dirty="0"/>
              <a:t>People v. Castro (N.Y. Sup. Ct. 1989)</a:t>
            </a:r>
            <a:br>
              <a:rPr lang="en-US" dirty="0"/>
            </a:br>
            <a:endParaRPr lang="en-US" dirty="0"/>
          </a:p>
        </p:txBody>
      </p:sp>
      <p:sp>
        <p:nvSpPr>
          <p:cNvPr id="3" name="Content Placeholder 2">
            <a:extLst>
              <a:ext uri="{FF2B5EF4-FFF2-40B4-BE49-F238E27FC236}">
                <a16:creationId xmlns:a16="http://schemas.microsoft.com/office/drawing/2014/main" id="{07CBDACB-AFEF-4787-83EE-095B006C2033}"/>
              </a:ext>
            </a:extLst>
          </p:cNvPr>
          <p:cNvSpPr>
            <a:spLocks noGrp="1"/>
          </p:cNvSpPr>
          <p:nvPr>
            <p:ph idx="1"/>
          </p:nvPr>
        </p:nvSpPr>
        <p:spPr>
          <a:xfrm>
            <a:off x="-15710" y="424206"/>
            <a:ext cx="12207710" cy="5552387"/>
          </a:xfrm>
        </p:spPr>
        <p:txBody>
          <a:bodyPr/>
          <a:lstStyle/>
          <a:p>
            <a:endParaRPr lang="en-US" sz="2800" dirty="0"/>
          </a:p>
          <a:p>
            <a:r>
              <a:rPr lang="en-US" sz="2800" b="1" dirty="0"/>
              <a:t>FACTS</a:t>
            </a:r>
            <a:endParaRPr lang="en-US" sz="2800" dirty="0"/>
          </a:p>
          <a:p>
            <a:pPr marL="0" indent="0">
              <a:buNone/>
            </a:pPr>
            <a:r>
              <a:rPr lang="en-US" sz="2800" dirty="0"/>
              <a:t>A wristwatch worn by the defendant at the time of his arrest was seized. What appeared to be bloodstains on the watch were noted by the detectives. The defendant stated that the blood was his own.</a:t>
            </a:r>
          </a:p>
          <a:p>
            <a:endParaRPr lang="en-US" dirty="0"/>
          </a:p>
        </p:txBody>
      </p:sp>
      <p:pic>
        <p:nvPicPr>
          <p:cNvPr id="4" name="Picture 3" descr="See the source image">
            <a:extLst>
              <a:ext uri="{FF2B5EF4-FFF2-40B4-BE49-F238E27FC236}">
                <a16:creationId xmlns:a16="http://schemas.microsoft.com/office/drawing/2014/main" id="{25CC4890-5A91-432E-BB17-ED72D0E4E4F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560297" y="3223968"/>
            <a:ext cx="4524865" cy="2828040"/>
          </a:xfrm>
          <a:prstGeom prst="rect">
            <a:avLst/>
          </a:prstGeom>
          <a:noFill/>
          <a:ln>
            <a:noFill/>
          </a:ln>
        </p:spPr>
      </p:pic>
    </p:spTree>
    <p:extLst>
      <p:ext uri="{BB962C8B-B14F-4D97-AF65-F5344CB8AC3E}">
        <p14:creationId xmlns:p14="http://schemas.microsoft.com/office/powerpoint/2010/main" val="1258849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BEA6-C62D-4883-84E6-E2DC9FBA7BFB}"/>
              </a:ext>
            </a:extLst>
          </p:cNvPr>
          <p:cNvSpPr>
            <a:spLocks noGrp="1"/>
          </p:cNvSpPr>
          <p:nvPr>
            <p:ph type="title"/>
          </p:nvPr>
        </p:nvSpPr>
        <p:spPr>
          <a:xfrm>
            <a:off x="0" y="150829"/>
            <a:ext cx="12191999" cy="622169"/>
          </a:xfrm>
        </p:spPr>
        <p:txBody>
          <a:bodyPr>
            <a:normAutofit fontScale="90000"/>
          </a:bodyPr>
          <a:lstStyle/>
          <a:p>
            <a:r>
              <a:rPr lang="en-US" b="1" i="1" dirty="0"/>
              <a:t>People v. Castro (N.Y. Sup. Ct. 1989)</a:t>
            </a:r>
            <a:br>
              <a:rPr lang="en-US" dirty="0"/>
            </a:br>
            <a:endParaRPr lang="en-US" dirty="0"/>
          </a:p>
        </p:txBody>
      </p:sp>
      <p:sp>
        <p:nvSpPr>
          <p:cNvPr id="3" name="Content Placeholder 2">
            <a:extLst>
              <a:ext uri="{FF2B5EF4-FFF2-40B4-BE49-F238E27FC236}">
                <a16:creationId xmlns:a16="http://schemas.microsoft.com/office/drawing/2014/main" id="{63078E05-1C58-41D2-8C7A-48AF272E609C}"/>
              </a:ext>
            </a:extLst>
          </p:cNvPr>
          <p:cNvSpPr>
            <a:spLocks noGrp="1"/>
          </p:cNvSpPr>
          <p:nvPr>
            <p:ph idx="1"/>
          </p:nvPr>
        </p:nvSpPr>
        <p:spPr>
          <a:xfrm>
            <a:off x="216816" y="772998"/>
            <a:ext cx="11840065" cy="5165889"/>
          </a:xfrm>
        </p:spPr>
        <p:txBody>
          <a:bodyPr/>
          <a:lstStyle/>
          <a:p>
            <a:r>
              <a:rPr lang="en-US" b="1" dirty="0"/>
              <a:t>ANALYSIS</a:t>
            </a:r>
          </a:p>
          <a:p>
            <a:r>
              <a:rPr lang="en-US" sz="2800" dirty="0"/>
              <a:t>To determine the admissibility of the DNA evidence.</a:t>
            </a:r>
          </a:p>
          <a:p>
            <a:r>
              <a:rPr lang="en-US" sz="2800" b="1" dirty="0"/>
              <a:t>The court launched a three-pronged analysis: </a:t>
            </a:r>
          </a:p>
          <a:p>
            <a:r>
              <a:rPr lang="en-US" sz="2800" dirty="0"/>
              <a:t>(1) is the theory generally accepted, </a:t>
            </a:r>
          </a:p>
          <a:p>
            <a:r>
              <a:rPr lang="en-US" sz="2800" dirty="0"/>
              <a:t>(2) are the procedures capable of producing reliable results, and </a:t>
            </a:r>
          </a:p>
          <a:p>
            <a:r>
              <a:rPr lang="en-US" sz="2800" dirty="0"/>
              <a:t>(3) did the laboratory perform the accepted techniques?</a:t>
            </a:r>
          </a:p>
          <a:p>
            <a:r>
              <a:rPr lang="en-US" sz="2800" dirty="0"/>
              <a:t>“The most comprehensive and extensive legal examination of DNA forensic tests held to date in the United States.", </a:t>
            </a:r>
          </a:p>
          <a:p>
            <a:endParaRPr lang="en-US" dirty="0"/>
          </a:p>
        </p:txBody>
      </p:sp>
    </p:spTree>
    <p:extLst>
      <p:ext uri="{BB962C8B-B14F-4D97-AF65-F5344CB8AC3E}">
        <p14:creationId xmlns:p14="http://schemas.microsoft.com/office/powerpoint/2010/main" val="11679082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767</TotalTime>
  <Words>2127</Words>
  <Application>Microsoft Office PowerPoint</Application>
  <PresentationFormat>Widescreen</PresentationFormat>
  <Paragraphs>154</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Gill Sans MT</vt:lpstr>
      <vt:lpstr>Gallery</vt:lpstr>
      <vt:lpstr>The Role of DNA Evidence in Criminal defenses cases: the case of People v. Castro</vt:lpstr>
      <vt:lpstr>aGenda</vt:lpstr>
      <vt:lpstr>Why the issue of DNA evidence is significant </vt:lpstr>
      <vt:lpstr>Why the issue of DNA evidence is significant </vt:lpstr>
      <vt:lpstr>I. Introduction  1. Historical background </vt:lpstr>
      <vt:lpstr>I. Introduction</vt:lpstr>
      <vt:lpstr>II. People v. Castro (N.Y. Sup. Ct. 1989) </vt:lpstr>
      <vt:lpstr>People v. Castro (N.Y. Sup. Ct. 1989) </vt:lpstr>
      <vt:lpstr>People v. Castro (N.Y. Sup. Ct. 1989) </vt:lpstr>
      <vt:lpstr>People v. Castro (N.Y. Sup. Ct. 1989) </vt:lpstr>
      <vt:lpstr>II. Legal basis </vt:lpstr>
      <vt:lpstr>Frye v United</vt:lpstr>
      <vt:lpstr>II. Legal basis </vt:lpstr>
      <vt:lpstr>PowerPoint Presentation</vt:lpstr>
      <vt:lpstr>DNA Evidence definition and function</vt:lpstr>
      <vt:lpstr>Supporting Cases: The Innocence Project &amp; Golden State Killer</vt:lpstr>
      <vt:lpstr>Key Details of the Golden State Killer Case: </vt:lpstr>
      <vt:lpstr>Analysis of Data </vt:lpstr>
      <vt:lpstr>Iv. Analysis of data </vt:lpstr>
      <vt:lpstr>Analysis of data </vt:lpstr>
      <vt:lpstr>Analysis of data </vt:lpstr>
      <vt:lpstr>Interpreting DNA Test Results </vt:lpstr>
      <vt:lpstr>Interpreting DNA Test Results </vt:lpstr>
      <vt:lpstr>Interpreting DNA Test Results </vt:lpstr>
      <vt:lpstr>Interpreting DNA Test Results </vt:lpstr>
      <vt:lpstr>Strengths and Weaknesses of DNA Evidence</vt:lpstr>
      <vt:lpstr>V. problems with dna evidence in court</vt:lpstr>
      <vt:lpstr>V. problems with dna evidence in court</vt:lpstr>
      <vt:lpstr>VI. Conclusion and 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DNA Evidence in Criminal defenses cases: the case of People v. Castro</dc:title>
  <dc:creator>Liwanganyabokako, Grace-juliana</dc:creator>
  <cp:lastModifiedBy>Mayua, Jim</cp:lastModifiedBy>
  <cp:revision>101</cp:revision>
  <dcterms:created xsi:type="dcterms:W3CDTF">2024-09-25T19:20:05Z</dcterms:created>
  <dcterms:modified xsi:type="dcterms:W3CDTF">2024-10-04T15:49:49Z</dcterms:modified>
</cp:coreProperties>
</file>