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Raleway"/>
      <p:regular r:id="rId12"/>
      <p:bold r:id="rId13"/>
      <p:italic r:id="rId14"/>
      <p:boldItalic r:id="rId15"/>
    </p:embeddedFont>
    <p:embeddedFont>
      <p:font typeface="Lato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aleway-bold.fntdata"/><Relationship Id="rId12" Type="http://schemas.openxmlformats.org/officeDocument/2006/relationships/font" Target="fonts/Raleway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aleway-boldItalic.fntdata"/><Relationship Id="rId14" Type="http://schemas.openxmlformats.org/officeDocument/2006/relationships/font" Target="fonts/Raleway-italic.fntdata"/><Relationship Id="rId17" Type="http://schemas.openxmlformats.org/officeDocument/2006/relationships/font" Target="fonts/Lato-bold.fntdata"/><Relationship Id="rId16" Type="http://schemas.openxmlformats.org/officeDocument/2006/relationships/font" Target="fonts/Lat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Lato-boldItalic.fntdata"/><Relationship Id="rId6" Type="http://schemas.openxmlformats.org/officeDocument/2006/relationships/slide" Target="slides/slide1.xml"/><Relationship Id="rId18" Type="http://schemas.openxmlformats.org/officeDocument/2006/relationships/font" Target="fonts/Lato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88dc4aa58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88dc4aa58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88dc4aa58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88dc4aa58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88dc4aa58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88dc4aa58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088dc4aa58_0_1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088dc4aa58_0_1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088dc4aa58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088dc4aa58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AA3E"/>
            </a:gs>
            <a:gs pos="100000">
              <a:srgbClr val="B46707"/>
            </a:gs>
          </a:gsLst>
          <a:lin ang="5400012" scaled="0"/>
        </a:gra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Problem with Prison Overcrowding 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Areyona Hurt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University of North Georgia </a:t>
            </a:r>
            <a:endParaRPr/>
          </a:p>
        </p:txBody>
      </p:sp>
      <p:pic>
        <p:nvPicPr>
          <p:cNvPr descr="Prisoner Image Images | Free Photos, PNG Stickers, Wallpapers ..." id="74" name="Google Shape;7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28000" y="2987850"/>
            <a:ext cx="2616000" cy="1742899"/>
          </a:xfrm>
          <a:prstGeom prst="rect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AA3E"/>
            </a:gs>
            <a:gs pos="100000">
              <a:srgbClr val="B46707"/>
            </a:gs>
          </a:gsLst>
          <a:lin ang="5400012" scaled="0"/>
        </a:gra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gradFill>
            <a:gsLst>
              <a:gs pos="0">
                <a:srgbClr val="53DDD5"/>
              </a:gs>
              <a:gs pos="100000">
                <a:srgbClr val="238B84"/>
              </a:gs>
            </a:gsLst>
            <a:path path="circle">
              <a:fillToRect b="50%" l="50%" r="50%" t="50%"/>
            </a:path>
            <a:tileRect/>
          </a:gra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Prison Crowding?  </a:t>
            </a:r>
            <a:endParaRPr/>
          </a:p>
        </p:txBody>
      </p:sp>
      <p:sp>
        <p:nvSpPr>
          <p:cNvPr id="80" name="Google Shape;80;p1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Prison overcrowding </a:t>
            </a:r>
            <a:r>
              <a:rPr lang="en"/>
              <a:t>occurs</a:t>
            </a:r>
            <a:r>
              <a:rPr lang="en"/>
              <a:t> when the number of prisoners exceeds the prison capacity.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Remains one of the most prominent problems within U.S. prisons with most </a:t>
            </a:r>
            <a:r>
              <a:rPr lang="en"/>
              <a:t>prisons operating at 150% to 200%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Poses multiple legal, financial, and moral problems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Caused by a number of factors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Start of the Problem</a:t>
            </a:r>
            <a:endParaRPr/>
          </a:p>
        </p:txBody>
      </p:sp>
      <p:pic>
        <p:nvPicPr>
          <p:cNvPr id="86" name="Google Shape;86;p15"/>
          <p:cNvPicPr preferRelativeResize="0"/>
          <p:nvPr/>
        </p:nvPicPr>
        <p:blipFill rotWithShape="1">
          <a:blip r:embed="rId3">
            <a:alphaModFix/>
          </a:blip>
          <a:srcRect b="14765" l="-13640" r="13639" t="-1571"/>
          <a:stretch/>
        </p:blipFill>
        <p:spPr>
          <a:xfrm>
            <a:off x="1142925" y="1051175"/>
            <a:ext cx="7033950" cy="3572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AA3E"/>
            </a:gs>
            <a:gs pos="100000">
              <a:srgbClr val="B46707"/>
            </a:gs>
          </a:gsLst>
          <a:lin ang="5400012" scaled="0"/>
        </a:gradFill>
      </p:bgPr>
    </p:bg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gradFill>
            <a:gsLst>
              <a:gs pos="0">
                <a:srgbClr val="53DDD5"/>
              </a:gs>
              <a:gs pos="100000">
                <a:srgbClr val="238B84"/>
              </a:gs>
            </a:gsLst>
            <a:lin ang="5400012" scaled="0"/>
          </a:gra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Causes 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Continued increase in the number of offenders sent to prison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Convicted inmates serving a greater portion of their sentences in prison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Aggressive "tough on crime" approach by legislature and criminal justice system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descr="File:Prison crowded.jpg - Wikipedia" id="93" name="Google Shape;9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671425"/>
            <a:ext cx="2327874" cy="1545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AA3E"/>
            </a:gs>
            <a:gs pos="100000">
              <a:srgbClr val="B4670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gradFill>
            <a:gsLst>
              <a:gs pos="0">
                <a:srgbClr val="53DDD5"/>
              </a:gs>
              <a:gs pos="100000">
                <a:srgbClr val="238B84"/>
              </a:gs>
            </a:gsLst>
            <a:path path="circle">
              <a:fillToRect b="50%" l="50%" r="50%" t="50%"/>
            </a:path>
            <a:tileRect/>
          </a:gra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Results of Prison Overcrowding </a:t>
            </a:r>
            <a:endParaRPr/>
          </a:p>
        </p:txBody>
      </p:sp>
      <p:sp>
        <p:nvSpPr>
          <p:cNvPr id="99" name="Google Shape;99;p17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b="1" lang="en"/>
              <a:t>Inmates often experience:</a:t>
            </a:r>
            <a:endParaRPr b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lack of medical care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Increased violence within other inmates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decline of mental health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A decline in physical health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b="1" lang="en"/>
              <a:t>There is a significant increase in the turnover rate among prison staff 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AA3E"/>
            </a:gs>
            <a:gs pos="100000">
              <a:srgbClr val="B46707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/>
          <p:nvPr>
            <p:ph type="title"/>
          </p:nvPr>
        </p:nvSpPr>
        <p:spPr>
          <a:xfrm>
            <a:off x="2400250" y="575950"/>
            <a:ext cx="6321600" cy="912300"/>
          </a:xfrm>
          <a:prstGeom prst="rect">
            <a:avLst/>
          </a:prstGeom>
          <a:gradFill>
            <a:gsLst>
              <a:gs pos="0">
                <a:srgbClr val="53DDD5"/>
              </a:gs>
              <a:gs pos="100000">
                <a:srgbClr val="238B84"/>
              </a:gs>
            </a:gsLst>
            <a:path path="circle">
              <a:fillToRect b="50%" l="50%" r="50%" t="50%"/>
            </a:path>
            <a:tileRect/>
          </a:gradFill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Possible Solutions to Combat Prison Overcrowding </a:t>
            </a:r>
            <a:endParaRPr/>
          </a:p>
        </p:txBody>
      </p:sp>
      <p:sp>
        <p:nvSpPr>
          <p:cNvPr id="105" name="Google Shape;105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Prison Expansion Model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Community Corrections Model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Electronic </a:t>
            </a:r>
            <a:r>
              <a:rPr lang="en"/>
              <a:t>Monitoring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