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7" r:id="rId3"/>
    <p:sldId id="262" r:id="rId4"/>
    <p:sldId id="259" r:id="rId5"/>
    <p:sldId id="278" r:id="rId6"/>
    <p:sldId id="263" r:id="rId7"/>
    <p:sldId id="264" r:id="rId8"/>
    <p:sldId id="265" r:id="rId9"/>
    <p:sldId id="277" r:id="rId10"/>
    <p:sldId id="266" r:id="rId11"/>
    <p:sldId id="267" r:id="rId12"/>
    <p:sldId id="268" r:id="rId13"/>
    <p:sldId id="269" r:id="rId14"/>
    <p:sldId id="270" r:id="rId15"/>
    <p:sldId id="271" r:id="rId16"/>
    <p:sldId id="272" r:id="rId17"/>
    <p:sldId id="274" r:id="rId18"/>
    <p:sldId id="279" r:id="rId19"/>
    <p:sldId id="280" r:id="rId20"/>
    <p:sldId id="281" r:id="rId21"/>
    <p:sldId id="28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15" autoAdjust="0"/>
    <p:restoredTop sz="94660"/>
  </p:normalViewPr>
  <p:slideViewPr>
    <p:cSldViewPr snapToGrid="0">
      <p:cViewPr varScale="1">
        <p:scale>
          <a:sx n="86" d="100"/>
          <a:sy n="86" d="100"/>
        </p:scale>
        <p:origin x="96"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4B5A77-C1C7-429B-A048-B2E7CC1C203C}" type="datetimeFigureOut">
              <a:rPr lang="en-US" smtClean="0"/>
              <a:t>10/22/2024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099A97B0-468B-4731-BDBC-7D36F201BC1A}"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64977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4B5A77-C1C7-429B-A048-B2E7CC1C203C}"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9A97B0-468B-4731-BDBC-7D36F201BC1A}"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02736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4B5A77-C1C7-429B-A048-B2E7CC1C203C}"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9A97B0-468B-4731-BDBC-7D36F201BC1A}"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6528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4B5A77-C1C7-429B-A048-B2E7CC1C203C}"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9A97B0-468B-4731-BDBC-7D36F201BC1A}"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9574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4B5A77-C1C7-429B-A048-B2E7CC1C203C}"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9A97B0-468B-4731-BDBC-7D36F201BC1A}"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42092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4B5A77-C1C7-429B-A048-B2E7CC1C203C}"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9A97B0-468B-4731-BDBC-7D36F201BC1A}"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6659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4B5A77-C1C7-429B-A048-B2E7CC1C203C}" type="datetimeFigureOut">
              <a:rPr lang="en-US" smtClean="0"/>
              <a:t>10/22/2024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9A97B0-468B-4731-BDBC-7D36F201BC1A}"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5068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4B5A77-C1C7-429B-A048-B2E7CC1C203C}" type="datetimeFigureOut">
              <a:rPr lang="en-US" smtClean="0"/>
              <a:t>10/22/2024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9A97B0-468B-4731-BDBC-7D36F201BC1A}"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1214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4B5A77-C1C7-429B-A048-B2E7CC1C203C}" type="datetimeFigureOut">
              <a:rPr lang="en-US" smtClean="0"/>
              <a:t>10/22/2024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9A97B0-468B-4731-BDBC-7D36F201BC1A}" type="slidenum">
              <a:rPr lang="en-US" smtClean="0"/>
              <a:t>‹#›</a:t>
            </a:fld>
            <a:endParaRPr lang="en-US"/>
          </a:p>
        </p:txBody>
      </p:sp>
    </p:spTree>
    <p:extLst>
      <p:ext uri="{BB962C8B-B14F-4D97-AF65-F5344CB8AC3E}">
        <p14:creationId xmlns:p14="http://schemas.microsoft.com/office/powerpoint/2010/main" val="1908896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4B5A77-C1C7-429B-A048-B2E7CC1C203C}"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9A97B0-468B-4731-BDBC-7D36F201BC1A}"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344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24B5A77-C1C7-429B-A048-B2E7CC1C203C}" type="datetimeFigureOut">
              <a:rPr lang="en-US" smtClean="0"/>
              <a:t>10/22/2024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099A97B0-468B-4731-BDBC-7D36F201BC1A}"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519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24B5A77-C1C7-429B-A048-B2E7CC1C203C}" type="datetimeFigureOut">
              <a:rPr lang="en-US" smtClean="0"/>
              <a:t>10/22/2024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99A97B0-468B-4731-BDBC-7D36F201BC1A}"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9138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D22F4-F7BB-0CC9-F794-C902C2B09CE4}"/>
              </a:ext>
            </a:extLst>
          </p:cNvPr>
          <p:cNvSpPr>
            <a:spLocks noGrp="1"/>
          </p:cNvSpPr>
          <p:nvPr>
            <p:ph type="title"/>
          </p:nvPr>
        </p:nvSpPr>
        <p:spPr>
          <a:xfrm>
            <a:off x="838200" y="182881"/>
            <a:ext cx="10515600" cy="6503669"/>
          </a:xfrm>
        </p:spPr>
        <p:txBody>
          <a:bodyPr>
            <a:noAutofit/>
          </a:bodyPr>
          <a:lstStyle/>
          <a:p>
            <a:pPr marL="0" marR="0" algn="ctr">
              <a:lnSpc>
                <a:spcPct val="200000"/>
              </a:lnSpc>
              <a:spcBef>
                <a:spcPts val="12000"/>
              </a:spcBef>
              <a:spcAft>
                <a:spcPts val="0"/>
              </a:spcAft>
            </a:pPr>
            <a:r>
              <a:rPr lang="en-US" sz="2800" kern="120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The Importance of Defensive Tactics Training in the Criminal Justice Arena</a:t>
            </a:r>
            <a:br>
              <a:rPr lang="en-US" sz="2800" kern="12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1200" dirty="0">
                <a:effectLst/>
                <a:latin typeface="Times New Roman" panose="02020603050405020304" pitchFamily="18" charset="0"/>
                <a:ea typeface="Times New Roman" panose="02020603050405020304" pitchFamily="18" charset="0"/>
                <a:cs typeface="Times New Roman" panose="02020603050405020304" pitchFamily="18" charset="0"/>
              </a:rPr>
              <a:t>M.S.C.J. and J.D. Cyprian, Leatha A.</a:t>
            </a:r>
            <a:br>
              <a:rPr lang="en-US" sz="2800" kern="12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1200" dirty="0">
                <a:effectLst/>
                <a:latin typeface="Times New Roman" panose="02020603050405020304" pitchFamily="18" charset="0"/>
                <a:ea typeface="Times New Roman" panose="02020603050405020304" pitchFamily="18" charset="0"/>
                <a:cs typeface="Times New Roman" panose="02020603050405020304" pitchFamily="18" charset="0"/>
              </a:rPr>
              <a:t>Applied Research in Public Safety Administration</a:t>
            </a:r>
            <a:br>
              <a:rPr lang="en-US" sz="2800" kern="12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1200" dirty="0">
                <a:effectLst/>
                <a:latin typeface="Times New Roman" panose="02020603050405020304" pitchFamily="18" charset="0"/>
                <a:ea typeface="Times New Roman" panose="02020603050405020304" pitchFamily="18" charset="0"/>
                <a:cs typeface="Times New Roman" panose="02020603050405020304" pitchFamily="18" charset="0"/>
              </a:rPr>
              <a:t>Command College Columbus State University</a:t>
            </a:r>
            <a:br>
              <a:rPr lang="en-US" sz="3200" kern="12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kern="12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200" kern="1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3200" dirty="0"/>
          </a:p>
        </p:txBody>
      </p:sp>
    </p:spTree>
    <p:extLst>
      <p:ext uri="{BB962C8B-B14F-4D97-AF65-F5344CB8AC3E}">
        <p14:creationId xmlns:p14="http://schemas.microsoft.com/office/powerpoint/2010/main" val="1215257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C9FDE-0495-0E8E-995A-B65C1570E166}"/>
              </a:ext>
            </a:extLst>
          </p:cNvPr>
          <p:cNvSpPr>
            <a:spLocks noGrp="1"/>
          </p:cNvSpPr>
          <p:nvPr>
            <p:ph type="title"/>
          </p:nvPr>
        </p:nvSpPr>
        <p:spPr>
          <a:xfrm>
            <a:off x="838200" y="365125"/>
            <a:ext cx="10515600" cy="878459"/>
          </a:xfrm>
        </p:spPr>
        <p:txBody>
          <a:bodyPr>
            <a:normAutofit fontScale="90000"/>
          </a:bodyPr>
          <a:lstStyle/>
          <a:p>
            <a:pPr algn="ctr"/>
            <a:br>
              <a:rPr lang="en-US" sz="2400" b="1"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b="1"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Police Attitudes and Training</a:t>
            </a:r>
            <a:b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9F76D5F-22A0-7BE8-E4B1-BE014021E3E2}"/>
              </a:ext>
            </a:extLst>
          </p:cNvPr>
          <p:cNvSpPr>
            <a:spLocks noGrp="1"/>
          </p:cNvSpPr>
          <p:nvPr>
            <p:ph idx="1"/>
          </p:nvPr>
        </p:nvSpPr>
        <p:spPr>
          <a:xfrm>
            <a:off x="109728" y="1243584"/>
            <a:ext cx="12082272" cy="5108448"/>
          </a:xfrm>
        </p:spPr>
        <p:txBody>
          <a:bodyPr>
            <a:normAutofit/>
          </a:bodyPr>
          <a:lstStyle/>
          <a:p>
            <a:pPr>
              <a:lnSpc>
                <a:spcPct val="150000"/>
              </a:lnSpc>
            </a:pPr>
            <a:endPar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Understanding police attitudes toward the use of force is crucial. A 2000 study by Weisburd et al., published by the National Institute of Justice, revealed that officers have conflicting attitudes about the use of force. While most officers disapprove of excessive force, a substantial minority considers it acceptable in certain situations. The study also highlighted the persistent issue of the "code of silence" among police officers (Lyman, 2010).</a:t>
            </a:r>
          </a:p>
          <a:p>
            <a:pPr>
              <a:lnSpc>
                <a:spcPct val="150000"/>
              </a:lnSpc>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Defensive tactics training is a key component in addressing these issues. Such training teaches officers proper techniques for force-on-force situations, aiming to reduce excessive force while effectively controlling subjects. For example, the Muscogee County Sheriff's Office requires all certified peace officers and jailers to undergo training in the use of force. The Continuum is not part of the training today, they use more of the national training  guidelines and standards that most agencies use to train officers</a:t>
            </a:r>
            <a:r>
              <a:rPr lang="en-US" sz="1800" kern="0" dirty="0">
                <a:latin typeface="Times New Roman" panose="02020603050405020304" pitchFamily="18" charset="0"/>
                <a:ea typeface="Times New Roman" panose="02020603050405020304" pitchFamily="18" charset="0"/>
                <a:cs typeface="Times New Roman" panose="02020603050405020304" pitchFamily="18" charset="0"/>
              </a:rPr>
              <a:t> as of todays date.</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860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B67A8-3EDD-DFBA-3C1F-CC625CA31922}"/>
              </a:ext>
            </a:extLst>
          </p:cNvPr>
          <p:cNvSpPr>
            <a:spLocks noGrp="1"/>
          </p:cNvSpPr>
          <p:nvPr>
            <p:ph type="title"/>
          </p:nvPr>
        </p:nvSpPr>
        <p:spPr/>
        <p:txBody>
          <a:bodyPr/>
          <a:lstStyle/>
          <a:p>
            <a:pPr algn="ctr"/>
            <a:r>
              <a:rPr lang="en-US" sz="2400" b="1"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Use of Force Continuum and Deadly Force</a:t>
            </a:r>
            <a:b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B2FCD7D-44B0-52A8-4E70-43965E3956C8}"/>
              </a:ext>
            </a:extLst>
          </p:cNvPr>
          <p:cNvSpPr>
            <a:spLocks noGrp="1"/>
          </p:cNvSpPr>
          <p:nvPr>
            <p:ph idx="1"/>
          </p:nvPr>
        </p:nvSpPr>
        <p:spPr>
          <a:xfrm>
            <a:off x="97536" y="1825625"/>
            <a:ext cx="12094464" cy="4351338"/>
          </a:xfrm>
        </p:spPr>
        <p:txBody>
          <a:bodyPr>
            <a:normAutofit/>
          </a:bodyPr>
          <a:lstStyle/>
          <a:p>
            <a:pPr marL="0" marR="0" indent="457200">
              <a:lnSpc>
                <a:spcPct val="200000"/>
              </a:lnSpc>
              <a:spcBef>
                <a:spcPts val="0"/>
              </a:spcBef>
              <a:spcAft>
                <a:spcPts val="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The Use of Force Continuum is a standard tool police departments employ to guide officers in appropriate force application. It typically includes escalating levels of force: command presence, soft-handed control techniques, pepper spray, hard-handed control techniques, impact weapons, and, finally, deadly force (Lyman, 2010).</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457200">
              <a:lnSpc>
                <a:spcPct val="200000"/>
              </a:lnSpc>
              <a:spcBef>
                <a:spcPts val="0"/>
              </a:spcBef>
              <a:spcAft>
                <a:spcPts val="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Deadly force remains the most controversial aspect of police use of force. Dempsey (2012) describes it as "the ultimate use of discretion," often involving split-second decisions with potentially life-altering consequences. Most departments train officers to "shoot to stop," aiming for the largest available area on a suspect's body when deadly force is deemed necessary (Lyman, 2010).</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44637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CFCB-5B67-B8CA-5DBA-FD8DA5D5C369}"/>
              </a:ext>
            </a:extLst>
          </p:cNvPr>
          <p:cNvSpPr>
            <a:spLocks noGrp="1"/>
          </p:cNvSpPr>
          <p:nvPr>
            <p:ph type="title"/>
          </p:nvPr>
        </p:nvSpPr>
        <p:spPr>
          <a:xfrm>
            <a:off x="1451579" y="445771"/>
            <a:ext cx="9603275" cy="937259"/>
          </a:xfrm>
        </p:spPr>
        <p:txBody>
          <a:bodyPr>
            <a:normAutofit/>
          </a:bodyPr>
          <a:lstStyle/>
          <a:p>
            <a:pPr algn="ctr"/>
            <a:r>
              <a:rPr lang="en-US" sz="2400" b="1"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Legal Framework and Accountability</a:t>
            </a:r>
            <a:b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C2BC66E-064D-C129-3589-73541EEAF4AE}"/>
              </a:ext>
            </a:extLst>
          </p:cNvPr>
          <p:cNvSpPr>
            <a:spLocks noGrp="1"/>
          </p:cNvSpPr>
          <p:nvPr>
            <p:ph idx="1"/>
          </p:nvPr>
        </p:nvSpPr>
        <p:spPr>
          <a:xfrm>
            <a:off x="160020" y="1108710"/>
            <a:ext cx="11193780" cy="5384165"/>
          </a:xfrm>
        </p:spPr>
        <p:txBody>
          <a:bodyPr>
            <a:normAutofit/>
          </a:bodyPr>
          <a:lstStyle/>
          <a:p>
            <a:pPr marL="0" marR="0" indent="0" algn="ctr">
              <a:lnSpc>
                <a:spcPct val="200000"/>
              </a:lnSpc>
              <a:spcBef>
                <a:spcPts val="0"/>
              </a:spcBef>
              <a:spcAft>
                <a:spcPts val="0"/>
              </a:spcAft>
              <a:buNone/>
            </a:pPr>
            <a:r>
              <a:rPr lang="en-US" sz="2200" b="1" i="1" kern="0" dirty="0">
                <a:effectLst/>
                <a:latin typeface="Times New Roman" panose="02020603050405020304" pitchFamily="18" charset="0"/>
                <a:ea typeface="Times New Roman" panose="02020603050405020304" pitchFamily="18" charset="0"/>
                <a:cs typeface="Times New Roman" panose="02020603050405020304" pitchFamily="18" charset="0"/>
              </a:rPr>
              <a:t>The legal framework for police use of force is primarily shaped by two Supreme Court decisions</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457200" marR="0" indent="-457200">
              <a:lnSpc>
                <a:spcPct val="200000"/>
              </a:lnSpc>
              <a:spcBef>
                <a:spcPts val="0"/>
              </a:spcBef>
              <a:spcAft>
                <a:spcPts val="0"/>
              </a:spcAft>
              <a:buAutoNum type="arabicPeriod"/>
            </a:pPr>
            <a:r>
              <a:rPr lang="en-US" sz="1900" kern="0" dirty="0">
                <a:effectLst/>
                <a:latin typeface="Times New Roman" panose="02020603050405020304" pitchFamily="18" charset="0"/>
                <a:ea typeface="Times New Roman" panose="02020603050405020304" pitchFamily="18" charset="0"/>
                <a:cs typeface="Times New Roman" panose="02020603050405020304" pitchFamily="18" charset="0"/>
              </a:rPr>
              <a:t>Tennessee v. Garner (1985) established that the use of deadly force to prevent escape is only justified if the officer has probable cause to believe the suspect poses a significant threat. Graham v. Connor (1989) set the "objective reasonableness" standard for evaluating use of force incidents (Pollock, 2014).</a:t>
            </a:r>
          </a:p>
          <a:p>
            <a:pPr marL="457200" marR="0" indent="-457200">
              <a:lnSpc>
                <a:spcPct val="200000"/>
              </a:lnSpc>
              <a:spcBef>
                <a:spcPts val="0"/>
              </a:spcBef>
              <a:spcAft>
                <a:spcPts val="0"/>
              </a:spcAft>
              <a:buAutoNum type="arabicPeriod"/>
            </a:pPr>
            <a:r>
              <a:rPr lang="en-US" sz="1900" kern="0" dirty="0">
                <a:effectLst/>
                <a:latin typeface="Times New Roman" panose="02020603050405020304" pitchFamily="18" charset="0"/>
                <a:ea typeface="Times New Roman" panose="02020603050405020304" pitchFamily="18" charset="0"/>
                <a:cs typeface="Times New Roman" panose="02020603050405020304" pitchFamily="18" charset="0"/>
              </a:rPr>
              <a:t>Despite this framework, concerns persist about police accountability in use-of-force cases. The rarity of indictments against officers in lethal force cases has drawn scrutiny. The "Graham test" allows officers considerable leeway in using force as long as their perception of threat is deemed reasonable (Pollock, 2014).</a:t>
            </a:r>
            <a:endParaRPr lang="en-US" sz="19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81836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A00BD-AAD3-6EEA-769D-731F01DDC4FE}"/>
              </a:ext>
            </a:extLst>
          </p:cNvPr>
          <p:cNvSpPr>
            <a:spLocks noGrp="1"/>
          </p:cNvSpPr>
          <p:nvPr>
            <p:ph type="title"/>
          </p:nvPr>
        </p:nvSpPr>
        <p:spPr>
          <a:xfrm>
            <a:off x="838200" y="740346"/>
            <a:ext cx="10515600" cy="5377307"/>
          </a:xfrm>
        </p:spPr>
        <p:txBody>
          <a:bodyPr>
            <a:normAutofit fontScale="90000"/>
          </a:bodyPr>
          <a:lstStyle/>
          <a:p>
            <a:pPr>
              <a:lnSpc>
                <a:spcPct val="150000"/>
              </a:lnSpc>
            </a:pPr>
            <a:r>
              <a:rPr lang="en-US" sz="2700"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b="1"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Legal Framework and Accountability Continued </a:t>
            </a:r>
            <a:b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The literature reveals a complex landscape surrounding police use of force. While statistical evidence suggests that excessive force is relatively rare, high-profile incidents have significantly impacted public perception and trust in law enforcement. Ongoing efforts in training, policy development, and community engagement are crucial in addressing these challenges and improving police-community relations.</a:t>
            </a:r>
            <a:br>
              <a:rPr lang="en-US" sz="2000" kern="1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000" dirty="0"/>
          </a:p>
        </p:txBody>
      </p:sp>
    </p:spTree>
    <p:extLst>
      <p:ext uri="{BB962C8B-B14F-4D97-AF65-F5344CB8AC3E}">
        <p14:creationId xmlns:p14="http://schemas.microsoft.com/office/powerpoint/2010/main" val="215019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30B5A-7E59-131A-0254-844D801F07C0}"/>
              </a:ext>
            </a:extLst>
          </p:cNvPr>
          <p:cNvSpPr>
            <a:spLocks noGrp="1"/>
          </p:cNvSpPr>
          <p:nvPr>
            <p:ph type="title"/>
          </p:nvPr>
        </p:nvSpPr>
        <p:spPr>
          <a:xfrm>
            <a:off x="838200" y="102871"/>
            <a:ext cx="10515600" cy="1815139"/>
          </a:xfrm>
        </p:spPr>
        <p:txBody>
          <a:bodyPr>
            <a:normAutofit fontScale="90000"/>
          </a:bodyPr>
          <a:lstStyle/>
          <a:p>
            <a:pPr algn="ctr"/>
            <a:r>
              <a:rPr lang="en-US" sz="2700" b="1"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Methodology</a:t>
            </a:r>
            <a:br>
              <a:rPr lang="en-US" sz="2700"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700"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 Population and Sampling</a:t>
            </a:r>
            <a:br>
              <a:rPr lang="en-US" sz="2700"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700"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Research Design and Purpose</a:t>
            </a:r>
            <a:br>
              <a:rPr lang="en-US" sz="2700"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700"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Data Collection Instrument </a:t>
            </a:r>
            <a:br>
              <a:rPr lang="en-US" sz="2700"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700" kern="12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DB7E1A2-BB6A-136A-AE99-360CD9D01474}"/>
              </a:ext>
            </a:extLst>
          </p:cNvPr>
          <p:cNvSpPr>
            <a:spLocks noGrp="1"/>
          </p:cNvSpPr>
          <p:nvPr>
            <p:ph sz="half" idx="1"/>
          </p:nvPr>
        </p:nvSpPr>
        <p:spPr>
          <a:xfrm>
            <a:off x="1" y="2011680"/>
            <a:ext cx="5977053" cy="3992880"/>
          </a:xfrm>
        </p:spPr>
        <p:txBody>
          <a:bodyPr>
            <a:normAutofit/>
          </a:bodyPr>
          <a:lstStyle/>
          <a:p>
            <a:pPr marL="0" indent="0">
              <a:lnSpc>
                <a:spcPct val="170000"/>
              </a:lnSpc>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The target population consisted of all sworn peace officers in the MCSO, including patrol deputies, sergeants, lieutenants, and captains. Correctional officers were excluded from the study. The sampling frame included 250 sworn officers, of whom 60 received the survey link, and 43 responded, yielding a response rate of 72% of those who received the link.</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CB2A507E-C454-54F2-EE5F-A090DF7F123C}"/>
              </a:ext>
            </a:extLst>
          </p:cNvPr>
          <p:cNvSpPr>
            <a:spLocks noGrp="1"/>
          </p:cNvSpPr>
          <p:nvPr>
            <p:ph sz="half" idx="2"/>
          </p:nvPr>
        </p:nvSpPr>
        <p:spPr>
          <a:xfrm>
            <a:off x="6214948" y="2011680"/>
            <a:ext cx="6060872" cy="4080509"/>
          </a:xfrm>
        </p:spPr>
        <p:txBody>
          <a:bodyPr>
            <a:normAutofit/>
          </a:bodyPr>
          <a:lstStyle/>
          <a:p>
            <a:pPr>
              <a:lnSpc>
                <a:spcPct val="170000"/>
              </a:lnSpc>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 survey instrument was developed based on five hypothesis statements, using closed-ended questions to facilitate quantitative analysis. The survey utilized a five-point Likert scale (Strongly Disagree, Disagree, Undecided, Agree, Strongly Agree) to measure respondents' attitudes. The Likert scale, developed by Dr. </a:t>
            </a:r>
            <a:r>
              <a:rPr lang="en-US"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Rensis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Likert, allows for assigning quantitative values to qualitative data, enabling statistical analysis.</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27250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699C-58F9-C749-33D0-55FFA312FB3F}"/>
              </a:ext>
            </a:extLst>
          </p:cNvPr>
          <p:cNvSpPr>
            <a:spLocks noGrp="1"/>
          </p:cNvSpPr>
          <p:nvPr>
            <p:ph type="title"/>
          </p:nvPr>
        </p:nvSpPr>
        <p:spPr>
          <a:xfrm>
            <a:off x="838200" y="365125"/>
            <a:ext cx="10515600" cy="915035"/>
          </a:xfrm>
        </p:spPr>
        <p:txBody>
          <a:bodyPr>
            <a:normAutofit fontScale="90000"/>
          </a:bodyPr>
          <a:lstStyle/>
          <a:p>
            <a:pPr algn="ctr"/>
            <a:b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700" b="1"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The five hypotheses tested were:</a:t>
            </a:r>
            <a:br>
              <a:rPr lang="en-US" sz="2700" b="1"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700" b="1" kern="1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700" b="1" dirty="0"/>
          </a:p>
        </p:txBody>
      </p:sp>
      <p:sp>
        <p:nvSpPr>
          <p:cNvPr id="3" name="Content Placeholder 2">
            <a:extLst>
              <a:ext uri="{FF2B5EF4-FFF2-40B4-BE49-F238E27FC236}">
                <a16:creationId xmlns:a16="http://schemas.microsoft.com/office/drawing/2014/main" id="{BA4F65BC-36B0-E030-FAAC-B1603546B9F1}"/>
              </a:ext>
            </a:extLst>
          </p:cNvPr>
          <p:cNvSpPr>
            <a:spLocks noGrp="1"/>
          </p:cNvSpPr>
          <p:nvPr>
            <p:ph idx="1"/>
          </p:nvPr>
        </p:nvSpPr>
        <p:spPr>
          <a:xfrm>
            <a:off x="256032" y="1170432"/>
            <a:ext cx="11935968" cy="5218176"/>
          </a:xfrm>
        </p:spPr>
        <p:txBody>
          <a:bodyPr>
            <a:normAutofit/>
          </a:bodyPr>
          <a:lstStyle/>
          <a:p>
            <a:pPr marL="342900" marR="0" lvl="0" indent="-342900">
              <a:lnSpc>
                <a:spcPct val="200000"/>
              </a:lnSpc>
              <a:spcBef>
                <a:spcPts val="0"/>
              </a:spcBef>
              <a:spcAft>
                <a:spcPts val="0"/>
              </a:spcAft>
              <a:buFont typeface="+mj-lt"/>
              <a:buAutoNum type="arabicPeriod"/>
              <a:tabLst>
                <a:tab pos="139700" algn="l"/>
                <a:tab pos="457200" algn="l"/>
              </a:tabLst>
            </a:pPr>
            <a:endPar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MCSO deputies believe that effective training in DT has a positive influence on excessive force.</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MCSO deputies believe that DT training protects law enforcement agencies from lawsuits.</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MCSO deputies believe that the instructors who teach DT are well qualified.</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MCSO deputies believe that inadequate DT training can injure or possibly cost a civilian or officer's life.</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MCSO deputies believe that DT training should be given to supervisors as well as line officers.</a:t>
            </a:r>
          </a:p>
          <a:p>
            <a:pPr marL="0" indent="0">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The survey was created and administered using Survey Monkey, an online survey platform. This system allowed for question customization, data analysis, and sample selection while minimizing response bias. The survey link was distributed via email to all sworn deputies of the MCSO on September 20th, 2015, with a follow-up on October 1st, 2015.</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52860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1BBBC-5657-0571-D8BB-D073EB9F2ED9}"/>
              </a:ext>
            </a:extLst>
          </p:cNvPr>
          <p:cNvSpPr>
            <a:spLocks noGrp="1"/>
          </p:cNvSpPr>
          <p:nvPr>
            <p:ph type="title"/>
          </p:nvPr>
        </p:nvSpPr>
        <p:spPr/>
        <p:txBody>
          <a:bodyPr/>
          <a:lstStyle/>
          <a:p>
            <a:b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
        <p:nvSpPr>
          <p:cNvPr id="3" name="Text Placeholder 2">
            <a:extLst>
              <a:ext uri="{FF2B5EF4-FFF2-40B4-BE49-F238E27FC236}">
                <a16:creationId xmlns:a16="http://schemas.microsoft.com/office/drawing/2014/main" id="{46FF41CB-445A-15FE-958B-346273E58E8D}"/>
              </a:ext>
            </a:extLst>
          </p:cNvPr>
          <p:cNvSpPr>
            <a:spLocks noGrp="1"/>
          </p:cNvSpPr>
          <p:nvPr>
            <p:ph type="body" idx="1"/>
          </p:nvPr>
        </p:nvSpPr>
        <p:spPr>
          <a:xfrm>
            <a:off x="839788" y="1024128"/>
            <a:ext cx="5157787" cy="823913"/>
          </a:xfrm>
        </p:spPr>
        <p:txBody>
          <a:bodyPr/>
          <a:lstStyle/>
          <a:p>
            <a:pPr algn="ctr"/>
            <a:r>
              <a:rPr lang="en-US" sz="2400" b="1"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Demographics </a:t>
            </a:r>
            <a:endParaRPr lang="en-US" sz="2400" b="1" kern="120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C7774950-10C2-49D6-6E32-9306C5509767}"/>
              </a:ext>
            </a:extLst>
          </p:cNvPr>
          <p:cNvSpPr>
            <a:spLocks noGrp="1"/>
          </p:cNvSpPr>
          <p:nvPr>
            <p:ph sz="half" idx="2"/>
          </p:nvPr>
        </p:nvSpPr>
        <p:spPr>
          <a:xfrm>
            <a:off x="0" y="2060448"/>
            <a:ext cx="5997575" cy="4129215"/>
          </a:xfrm>
        </p:spPr>
        <p:txBody>
          <a:bodyPr/>
          <a:lstStyle/>
          <a:p>
            <a:pPr>
              <a:lnSpc>
                <a:spcPct val="150000"/>
              </a:lnSpc>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The only demographic criterion for participation was that respondents had to be certified sworn peace officers. Factors such as age, race, gender, or position were not considered in the analysis, based on the assumption that all officers</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 regardless of rank or position, should receive the same training to ensure consistent adherence to policies and procedures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5" name="Text Placeholder 4">
            <a:extLst>
              <a:ext uri="{FF2B5EF4-FFF2-40B4-BE49-F238E27FC236}">
                <a16:creationId xmlns:a16="http://schemas.microsoft.com/office/drawing/2014/main" id="{1ACD544F-998B-1BE5-890C-9F13299ECB00}"/>
              </a:ext>
            </a:extLst>
          </p:cNvPr>
          <p:cNvSpPr>
            <a:spLocks noGrp="1"/>
          </p:cNvSpPr>
          <p:nvPr>
            <p:ph type="body" sz="quarter" idx="3"/>
          </p:nvPr>
        </p:nvSpPr>
        <p:spPr>
          <a:xfrm>
            <a:off x="6172200" y="668337"/>
            <a:ext cx="5183188" cy="1179704"/>
          </a:xfrm>
        </p:spPr>
        <p:txBody>
          <a:bodyPr/>
          <a:lstStyle/>
          <a:p>
            <a:pPr algn="ctr"/>
            <a:r>
              <a:rPr lang="en-US" sz="2400" b="1"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Data Analysis </a:t>
            </a:r>
            <a:endParaRPr lang="en-US" sz="2400" b="1" kern="120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6" name="Content Placeholder 5">
            <a:extLst>
              <a:ext uri="{FF2B5EF4-FFF2-40B4-BE49-F238E27FC236}">
                <a16:creationId xmlns:a16="http://schemas.microsoft.com/office/drawing/2014/main" id="{C27F5FBA-292C-FB4E-8F72-2BD74522116D}"/>
              </a:ext>
            </a:extLst>
          </p:cNvPr>
          <p:cNvSpPr>
            <a:spLocks noGrp="1"/>
          </p:cNvSpPr>
          <p:nvPr>
            <p:ph sz="quarter" idx="4"/>
          </p:nvPr>
        </p:nvSpPr>
        <p:spPr>
          <a:xfrm>
            <a:off x="6172200" y="2267712"/>
            <a:ext cx="6126480" cy="3921951"/>
          </a:xfrm>
        </p:spPr>
        <p:txBody>
          <a:bodyPr/>
          <a:lstStyle/>
          <a:p>
            <a:pPr>
              <a:lnSpc>
                <a:spcPct val="150000"/>
              </a:lnSpc>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Responses were analyzed using the Likert scale, with numerical values assigned to each response option (1 for Strongly Disagree to 5 for Strongly Agree). Mean scores were computed for each hypothesis to determine the overall level of agreement or disagreement.</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99373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DF9AB-ABE1-8352-B527-33518635715E}"/>
              </a:ext>
            </a:extLst>
          </p:cNvPr>
          <p:cNvSpPr>
            <a:spLocks noGrp="1"/>
          </p:cNvSpPr>
          <p:nvPr>
            <p:ph type="title"/>
          </p:nvPr>
        </p:nvSpPr>
        <p:spPr>
          <a:xfrm>
            <a:off x="134112" y="365125"/>
            <a:ext cx="11958828" cy="1097915"/>
          </a:xfrm>
        </p:spPr>
        <p:txBody>
          <a:bodyPr>
            <a:normAutofit fontScale="90000"/>
          </a:bodyPr>
          <a:lstStyle/>
          <a:p>
            <a:pPr algn="ctr"/>
            <a:b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700" b="1"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Survey Response : Out of 250 sworn officers in the department, 60 received the survey link, and 43 completed the survey, resulting in a 72% response rate among those who received the link.</a:t>
            </a:r>
            <a:br>
              <a:rPr lang="en-US" sz="2700" b="1" kern="120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700" b="1" dirty="0">
              <a:solidFill>
                <a:schemeClr val="accent2"/>
              </a:solidFill>
            </a:endParaRPr>
          </a:p>
        </p:txBody>
      </p:sp>
      <p:sp>
        <p:nvSpPr>
          <p:cNvPr id="3" name="Content Placeholder 2">
            <a:extLst>
              <a:ext uri="{FF2B5EF4-FFF2-40B4-BE49-F238E27FC236}">
                <a16:creationId xmlns:a16="http://schemas.microsoft.com/office/drawing/2014/main" id="{0F13C0FB-9387-613A-EA75-D901FDF2A12F}"/>
              </a:ext>
            </a:extLst>
          </p:cNvPr>
          <p:cNvSpPr>
            <a:spLocks noGrp="1"/>
          </p:cNvSpPr>
          <p:nvPr>
            <p:ph idx="1"/>
          </p:nvPr>
        </p:nvSpPr>
        <p:spPr>
          <a:xfrm>
            <a:off x="134112" y="1825625"/>
            <a:ext cx="12057888" cy="4351338"/>
          </a:xfrm>
        </p:spPr>
        <p:txBody>
          <a:bodyPr>
            <a:normAutofit/>
          </a:bodyPr>
          <a:lstStyle/>
          <a:p>
            <a:pPr marL="0" marR="0" indent="0" algn="ctr">
              <a:lnSpc>
                <a:spcPct val="115000"/>
              </a:lnSpc>
              <a:spcBef>
                <a:spcPts val="0"/>
              </a:spcBef>
              <a:spcAft>
                <a:spcPts val="1000"/>
              </a:spcAft>
              <a:buNone/>
            </a:pPr>
            <a: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Hypothesis Testing</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115000"/>
              </a:lnSpc>
              <a:spcBef>
                <a:spcPts val="0"/>
              </a:spcBef>
              <a:spcAft>
                <a:spcPts val="1000"/>
              </a:spcAft>
            </a:pPr>
            <a: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t>MCSO deputies believe that effective training in DT has a positive influence on excessive force. </a:t>
            </a:r>
            <a:r>
              <a:rPr lang="en-US" sz="1800" kern="1200" dirty="0">
                <a:effectLst/>
                <a:latin typeface="Times New Roman" panose="02020603050405020304" pitchFamily="18" charset="0"/>
                <a:ea typeface="Times New Roman" panose="02020603050405020304" pitchFamily="18" charset="0"/>
              </a:rPr>
              <a:t>Average: 3.93</a:t>
            </a:r>
          </a:p>
          <a:p>
            <a:pPr marL="0" marR="0" indent="0">
              <a:lnSpc>
                <a:spcPct val="200000"/>
              </a:lnSpc>
              <a:spcBef>
                <a:spcPts val="0"/>
              </a:spcBef>
              <a:spcAft>
                <a:spcPts val="0"/>
              </a:spcAft>
            </a:pPr>
            <a: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t> MCSO deputies believe that DT training protects law enforcement agencies from lawsuits. </a:t>
            </a:r>
            <a:r>
              <a:rPr lang="en-US" sz="1800" kern="1200" dirty="0">
                <a:effectLst/>
                <a:latin typeface="Times New Roman" panose="02020603050405020304" pitchFamily="18" charset="0"/>
                <a:ea typeface="Times New Roman" panose="02020603050405020304" pitchFamily="18" charset="0"/>
              </a:rPr>
              <a:t>Average: 3.77</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200000"/>
              </a:lnSpc>
              <a:spcBef>
                <a:spcPts val="0"/>
              </a:spcBef>
              <a:spcAft>
                <a:spcPts val="0"/>
              </a:spcAft>
            </a:pPr>
            <a: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kern="1200" dirty="0">
                <a:effectLst/>
                <a:latin typeface="Times New Roman" panose="02020603050405020304" pitchFamily="18" charset="0"/>
                <a:ea typeface="Times New Roman" panose="02020603050405020304" pitchFamily="18" charset="0"/>
              </a:rPr>
              <a:t>MCSO deputies believe that Instructors that teach DT are well qualified. Average: 3.86</a:t>
            </a:r>
          </a:p>
          <a:p>
            <a:pPr marL="0" indent="0">
              <a:lnSpc>
                <a:spcPct val="200000"/>
              </a:lnSpc>
              <a:spcBef>
                <a:spcPts val="0"/>
              </a:spcBef>
            </a:pPr>
            <a: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t> MCSO deputies believe that inadequate DT training can injure or possibly cost a civilian or officers life.</a:t>
            </a:r>
            <a:r>
              <a:rPr lang="en-US" sz="1800" kern="1200" dirty="0">
                <a:effectLst/>
                <a:latin typeface="Times New Roman" panose="02020603050405020304" pitchFamily="18" charset="0"/>
                <a:ea typeface="Times New Roman" panose="02020603050405020304" pitchFamily="18" charset="0"/>
              </a:rPr>
              <a:t> Average: 3.95</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200000"/>
              </a:lnSpc>
              <a:spcBef>
                <a:spcPts val="0"/>
              </a:spcBef>
              <a:spcAft>
                <a:spcPts val="0"/>
              </a:spcAft>
            </a:pPr>
            <a:r>
              <a:rPr lang="en-US" sz="1800" kern="1200" dirty="0">
                <a:effectLst/>
                <a:latin typeface="Times New Roman" panose="02020603050405020304" pitchFamily="18" charset="0"/>
                <a:ea typeface="Times New Roman" panose="02020603050405020304" pitchFamily="18" charset="0"/>
              </a:rPr>
              <a:t> MCSO deputies believe that DT training should be given to supervisors as well as line officers. Average: 4.33</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115000"/>
              </a:lnSpc>
              <a:spcBef>
                <a:spcPts val="0"/>
              </a:spcBef>
              <a:spcAft>
                <a:spcPts val="1000"/>
              </a:spcAft>
            </a:pPr>
            <a:r>
              <a:rPr lang="en-US" sz="1800" kern="1200" dirty="0">
                <a:effectLst/>
                <a:latin typeface="Times New Roman" panose="02020603050405020304" pitchFamily="18" charset="0"/>
                <a:ea typeface="Times New Roman" panose="02020603050405020304" pitchFamily="18" charset="0"/>
              </a:rPr>
              <a:t>***</a:t>
            </a:r>
            <a:r>
              <a:rPr lang="en-US" sz="1800" b="1" kern="1200" dirty="0">
                <a:effectLst/>
                <a:latin typeface="Times New Roman" panose="02020603050405020304" pitchFamily="18" charset="0"/>
                <a:ea typeface="Times New Roman" panose="02020603050405020304" pitchFamily="18" charset="0"/>
              </a:rPr>
              <a:t>This was the highest rate, (some line officers have never seen a patrol car or been on the street).</a:t>
            </a:r>
          </a:p>
          <a:p>
            <a:endParaRPr lang="en-US" sz="1400" dirty="0"/>
          </a:p>
        </p:txBody>
      </p:sp>
    </p:spTree>
    <p:extLst>
      <p:ext uri="{BB962C8B-B14F-4D97-AF65-F5344CB8AC3E}">
        <p14:creationId xmlns:p14="http://schemas.microsoft.com/office/powerpoint/2010/main" val="874178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EDE97-9930-F3CC-1389-A5DAC4A24B0B}"/>
              </a:ext>
            </a:extLst>
          </p:cNvPr>
          <p:cNvSpPr>
            <a:spLocks noGrp="1"/>
          </p:cNvSpPr>
          <p:nvPr>
            <p:ph type="title"/>
          </p:nvPr>
        </p:nvSpPr>
        <p:spPr>
          <a:xfrm>
            <a:off x="1451579" y="804519"/>
            <a:ext cx="9603275" cy="5001921"/>
          </a:xfrm>
        </p:spPr>
        <p:txBody>
          <a:bodyPr>
            <a:normAutofit/>
          </a:bodyPr>
          <a:lstStyle/>
          <a:p>
            <a:pPr marL="0" marR="0" indent="0" algn="ctr">
              <a:lnSpc>
                <a:spcPct val="200000"/>
              </a:lnSpc>
              <a:spcBef>
                <a:spcPts val="0"/>
              </a:spcBef>
              <a:spcAft>
                <a:spcPts val="0"/>
              </a:spcAft>
            </a:pPr>
            <a:r>
              <a:rPr lang="en-US" sz="2400" b="1" u="sng" kern="120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Findings and Conclusion</a:t>
            </a:r>
            <a:b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p>
        </p:txBody>
      </p:sp>
      <p:sp>
        <p:nvSpPr>
          <p:cNvPr id="4" name="TextBox 3">
            <a:extLst>
              <a:ext uri="{FF2B5EF4-FFF2-40B4-BE49-F238E27FC236}">
                <a16:creationId xmlns:a16="http://schemas.microsoft.com/office/drawing/2014/main" id="{A7B819AC-D919-1792-9A6D-4D888758C68E}"/>
              </a:ext>
            </a:extLst>
          </p:cNvPr>
          <p:cNvSpPr txBox="1"/>
          <p:nvPr/>
        </p:nvSpPr>
        <p:spPr>
          <a:xfrm>
            <a:off x="731520" y="2419053"/>
            <a:ext cx="10949940" cy="1705532"/>
          </a:xfrm>
          <a:prstGeom prst="rect">
            <a:avLst/>
          </a:prstGeom>
          <a:noFill/>
        </p:spPr>
        <p:txBody>
          <a:bodyPr wrap="square">
            <a:spAutoFit/>
          </a:bodyPr>
          <a:lstStyle/>
          <a:p>
            <a:pPr>
              <a:lnSpc>
                <a:spcPct val="150000"/>
              </a:lnSpc>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The results of this study underscore the critical importance of comprehensive and ongoing Defensive Tactics (DT) training for all levels of law enforcement personnel. The findings suggest that proper training is essential not only for avoiding lawsuits and minimizing excessive force but also for ensuring the safety of both officers and civilians.</a:t>
            </a:r>
            <a:br>
              <a:rPr lang="en-US" kern="1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61907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FC90F-70DF-4FC7-AFD5-661C8A9089AF}"/>
              </a:ext>
            </a:extLst>
          </p:cNvPr>
          <p:cNvSpPr>
            <a:spLocks noGrp="1"/>
          </p:cNvSpPr>
          <p:nvPr>
            <p:ph type="title"/>
          </p:nvPr>
        </p:nvSpPr>
        <p:spPr>
          <a:xfrm>
            <a:off x="1451579" y="80011"/>
            <a:ext cx="9603275" cy="1311644"/>
          </a:xfrm>
        </p:spPr>
        <p:txBody>
          <a:bodyPr>
            <a:normAutofit/>
          </a:bodyPr>
          <a:lstStyle/>
          <a:p>
            <a:pPr algn="ctr"/>
            <a:r>
              <a:rPr lang="en-US" sz="2400" dirty="0">
                <a:solidFill>
                  <a:schemeClr val="accent2"/>
                </a:solidFill>
              </a:rPr>
              <a:t>Findings and Conclusion continued (skip)</a:t>
            </a:r>
          </a:p>
        </p:txBody>
      </p:sp>
      <p:sp>
        <p:nvSpPr>
          <p:cNvPr id="3" name="Content Placeholder 2">
            <a:extLst>
              <a:ext uri="{FF2B5EF4-FFF2-40B4-BE49-F238E27FC236}">
                <a16:creationId xmlns:a16="http://schemas.microsoft.com/office/drawing/2014/main" id="{CC4CA76E-221A-E791-C769-9BAA2A1A79E6}"/>
              </a:ext>
            </a:extLst>
          </p:cNvPr>
          <p:cNvSpPr>
            <a:spLocks noGrp="1"/>
          </p:cNvSpPr>
          <p:nvPr>
            <p:ph idx="1"/>
          </p:nvPr>
        </p:nvSpPr>
        <p:spPr>
          <a:xfrm>
            <a:off x="0" y="869795"/>
            <a:ext cx="12191999" cy="4596550"/>
          </a:xfrm>
        </p:spPr>
        <p:txBody>
          <a:bodyPr>
            <a:normAutofit fontScale="25000" lnSpcReduction="20000"/>
          </a:bodyPr>
          <a:lstStyle/>
          <a:p>
            <a:pPr marL="342900" marR="0" lvl="0" indent="-342900">
              <a:lnSpc>
                <a:spcPct val="200000"/>
              </a:lnSpc>
              <a:spcBef>
                <a:spcPts val="0"/>
              </a:spcBef>
              <a:spcAft>
                <a:spcPts val="0"/>
              </a:spcAft>
              <a:buFont typeface="+mj-lt"/>
              <a:buAutoNum type="arabicPeriod"/>
              <a:tabLst>
                <a:tab pos="139700" algn="l"/>
                <a:tab pos="457200" algn="l"/>
              </a:tabLst>
            </a:pP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Importance of Universal Training: Respondents were most agreeable that DT training should be provided to supervisors and line officers (Hypothesis 5, mean score 4.33). This finding challenges the current norm that line officers typically receive more extensive training than supervisors.</a:t>
            </a:r>
            <a:endParaRPr lang="en-US" sz="72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Positive Impact on Excessive Force: Deputies strongly believe that effective DT training positively influences reducing excessive force incidents (Hypothesis 1, mean score 3.93).</a:t>
            </a:r>
            <a:endParaRPr lang="en-US" sz="72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Protection Against Lawsuits: There is a general agreement that DT training can help protect law enforcement agencies from lawsuits (Hypothesis 2, mean score 3.77).</a:t>
            </a:r>
            <a:endParaRPr lang="en-US" sz="72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Quality of Instruction: Deputies have confidence in the qualifications of DT instructors (Hypothesis 3, mean score 3.86).</a:t>
            </a:r>
            <a:endParaRPr lang="en-US" sz="72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Safety Implications: There is a strong belief that inadequate DT training can potentially lead to injuries or loss of life for civilians or officers (Hypothesis 4, mean score 3.95).</a:t>
            </a:r>
            <a:endParaRPr lang="en-US" sz="72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5655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80F27-4E91-6001-4567-E14B4D1F3805}"/>
              </a:ext>
            </a:extLst>
          </p:cNvPr>
          <p:cNvSpPr>
            <a:spLocks noGrp="1"/>
          </p:cNvSpPr>
          <p:nvPr>
            <p:ph type="title"/>
          </p:nvPr>
        </p:nvSpPr>
        <p:spPr>
          <a:xfrm>
            <a:off x="308611" y="274321"/>
            <a:ext cx="11710668" cy="880109"/>
          </a:xfrm>
        </p:spPr>
        <p:txBody>
          <a:bodyPr>
            <a:normAutofit/>
          </a:bodyPr>
          <a:lstStyle/>
          <a:p>
            <a:pPr algn="ctr"/>
            <a:r>
              <a:rPr lang="en-US" sz="2800" dirty="0">
                <a:solidFill>
                  <a:schemeClr val="accent2"/>
                </a:solidFill>
              </a:rPr>
              <a:t>How can Defensive Tactics Help Lessen Excessive Force?!</a:t>
            </a:r>
          </a:p>
        </p:txBody>
      </p:sp>
      <p:sp>
        <p:nvSpPr>
          <p:cNvPr id="3" name="Content Placeholder 2">
            <a:extLst>
              <a:ext uri="{FF2B5EF4-FFF2-40B4-BE49-F238E27FC236}">
                <a16:creationId xmlns:a16="http://schemas.microsoft.com/office/drawing/2014/main" id="{2AA95F71-7B59-C3DB-7D20-19E043D49BB9}"/>
              </a:ext>
            </a:extLst>
          </p:cNvPr>
          <p:cNvSpPr>
            <a:spLocks noGrp="1"/>
          </p:cNvSpPr>
          <p:nvPr>
            <p:ph sz="half" idx="1"/>
          </p:nvPr>
        </p:nvSpPr>
        <p:spPr>
          <a:xfrm>
            <a:off x="172722" y="1885950"/>
            <a:ext cx="5919762" cy="4114800"/>
          </a:xfrm>
        </p:spPr>
        <p:txBody>
          <a:bodyPr>
            <a:noAutofit/>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This study examines the impact of defensive tactics (DT) training on excessive force incidents within law enforcement agencies, focusing on the Muscogee County Sheriff's Office (MCSO). </a:t>
            </a: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research aims to determine whether practical DT training can reduce excessive force complaints and protect officers and civilians. </a:t>
            </a: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Using a non-experimental design, a survey based on the Likert scale was administered to sworn deputies of the MCSO,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excluding</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correctional officers. </a:t>
            </a:r>
            <a:endParaRPr lang="en-US" sz="1800" dirty="0"/>
          </a:p>
        </p:txBody>
      </p:sp>
      <p:sp>
        <p:nvSpPr>
          <p:cNvPr id="4" name="Content Placeholder 3">
            <a:extLst>
              <a:ext uri="{FF2B5EF4-FFF2-40B4-BE49-F238E27FC236}">
                <a16:creationId xmlns:a16="http://schemas.microsoft.com/office/drawing/2014/main" id="{F4178056-BB5F-75CF-EBFC-DE8814D083A9}"/>
              </a:ext>
            </a:extLst>
          </p:cNvPr>
          <p:cNvSpPr>
            <a:spLocks noGrp="1"/>
          </p:cNvSpPr>
          <p:nvPr>
            <p:ph sz="half" idx="2"/>
          </p:nvPr>
        </p:nvSpPr>
        <p:spPr>
          <a:xfrm>
            <a:off x="6012180" y="1885950"/>
            <a:ext cx="6179820" cy="4121263"/>
          </a:xfrm>
        </p:spPr>
        <p:txBody>
          <a:bodyPr>
            <a:normAutofit lnSpcReduction="10000"/>
          </a:bodyPr>
          <a:lstStyle/>
          <a:p>
            <a:r>
              <a:rPr lang="en-US" sz="1900" dirty="0">
                <a:effectLst/>
                <a:latin typeface="Times New Roman" panose="02020603050405020304" pitchFamily="18" charset="0"/>
                <a:ea typeface="Times New Roman" panose="02020603050405020304" pitchFamily="18" charset="0"/>
                <a:cs typeface="Times New Roman" panose="02020603050405020304" pitchFamily="18" charset="0"/>
              </a:rPr>
              <a:t>The survey, distributed electronically, yielded a 72% response rate from 60 recipients.</a:t>
            </a:r>
          </a:p>
          <a:p>
            <a:r>
              <a:rPr lang="en-US" sz="1900" dirty="0">
                <a:effectLst/>
                <a:latin typeface="Times New Roman" panose="02020603050405020304" pitchFamily="18" charset="0"/>
                <a:ea typeface="Times New Roman" panose="02020603050405020304" pitchFamily="18" charset="0"/>
                <a:cs typeface="Times New Roman" panose="02020603050405020304" pitchFamily="18" charset="0"/>
              </a:rPr>
              <a:t>Five hypotheses were tested, exploring deputies' beliefs about DT training's influence on excessive force, protection from lawsuits, instructor qualifications, potential consequences of inadequate training, and the necessity of training for supervisors and line officers. </a:t>
            </a:r>
          </a:p>
          <a:p>
            <a:r>
              <a:rPr lang="en-US" sz="1900" dirty="0">
                <a:effectLst/>
                <a:latin typeface="Times New Roman" panose="02020603050405020304" pitchFamily="18" charset="0"/>
                <a:ea typeface="Times New Roman" panose="02020603050405020304" pitchFamily="18" charset="0"/>
                <a:cs typeface="Times New Roman" panose="02020603050405020304" pitchFamily="18" charset="0"/>
              </a:rPr>
              <a:t>Results indicate strong support for DT training across all hypotheses, with the highest agreement (mean 4.33 out of 5) on the need for supervisor training alongside line officers.</a:t>
            </a:r>
          </a:p>
          <a:p>
            <a:endParaRPr lang="en-US" dirty="0"/>
          </a:p>
        </p:txBody>
      </p:sp>
    </p:spTree>
    <p:extLst>
      <p:ext uri="{BB962C8B-B14F-4D97-AF65-F5344CB8AC3E}">
        <p14:creationId xmlns:p14="http://schemas.microsoft.com/office/powerpoint/2010/main" val="2447937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84142-AA87-BC21-216F-B1330662338F}"/>
              </a:ext>
            </a:extLst>
          </p:cNvPr>
          <p:cNvSpPr>
            <a:spLocks noGrp="1"/>
          </p:cNvSpPr>
          <p:nvPr>
            <p:ph type="title"/>
          </p:nvPr>
        </p:nvSpPr>
        <p:spPr/>
        <p:txBody>
          <a:bodyPr/>
          <a:lstStyle/>
          <a:p>
            <a:r>
              <a:rPr lang="en-US" dirty="0">
                <a:solidFill>
                  <a:schemeClr val="accent2"/>
                </a:solidFill>
              </a:rPr>
              <a:t>Limitations and future research</a:t>
            </a:r>
          </a:p>
        </p:txBody>
      </p:sp>
      <p:sp>
        <p:nvSpPr>
          <p:cNvPr id="3" name="Content Placeholder 2">
            <a:extLst>
              <a:ext uri="{FF2B5EF4-FFF2-40B4-BE49-F238E27FC236}">
                <a16:creationId xmlns:a16="http://schemas.microsoft.com/office/drawing/2014/main" id="{D6410921-6EE9-CFA0-4A8A-9CE498E4ECD4}"/>
              </a:ext>
            </a:extLst>
          </p:cNvPr>
          <p:cNvSpPr>
            <a:spLocks noGrp="1"/>
          </p:cNvSpPr>
          <p:nvPr>
            <p:ph idx="1"/>
          </p:nvPr>
        </p:nvSpPr>
        <p:spPr>
          <a:xfrm>
            <a:off x="0" y="1943100"/>
            <a:ext cx="12191999" cy="4110381"/>
          </a:xfrm>
        </p:spPr>
        <p:txBody>
          <a:bodyPr>
            <a:noAutofit/>
          </a:bodyPr>
          <a:lstStyle/>
          <a:p>
            <a:pPr marL="0" marR="0" indent="457200">
              <a:lnSpc>
                <a:spcPct val="200000"/>
              </a:lnSpc>
              <a:spcBef>
                <a:spcPts val="0"/>
              </a:spcBef>
              <a:spcAft>
                <a:spcPts val="12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The study faced some initial challenges with survey distribution, resulting in a lower response rate in the first two weeks. Only 15 officers responded</a:t>
            </a:r>
            <a:r>
              <a:rPr lang="en-US" sz="18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However, after addressing these issues, the response rate improved significantly with help from the training commander, and more responses came in. Future studies could benefit from:</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Arial" panose="020B0604020202020204" pitchFamily="34" charset="0"/>
              <a:buChar char="•"/>
              <a:tabLst>
                <a:tab pos="139700" algn="l"/>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 longer data collection period to increase response rates.</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Arial" panose="020B0604020202020204" pitchFamily="34" charset="0"/>
              <a:buChar char="•"/>
              <a:tabLst>
                <a:tab pos="139700" algn="l"/>
                <a:tab pos="457200" algn="l"/>
              </a:tabLs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Including a broader range of law enforcement agencies for comparison.</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Incorporating qualitative elements, such as open-ended questions or follow-up interviews, to gain deeper insights into officers' perspectives.</a:t>
            </a:r>
            <a:endParaRPr lang="en-US" sz="1800" dirty="0"/>
          </a:p>
        </p:txBody>
      </p:sp>
    </p:spTree>
    <p:extLst>
      <p:ext uri="{BB962C8B-B14F-4D97-AF65-F5344CB8AC3E}">
        <p14:creationId xmlns:p14="http://schemas.microsoft.com/office/powerpoint/2010/main" val="2854209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F3B55-A138-8E61-D4BB-FDA3D2B60049}"/>
              </a:ext>
            </a:extLst>
          </p:cNvPr>
          <p:cNvSpPr>
            <a:spLocks noGrp="1"/>
          </p:cNvSpPr>
          <p:nvPr>
            <p:ph type="title"/>
          </p:nvPr>
        </p:nvSpPr>
        <p:spPr/>
        <p:txBody>
          <a:bodyPr/>
          <a:lstStyle/>
          <a:p>
            <a:pPr algn="ctr"/>
            <a:r>
              <a:rPr lang="en-US" dirty="0">
                <a:solidFill>
                  <a:schemeClr val="accent2"/>
                </a:solidFill>
              </a:rPr>
              <a:t>Conclusion</a:t>
            </a:r>
          </a:p>
        </p:txBody>
      </p:sp>
      <p:sp>
        <p:nvSpPr>
          <p:cNvPr id="3" name="Content Placeholder 2">
            <a:extLst>
              <a:ext uri="{FF2B5EF4-FFF2-40B4-BE49-F238E27FC236}">
                <a16:creationId xmlns:a16="http://schemas.microsoft.com/office/drawing/2014/main" id="{C9E2CD78-439E-476D-EA83-5783E604FDE8}"/>
              </a:ext>
            </a:extLst>
          </p:cNvPr>
          <p:cNvSpPr>
            <a:spLocks noGrp="1"/>
          </p:cNvSpPr>
          <p:nvPr>
            <p:ph idx="1"/>
          </p:nvPr>
        </p:nvSpPr>
        <p:spPr>
          <a:xfrm>
            <a:off x="0" y="1714500"/>
            <a:ext cx="12192000" cy="4338980"/>
          </a:xfrm>
        </p:spPr>
        <p:txBody>
          <a:bodyPr>
            <a:normAutofit fontScale="25000" lnSpcReduction="20000"/>
          </a:bodyPr>
          <a:lstStyle/>
          <a:p>
            <a:pPr marL="0" marR="0" indent="0">
              <a:lnSpc>
                <a:spcPct val="200000"/>
              </a:lnSpc>
              <a:spcBef>
                <a:spcPts val="0"/>
              </a:spcBef>
              <a:spcAft>
                <a:spcPts val="1200"/>
              </a:spcAft>
              <a:buNone/>
            </a:pP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This research provides valuable insights into Muscogee County Sheriff's perceptions regarding DT training. It highlights the perceived value of such training in reducing excessive force, protecting against lawsuits, and potentially saving lives. </a:t>
            </a:r>
            <a:r>
              <a:rPr lang="en-US" sz="7200" b="1" kern="0" dirty="0">
                <a:effectLst/>
                <a:latin typeface="Times New Roman" panose="02020603050405020304" pitchFamily="18" charset="0"/>
                <a:ea typeface="Times New Roman" panose="02020603050405020304" pitchFamily="18" charset="0"/>
                <a:cs typeface="Times New Roman" panose="02020603050405020304" pitchFamily="18" charset="0"/>
              </a:rPr>
              <a:t>Most notably, it reveals a strong desire for consistent training across all levels of the organization, including supervisors.</a:t>
            </a:r>
            <a:endParaRPr lang="en-US" sz="7200" b="1"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200000"/>
              </a:lnSpc>
              <a:spcBef>
                <a:spcPts val="0"/>
              </a:spcBef>
              <a:spcAft>
                <a:spcPts val="1200"/>
              </a:spcAft>
              <a:buNone/>
            </a:pP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These findings can serve as a foundation for the Muscogee County Sheriff's Office to refine and expand its training programs. By addressing the identified needs and perceptions, the department can improve officer performance, enhance safety, and ultimately strengthen community relations. As law enforcement continues to face evolving challenges, such research-based training and policy development approaches will be crucial in maintaining public trust and effective policing practices. The current Sheriff in my opinion is more community policing oriented versus the 2015 Sheriff.</a:t>
            </a:r>
            <a:endParaRPr lang="en-US" sz="72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16292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96C1-C290-DB7B-8DFE-4B65ABF1F71A}"/>
              </a:ext>
            </a:extLst>
          </p:cNvPr>
          <p:cNvSpPr>
            <a:spLocks noGrp="1"/>
          </p:cNvSpPr>
          <p:nvPr>
            <p:ph type="title"/>
          </p:nvPr>
        </p:nvSpPr>
        <p:spPr>
          <a:xfrm>
            <a:off x="708660" y="262891"/>
            <a:ext cx="10645140" cy="5829299"/>
          </a:xfrm>
        </p:spPr>
        <p:txBody>
          <a:bodyPr>
            <a:normAutofit/>
          </a:bodyPr>
          <a:lstStyle/>
          <a:p>
            <a:pPr algn="ctr">
              <a:lnSpc>
                <a:spcPct val="100000"/>
              </a:lnSpc>
            </a:pPr>
            <a:b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40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Findings</a:t>
            </a:r>
            <a:b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findings suggest that MCSO deputies perceive DT training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crucial in reducing excessive force incidents,</a:t>
            </a:r>
            <a:b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mitigating legal risks, and potentially saving lives. </a:t>
            </a:r>
            <a:b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This research provides valuable insights for law enforcement agencies seeking to improve training programs and reduce use-of-force complaints. </a:t>
            </a:r>
            <a:b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study's limitations and implications for future research and policy are discussed</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3200" dirty="0"/>
          </a:p>
        </p:txBody>
      </p:sp>
    </p:spTree>
    <p:extLst>
      <p:ext uri="{BB962C8B-B14F-4D97-AF65-F5344CB8AC3E}">
        <p14:creationId xmlns:p14="http://schemas.microsoft.com/office/powerpoint/2010/main" val="308880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3B3A-2AC1-766B-DA94-3B176A84BDDB}"/>
              </a:ext>
            </a:extLst>
          </p:cNvPr>
          <p:cNvSpPr>
            <a:spLocks noGrp="1"/>
          </p:cNvSpPr>
          <p:nvPr>
            <p:ph type="title"/>
          </p:nvPr>
        </p:nvSpPr>
        <p:spPr>
          <a:xfrm>
            <a:off x="426720" y="365125"/>
            <a:ext cx="11480800" cy="6492875"/>
          </a:xfrm>
        </p:spPr>
        <p:txBody>
          <a:bodyPr>
            <a:normAutofit fontScale="90000"/>
          </a:bodyPr>
          <a:lstStyle/>
          <a:p>
            <a:pPr algn="ctr">
              <a:lnSpc>
                <a:spcPct val="150000"/>
              </a:lnSpc>
            </a:pPr>
            <a:b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700"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Findings discussed</a:t>
            </a:r>
            <a:b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Law enforcement agencies play a crucial role in society, tasked with protecting citizens, upholding the law, apprehending offenders, and maintaining safe communities. However, in recent years, the law enforcement profession has faced unprecedented scrutiny and challenges. </a:t>
            </a:r>
            <a:b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Terms like: "excessive force," "abuse," "police brutality," and "racism" have become increasingly prevalent in discussions about law enforcement, regardless of the officers' race ( all officers are seen as the same when something happens)</a:t>
            </a:r>
            <a:b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000" dirty="0"/>
          </a:p>
        </p:txBody>
      </p:sp>
    </p:spTree>
    <p:extLst>
      <p:ext uri="{BB962C8B-B14F-4D97-AF65-F5344CB8AC3E}">
        <p14:creationId xmlns:p14="http://schemas.microsoft.com/office/powerpoint/2010/main" val="2826090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51046C-FBDD-B894-A112-2299C65602A7}"/>
              </a:ext>
            </a:extLst>
          </p:cNvPr>
          <p:cNvSpPr txBox="1"/>
          <p:nvPr/>
        </p:nvSpPr>
        <p:spPr>
          <a:xfrm>
            <a:off x="548640" y="743575"/>
            <a:ext cx="11224260" cy="5675849"/>
          </a:xfrm>
          <a:prstGeom prst="rect">
            <a:avLst/>
          </a:prstGeom>
          <a:noFill/>
        </p:spPr>
        <p:txBody>
          <a:bodyPr wrap="square">
            <a:spAutoFit/>
          </a:bodyPr>
          <a:lstStyle/>
          <a:p>
            <a:pPr algn="ctr"/>
            <a:r>
              <a:rPr lang="en-US" sz="2400" kern="0"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Findings Discussed Continued</a:t>
            </a:r>
          </a:p>
          <a:p>
            <a:endParaRPr lang="en-US" kern="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The rapid rise of social media and ubiquitous personal technology has dramatically changed the landscape of police-community interactions. Smartphones, cameras, and various mobile devices have empowered citizens to document and instantly share their encounters with law enforcement. </a:t>
            </a:r>
          </a:p>
          <a:p>
            <a:pPr>
              <a:lnSpc>
                <a:spcPct val="150000"/>
              </a:lnSpc>
            </a:pPr>
            <a:endParaRPr lang="en-US" kern="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This technological shift has created a double-edged sword: while providing valuable evidence and accountability, it can also lead to misinterpretations and hasty judgments.</a:t>
            </a:r>
          </a:p>
          <a:p>
            <a:pPr>
              <a:lnSpc>
                <a:spcPct val="150000"/>
              </a:lnSpc>
            </a:pPr>
            <a:br>
              <a:rPr lang="en-US" kern="0" dirty="0">
                <a:latin typeface="Times New Roman" panose="02020603050405020304" pitchFamily="18" charset="0"/>
                <a:ea typeface="Times New Roman" panose="02020603050405020304" pitchFamily="18" charset="0"/>
                <a:cs typeface="Times New Roman" panose="02020603050405020304" pitchFamily="18" charset="0"/>
              </a:rPr>
            </a:br>
            <a:r>
              <a:rPr lang="en-US" kern="0" dirty="0">
                <a:latin typeface="Times New Roman" panose="02020603050405020304" pitchFamily="18" charset="0"/>
                <a:ea typeface="Times New Roman" panose="02020603050405020304" pitchFamily="18" charset="0"/>
                <a:cs typeface="Times New Roman" panose="02020603050405020304" pitchFamily="18" charset="0"/>
              </a:rPr>
              <a:t>Most of the times what happens? Citizens catch the tale end of a dispute with L.E. correct? For example, a citizen punches you in the face and your natural street instincts may kick in and you slap the person or slam them down, the citizen doesn't see what the offender did only what you did. I have been there.</a:t>
            </a:r>
            <a:br>
              <a:rPr lang="en-US" kern="12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en-US" kern="120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2059019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E8B25-4287-8DDC-DEAD-D1FAD3BF9500}"/>
              </a:ext>
            </a:extLst>
          </p:cNvPr>
          <p:cNvSpPr>
            <a:spLocks noGrp="1"/>
          </p:cNvSpPr>
          <p:nvPr>
            <p:ph type="title"/>
          </p:nvPr>
        </p:nvSpPr>
        <p:spPr>
          <a:xfrm>
            <a:off x="390144" y="365126"/>
            <a:ext cx="10963656" cy="761148"/>
          </a:xfrm>
        </p:spPr>
        <p:txBody>
          <a:bodyPr>
            <a:normAutofit/>
          </a:bodyPr>
          <a:lstStyle/>
          <a:p>
            <a:pPr algn="ctr"/>
            <a:r>
              <a:rPr lang="en-US" sz="2400" dirty="0">
                <a:solidFill>
                  <a:schemeClr val="accent2"/>
                </a:solidFill>
              </a:rPr>
              <a:t>Partnership in the Community</a:t>
            </a:r>
          </a:p>
        </p:txBody>
      </p:sp>
      <p:sp>
        <p:nvSpPr>
          <p:cNvPr id="3" name="Content Placeholder 2">
            <a:extLst>
              <a:ext uri="{FF2B5EF4-FFF2-40B4-BE49-F238E27FC236}">
                <a16:creationId xmlns:a16="http://schemas.microsoft.com/office/drawing/2014/main" id="{9DA8A758-DDBF-15E5-611C-DA59A15482FD}"/>
              </a:ext>
            </a:extLst>
          </p:cNvPr>
          <p:cNvSpPr>
            <a:spLocks noGrp="1"/>
          </p:cNvSpPr>
          <p:nvPr>
            <p:ph idx="1"/>
          </p:nvPr>
        </p:nvSpPr>
        <p:spPr>
          <a:xfrm>
            <a:off x="137160" y="1773044"/>
            <a:ext cx="12054840" cy="4932556"/>
          </a:xfrm>
        </p:spPr>
        <p:txBody>
          <a:bodyPr>
            <a:normAutofit fontScale="70000" lnSpcReduction="20000"/>
          </a:bodyPr>
          <a:lstStyle/>
          <a:p>
            <a:pPr marL="0" marR="0" indent="0">
              <a:lnSpc>
                <a:spcPct val="200000"/>
              </a:lnSpc>
              <a:spcBef>
                <a:spcPts val="0"/>
              </a:spcBef>
              <a:spcAft>
                <a:spcPts val="1200"/>
              </a:spcAft>
              <a:buNone/>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More (2008) notes that over the years, police departments have evolved from simply performing traditional crime control and order maintenance functions to creating partnerships with citizens, private agencies, and other community service departments. This evolution has brought about several significant developments:</a:t>
            </a:r>
            <a:endParaRPr lang="en-US" sz="2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An increase in external review of police conduct through review boards.</a:t>
            </a:r>
            <a:endParaRPr lang="en-US" sz="2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Internal review processes, including internal affairs departments, are of continued importance.</a:t>
            </a:r>
            <a:endParaRPr lang="en-US" sz="2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200000"/>
              </a:lnSpc>
              <a:spcBef>
                <a:spcPts val="0"/>
              </a:spcBef>
              <a:spcAft>
                <a:spcPts val="0"/>
              </a:spcAft>
              <a:buFont typeface="+mj-lt"/>
              <a:buAutoNum type="arabicPeriod"/>
              <a:tabLst>
                <a:tab pos="139700" algn="l"/>
                <a:tab pos="457200" algn="l"/>
              </a:tabLst>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A trend towards federal court intervention through consent decrees and memorandums of understanding.</a:t>
            </a:r>
            <a:endParaRPr lang="en-US" sz="2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200000"/>
              </a:lnSpc>
              <a:spcBef>
                <a:spcPts val="0"/>
              </a:spcBef>
              <a:spcAft>
                <a:spcPts val="1200"/>
              </a:spcAft>
              <a:buNone/>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Furthermore, </a:t>
            </a:r>
            <a:r>
              <a:rPr lang="en-US" sz="2600" b="1" kern="0" dirty="0">
                <a:effectLst/>
                <a:latin typeface="Times New Roman" panose="02020603050405020304" pitchFamily="18" charset="0"/>
                <a:ea typeface="Times New Roman" panose="02020603050405020304" pitchFamily="18" charset="0"/>
                <a:cs typeface="Times New Roman" panose="02020603050405020304" pitchFamily="18" charset="0"/>
              </a:rPr>
              <a:t>law enforcement agencies are revamping their policies, procedures, tactics, responses, training programs</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and use of force continuum to better protect citizens and officers. MCSO doesn’t use the continuum now.</a:t>
            </a:r>
            <a:endParaRPr lang="en-US" sz="2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2979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68493-C0ED-985F-0FCD-3F7237110E32}"/>
              </a:ext>
            </a:extLst>
          </p:cNvPr>
          <p:cNvSpPr>
            <a:spLocks noGrp="1"/>
          </p:cNvSpPr>
          <p:nvPr>
            <p:ph type="title"/>
          </p:nvPr>
        </p:nvSpPr>
        <p:spPr>
          <a:xfrm>
            <a:off x="1449217" y="804889"/>
            <a:ext cx="9605635" cy="719111"/>
          </a:xfrm>
        </p:spPr>
        <p:txBody>
          <a:bodyPr>
            <a:normAutofit/>
          </a:bodyPr>
          <a:lstStyle/>
          <a:p>
            <a:pPr algn="ctr"/>
            <a:r>
              <a:rPr lang="en-US" sz="2400" dirty="0">
                <a:solidFill>
                  <a:schemeClr val="accent2"/>
                </a:solidFill>
              </a:rPr>
              <a:t>Challenges of Law Enforcement</a:t>
            </a:r>
          </a:p>
        </p:txBody>
      </p:sp>
      <p:sp>
        <p:nvSpPr>
          <p:cNvPr id="3" name="Content Placeholder 2">
            <a:extLst>
              <a:ext uri="{FF2B5EF4-FFF2-40B4-BE49-F238E27FC236}">
                <a16:creationId xmlns:a16="http://schemas.microsoft.com/office/drawing/2014/main" id="{2E4E71E1-171B-D611-3509-DD2A75C49155}"/>
              </a:ext>
            </a:extLst>
          </p:cNvPr>
          <p:cNvSpPr>
            <a:spLocks noGrp="1"/>
          </p:cNvSpPr>
          <p:nvPr>
            <p:ph sz="half" idx="1"/>
          </p:nvPr>
        </p:nvSpPr>
        <p:spPr>
          <a:xfrm>
            <a:off x="0" y="1825625"/>
            <a:ext cx="6019800" cy="4686936"/>
          </a:xfrm>
        </p:spPr>
        <p:txBody>
          <a:bodyPr>
            <a:normAutofit/>
          </a:bodyPr>
          <a:lstStyle/>
          <a:p>
            <a:pPr marL="0" indent="0">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Recent high-profile cases, such as the deaths of Eric Garner, Freddie Gray, and Michael Brown, have thrust police departments nationwide into the spotlight. These incidents have sparked a renewed debate about the use of force, particularly in cases involving misdemeanors or non-violent offenses. Ayers and </a:t>
            </a:r>
            <a:r>
              <a:rPr lang="en-US"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Markovits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(2014) argue that police should not be permitted to initiate force when confronting minor infractions. However, the reality of law enforcement is often more complex, with officers frequently facing unpredictable situations where the full context may not be immediately apparent.</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82F4042B-F641-1EA5-0487-9C14E79A3329}"/>
              </a:ext>
            </a:extLst>
          </p:cNvPr>
          <p:cNvSpPr>
            <a:spLocks noGrp="1"/>
          </p:cNvSpPr>
          <p:nvPr>
            <p:ph sz="half" idx="2"/>
          </p:nvPr>
        </p:nvSpPr>
        <p:spPr>
          <a:xfrm>
            <a:off x="6172200" y="1825624"/>
            <a:ext cx="5735320" cy="4562983"/>
          </a:xfrm>
        </p:spPr>
        <p:txBody>
          <a:bodyPr>
            <a:normAutofit/>
          </a:bodyPr>
          <a:lstStyle/>
          <a:p>
            <a:pPr marL="0" indent="0">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In light of these challenges, many law enforcement agencies, including the Muscogee County Sheriff's Office (MCSO), are emphasizing training programs such as defensive tactics and the use of force continuum that works in the modern world, not a drawn-up chart. This study examines the impact of such training on reducing excessive force incidents within the MCSO, focusing on the attitudes and beliefs of sworn deputies regarding the effectiveness of defensive tactics training.</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75756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B87F0-AE0E-2D16-7B01-BF7076E1500F}"/>
              </a:ext>
            </a:extLst>
          </p:cNvPr>
          <p:cNvSpPr>
            <a:spLocks noGrp="1"/>
          </p:cNvSpPr>
          <p:nvPr>
            <p:ph type="title"/>
          </p:nvPr>
        </p:nvSpPr>
        <p:spPr>
          <a:xfrm>
            <a:off x="838200" y="365125"/>
            <a:ext cx="10515600" cy="610235"/>
          </a:xfrm>
        </p:spPr>
        <p:txBody>
          <a:bodyPr>
            <a:normAutofit/>
          </a:bodyPr>
          <a:lstStyle/>
          <a:p>
            <a:pPr algn="ctr"/>
            <a:r>
              <a:rPr lang="en-US" sz="2400" dirty="0">
                <a:solidFill>
                  <a:schemeClr val="accent2"/>
                </a:solidFill>
              </a:rPr>
              <a:t>Literature Review</a:t>
            </a:r>
          </a:p>
        </p:txBody>
      </p:sp>
      <p:sp>
        <p:nvSpPr>
          <p:cNvPr id="3" name="Content Placeholder 2">
            <a:extLst>
              <a:ext uri="{FF2B5EF4-FFF2-40B4-BE49-F238E27FC236}">
                <a16:creationId xmlns:a16="http://schemas.microsoft.com/office/drawing/2014/main" id="{27A37F5A-CC38-203D-6189-B5A8E2323EB1}"/>
              </a:ext>
            </a:extLst>
          </p:cNvPr>
          <p:cNvSpPr>
            <a:spLocks noGrp="1"/>
          </p:cNvSpPr>
          <p:nvPr>
            <p:ph sz="half" idx="1"/>
          </p:nvPr>
        </p:nvSpPr>
        <p:spPr>
          <a:xfrm>
            <a:off x="205740" y="1304544"/>
            <a:ext cx="12115800" cy="5188331"/>
          </a:xfrm>
        </p:spPr>
        <p:txBody>
          <a:bodyPr>
            <a:normAutofit/>
          </a:bodyPr>
          <a:lstStyle/>
          <a:p>
            <a:pPr marL="0" marR="0" indent="0" algn="ctr">
              <a:lnSpc>
                <a:spcPct val="170000"/>
              </a:lnSpc>
              <a:spcBef>
                <a:spcPts val="0"/>
              </a:spcBef>
              <a:spcAft>
                <a:spcPts val="0"/>
              </a:spcAft>
              <a:buNone/>
            </a:pPr>
            <a:endParaRPr lang="en-US"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ctr">
              <a:lnSpc>
                <a:spcPct val="170000"/>
              </a:lnSpc>
              <a:spcBef>
                <a:spcPts val="0"/>
              </a:spcBef>
              <a:spcAft>
                <a:spcPts val="0"/>
              </a:spcAft>
              <a:buNone/>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Use of Force in Law Enforcement: Prevalence and Perceptions</a:t>
            </a:r>
            <a:endParaRPr lang="en-US" sz="1800" b="1"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170000"/>
              </a:lnSpc>
              <a:spcBef>
                <a:spcPts val="0"/>
              </a:spcBef>
              <a:spcAft>
                <a:spcPts val="0"/>
              </a:spcAft>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Research indicates that police use of force is relatively infrequent but remains a contentious issue. Peak (2012) reports that force is used in approximately 5% of encounters with offenders, with about two-thirds of these incidents judged as reasonable. </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Importantly, white and African American officers use excessive force at similar rates.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However, the perception of police brutality, particularly among racial minorities, remains a significant concern, remember this was base of research in 2015.</a:t>
            </a:r>
            <a:endParaRPr lang="en-US" sz="18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4097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B21F4-4B3D-333B-62A8-39049D99DFD0}"/>
              </a:ext>
            </a:extLst>
          </p:cNvPr>
          <p:cNvSpPr>
            <a:spLocks noGrp="1"/>
          </p:cNvSpPr>
          <p:nvPr>
            <p:ph type="title"/>
          </p:nvPr>
        </p:nvSpPr>
        <p:spPr>
          <a:xfrm>
            <a:off x="685801" y="804519"/>
            <a:ext cx="10369054" cy="4636161"/>
          </a:xfrm>
        </p:spPr>
        <p:txBody>
          <a:bodyPr>
            <a:normAutofit/>
          </a:bodyPr>
          <a:lstStyle/>
          <a:p>
            <a:pPr algn="ctr"/>
            <a:r>
              <a:rPr lang="en-US" sz="2400" dirty="0">
                <a:solidFill>
                  <a:schemeClr val="accent2"/>
                </a:solidFill>
              </a:rPr>
              <a:t>Literature Review Continued</a:t>
            </a:r>
          </a:p>
        </p:txBody>
      </p:sp>
      <p:sp>
        <p:nvSpPr>
          <p:cNvPr id="4" name="TextBox 3">
            <a:extLst>
              <a:ext uri="{FF2B5EF4-FFF2-40B4-BE49-F238E27FC236}">
                <a16:creationId xmlns:a16="http://schemas.microsoft.com/office/drawing/2014/main" id="{3D1A95E1-DC25-FD75-9D2A-1229477D6896}"/>
              </a:ext>
            </a:extLst>
          </p:cNvPr>
          <p:cNvSpPr txBox="1"/>
          <p:nvPr/>
        </p:nvSpPr>
        <p:spPr>
          <a:xfrm>
            <a:off x="0" y="1623060"/>
            <a:ext cx="12192000" cy="3795911"/>
          </a:xfrm>
          <a:prstGeom prst="rect">
            <a:avLst/>
          </a:prstGeom>
          <a:noFill/>
        </p:spPr>
        <p:txBody>
          <a:bodyPr wrap="square">
            <a:spAutoFit/>
          </a:bodyPr>
          <a:lstStyle/>
          <a:p>
            <a:pPr marL="0" marR="0" indent="0">
              <a:lnSpc>
                <a:spcPct val="170000"/>
              </a:lnSpc>
              <a:spcBef>
                <a:spcPts val="0"/>
              </a:spcBef>
              <a:spcAft>
                <a:spcPts val="0"/>
              </a:spcAft>
              <a:buNone/>
            </a:pPr>
            <a:endPar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170000"/>
              </a:lnSpc>
              <a:spcBef>
                <a:spcPts val="0"/>
              </a:spcBef>
              <a:spcAft>
                <a:spcPts val="0"/>
              </a:spcAft>
              <a:buNone/>
            </a:pPr>
            <a:r>
              <a:rPr lang="en-US"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Recent years have seen several high-profile cases involving police use of force, particularly against Black individuals. Cases such as those involving Oscar Grant, Michael Brown, Eric Garner, and Freddie </a:t>
            </a: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Gray have sparked national debates about police practices, discrimination, and the use of force</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Pollock (2014) notes that these incidents have broadened the conversation to include issues of police militarization, misconduct, and oversight mechanisms. The 2014 Ferguson protests, in particular, brought attention to the militarization of police forces. Images of heavily armed officers in armored vehicles responding to protesters led to public backlash and a reevaluation of police equipment and tactics (Pollock, 2014; </a:t>
            </a:r>
            <a:r>
              <a:rPr lang="en-US" kern="0" dirty="0" err="1">
                <a:effectLst/>
                <a:latin typeface="Times New Roman" panose="02020603050405020304" pitchFamily="18" charset="0"/>
                <a:ea typeface="Times New Roman" panose="02020603050405020304" pitchFamily="18" charset="0"/>
                <a:cs typeface="Times New Roman" panose="02020603050405020304" pitchFamily="18" charset="0"/>
              </a:rPr>
              <a:t>Golgowski</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Wagner, &amp; </a:t>
            </a:r>
            <a:r>
              <a:rPr lang="en-US" kern="0" dirty="0" err="1">
                <a:effectLst/>
                <a:latin typeface="Times New Roman" panose="02020603050405020304" pitchFamily="18" charset="0"/>
                <a:ea typeface="Times New Roman" panose="02020603050405020304" pitchFamily="18" charset="0"/>
                <a:cs typeface="Times New Roman" panose="02020603050405020304" pitchFamily="18" charset="0"/>
              </a:rPr>
              <a:t>Siem</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2014).</a:t>
            </a:r>
            <a:endParaRPr lang="en-US"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800837"/>
      </p:ext>
    </p:extLst>
  </p:cSld>
  <p:clrMapOvr>
    <a:masterClrMapping/>
  </p:clrMapOvr>
</p:sld>
</file>

<file path=ppt/theme/theme1.xml><?xml version="1.0" encoding="utf-8"?>
<a:theme xmlns:a="http://schemas.openxmlformats.org/drawingml/2006/main" name="Gallery">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
  <TotalTime>290</TotalTime>
  <Words>2632</Words>
  <Application>Microsoft Office PowerPoint</Application>
  <PresentationFormat>Widescreen</PresentationFormat>
  <Paragraphs>84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Gill Sans MT</vt:lpstr>
      <vt:lpstr>Times New Roman</vt:lpstr>
      <vt:lpstr>Gallery</vt:lpstr>
      <vt:lpstr>The Importance of Defensive Tactics Training in the Criminal Justice Arena M.S.C.J. and J.D. Cyprian, Leatha A. Applied Research in Public Safety Administration Command College Columbus State University   </vt:lpstr>
      <vt:lpstr>How can Defensive Tactics Help Lessen Excessive Force?!</vt:lpstr>
      <vt:lpstr>   Findings   The findings suggest that MCSO deputies perceive DT training is crucial in reducing excessive force incidents, mitigating legal risks, and potentially saving lives.   This research provides valuable insights for law enforcement agencies seeking to improve training programs and reduce use-of-force complaints.  The study's limitations and implications for future research and policy are discussed.  </vt:lpstr>
      <vt:lpstr>   Findings discussed Law enforcement agencies play a crucial role in society, tasked with protecting citizens, upholding the law, apprehending offenders, and maintaining safe communities. However, in recent years, the law enforcement profession has faced unprecedented scrutiny and challenges.   Terms like: "excessive force," "abuse," "police brutality," and "racism" have become increasingly prevalent in discussions about law enforcement, regardless of the officers' race ( all officers are seen as the same when something happens)  </vt:lpstr>
      <vt:lpstr>PowerPoint Presentation</vt:lpstr>
      <vt:lpstr>Partnership in the Community</vt:lpstr>
      <vt:lpstr>Challenges of Law Enforcement</vt:lpstr>
      <vt:lpstr>Literature Review</vt:lpstr>
      <vt:lpstr>Literature Review Continued</vt:lpstr>
      <vt:lpstr> Police Attitudes and Training </vt:lpstr>
      <vt:lpstr>Use of Force Continuum and Deadly Force </vt:lpstr>
      <vt:lpstr>Legal Framework and Accountability </vt:lpstr>
      <vt:lpstr>             Legal Framework and Accountability Continued     The literature reveals a complex landscape surrounding police use of force. While statistical evidence suggests that excessive force is relatively rare, high-profile incidents have significantly impacted public perception and trust in law enforcement. Ongoing efforts in training, policy development, and community engagement are crucial in addressing these challenges and improving police-community relations. </vt:lpstr>
      <vt:lpstr>Methodology  Population and Sampling Research Design and Purpose Data Collection Instrument    </vt:lpstr>
      <vt:lpstr> The five hypotheses tested were:  </vt:lpstr>
      <vt:lpstr> </vt:lpstr>
      <vt:lpstr> Survey Response : Out of 250 sworn officers in the department, 60 received the survey link, and 43 completed the survey, resulting in a 72% response rate among those who received the link. </vt:lpstr>
      <vt:lpstr>Findings and Conclusion  </vt:lpstr>
      <vt:lpstr>Findings and Conclusion continued (skip)</vt:lpstr>
      <vt:lpstr>Limitations and future research</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Cyprian, Leatha</dc:creator>
  <cp:lastModifiedBy>Cyprian, Leatha</cp:lastModifiedBy>
  <cp:revision>12</cp:revision>
  <dcterms:created xsi:type="dcterms:W3CDTF">2024-09-30T18:49:30Z</dcterms:created>
  <dcterms:modified xsi:type="dcterms:W3CDTF">2024-10-22T11:24:29Z</dcterms:modified>
</cp:coreProperties>
</file>