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442" r:id="rId2"/>
    <p:sldId id="399" r:id="rId3"/>
    <p:sldId id="449" r:id="rId4"/>
    <p:sldId id="454" r:id="rId5"/>
    <p:sldId id="450" r:id="rId6"/>
    <p:sldId id="455" r:id="rId7"/>
    <p:sldId id="472" r:id="rId8"/>
    <p:sldId id="474" r:id="rId9"/>
    <p:sldId id="475" r:id="rId10"/>
    <p:sldId id="415" r:id="rId11"/>
    <p:sldId id="443" r:id="rId12"/>
    <p:sldId id="444" r:id="rId13"/>
    <p:sldId id="445" r:id="rId14"/>
    <p:sldId id="448" r:id="rId15"/>
    <p:sldId id="447" r:id="rId16"/>
    <p:sldId id="462" r:id="rId17"/>
    <p:sldId id="463" r:id="rId18"/>
    <p:sldId id="464" r:id="rId19"/>
    <p:sldId id="456" r:id="rId20"/>
    <p:sldId id="457" r:id="rId21"/>
    <p:sldId id="458" r:id="rId22"/>
    <p:sldId id="468" r:id="rId23"/>
    <p:sldId id="461" r:id="rId24"/>
    <p:sldId id="459" r:id="rId25"/>
    <p:sldId id="460" r:id="rId26"/>
    <p:sldId id="469" r:id="rId27"/>
    <p:sldId id="465" r:id="rId28"/>
    <p:sldId id="466" r:id="rId29"/>
    <p:sldId id="470" r:id="rId30"/>
    <p:sldId id="471" r:id="rId31"/>
    <p:sldId id="473" r:id="rId32"/>
    <p:sldId id="46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4660"/>
  </p:normalViewPr>
  <p:slideViewPr>
    <p:cSldViewPr snapToGrid="0">
      <p:cViewPr varScale="1">
        <p:scale>
          <a:sx n="68" d="100"/>
          <a:sy n="68" d="100"/>
        </p:scale>
        <p:origin x="5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152A1-9983-4545-BC89-91410A58EFDB}" type="datetimeFigureOut">
              <a:rPr lang="en-US" smtClean="0"/>
              <a:t>10/5/2024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22870D-DD17-4022-9A97-99D8349B895C}" type="slidenum">
              <a:rPr lang="en-US" smtClean="0"/>
              <a:t>‹#›</a:t>
            </a:fld>
            <a:endParaRPr lang="en-US"/>
          </a:p>
        </p:txBody>
      </p:sp>
    </p:spTree>
    <p:extLst>
      <p:ext uri="{BB962C8B-B14F-4D97-AF65-F5344CB8AC3E}">
        <p14:creationId xmlns:p14="http://schemas.microsoft.com/office/powerpoint/2010/main" val="898154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93ED32-01B2-4C9C-B9F9-68740C936075}" type="datetimeFigureOut">
              <a:rPr lang="en-US" smtClean="0"/>
              <a:t>10/5/2024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91627722-8C4E-4405-B9BE-4E7ADD24FC10}"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24795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93ED32-01B2-4C9C-B9F9-68740C936075}"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27722-8C4E-4405-B9BE-4E7ADD24FC10}"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3625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93ED32-01B2-4C9C-B9F9-68740C936075}"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27722-8C4E-4405-B9BE-4E7ADD24FC10}"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3935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93ED32-01B2-4C9C-B9F9-68740C936075}"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27722-8C4E-4405-B9BE-4E7ADD24FC10}"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2898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93ED32-01B2-4C9C-B9F9-68740C936075}"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27722-8C4E-4405-B9BE-4E7ADD24FC10}"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09569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93ED32-01B2-4C9C-B9F9-68740C936075}"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27722-8C4E-4405-B9BE-4E7ADD24FC10}"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0603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93ED32-01B2-4C9C-B9F9-68740C936075}" type="datetimeFigureOut">
              <a:rPr lang="en-US" smtClean="0"/>
              <a:t>10/5/2024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627722-8C4E-4405-B9BE-4E7ADD24FC10}"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472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93ED32-01B2-4C9C-B9F9-68740C936075}" type="datetimeFigureOut">
              <a:rPr lang="en-US" smtClean="0"/>
              <a:t>10/5/2024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627722-8C4E-4405-B9BE-4E7ADD24FC10}"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964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3ED32-01B2-4C9C-B9F9-68740C936075}" type="datetimeFigureOut">
              <a:rPr lang="en-US" smtClean="0"/>
              <a:t>10/5/2024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627722-8C4E-4405-B9BE-4E7ADD24FC10}" type="slidenum">
              <a:rPr lang="en-US" smtClean="0"/>
              <a:t>‹#›</a:t>
            </a:fld>
            <a:endParaRPr lang="en-US"/>
          </a:p>
        </p:txBody>
      </p:sp>
    </p:spTree>
    <p:extLst>
      <p:ext uri="{BB962C8B-B14F-4D97-AF65-F5344CB8AC3E}">
        <p14:creationId xmlns:p14="http://schemas.microsoft.com/office/powerpoint/2010/main" val="2239302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D93ED32-01B2-4C9C-B9F9-68740C936075}"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27722-8C4E-4405-B9BE-4E7ADD24FC10}"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534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D93ED32-01B2-4C9C-B9F9-68740C936075}" type="datetimeFigureOut">
              <a:rPr lang="en-US" smtClean="0"/>
              <a:t>10/5/2024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91627722-8C4E-4405-B9BE-4E7ADD24FC10}"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0677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D93ED32-01B2-4C9C-B9F9-68740C936075}" type="datetimeFigureOut">
              <a:rPr lang="en-US" smtClean="0"/>
              <a:t>10/5/2024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1627722-8C4E-4405-B9BE-4E7ADD24FC10}"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215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en.wikipedia.org/wiki/Marquette,_Michiga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Nigeria" TargetMode="External"/><Relationship Id="rId2" Type="http://schemas.openxmlformats.org/officeDocument/2006/relationships/hyperlink" Target="https://en.wikipedia.org/wiki/Sextortion"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en.wikipedia.org/wiki/Handle_(social_media)" TargetMode="External"/><Relationship Id="rId4" Type="http://schemas.openxmlformats.org/officeDocument/2006/relationships/hyperlink" Target="https://en.wikipedia.org/wiki/Instagram"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Nigeria" TargetMode="External"/><Relationship Id="rId2" Type="http://schemas.openxmlformats.org/officeDocument/2006/relationships/hyperlink" Target="https://en.wikipedia.org/wiki/Lagos" TargetMode="External"/><Relationship Id="rId1" Type="http://schemas.openxmlformats.org/officeDocument/2006/relationships/slideLayout" Target="../slideLayouts/slideLayout2.xml"/><Relationship Id="rId4" Type="http://schemas.openxmlformats.org/officeDocument/2006/relationships/hyperlink" Target="https://en.wikipedia.org/wiki/Extradited"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Sextortion" TargetMode="External"/><Relationship Id="rId2" Type="http://schemas.openxmlformats.org/officeDocument/2006/relationships/hyperlink" Target="https://en.wikipedia.org/wiki/Mark_Totten" TargetMode="External"/><Relationship Id="rId1" Type="http://schemas.openxmlformats.org/officeDocument/2006/relationships/slideLayout" Target="../slideLayouts/slideLayout2.xml"/><Relationship Id="rId4" Type="http://schemas.openxmlformats.org/officeDocument/2006/relationships/hyperlink" Target="https://en.wikipedia.org/wiki/Nigeria"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Life_sentenc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CardSystems_Solutions" TargetMode="External"/><Relationship Id="rId2" Type="http://schemas.openxmlformats.org/officeDocument/2006/relationships/hyperlink" Target="https://en.wikipedia.org/wiki/TJX_Companies"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TJX" TargetMode="External"/><Relationship Id="rId2" Type="http://schemas.openxmlformats.org/officeDocument/2006/relationships/hyperlink" Target="https://en.wikipedia.org/wiki/Dave_%26_Buster%27s" TargetMode="External"/><Relationship Id="rId1" Type="http://schemas.openxmlformats.org/officeDocument/2006/relationships/slideLayout" Target="../slideLayouts/slideLayout2.xml"/><Relationship Id="rId4" Type="http://schemas.openxmlformats.org/officeDocument/2006/relationships/hyperlink" Target="https://en.wikipedia.org/wiki/Identity_theft"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Douglas_P._Woodlock" TargetMode="External"/><Relationship Id="rId2" Type="http://schemas.openxmlformats.org/officeDocument/2006/relationships/hyperlink" Target="https://en.wikipedia.org/wiki/Patti_Saris" TargetMode="External"/><Relationship Id="rId1" Type="http://schemas.openxmlformats.org/officeDocument/2006/relationships/slideLayout" Target="../slideLayouts/slideLayout2.xml"/><Relationship Id="rId5" Type="http://schemas.openxmlformats.org/officeDocument/2006/relationships/hyperlink" Target="https://en.wikipedia.org/wiki/FMC_Lexington" TargetMode="External"/><Relationship Id="rId4" Type="http://schemas.openxmlformats.org/officeDocument/2006/relationships/hyperlink" Target="https://en.wikipedia.org/wiki/Sentencing_(law)"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58209-7537-4167-A3C8-84E9C9C00240}"/>
              </a:ext>
            </a:extLst>
          </p:cNvPr>
          <p:cNvSpPr>
            <a:spLocks noGrp="1"/>
          </p:cNvSpPr>
          <p:nvPr>
            <p:ph type="title"/>
          </p:nvPr>
        </p:nvSpPr>
        <p:spPr>
          <a:xfrm>
            <a:off x="292231" y="125789"/>
            <a:ext cx="10687209" cy="1373073"/>
          </a:xfrm>
        </p:spPr>
        <p:txBody>
          <a:bodyPr>
            <a:normAutofit fontScale="90000"/>
          </a:bodyPr>
          <a:lstStyle/>
          <a:p>
            <a:pPr algn="ctr"/>
            <a:r>
              <a:rPr lang="en-US" b="1" dirty="0"/>
              <a:t>The challenge of prosecuting and preventing cybercrime: the case of </a:t>
            </a:r>
            <a:r>
              <a:rPr lang="en-US" b="1" i="1" dirty="0"/>
              <a:t>United States v. Samuel </a:t>
            </a:r>
            <a:r>
              <a:rPr lang="en-US" b="1" i="1" dirty="0" err="1"/>
              <a:t>Ogochi</a:t>
            </a:r>
            <a:br>
              <a:rPr lang="en-US" dirty="0"/>
            </a:br>
            <a:br>
              <a:rPr lang="en-US" dirty="0"/>
            </a:br>
            <a:endParaRPr lang="en-US" dirty="0"/>
          </a:p>
        </p:txBody>
      </p:sp>
      <p:sp>
        <p:nvSpPr>
          <p:cNvPr id="3" name="Content Placeholder 2">
            <a:extLst>
              <a:ext uri="{FF2B5EF4-FFF2-40B4-BE49-F238E27FC236}">
                <a16:creationId xmlns:a16="http://schemas.microsoft.com/office/drawing/2014/main" id="{FDDF6C03-A9B4-483A-A450-DDEA3D891C8D}"/>
              </a:ext>
            </a:extLst>
          </p:cNvPr>
          <p:cNvSpPr>
            <a:spLocks noGrp="1"/>
          </p:cNvSpPr>
          <p:nvPr>
            <p:ph idx="1"/>
          </p:nvPr>
        </p:nvSpPr>
        <p:spPr>
          <a:xfrm>
            <a:off x="75414" y="2015732"/>
            <a:ext cx="11830639" cy="3819460"/>
          </a:xfrm>
        </p:spPr>
        <p:txBody>
          <a:bodyPr/>
          <a:lstStyle/>
          <a:p>
            <a:pPr marL="0" indent="0" algn="ctr">
              <a:buNone/>
            </a:pPr>
            <a:r>
              <a:rPr lang="en-US" b="1" dirty="0"/>
              <a:t>Jim </a:t>
            </a:r>
            <a:r>
              <a:rPr lang="en-US" b="1" dirty="0" err="1"/>
              <a:t>Nzonguma</a:t>
            </a:r>
            <a:r>
              <a:rPr lang="en-US" b="1" dirty="0"/>
              <a:t> Mayua, </a:t>
            </a:r>
            <a:r>
              <a:rPr lang="en-US" dirty="0"/>
              <a:t>Associate Professor, Albany State University </a:t>
            </a:r>
          </a:p>
          <a:p>
            <a:pPr algn="ctr"/>
            <a:r>
              <a:rPr lang="en-US" i="1" dirty="0"/>
              <a:t> </a:t>
            </a:r>
            <a:r>
              <a:rPr lang="en-US" b="1" i="1" dirty="0" err="1"/>
              <a:t>Arlexis</a:t>
            </a:r>
            <a:r>
              <a:rPr lang="en-US" b="1" i="1" dirty="0"/>
              <a:t> Farmer, </a:t>
            </a:r>
            <a:r>
              <a:rPr lang="en-US" i="1" dirty="0"/>
              <a:t>Student Albany State University</a:t>
            </a:r>
            <a:endParaRPr lang="en-US" dirty="0"/>
          </a:p>
          <a:p>
            <a:pPr algn="ctr"/>
            <a:r>
              <a:rPr lang="en-US" b="1" i="1" dirty="0"/>
              <a:t> </a:t>
            </a:r>
            <a:r>
              <a:rPr lang="en-US" b="1" i="1" dirty="0" err="1"/>
              <a:t>Mar’kaya</a:t>
            </a:r>
            <a:r>
              <a:rPr lang="en-US" b="1" i="1" dirty="0"/>
              <a:t> Artist, </a:t>
            </a:r>
            <a:r>
              <a:rPr lang="en-US" i="1" dirty="0"/>
              <a:t>Student Albany State University</a:t>
            </a:r>
            <a:endParaRPr lang="en-US" dirty="0"/>
          </a:p>
          <a:p>
            <a:pPr marL="0" indent="0" algn="ctr">
              <a:buNone/>
            </a:pPr>
            <a:r>
              <a:rPr lang="en-US" dirty="0"/>
              <a:t>Fall 2024</a:t>
            </a:r>
          </a:p>
        </p:txBody>
      </p:sp>
    </p:spTree>
    <p:extLst>
      <p:ext uri="{BB962C8B-B14F-4D97-AF65-F5344CB8AC3E}">
        <p14:creationId xmlns:p14="http://schemas.microsoft.com/office/powerpoint/2010/main" val="1757483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76512-DF7D-488E-8411-FE5BD49D81A2}"/>
              </a:ext>
            </a:extLst>
          </p:cNvPr>
          <p:cNvSpPr>
            <a:spLocks noGrp="1"/>
          </p:cNvSpPr>
          <p:nvPr>
            <p:ph type="title"/>
          </p:nvPr>
        </p:nvSpPr>
        <p:spPr>
          <a:xfrm>
            <a:off x="226243" y="75735"/>
            <a:ext cx="12097731" cy="556180"/>
          </a:xfrm>
        </p:spPr>
        <p:txBody>
          <a:bodyPr>
            <a:normAutofit fontScale="90000"/>
          </a:bodyPr>
          <a:lstStyle/>
          <a:p>
            <a:r>
              <a:rPr lang="en-US" b="1" i="1" dirty="0"/>
              <a:t>United States v. Samuel </a:t>
            </a:r>
            <a:r>
              <a:rPr lang="en-US" b="1" i="1" dirty="0" err="1"/>
              <a:t>Ogoshi</a:t>
            </a:r>
            <a:br>
              <a:rPr lang="en-US" dirty="0"/>
            </a:br>
            <a:br>
              <a:rPr lang="en-US" dirty="0"/>
            </a:br>
            <a:br>
              <a:rPr lang="en-US" dirty="0"/>
            </a:br>
            <a:br>
              <a:rPr lang="en-US" dirty="0"/>
            </a:br>
            <a:br>
              <a:rPr lang="en-US" dirty="0"/>
            </a:br>
            <a:endParaRPr lang="en-US" dirty="0"/>
          </a:p>
        </p:txBody>
      </p:sp>
      <p:sp>
        <p:nvSpPr>
          <p:cNvPr id="4" name="Content Placeholder 3">
            <a:extLst>
              <a:ext uri="{FF2B5EF4-FFF2-40B4-BE49-F238E27FC236}">
                <a16:creationId xmlns:a16="http://schemas.microsoft.com/office/drawing/2014/main" id="{E394D9C8-C389-4915-B3C1-EBB5292E6D4C}"/>
              </a:ext>
            </a:extLst>
          </p:cNvPr>
          <p:cNvSpPr>
            <a:spLocks noGrp="1"/>
          </p:cNvSpPr>
          <p:nvPr>
            <p:ph idx="1"/>
          </p:nvPr>
        </p:nvSpPr>
        <p:spPr>
          <a:xfrm>
            <a:off x="394283" y="721454"/>
            <a:ext cx="10660571" cy="4744892"/>
          </a:xfrm>
        </p:spPr>
        <p:txBody>
          <a:bodyPr/>
          <a:lstStyle/>
          <a:p>
            <a:pPr marL="0" indent="0" algn="just">
              <a:buNone/>
            </a:pPr>
            <a:r>
              <a:rPr lang="en-US" sz="2800" b="1" dirty="0"/>
              <a:t>Jordan John DeMay </a:t>
            </a:r>
            <a:r>
              <a:rPr lang="en-US" sz="2800" dirty="0"/>
              <a:t>(June 7, 2004 – March 25, 2022), a 17-year-old high school student from </a:t>
            </a:r>
            <a:r>
              <a:rPr lang="en-US" sz="2800" dirty="0">
                <a:hlinkClick r:id="rId2" tooltip="Marquette, Michigan"/>
              </a:rPr>
              <a:t>Marquette, Michigan</a:t>
            </a:r>
            <a:r>
              <a:rPr lang="en-US" sz="2800" dirty="0"/>
              <a:t>, </a:t>
            </a:r>
            <a:r>
              <a:rPr lang="en-US" sz="2800" dirty="0">
                <a:highlight>
                  <a:srgbClr val="FFFF00"/>
                </a:highlight>
              </a:rPr>
              <a:t>was found dead in his bed at his father's home on the morning of March 25, 2022</a:t>
            </a:r>
            <a:r>
              <a:rPr lang="en-US" sz="2800" dirty="0"/>
              <a:t>. He had </a:t>
            </a:r>
            <a:r>
              <a:rPr lang="en-US" sz="2800" dirty="0">
                <a:highlight>
                  <a:srgbClr val="FFFF00"/>
                </a:highlight>
              </a:rPr>
              <a:t>died from a self-inflicted gunshot </a:t>
            </a:r>
            <a:r>
              <a:rPr lang="en-US" sz="2800" dirty="0"/>
              <a:t>wound about four hours before his body was discovered.</a:t>
            </a:r>
          </a:p>
          <a:p>
            <a:endParaRPr lang="en-US" dirty="0"/>
          </a:p>
        </p:txBody>
      </p:sp>
      <p:pic>
        <p:nvPicPr>
          <p:cNvPr id="6" name="Picture 5" descr="Jordan DeMay">
            <a:extLst>
              <a:ext uri="{FF2B5EF4-FFF2-40B4-BE49-F238E27FC236}">
                <a16:creationId xmlns:a16="http://schemas.microsoft.com/office/drawing/2014/main" id="{85243A28-37AE-474C-86F2-24195B35415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786693" y="2780908"/>
            <a:ext cx="4907560" cy="3418556"/>
          </a:xfrm>
          <a:prstGeom prst="rect">
            <a:avLst/>
          </a:prstGeom>
          <a:noFill/>
          <a:ln>
            <a:noFill/>
          </a:ln>
        </p:spPr>
      </p:pic>
    </p:spTree>
    <p:extLst>
      <p:ext uri="{BB962C8B-B14F-4D97-AF65-F5344CB8AC3E}">
        <p14:creationId xmlns:p14="http://schemas.microsoft.com/office/powerpoint/2010/main" val="160111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6C2D2-3BB7-47EE-ADA6-1EA1E1E8F04A}"/>
              </a:ext>
            </a:extLst>
          </p:cNvPr>
          <p:cNvSpPr>
            <a:spLocks noGrp="1"/>
          </p:cNvSpPr>
          <p:nvPr>
            <p:ph type="title"/>
          </p:nvPr>
        </p:nvSpPr>
        <p:spPr>
          <a:xfrm>
            <a:off x="444900" y="99845"/>
            <a:ext cx="9603275" cy="361550"/>
          </a:xfrm>
        </p:spPr>
        <p:txBody>
          <a:bodyPr>
            <a:normAutofit fontScale="90000"/>
          </a:bodyPr>
          <a:lstStyle/>
          <a:p>
            <a:r>
              <a:rPr lang="en-US" b="1" i="1" dirty="0"/>
              <a:t>United States v. Samuel </a:t>
            </a:r>
            <a:r>
              <a:rPr lang="en-US" b="1" i="1" dirty="0" err="1"/>
              <a:t>Ogoshi</a:t>
            </a:r>
            <a:endParaRPr lang="en-US" dirty="0"/>
          </a:p>
        </p:txBody>
      </p:sp>
      <p:sp>
        <p:nvSpPr>
          <p:cNvPr id="3" name="Content Placeholder 2">
            <a:extLst>
              <a:ext uri="{FF2B5EF4-FFF2-40B4-BE49-F238E27FC236}">
                <a16:creationId xmlns:a16="http://schemas.microsoft.com/office/drawing/2014/main" id="{02CD148B-401D-45D8-86FC-47073F3698B3}"/>
              </a:ext>
            </a:extLst>
          </p:cNvPr>
          <p:cNvSpPr>
            <a:spLocks noGrp="1"/>
          </p:cNvSpPr>
          <p:nvPr>
            <p:ph idx="1"/>
          </p:nvPr>
        </p:nvSpPr>
        <p:spPr>
          <a:xfrm>
            <a:off x="184559" y="864066"/>
            <a:ext cx="10870296" cy="4602279"/>
          </a:xfrm>
        </p:spPr>
        <p:txBody>
          <a:bodyPr>
            <a:normAutofit/>
          </a:bodyPr>
          <a:lstStyle/>
          <a:p>
            <a:pPr algn="just"/>
            <a:r>
              <a:rPr lang="en-US" sz="2600" dirty="0"/>
              <a:t>After their son's death, John and Jennifer learned that he </a:t>
            </a:r>
            <a:r>
              <a:rPr lang="en-US" sz="2600" b="1" dirty="0"/>
              <a:t>had been a victim of </a:t>
            </a:r>
            <a:r>
              <a:rPr lang="en-US" sz="2600" b="1" dirty="0">
                <a:hlinkClick r:id="rId2" tooltip="Sextortion"/>
              </a:rPr>
              <a:t>sextortion</a:t>
            </a:r>
            <a:r>
              <a:rPr lang="en-US" sz="2600" dirty="0"/>
              <a:t>. A group of men from </a:t>
            </a:r>
            <a:r>
              <a:rPr lang="en-US" sz="2600" dirty="0">
                <a:hlinkClick r:id="rId3" tooltip="Nigeria"/>
              </a:rPr>
              <a:t>Nigeria</a:t>
            </a:r>
            <a:r>
              <a:rPr lang="en-US" sz="2600" dirty="0"/>
              <a:t> had posed a young woman on </a:t>
            </a:r>
            <a:r>
              <a:rPr lang="en-US" sz="2600" dirty="0">
                <a:hlinkClick r:id="rId4" tooltip="Instagram"/>
              </a:rPr>
              <a:t>Instagram</a:t>
            </a:r>
            <a:r>
              <a:rPr lang="en-US" sz="2600" dirty="0"/>
              <a:t> using the </a:t>
            </a:r>
            <a:r>
              <a:rPr lang="en-US" sz="2600" dirty="0">
                <a:hlinkClick r:id="rId5" tooltip="Handle (social media)"/>
              </a:rPr>
              <a:t>handle</a:t>
            </a:r>
            <a:r>
              <a:rPr lang="en-US" sz="2600" dirty="0"/>
              <a:t> </a:t>
            </a:r>
            <a:r>
              <a:rPr lang="en-US" sz="2600" dirty="0" err="1"/>
              <a:t>dani.robertss</a:t>
            </a:r>
            <a:r>
              <a:rPr lang="en-US" sz="2600" dirty="0"/>
              <a:t>. As Dani, they convinced Jordan to send explicit photos of himself to them.</a:t>
            </a:r>
            <a:r>
              <a:rPr lang="en-US" sz="2600" baseline="30000" dirty="0"/>
              <a:t> </a:t>
            </a:r>
            <a:r>
              <a:rPr lang="en-US" sz="2600" dirty="0"/>
              <a:t>After receiving the photos, they threatened to make them public if Jordan did not pay them. </a:t>
            </a:r>
          </a:p>
          <a:p>
            <a:pPr marL="0" indent="0" algn="just">
              <a:buNone/>
            </a:pPr>
            <a:r>
              <a:rPr lang="en-US" b="1" dirty="0"/>
              <a:t>Sextortion: </a:t>
            </a:r>
            <a:r>
              <a:rPr lang="en-US" dirty="0"/>
              <a:t>a </a:t>
            </a:r>
            <a:r>
              <a:rPr lang="en-US" dirty="0">
                <a:highlight>
                  <a:srgbClr val="FFFF00"/>
                </a:highlight>
              </a:rPr>
              <a:t>form of blackmail where someone threatens to share a nude </a:t>
            </a:r>
          </a:p>
          <a:p>
            <a:pPr marL="0" indent="0" algn="just">
              <a:buNone/>
            </a:pPr>
            <a:r>
              <a:rPr lang="en-US" dirty="0">
                <a:highlight>
                  <a:srgbClr val="FFFF00"/>
                </a:highlight>
              </a:rPr>
              <a:t>or sexual image or video of you unless you give in to their demands</a:t>
            </a:r>
          </a:p>
        </p:txBody>
      </p:sp>
      <p:pic>
        <p:nvPicPr>
          <p:cNvPr id="4" name="Picture 3" descr="Jordan DeMay">
            <a:extLst>
              <a:ext uri="{FF2B5EF4-FFF2-40B4-BE49-F238E27FC236}">
                <a16:creationId xmlns:a16="http://schemas.microsoft.com/office/drawing/2014/main" id="{5E6053C8-16A6-4BE9-8AA7-3B257FCF40F2}"/>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76181" y="2885813"/>
            <a:ext cx="3821610" cy="3108121"/>
          </a:xfrm>
          <a:prstGeom prst="rect">
            <a:avLst/>
          </a:prstGeom>
          <a:noFill/>
          <a:ln>
            <a:noFill/>
          </a:ln>
        </p:spPr>
      </p:pic>
    </p:spTree>
    <p:extLst>
      <p:ext uri="{BB962C8B-B14F-4D97-AF65-F5344CB8AC3E}">
        <p14:creationId xmlns:p14="http://schemas.microsoft.com/office/powerpoint/2010/main" val="1935169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692CA-42AF-4CF3-9645-AF7272648F1D}"/>
              </a:ext>
            </a:extLst>
          </p:cNvPr>
          <p:cNvSpPr>
            <a:spLocks noGrp="1"/>
          </p:cNvSpPr>
          <p:nvPr>
            <p:ph type="title"/>
          </p:nvPr>
        </p:nvSpPr>
        <p:spPr>
          <a:xfrm>
            <a:off x="293615" y="1"/>
            <a:ext cx="10761239" cy="587228"/>
          </a:xfrm>
        </p:spPr>
        <p:txBody>
          <a:bodyPr/>
          <a:lstStyle/>
          <a:p>
            <a:r>
              <a:rPr lang="en-US" b="1" i="1" dirty="0"/>
              <a:t>United States v. Samuel </a:t>
            </a:r>
            <a:r>
              <a:rPr lang="en-US" b="1" i="1" dirty="0" err="1"/>
              <a:t>Ogoshi</a:t>
            </a:r>
            <a:endParaRPr lang="en-US" dirty="0"/>
          </a:p>
        </p:txBody>
      </p:sp>
      <p:sp>
        <p:nvSpPr>
          <p:cNvPr id="3" name="Content Placeholder 2">
            <a:extLst>
              <a:ext uri="{FF2B5EF4-FFF2-40B4-BE49-F238E27FC236}">
                <a16:creationId xmlns:a16="http://schemas.microsoft.com/office/drawing/2014/main" id="{B77C6F3C-DDC6-4985-8075-373F9471F65E}"/>
              </a:ext>
            </a:extLst>
          </p:cNvPr>
          <p:cNvSpPr>
            <a:spLocks noGrp="1"/>
          </p:cNvSpPr>
          <p:nvPr>
            <p:ph idx="1"/>
          </p:nvPr>
        </p:nvSpPr>
        <p:spPr>
          <a:xfrm>
            <a:off x="142613" y="587230"/>
            <a:ext cx="10912241" cy="4879116"/>
          </a:xfrm>
        </p:spPr>
        <p:txBody>
          <a:bodyPr/>
          <a:lstStyle/>
          <a:p>
            <a:pPr algn="just"/>
            <a:r>
              <a:rPr lang="en-US" sz="2800" dirty="0"/>
              <a:t>When Jordan was unable to pay the $1000 they demanded, he messaged that he would commit suicide because of them. The brothers responded: "Good. Do that fast...Or I’ll make you do it...I swear to God."</a:t>
            </a:r>
          </a:p>
          <a:p>
            <a:pPr algn="just"/>
            <a:r>
              <a:rPr lang="en-US" sz="2800" dirty="0"/>
              <a:t>His parents decided to go public to help raise awareness and garner support for the extradition of those involved.</a:t>
            </a:r>
          </a:p>
          <a:p>
            <a:pPr algn="just"/>
            <a:endParaRPr lang="en-US" sz="2800" dirty="0"/>
          </a:p>
          <a:p>
            <a:endParaRPr lang="en-US" dirty="0"/>
          </a:p>
        </p:txBody>
      </p:sp>
      <p:pic>
        <p:nvPicPr>
          <p:cNvPr id="4" name="Picture 3" descr="WithAlvin 🇬🇭 on X: &quot;Two Nigerians Extradited To U.S. Over Sextortion That  Killed American Teen Samuel Ogoshi and Samson Ogoshi, along with a third  co-defendant, are facing allegations of coercing young men">
            <a:extLst>
              <a:ext uri="{FF2B5EF4-FFF2-40B4-BE49-F238E27FC236}">
                <a16:creationId xmlns:a16="http://schemas.microsoft.com/office/drawing/2014/main" id="{C8BB3F2B-7A98-413A-811D-F458C489CF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105476" y="2785145"/>
            <a:ext cx="5008228" cy="3246539"/>
          </a:xfrm>
          <a:prstGeom prst="rect">
            <a:avLst/>
          </a:prstGeom>
          <a:noFill/>
          <a:ln>
            <a:noFill/>
          </a:ln>
        </p:spPr>
      </p:pic>
    </p:spTree>
    <p:extLst>
      <p:ext uri="{BB962C8B-B14F-4D97-AF65-F5344CB8AC3E}">
        <p14:creationId xmlns:p14="http://schemas.microsoft.com/office/powerpoint/2010/main" val="2408065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83989-1B5A-40D5-8AD8-1B76079BD46B}"/>
              </a:ext>
            </a:extLst>
          </p:cNvPr>
          <p:cNvSpPr>
            <a:spLocks noGrp="1"/>
          </p:cNvSpPr>
          <p:nvPr>
            <p:ph type="title"/>
          </p:nvPr>
        </p:nvSpPr>
        <p:spPr>
          <a:xfrm>
            <a:off x="0" y="0"/>
            <a:ext cx="12038029" cy="520117"/>
          </a:xfrm>
        </p:spPr>
        <p:txBody>
          <a:bodyPr>
            <a:normAutofit fontScale="90000"/>
          </a:bodyPr>
          <a:lstStyle/>
          <a:p>
            <a:r>
              <a:rPr lang="en-US" b="1" i="1" dirty="0"/>
              <a:t>United States v. Samuel </a:t>
            </a:r>
            <a:r>
              <a:rPr lang="en-US" b="1" i="1" dirty="0" err="1"/>
              <a:t>Ogoshi</a:t>
            </a:r>
            <a:endParaRPr lang="en-US" i="1" dirty="0"/>
          </a:p>
        </p:txBody>
      </p:sp>
      <p:sp>
        <p:nvSpPr>
          <p:cNvPr id="3" name="Content Placeholder 2">
            <a:extLst>
              <a:ext uri="{FF2B5EF4-FFF2-40B4-BE49-F238E27FC236}">
                <a16:creationId xmlns:a16="http://schemas.microsoft.com/office/drawing/2014/main" id="{6348FF0B-E9B6-4B31-9E97-92BFEB3305F4}"/>
              </a:ext>
            </a:extLst>
          </p:cNvPr>
          <p:cNvSpPr>
            <a:spLocks noGrp="1"/>
          </p:cNvSpPr>
          <p:nvPr>
            <p:ph idx="1"/>
          </p:nvPr>
        </p:nvSpPr>
        <p:spPr>
          <a:xfrm>
            <a:off x="83891" y="520117"/>
            <a:ext cx="10970964" cy="5494183"/>
          </a:xfrm>
        </p:spPr>
        <p:txBody>
          <a:bodyPr>
            <a:normAutofit/>
          </a:bodyPr>
          <a:lstStyle/>
          <a:p>
            <a:r>
              <a:rPr lang="en-US" b="1" dirty="0"/>
              <a:t>Legal proceedings</a:t>
            </a:r>
          </a:p>
          <a:p>
            <a:pPr algn="just"/>
            <a:r>
              <a:rPr lang="en-US" sz="2800" dirty="0"/>
              <a:t>In May 2023, indictments were issued against Samuel and Samson </a:t>
            </a:r>
            <a:r>
              <a:rPr lang="en-US" sz="2800" dirty="0" err="1"/>
              <a:t>Ogoshi</a:t>
            </a:r>
            <a:r>
              <a:rPr lang="en-US" sz="2800" dirty="0"/>
              <a:t>, brothers from </a:t>
            </a:r>
            <a:r>
              <a:rPr lang="en-US" sz="2800" dirty="0">
                <a:hlinkClick r:id="rId2" tooltip="Lagos"/>
              </a:rPr>
              <a:t>Lagos</a:t>
            </a:r>
            <a:r>
              <a:rPr lang="en-US" sz="2800" dirty="0"/>
              <a:t>, </a:t>
            </a:r>
            <a:r>
              <a:rPr lang="en-US" sz="2800" dirty="0">
                <a:hlinkClick r:id="rId3" tooltip="Nigeria"/>
              </a:rPr>
              <a:t>Nigeria</a:t>
            </a:r>
            <a:r>
              <a:rPr lang="en-US" sz="2800" dirty="0"/>
              <a:t>. They were arrested by Nigerian police in January 2023. On July 20, 2023, a judge ordered that they be turned over to the United States and on August 3, 2023, the Solicitor-General of Nigeria signed the surrender order. The men involved, Samuel </a:t>
            </a:r>
            <a:r>
              <a:rPr lang="en-US" sz="2800" dirty="0" err="1"/>
              <a:t>Ogoshi</a:t>
            </a:r>
            <a:r>
              <a:rPr lang="en-US" sz="2800" dirty="0"/>
              <a:t> (22), Samson </a:t>
            </a:r>
            <a:r>
              <a:rPr lang="en-US" sz="2800" dirty="0" err="1"/>
              <a:t>Ogoshi</a:t>
            </a:r>
            <a:r>
              <a:rPr lang="en-US" sz="2800" dirty="0"/>
              <a:t> (20), and Ezekiel </a:t>
            </a:r>
            <a:r>
              <a:rPr lang="en-US" sz="2800" dirty="0" err="1"/>
              <a:t>Ejeham</a:t>
            </a:r>
            <a:r>
              <a:rPr lang="en-US" sz="2800" dirty="0"/>
              <a:t> Robert (19), were </a:t>
            </a:r>
            <a:r>
              <a:rPr lang="en-US" sz="2800" dirty="0">
                <a:hlinkClick r:id="rId4" tooltip="Extradited"/>
              </a:rPr>
              <a:t>extradited</a:t>
            </a:r>
            <a:r>
              <a:rPr lang="en-US" sz="2800" dirty="0"/>
              <a:t> from Nigeria to face criminal charges in the United States for their role in DeMay's death.</a:t>
            </a:r>
          </a:p>
          <a:p>
            <a:endParaRPr lang="en-US" dirty="0"/>
          </a:p>
        </p:txBody>
      </p:sp>
    </p:spTree>
    <p:extLst>
      <p:ext uri="{BB962C8B-B14F-4D97-AF65-F5344CB8AC3E}">
        <p14:creationId xmlns:p14="http://schemas.microsoft.com/office/powerpoint/2010/main" val="1357717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9808-0D11-4B5C-B987-762B9BC43083}"/>
              </a:ext>
            </a:extLst>
          </p:cNvPr>
          <p:cNvSpPr>
            <a:spLocks noGrp="1"/>
          </p:cNvSpPr>
          <p:nvPr>
            <p:ph type="title"/>
          </p:nvPr>
        </p:nvSpPr>
        <p:spPr>
          <a:xfrm>
            <a:off x="1" y="58723"/>
            <a:ext cx="11054854" cy="335560"/>
          </a:xfrm>
        </p:spPr>
        <p:txBody>
          <a:bodyPr>
            <a:normAutofit fontScale="90000"/>
          </a:bodyPr>
          <a:lstStyle/>
          <a:p>
            <a:r>
              <a:rPr lang="en-US" b="1" i="1" dirty="0"/>
              <a:t>United States v. Samuel </a:t>
            </a:r>
            <a:r>
              <a:rPr lang="en-US" b="1" i="1" dirty="0" err="1"/>
              <a:t>Ogoshi</a:t>
            </a:r>
            <a:endParaRPr lang="en-US" dirty="0"/>
          </a:p>
        </p:txBody>
      </p:sp>
      <p:sp>
        <p:nvSpPr>
          <p:cNvPr id="3" name="Content Placeholder 2">
            <a:extLst>
              <a:ext uri="{FF2B5EF4-FFF2-40B4-BE49-F238E27FC236}">
                <a16:creationId xmlns:a16="http://schemas.microsoft.com/office/drawing/2014/main" id="{1357F2BC-7C4B-4B06-82E2-C9D96D5B8775}"/>
              </a:ext>
            </a:extLst>
          </p:cNvPr>
          <p:cNvSpPr>
            <a:spLocks noGrp="1"/>
          </p:cNvSpPr>
          <p:nvPr>
            <p:ph idx="1"/>
          </p:nvPr>
        </p:nvSpPr>
        <p:spPr>
          <a:xfrm>
            <a:off x="1" y="847288"/>
            <a:ext cx="11962700" cy="4619057"/>
          </a:xfrm>
        </p:spPr>
        <p:txBody>
          <a:bodyPr>
            <a:normAutofit/>
          </a:bodyPr>
          <a:lstStyle/>
          <a:p>
            <a:pPr algn="just"/>
            <a:r>
              <a:rPr lang="en-US" sz="3200" dirty="0"/>
              <a:t>The </a:t>
            </a:r>
            <a:r>
              <a:rPr lang="en-US" sz="3200" dirty="0" err="1"/>
              <a:t>Ogoshi</a:t>
            </a:r>
            <a:r>
              <a:rPr lang="en-US" sz="3200" dirty="0"/>
              <a:t> brothers pled guilty to sexually extorting teenage boys and young men in April 2024.  U.S. attorney for the Western District of Michigan </a:t>
            </a:r>
            <a:r>
              <a:rPr lang="en-US" sz="3200" dirty="0">
                <a:hlinkClick r:id="rId2" tooltip="Mark Totten"/>
              </a:rPr>
              <a:t>Mark Totten</a:t>
            </a:r>
            <a:r>
              <a:rPr lang="en-US" sz="3200" dirty="0"/>
              <a:t> stated: “[The] guilty pleas represent an extraordinary success in the prosecution of international </a:t>
            </a:r>
            <a:r>
              <a:rPr lang="en-US" sz="3200" dirty="0">
                <a:hlinkClick r:id="rId3" tooltip="Sextortion"/>
              </a:rPr>
              <a:t>sextortion</a:t>
            </a:r>
            <a:r>
              <a:rPr lang="en-US" sz="3200" dirty="0"/>
              <a:t>. These convictions will send a message to criminals in </a:t>
            </a:r>
            <a:r>
              <a:rPr lang="en-US" sz="3200" dirty="0">
                <a:hlinkClick r:id="rId4" tooltip="Nigeria"/>
              </a:rPr>
              <a:t>Nigeria</a:t>
            </a:r>
            <a:r>
              <a:rPr lang="en-US" sz="3200" dirty="0"/>
              <a:t> and every corner of the globe: working with our partners both here and overseas, we can find you and we can bring you to justice.</a:t>
            </a:r>
          </a:p>
          <a:p>
            <a:endParaRPr lang="en-US" dirty="0"/>
          </a:p>
        </p:txBody>
      </p:sp>
    </p:spTree>
    <p:extLst>
      <p:ext uri="{BB962C8B-B14F-4D97-AF65-F5344CB8AC3E}">
        <p14:creationId xmlns:p14="http://schemas.microsoft.com/office/powerpoint/2010/main" val="981554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9F72B-8772-42D1-9C63-7701C95D3C7C}"/>
              </a:ext>
            </a:extLst>
          </p:cNvPr>
          <p:cNvSpPr>
            <a:spLocks noGrp="1"/>
          </p:cNvSpPr>
          <p:nvPr>
            <p:ph type="title"/>
          </p:nvPr>
        </p:nvSpPr>
        <p:spPr>
          <a:xfrm>
            <a:off x="243564" y="49511"/>
            <a:ext cx="9603275" cy="680332"/>
          </a:xfrm>
        </p:spPr>
        <p:txBody>
          <a:bodyPr/>
          <a:lstStyle/>
          <a:p>
            <a:r>
              <a:rPr lang="en-US" b="1" i="1" dirty="0"/>
              <a:t>United States v. Samuel </a:t>
            </a:r>
            <a:r>
              <a:rPr lang="en-US" b="1" i="1" dirty="0" err="1"/>
              <a:t>Ogoshi</a:t>
            </a:r>
            <a:endParaRPr lang="en-US" dirty="0"/>
          </a:p>
        </p:txBody>
      </p:sp>
      <p:sp>
        <p:nvSpPr>
          <p:cNvPr id="3" name="Content Placeholder 2">
            <a:extLst>
              <a:ext uri="{FF2B5EF4-FFF2-40B4-BE49-F238E27FC236}">
                <a16:creationId xmlns:a16="http://schemas.microsoft.com/office/drawing/2014/main" id="{97D63C46-F1E9-4504-808E-4F38ADB88295}"/>
              </a:ext>
            </a:extLst>
          </p:cNvPr>
          <p:cNvSpPr>
            <a:spLocks noGrp="1"/>
          </p:cNvSpPr>
          <p:nvPr>
            <p:ph idx="1"/>
          </p:nvPr>
        </p:nvSpPr>
        <p:spPr>
          <a:xfrm>
            <a:off x="243564" y="889233"/>
            <a:ext cx="11948436" cy="5143921"/>
          </a:xfrm>
        </p:spPr>
        <p:txBody>
          <a:bodyPr>
            <a:normAutofit/>
          </a:bodyPr>
          <a:lstStyle/>
          <a:p>
            <a:r>
              <a:rPr lang="en-US" b="1" dirty="0"/>
              <a:t>Charges</a:t>
            </a:r>
          </a:p>
          <a:p>
            <a:pPr algn="just"/>
            <a:r>
              <a:rPr lang="en-US" sz="2400" dirty="0">
                <a:highlight>
                  <a:srgbClr val="FFFF00"/>
                </a:highlight>
              </a:rPr>
              <a:t>All three men are charged with conspiracy to sexually exploit minors, which carries a mandatory sentence of 15 years in prison, conspiracy to distribute child pornography, which carries a minimum sentence of 5 years in prison, and conspiracy to commit stalking through the internet, which has no minimum sentence but a maximum sentence of 5 years</a:t>
            </a:r>
            <a:r>
              <a:rPr lang="en-US" sz="2400" dirty="0"/>
              <a:t>. Samuel </a:t>
            </a:r>
            <a:r>
              <a:rPr lang="en-US" sz="2400" dirty="0" err="1"/>
              <a:t>Ogoshi</a:t>
            </a:r>
            <a:r>
              <a:rPr lang="en-US" sz="2400" dirty="0"/>
              <a:t> is additionally charged with Sexual Exploitation and Attempted Sexual Exploitation of a Minor Resulting in Death, which carried a mandatory sentence of 30 years in prison with the possibility of a </a:t>
            </a:r>
            <a:r>
              <a:rPr lang="en-US" sz="2400" dirty="0">
                <a:hlinkClick r:id="rId2" tooltip="Life sentence"/>
              </a:rPr>
              <a:t>life sentence</a:t>
            </a:r>
            <a:r>
              <a:rPr lang="en-US" sz="2400" dirty="0"/>
              <a:t>.</a:t>
            </a:r>
          </a:p>
          <a:p>
            <a:pPr algn="just"/>
            <a:r>
              <a:rPr lang="en-US" sz="2400" b="1" dirty="0"/>
              <a:t>On September 4, 2024, both Samuel and Samson </a:t>
            </a:r>
            <a:r>
              <a:rPr lang="en-US" sz="2400" b="1" dirty="0" err="1"/>
              <a:t>Ogoshi</a:t>
            </a:r>
            <a:r>
              <a:rPr lang="en-US" sz="2400" b="1" dirty="0"/>
              <a:t> were sentenced 17.5 years in prison. </a:t>
            </a:r>
            <a:r>
              <a:rPr lang="en-US" sz="2400" b="1" dirty="0">
                <a:highlight>
                  <a:srgbClr val="FFFF00"/>
                </a:highlight>
              </a:rPr>
              <a:t>The third defendant, Ezekiel Robert, is currently appealing his extradition.</a:t>
            </a:r>
          </a:p>
          <a:p>
            <a:endParaRPr lang="en-US" dirty="0"/>
          </a:p>
        </p:txBody>
      </p:sp>
    </p:spTree>
    <p:extLst>
      <p:ext uri="{BB962C8B-B14F-4D97-AF65-F5344CB8AC3E}">
        <p14:creationId xmlns:p14="http://schemas.microsoft.com/office/powerpoint/2010/main" val="339411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35F98-0054-4EAD-992B-F65482DDDEEF}"/>
              </a:ext>
            </a:extLst>
          </p:cNvPr>
          <p:cNvSpPr>
            <a:spLocks noGrp="1"/>
          </p:cNvSpPr>
          <p:nvPr>
            <p:ph type="title"/>
          </p:nvPr>
        </p:nvSpPr>
        <p:spPr>
          <a:xfrm>
            <a:off x="67113" y="92279"/>
            <a:ext cx="10987742" cy="562062"/>
          </a:xfrm>
        </p:spPr>
        <p:txBody>
          <a:bodyPr>
            <a:normAutofit/>
          </a:bodyPr>
          <a:lstStyle/>
          <a:p>
            <a:r>
              <a:rPr lang="en-US" i="1" dirty="0"/>
              <a:t>United States v. </a:t>
            </a:r>
            <a:r>
              <a:rPr lang="en-US" i="1" dirty="0" err="1"/>
              <a:t>GonzaleZ</a:t>
            </a:r>
            <a:endParaRPr lang="en-US" i="1" dirty="0"/>
          </a:p>
        </p:txBody>
      </p:sp>
      <p:sp>
        <p:nvSpPr>
          <p:cNvPr id="3" name="Content Placeholder 2">
            <a:extLst>
              <a:ext uri="{FF2B5EF4-FFF2-40B4-BE49-F238E27FC236}">
                <a16:creationId xmlns:a16="http://schemas.microsoft.com/office/drawing/2014/main" id="{7623914C-BAB3-4BA3-8DC8-788612C47E8E}"/>
              </a:ext>
            </a:extLst>
          </p:cNvPr>
          <p:cNvSpPr>
            <a:spLocks noGrp="1"/>
          </p:cNvSpPr>
          <p:nvPr>
            <p:ph idx="1"/>
          </p:nvPr>
        </p:nvSpPr>
        <p:spPr>
          <a:xfrm>
            <a:off x="67113" y="654341"/>
            <a:ext cx="11996256" cy="4812005"/>
          </a:xfrm>
        </p:spPr>
        <p:txBody>
          <a:bodyPr/>
          <a:lstStyle/>
          <a:p>
            <a:pPr marL="0" indent="0">
              <a:buNone/>
            </a:pPr>
            <a:r>
              <a:rPr lang="en-US" sz="2800" dirty="0"/>
              <a:t>He was accused of being the mastermind of a group of hackers called the </a:t>
            </a:r>
            <a:r>
              <a:rPr lang="en-US" sz="2800" dirty="0" err="1"/>
              <a:t>ShadowCrew</a:t>
            </a:r>
            <a:r>
              <a:rPr lang="en-US" sz="2800" dirty="0"/>
              <a:t> group, which trafficked 1.5 </a:t>
            </a:r>
            <a:r>
              <a:rPr lang="en-US" sz="2800"/>
              <a:t>million in stolen </a:t>
            </a:r>
            <a:r>
              <a:rPr lang="en-US" sz="2800" dirty="0"/>
              <a:t>credit and ATM card numbers.</a:t>
            </a:r>
          </a:p>
          <a:p>
            <a:pPr marL="0" indent="0">
              <a:buNone/>
            </a:pPr>
            <a:r>
              <a:rPr lang="en-US" sz="2800" dirty="0"/>
              <a:t>He was said to have masterminded the hacking of </a:t>
            </a:r>
            <a:r>
              <a:rPr lang="en-US" sz="2800" dirty="0">
                <a:hlinkClick r:id="rId2" tooltip="TJX Companies">
                  <a:extLst>
                    <a:ext uri="{A12FA001-AC4F-418D-AE19-62706E023703}">
                      <ahyp:hlinkClr xmlns:ahyp="http://schemas.microsoft.com/office/drawing/2018/hyperlinkcolor" val="tx"/>
                    </a:ext>
                  </a:extLst>
                </a:hlinkClick>
              </a:rPr>
              <a:t>TJX Companies</a:t>
            </a:r>
            <a:r>
              <a:rPr lang="en-US" sz="2800" dirty="0"/>
              <a:t>, in which 45.6 million credit and debit card numbers were stolen over an 18-month period ending in 2007, topping the 2005 breach of 40 million records at </a:t>
            </a:r>
            <a:r>
              <a:rPr lang="en-US" sz="2800" dirty="0" err="1">
                <a:hlinkClick r:id="rId3" tooltip="CardSystems Solutions">
                  <a:extLst>
                    <a:ext uri="{A12FA001-AC4F-418D-AE19-62706E023703}">
                      <ahyp:hlinkClr xmlns:ahyp="http://schemas.microsoft.com/office/drawing/2018/hyperlinkcolor" val="tx"/>
                    </a:ext>
                  </a:extLst>
                </a:hlinkClick>
              </a:rPr>
              <a:t>CardSystems</a:t>
            </a:r>
            <a:r>
              <a:rPr lang="en-US" sz="2800" dirty="0">
                <a:hlinkClick r:id="rId3" tooltip="CardSystems Solutions">
                  <a:extLst>
                    <a:ext uri="{A12FA001-AC4F-418D-AE19-62706E023703}">
                      <ahyp:hlinkClr xmlns:ahyp="http://schemas.microsoft.com/office/drawing/2018/hyperlinkcolor" val="tx"/>
                    </a:ext>
                  </a:extLst>
                </a:hlinkClick>
              </a:rPr>
              <a:t> Solutions</a:t>
            </a:r>
            <a:r>
              <a:rPr lang="en-US" sz="2800" dirty="0"/>
              <a:t>.                                                    </a:t>
            </a:r>
          </a:p>
        </p:txBody>
      </p:sp>
      <p:pic>
        <p:nvPicPr>
          <p:cNvPr id="5" name="Picture 4" descr="https://upload.wikimedia.org/wikipedia/commons/thumb/7/7c/Albert-gonzalez.jpg/230px-Albert-gonzalez.jpg">
            <a:extLst>
              <a:ext uri="{FF2B5EF4-FFF2-40B4-BE49-F238E27FC236}">
                <a16:creationId xmlns:a16="http://schemas.microsoft.com/office/drawing/2014/main" id="{38BE790B-DC27-44EB-A422-4FCBF927B22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854930" y="3825380"/>
            <a:ext cx="2730266" cy="2203028"/>
          </a:xfrm>
          <a:prstGeom prst="rect">
            <a:avLst/>
          </a:prstGeom>
          <a:noFill/>
          <a:ln>
            <a:noFill/>
          </a:ln>
        </p:spPr>
      </p:pic>
    </p:spTree>
    <p:extLst>
      <p:ext uri="{BB962C8B-B14F-4D97-AF65-F5344CB8AC3E}">
        <p14:creationId xmlns:p14="http://schemas.microsoft.com/office/powerpoint/2010/main" val="3730557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A2E45-72A9-4C02-B87C-6DF3DBD3E031}"/>
              </a:ext>
            </a:extLst>
          </p:cNvPr>
          <p:cNvSpPr>
            <a:spLocks noGrp="1"/>
          </p:cNvSpPr>
          <p:nvPr>
            <p:ph type="title"/>
          </p:nvPr>
        </p:nvSpPr>
        <p:spPr>
          <a:xfrm>
            <a:off x="218115" y="1"/>
            <a:ext cx="10836740" cy="612395"/>
          </a:xfrm>
        </p:spPr>
        <p:txBody>
          <a:bodyPr/>
          <a:lstStyle/>
          <a:p>
            <a:r>
              <a:rPr lang="en-US" i="1" dirty="0"/>
              <a:t>United States v. </a:t>
            </a:r>
            <a:r>
              <a:rPr lang="en-US" i="1" dirty="0" err="1"/>
              <a:t>GonzaleZ</a:t>
            </a:r>
            <a:endParaRPr lang="en-US" i="1" dirty="0"/>
          </a:p>
        </p:txBody>
      </p:sp>
      <p:sp>
        <p:nvSpPr>
          <p:cNvPr id="3" name="Content Placeholder 2">
            <a:extLst>
              <a:ext uri="{FF2B5EF4-FFF2-40B4-BE49-F238E27FC236}">
                <a16:creationId xmlns:a16="http://schemas.microsoft.com/office/drawing/2014/main" id="{1E880045-3904-43A5-8D00-93FAA0DDC6CE}"/>
              </a:ext>
            </a:extLst>
          </p:cNvPr>
          <p:cNvSpPr>
            <a:spLocks noGrp="1"/>
          </p:cNvSpPr>
          <p:nvPr>
            <p:ph idx="1"/>
          </p:nvPr>
        </p:nvSpPr>
        <p:spPr>
          <a:xfrm>
            <a:off x="293615" y="788566"/>
            <a:ext cx="10761239" cy="4677780"/>
          </a:xfrm>
        </p:spPr>
        <p:txBody>
          <a:bodyPr>
            <a:normAutofit/>
          </a:bodyPr>
          <a:lstStyle/>
          <a:p>
            <a:r>
              <a:rPr lang="en-US" b="1" dirty="0"/>
              <a:t>Co-defendants</a:t>
            </a:r>
          </a:p>
          <a:p>
            <a:r>
              <a:rPr lang="en-US" dirty="0"/>
              <a:t>Gonzalez had multiple US co-defendants for the </a:t>
            </a:r>
            <a:r>
              <a:rPr lang="en-US" dirty="0">
                <a:hlinkClick r:id="rId2" tooltip="Dave &amp; Buster's">
                  <a:extLst>
                    <a:ext uri="{A12FA001-AC4F-418D-AE19-62706E023703}">
                      <ahyp:hlinkClr xmlns:ahyp="http://schemas.microsoft.com/office/drawing/2018/hyperlinkcolor" val="tx"/>
                    </a:ext>
                  </a:extLst>
                </a:hlinkClick>
              </a:rPr>
              <a:t>Dave &amp; Buster's</a:t>
            </a:r>
            <a:r>
              <a:rPr lang="en-US" dirty="0"/>
              <a:t> and </a:t>
            </a:r>
            <a:r>
              <a:rPr lang="en-US" dirty="0">
                <a:hlinkClick r:id="rId3" tooltip="TJX">
                  <a:extLst>
                    <a:ext uri="{A12FA001-AC4F-418D-AE19-62706E023703}">
                      <ahyp:hlinkClr xmlns:ahyp="http://schemas.microsoft.com/office/drawing/2018/hyperlinkcolor" val="tx"/>
                    </a:ext>
                  </a:extLst>
                </a:hlinkClick>
              </a:rPr>
              <a:t>TJX</a:t>
            </a:r>
            <a:r>
              <a:rPr lang="en-US" dirty="0"/>
              <a:t> thefts. The main ones were charged and sentenced as follows:</a:t>
            </a:r>
          </a:p>
          <a:p>
            <a:r>
              <a:rPr lang="en-US" b="1" dirty="0"/>
              <a:t>Stephen Watt</a:t>
            </a:r>
            <a:r>
              <a:rPr lang="en-US" b="1" baseline="30000" dirty="0"/>
              <a:t> </a:t>
            </a:r>
            <a:r>
              <a:rPr lang="en-US" dirty="0"/>
              <a:t>was charged with providing a data theft tool in an identity theft case. He was sentenced to two years in prison and 3 years of supervised release. He was also ordered by the court to pay back $250,000 in restitution.</a:t>
            </a:r>
            <a:r>
              <a:rPr lang="en-US" baseline="30000" dirty="0"/>
              <a:t>[</a:t>
            </a:r>
            <a:endParaRPr lang="en-US" dirty="0"/>
          </a:p>
          <a:p>
            <a:r>
              <a:rPr lang="en-US" b="1" dirty="0"/>
              <a:t>Damon Patrick </a:t>
            </a:r>
            <a:r>
              <a:rPr lang="en-US" b="1" dirty="0" err="1"/>
              <a:t>Toey</a:t>
            </a:r>
            <a:r>
              <a:rPr lang="en-US" b="1" dirty="0"/>
              <a:t> </a:t>
            </a:r>
            <a:r>
              <a:rPr lang="en-US" dirty="0"/>
              <a:t>pleaded guilty to wire fraud, credit card fraud, and aggravated </a:t>
            </a:r>
            <a:r>
              <a:rPr lang="en-US" dirty="0">
                <a:hlinkClick r:id="rId4" tooltip="Identity theft">
                  <a:extLst>
                    <a:ext uri="{A12FA001-AC4F-418D-AE19-62706E023703}">
                      <ahyp:hlinkClr xmlns:ahyp="http://schemas.microsoft.com/office/drawing/2018/hyperlinkcolor" val="tx"/>
                    </a:ext>
                  </a:extLst>
                </a:hlinkClick>
              </a:rPr>
              <a:t>identity theft</a:t>
            </a:r>
            <a:r>
              <a:rPr lang="en-US" dirty="0"/>
              <a:t> and received a five-year sentence.</a:t>
            </a:r>
            <a:r>
              <a:rPr lang="en-US" baseline="30000" dirty="0"/>
              <a:t>[</a:t>
            </a:r>
            <a:endParaRPr lang="en-US" dirty="0"/>
          </a:p>
          <a:p>
            <a:r>
              <a:rPr lang="en-US" b="1" dirty="0"/>
              <a:t>Christopher Scott </a:t>
            </a:r>
            <a:r>
              <a:rPr lang="en-US" dirty="0"/>
              <a:t>pleaded guilty to conspiracy, unauthorized access to computer systems, access device fraud and identity theft. He was sentenced to seven years.</a:t>
            </a:r>
          </a:p>
          <a:p>
            <a:endParaRPr lang="en-US" dirty="0"/>
          </a:p>
        </p:txBody>
      </p:sp>
    </p:spTree>
    <p:extLst>
      <p:ext uri="{BB962C8B-B14F-4D97-AF65-F5344CB8AC3E}">
        <p14:creationId xmlns:p14="http://schemas.microsoft.com/office/powerpoint/2010/main" val="3814371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2D226-07AE-4935-BBF0-0B8B066931DE}"/>
              </a:ext>
            </a:extLst>
          </p:cNvPr>
          <p:cNvSpPr>
            <a:spLocks noGrp="1"/>
          </p:cNvSpPr>
          <p:nvPr>
            <p:ph type="title"/>
          </p:nvPr>
        </p:nvSpPr>
        <p:spPr>
          <a:xfrm>
            <a:off x="1" y="109057"/>
            <a:ext cx="11054854" cy="570451"/>
          </a:xfrm>
        </p:spPr>
        <p:txBody>
          <a:bodyPr>
            <a:normAutofit/>
          </a:bodyPr>
          <a:lstStyle/>
          <a:p>
            <a:r>
              <a:rPr lang="en-US" i="1" dirty="0"/>
              <a:t>United States v. </a:t>
            </a:r>
            <a:r>
              <a:rPr lang="en-US" i="1" dirty="0" err="1"/>
              <a:t>GonzaleZ</a:t>
            </a:r>
            <a:endParaRPr lang="en-US" dirty="0"/>
          </a:p>
        </p:txBody>
      </p:sp>
      <p:sp>
        <p:nvSpPr>
          <p:cNvPr id="3" name="Content Placeholder 2">
            <a:extLst>
              <a:ext uri="{FF2B5EF4-FFF2-40B4-BE49-F238E27FC236}">
                <a16:creationId xmlns:a16="http://schemas.microsoft.com/office/drawing/2014/main" id="{DA184593-877B-436C-B47D-1031055C1CDE}"/>
              </a:ext>
            </a:extLst>
          </p:cNvPr>
          <p:cNvSpPr>
            <a:spLocks noGrp="1"/>
          </p:cNvSpPr>
          <p:nvPr>
            <p:ph idx="1"/>
          </p:nvPr>
        </p:nvSpPr>
        <p:spPr>
          <a:xfrm>
            <a:off x="117447" y="830510"/>
            <a:ext cx="10937408" cy="4635835"/>
          </a:xfrm>
        </p:spPr>
        <p:txBody>
          <a:bodyPr>
            <a:normAutofit/>
          </a:bodyPr>
          <a:lstStyle/>
          <a:p>
            <a:pPr algn="just"/>
            <a:r>
              <a:rPr lang="en-US" sz="2400" dirty="0"/>
              <a:t>On March 25, 2010, U.S. District Judge </a:t>
            </a:r>
            <a:r>
              <a:rPr lang="en-US" sz="2400" dirty="0">
                <a:hlinkClick r:id="rId2" tooltip="Patti Saris">
                  <a:extLst>
                    <a:ext uri="{A12FA001-AC4F-418D-AE19-62706E023703}">
                      <ahyp:hlinkClr xmlns:ahyp="http://schemas.microsoft.com/office/drawing/2018/hyperlinkcolor" val="tx"/>
                    </a:ext>
                  </a:extLst>
                </a:hlinkClick>
              </a:rPr>
              <a:t>Patti Saris</a:t>
            </a:r>
            <a:r>
              <a:rPr lang="en-US" sz="2400" dirty="0"/>
              <a:t> </a:t>
            </a:r>
            <a:r>
              <a:rPr lang="en-US" sz="2400" dirty="0">
                <a:highlight>
                  <a:srgbClr val="FFFF00"/>
                </a:highlight>
              </a:rPr>
              <a:t>sentenced Gonzalez to 20 years in prison for hacking into and stealing information from TJX, Office Max, the Dave &amp; Busters restaurant chain, Barnes &amp; Noble and a string of other companies.</a:t>
            </a:r>
            <a:r>
              <a:rPr lang="en-US" sz="2400" dirty="0"/>
              <a:t> The next day, U</a:t>
            </a:r>
            <a:r>
              <a:rPr lang="en-US" sz="2400" b="1" dirty="0"/>
              <a:t>.S. District Court Judge </a:t>
            </a:r>
            <a:r>
              <a:rPr lang="en-US" sz="2400" b="1" dirty="0">
                <a:hlinkClick r:id="rId3" tooltip="Douglas P. Woodlock">
                  <a:extLst>
                    <a:ext uri="{A12FA001-AC4F-418D-AE19-62706E023703}">
                      <ahyp:hlinkClr xmlns:ahyp="http://schemas.microsoft.com/office/drawing/2018/hyperlinkcolor" val="tx"/>
                    </a:ext>
                  </a:extLst>
                </a:hlinkClick>
              </a:rPr>
              <a:t>Douglas P. </a:t>
            </a:r>
            <a:r>
              <a:rPr lang="en-US" sz="2400" b="1" dirty="0" err="1">
                <a:hlinkClick r:id="rId3" tooltip="Douglas P. Woodlock">
                  <a:extLst>
                    <a:ext uri="{A12FA001-AC4F-418D-AE19-62706E023703}">
                      <ahyp:hlinkClr xmlns:ahyp="http://schemas.microsoft.com/office/drawing/2018/hyperlinkcolor" val="tx"/>
                    </a:ext>
                  </a:extLst>
                </a:hlinkClick>
              </a:rPr>
              <a:t>Woodlock</a:t>
            </a:r>
            <a:r>
              <a:rPr lang="en-US" sz="2400" b="1" dirty="0"/>
              <a:t> sentenced him to 20 years in connection with the Heartland Payment Systems case</a:t>
            </a:r>
            <a:r>
              <a:rPr lang="en-US" sz="2400" dirty="0"/>
              <a:t>. </a:t>
            </a:r>
            <a:r>
              <a:rPr lang="en-US" sz="2400" dirty="0">
                <a:highlight>
                  <a:srgbClr val="FFFF00"/>
                </a:highlight>
              </a:rPr>
              <a:t>The sentences were ordered to run </a:t>
            </a:r>
            <a:r>
              <a:rPr lang="en-US" sz="2400" dirty="0">
                <a:highlight>
                  <a:srgbClr val="FFFF00"/>
                </a:highlight>
                <a:hlinkClick r:id="rId4" tooltip="Sentencing (law)">
                  <a:extLst>
                    <a:ext uri="{A12FA001-AC4F-418D-AE19-62706E023703}">
                      <ahyp:hlinkClr xmlns:ahyp="http://schemas.microsoft.com/office/drawing/2018/hyperlinkcolor" val="tx"/>
                    </a:ext>
                  </a:extLst>
                </a:hlinkClick>
              </a:rPr>
              <a:t>concurrently</a:t>
            </a:r>
            <a:r>
              <a:rPr lang="en-US" sz="2400" dirty="0">
                <a:highlight>
                  <a:srgbClr val="FFFF00"/>
                </a:highlight>
              </a:rPr>
              <a:t>, meaning that Gonzalez will serve a total of 20 years for both cases</a:t>
            </a:r>
            <a:r>
              <a:rPr lang="en-US" sz="2400" dirty="0"/>
              <a:t>.</a:t>
            </a:r>
            <a:r>
              <a:rPr lang="en-US" sz="2400" baseline="30000" dirty="0"/>
              <a:t> </a:t>
            </a:r>
          </a:p>
          <a:p>
            <a:pPr algn="just"/>
            <a:r>
              <a:rPr lang="en-US" dirty="0"/>
              <a:t>Gonzalez (inmate number: 25702-050) served his 20-year sentence at the </a:t>
            </a:r>
            <a:r>
              <a:rPr lang="en-US" dirty="0">
                <a:hlinkClick r:id="rId5" tooltip="FMC Lexington">
                  <a:extLst>
                    <a:ext uri="{A12FA001-AC4F-418D-AE19-62706E023703}">
                      <ahyp:hlinkClr xmlns:ahyp="http://schemas.microsoft.com/office/drawing/2018/hyperlinkcolor" val="tx"/>
                    </a:ext>
                  </a:extLst>
                </a:hlinkClick>
              </a:rPr>
              <a:t>FMC Lexington</a:t>
            </a:r>
            <a:r>
              <a:rPr lang="en-US" dirty="0"/>
              <a:t>, a medical facility. </a:t>
            </a:r>
            <a:r>
              <a:rPr lang="en-US" dirty="0">
                <a:highlight>
                  <a:srgbClr val="FFFF00"/>
                </a:highlight>
              </a:rPr>
              <a:t>He was released on September 19, 2023.</a:t>
            </a:r>
            <a:endParaRPr lang="en-US" sz="2400" dirty="0">
              <a:highlight>
                <a:srgbClr val="FFFF00"/>
              </a:highlight>
            </a:endParaRPr>
          </a:p>
        </p:txBody>
      </p:sp>
    </p:spTree>
    <p:extLst>
      <p:ext uri="{BB962C8B-B14F-4D97-AF65-F5344CB8AC3E}">
        <p14:creationId xmlns:p14="http://schemas.microsoft.com/office/powerpoint/2010/main" val="387099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9F8DD-45B6-42D9-8369-EA49BDC7210B}"/>
              </a:ext>
            </a:extLst>
          </p:cNvPr>
          <p:cNvSpPr>
            <a:spLocks noGrp="1"/>
          </p:cNvSpPr>
          <p:nvPr>
            <p:ph type="title"/>
          </p:nvPr>
        </p:nvSpPr>
        <p:spPr>
          <a:xfrm>
            <a:off x="218115" y="75502"/>
            <a:ext cx="10836740" cy="494950"/>
          </a:xfrm>
        </p:spPr>
        <p:txBody>
          <a:bodyPr>
            <a:normAutofit fontScale="90000"/>
          </a:bodyPr>
          <a:lstStyle/>
          <a:p>
            <a:r>
              <a:rPr lang="en-US" b="1" dirty="0"/>
              <a:t>Definition of the concept </a:t>
            </a:r>
          </a:p>
        </p:txBody>
      </p:sp>
      <p:sp>
        <p:nvSpPr>
          <p:cNvPr id="3" name="Content Placeholder 2">
            <a:extLst>
              <a:ext uri="{FF2B5EF4-FFF2-40B4-BE49-F238E27FC236}">
                <a16:creationId xmlns:a16="http://schemas.microsoft.com/office/drawing/2014/main" id="{64F9E6E1-F55F-421D-99D6-470AA736419F}"/>
              </a:ext>
            </a:extLst>
          </p:cNvPr>
          <p:cNvSpPr>
            <a:spLocks noGrp="1"/>
          </p:cNvSpPr>
          <p:nvPr>
            <p:ph idx="1"/>
          </p:nvPr>
        </p:nvSpPr>
        <p:spPr>
          <a:xfrm>
            <a:off x="84841" y="855678"/>
            <a:ext cx="12107159" cy="5290598"/>
          </a:xfrm>
        </p:spPr>
        <p:txBody>
          <a:bodyPr>
            <a:normAutofit/>
          </a:bodyPr>
          <a:lstStyle/>
          <a:p>
            <a:pPr marL="0" indent="0" algn="just">
              <a:buNone/>
            </a:pPr>
            <a:r>
              <a:rPr lang="en-US" sz="3200" dirty="0"/>
              <a:t>Cybercrime, the use of a computer as an instrument to further illegal ends, such as committing fraud trafficking in child pornography and intellectual property, stealing identities, or violating privacy (Dennis, 2024).</a:t>
            </a:r>
          </a:p>
          <a:p>
            <a:pPr marL="0" lvl="0" indent="0" eaLnBrk="0" fontAlgn="base" hangingPunct="0">
              <a:lnSpc>
                <a:spcPct val="100000"/>
              </a:lnSpc>
              <a:spcBef>
                <a:spcPct val="0"/>
              </a:spcBef>
              <a:spcAft>
                <a:spcPct val="0"/>
              </a:spcAft>
              <a:buClrTx/>
              <a:buSzTx/>
              <a:buNone/>
            </a:pPr>
            <a:r>
              <a:rPr lang="en-US" altLang="en-US" sz="3200" b="1" dirty="0">
                <a:solidFill>
                  <a:srgbClr val="000000"/>
                </a:solidFill>
                <a:latin typeface="RO Sans"/>
              </a:rPr>
              <a:t>Forms of cybercrime</a:t>
            </a:r>
          </a:p>
          <a:p>
            <a:pPr marL="0" lvl="0" indent="0" eaLnBrk="0" fontAlgn="base" hangingPunct="0">
              <a:lnSpc>
                <a:spcPct val="100000"/>
              </a:lnSpc>
              <a:spcBef>
                <a:spcPct val="0"/>
              </a:spcBef>
              <a:spcAft>
                <a:spcPct val="0"/>
              </a:spcAft>
              <a:buClrTx/>
              <a:buSzTx/>
              <a:buNone/>
            </a:pPr>
            <a:r>
              <a:rPr lang="en-US" altLang="en-US" sz="3200" dirty="0">
                <a:solidFill>
                  <a:srgbClr val="000000"/>
                </a:solidFill>
                <a:latin typeface="RO Sans"/>
              </a:rPr>
              <a:t>Cybercrime takes many forms, and it is therefore difficult to fight.</a:t>
            </a:r>
            <a:endParaRPr lang="en-US" altLang="en-US" sz="2400" b="1" dirty="0">
              <a:solidFill>
                <a:srgbClr val="000000"/>
              </a:solidFill>
              <a:latin typeface="RO Sans"/>
            </a:endParaRPr>
          </a:p>
          <a:p>
            <a:pPr marL="0" indent="0" algn="just">
              <a:buNone/>
            </a:pPr>
            <a:endParaRPr lang="en-US" sz="3200" dirty="0"/>
          </a:p>
          <a:p>
            <a:pPr marL="0" indent="0" algn="just">
              <a:buNone/>
            </a:pPr>
            <a:endParaRPr lang="en-US" sz="3200" dirty="0"/>
          </a:p>
          <a:p>
            <a:pPr marL="0" indent="0" algn="just">
              <a:buNone/>
            </a:pPr>
            <a:endParaRPr lang="en-US" sz="3200" dirty="0"/>
          </a:p>
        </p:txBody>
      </p:sp>
    </p:spTree>
    <p:extLst>
      <p:ext uri="{BB962C8B-B14F-4D97-AF65-F5344CB8AC3E}">
        <p14:creationId xmlns:p14="http://schemas.microsoft.com/office/powerpoint/2010/main" val="26064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EE62E-8CDB-404A-9706-BCB7B083626F}"/>
              </a:ext>
            </a:extLst>
          </p:cNvPr>
          <p:cNvSpPr txBox="1">
            <a:spLocks/>
          </p:cNvSpPr>
          <p:nvPr/>
        </p:nvSpPr>
        <p:spPr>
          <a:xfrm>
            <a:off x="629174" y="318942"/>
            <a:ext cx="10515600" cy="570291"/>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sz="2700" dirty="0"/>
              <a:t>Agenda </a:t>
            </a:r>
          </a:p>
        </p:txBody>
      </p:sp>
      <p:sp>
        <p:nvSpPr>
          <p:cNvPr id="3" name="Content Placeholder 2">
            <a:extLst>
              <a:ext uri="{FF2B5EF4-FFF2-40B4-BE49-F238E27FC236}">
                <a16:creationId xmlns:a16="http://schemas.microsoft.com/office/drawing/2014/main" id="{AA98E8AA-0D6D-4784-A24F-52E271FEB72D}"/>
              </a:ext>
            </a:extLst>
          </p:cNvPr>
          <p:cNvSpPr txBox="1">
            <a:spLocks/>
          </p:cNvSpPr>
          <p:nvPr/>
        </p:nvSpPr>
        <p:spPr>
          <a:xfrm>
            <a:off x="629174" y="716459"/>
            <a:ext cx="11177631" cy="4991450"/>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400050" indent="-400050">
              <a:spcBef>
                <a:spcPts val="600"/>
              </a:spcBef>
              <a:buFont typeface="Arial" panose="020B0604020202020204" pitchFamily="34" charset="0"/>
              <a:buAutoNum type="romanUcPeriod"/>
            </a:pPr>
            <a:r>
              <a:rPr lang="en-US" sz="1500" b="1" dirty="0"/>
              <a:t>Significance of the topic</a:t>
            </a:r>
          </a:p>
          <a:p>
            <a:pPr marL="400050" indent="-400050">
              <a:spcBef>
                <a:spcPts val="600"/>
              </a:spcBef>
              <a:buFont typeface="Arial" panose="020B0604020202020204" pitchFamily="34" charset="0"/>
              <a:buAutoNum type="romanUcPeriod"/>
            </a:pPr>
            <a:r>
              <a:rPr lang="en-US" sz="1500" b="1" dirty="0"/>
              <a:t>Relevant cases </a:t>
            </a:r>
          </a:p>
          <a:p>
            <a:pPr marL="0" indent="0">
              <a:spcBef>
                <a:spcPts val="600"/>
              </a:spcBef>
              <a:buNone/>
            </a:pPr>
            <a:r>
              <a:rPr lang="en-US" sz="1500" dirty="0"/>
              <a:t>         A. </a:t>
            </a:r>
            <a:r>
              <a:rPr lang="en-US" sz="1600" b="1" i="1" dirty="0"/>
              <a:t>United States v. Samuel </a:t>
            </a:r>
            <a:r>
              <a:rPr lang="en-US" sz="1600" b="1" i="1" dirty="0" err="1"/>
              <a:t>Ogoshi</a:t>
            </a:r>
            <a:endParaRPr lang="en-US" sz="1500" dirty="0"/>
          </a:p>
          <a:p>
            <a:pPr marL="0" indent="0">
              <a:spcBef>
                <a:spcPts val="600"/>
              </a:spcBef>
              <a:buNone/>
            </a:pPr>
            <a:r>
              <a:rPr lang="en-US" sz="1500" dirty="0"/>
              <a:t>         B. </a:t>
            </a:r>
            <a:r>
              <a:rPr lang="en-US" sz="1600" i="1" dirty="0"/>
              <a:t>United States v. </a:t>
            </a:r>
            <a:r>
              <a:rPr lang="en-US" sz="1600" i="1" dirty="0" err="1"/>
              <a:t>GonzaleZ</a:t>
            </a:r>
            <a:endParaRPr lang="en-US" sz="1500" dirty="0"/>
          </a:p>
          <a:p>
            <a:pPr marL="0" indent="0">
              <a:spcBef>
                <a:spcPts val="600"/>
              </a:spcBef>
              <a:buFont typeface="Arial" panose="020B0604020202020204" pitchFamily="34" charset="0"/>
              <a:buNone/>
            </a:pPr>
            <a:r>
              <a:rPr lang="en-US" sz="1500" b="1" dirty="0"/>
              <a:t>III. Understanding Cybercrime</a:t>
            </a:r>
          </a:p>
          <a:p>
            <a:pPr marL="0" indent="0">
              <a:spcBef>
                <a:spcPts val="600"/>
              </a:spcBef>
              <a:buFont typeface="Arial" panose="020B0604020202020204" pitchFamily="34" charset="0"/>
              <a:buNone/>
            </a:pPr>
            <a:r>
              <a:rPr lang="en-US" sz="1500" b="1" dirty="0"/>
              <a:t>IV. Legal Basis </a:t>
            </a:r>
          </a:p>
          <a:p>
            <a:pPr marL="0" indent="0">
              <a:spcBef>
                <a:spcPts val="600"/>
              </a:spcBef>
              <a:buFont typeface="Arial" panose="020B0604020202020204" pitchFamily="34" charset="0"/>
              <a:buNone/>
            </a:pPr>
            <a:r>
              <a:rPr lang="en-US" sz="1500" dirty="0"/>
              <a:t> A. International law</a:t>
            </a:r>
          </a:p>
          <a:p>
            <a:pPr marL="0" indent="0">
              <a:spcBef>
                <a:spcPts val="600"/>
              </a:spcBef>
              <a:buFont typeface="Arial" panose="020B0604020202020204" pitchFamily="34" charset="0"/>
              <a:buNone/>
            </a:pPr>
            <a:r>
              <a:rPr lang="en-US" sz="1500" dirty="0"/>
              <a:t>B. Federal law</a:t>
            </a:r>
          </a:p>
          <a:p>
            <a:pPr marL="0" indent="0">
              <a:spcBef>
                <a:spcPts val="600"/>
              </a:spcBef>
              <a:buFont typeface="Arial" panose="020B0604020202020204" pitchFamily="34" charset="0"/>
              <a:buNone/>
            </a:pPr>
            <a:r>
              <a:rPr lang="en-US" sz="1500" dirty="0"/>
              <a:t>C. Georgia law</a:t>
            </a:r>
          </a:p>
          <a:p>
            <a:pPr marL="0" indent="0">
              <a:spcBef>
                <a:spcPts val="600"/>
              </a:spcBef>
              <a:buFont typeface="Arial" panose="020B0604020202020204" pitchFamily="34" charset="0"/>
              <a:buNone/>
            </a:pPr>
            <a:r>
              <a:rPr lang="en-US" sz="1500" b="1" dirty="0"/>
              <a:t>V. Problems related to the prosecution of cybercrime</a:t>
            </a:r>
          </a:p>
          <a:p>
            <a:pPr marL="0" indent="0">
              <a:spcBef>
                <a:spcPts val="600"/>
              </a:spcBef>
              <a:buFont typeface="Arial" panose="020B0604020202020204" pitchFamily="34" charset="0"/>
              <a:buNone/>
            </a:pPr>
            <a:r>
              <a:rPr lang="en-US" sz="1500" b="1" dirty="0"/>
              <a:t>VI.</a:t>
            </a:r>
            <a:r>
              <a:rPr lang="en-US" sz="1500" dirty="0"/>
              <a:t>CONCLUSION AND RECOMMENDATIONS</a:t>
            </a:r>
          </a:p>
          <a:p>
            <a:pPr marL="0" indent="0">
              <a:spcBef>
                <a:spcPts val="600"/>
              </a:spcBef>
              <a:buFont typeface="Arial" panose="020B0604020202020204" pitchFamily="34" charset="0"/>
              <a:buNone/>
            </a:pPr>
            <a:endParaRPr lang="en-US" sz="1500" dirty="0"/>
          </a:p>
          <a:p>
            <a:pPr marL="0" indent="0">
              <a:spcBef>
                <a:spcPts val="600"/>
              </a:spcBef>
              <a:buFont typeface="Arial" panose="020B0604020202020204" pitchFamily="34" charset="0"/>
              <a:buNone/>
            </a:pPr>
            <a:r>
              <a:rPr lang="en-US" sz="1500" dirty="0"/>
              <a:t> </a:t>
            </a:r>
          </a:p>
          <a:p>
            <a:pPr marL="0" indent="0">
              <a:spcBef>
                <a:spcPts val="600"/>
              </a:spcBef>
              <a:buFont typeface="Arial" panose="020B0604020202020204" pitchFamily="34" charset="0"/>
              <a:buNone/>
            </a:pPr>
            <a:r>
              <a:rPr lang="en-US" sz="1500" dirty="0"/>
              <a:t>           </a:t>
            </a:r>
          </a:p>
          <a:p>
            <a:pPr marL="0" indent="0">
              <a:spcBef>
                <a:spcPts val="600"/>
              </a:spcBef>
              <a:buFont typeface="Arial" panose="020B0604020202020204" pitchFamily="34" charset="0"/>
              <a:buNone/>
            </a:pPr>
            <a:endParaRPr lang="en-US" sz="1500" dirty="0"/>
          </a:p>
          <a:p>
            <a:pPr marL="514350" indent="-514350">
              <a:spcBef>
                <a:spcPts val="600"/>
              </a:spcBef>
              <a:buFont typeface="Arial" panose="020B0604020202020204" pitchFamily="34" charset="0"/>
              <a:buAutoNum type="arabicPeriod"/>
            </a:pPr>
            <a:endParaRPr lang="en-US" sz="1500" dirty="0"/>
          </a:p>
          <a:p>
            <a:pPr>
              <a:spcBef>
                <a:spcPts val="600"/>
              </a:spcBef>
            </a:pPr>
            <a:endParaRPr lang="en-US" sz="1500" dirty="0"/>
          </a:p>
        </p:txBody>
      </p:sp>
    </p:spTree>
    <p:extLst>
      <p:ext uri="{BB962C8B-B14F-4D97-AF65-F5344CB8AC3E}">
        <p14:creationId xmlns:p14="http://schemas.microsoft.com/office/powerpoint/2010/main" val="3345212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3B7E6-A2D6-4810-ADE4-91B4F90303B8}"/>
              </a:ext>
            </a:extLst>
          </p:cNvPr>
          <p:cNvSpPr>
            <a:spLocks noGrp="1"/>
          </p:cNvSpPr>
          <p:nvPr>
            <p:ph type="title"/>
          </p:nvPr>
        </p:nvSpPr>
        <p:spPr>
          <a:xfrm>
            <a:off x="141253" y="0"/>
            <a:ext cx="9603275" cy="575035"/>
          </a:xfrm>
        </p:spPr>
        <p:txBody>
          <a:bodyPr/>
          <a:lstStyle/>
          <a:p>
            <a:r>
              <a:rPr lang="en-US" b="1" dirty="0"/>
              <a:t>Definition of the concept </a:t>
            </a:r>
            <a:endParaRPr lang="en-US" dirty="0"/>
          </a:p>
        </p:txBody>
      </p:sp>
      <p:sp>
        <p:nvSpPr>
          <p:cNvPr id="4" name="Rectangle 1">
            <a:extLst>
              <a:ext uri="{FF2B5EF4-FFF2-40B4-BE49-F238E27FC236}">
                <a16:creationId xmlns:a16="http://schemas.microsoft.com/office/drawing/2014/main" id="{31CB5270-619D-4D26-9BCB-C28C73ADC33F}"/>
              </a:ext>
            </a:extLst>
          </p:cNvPr>
          <p:cNvSpPr>
            <a:spLocks noGrp="1" noChangeArrowheads="1"/>
          </p:cNvSpPr>
          <p:nvPr>
            <p:ph idx="1"/>
          </p:nvPr>
        </p:nvSpPr>
        <p:spPr bwMode="auto">
          <a:xfrm>
            <a:off x="141253" y="897375"/>
            <a:ext cx="11909494"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a:ln>
                  <a:noFill/>
                </a:ln>
                <a:solidFill>
                  <a:srgbClr val="000000"/>
                </a:solidFill>
                <a:effectLst/>
                <a:latin typeface="+mj-lt"/>
              </a:rPr>
              <a:t>Common forms of cybercrime include:</a:t>
            </a:r>
            <a:endParaRPr kumimoji="0" lang="en-US" altLang="en-US" sz="3200" b="1"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a:ln>
                  <a:noFill/>
                </a:ln>
                <a:solidFill>
                  <a:srgbClr val="000000"/>
                </a:solidFill>
                <a:effectLst/>
                <a:latin typeface="+mj-lt"/>
              </a:rPr>
              <a:t>phishing: </a:t>
            </a:r>
            <a:r>
              <a:rPr kumimoji="0" lang="en-US" altLang="en-US" sz="3200" b="0" i="0" u="none" strike="noStrike" cap="none" normalizeH="0" baseline="0" dirty="0">
                <a:ln>
                  <a:noFill/>
                </a:ln>
                <a:solidFill>
                  <a:srgbClr val="000000"/>
                </a:solidFill>
                <a:effectLst/>
                <a:latin typeface="+mj-lt"/>
              </a:rPr>
              <a:t>using fake email messages to get personal information from internet users;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a:ln>
                  <a:noFill/>
                </a:ln>
                <a:solidFill>
                  <a:srgbClr val="000000"/>
                </a:solidFill>
                <a:effectLst/>
                <a:latin typeface="+mj-lt"/>
              </a:rPr>
              <a:t>misusing personal information </a:t>
            </a:r>
            <a:r>
              <a:rPr kumimoji="0" lang="en-US" altLang="en-US" sz="3200" b="0" i="0" u="none" strike="noStrike" cap="none" normalizeH="0" baseline="0" dirty="0">
                <a:ln>
                  <a:noFill/>
                </a:ln>
                <a:solidFill>
                  <a:srgbClr val="000000"/>
                </a:solidFill>
                <a:effectLst/>
                <a:latin typeface="+mj-lt"/>
              </a:rPr>
              <a:t>(identity theft);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a:ln>
                  <a:noFill/>
                </a:ln>
                <a:solidFill>
                  <a:srgbClr val="000000"/>
                </a:solidFill>
                <a:effectLst/>
                <a:latin typeface="+mj-lt"/>
              </a:rPr>
              <a:t>hacking</a:t>
            </a:r>
            <a:r>
              <a:rPr kumimoji="0" lang="en-US" altLang="en-US" sz="3200" b="0" i="0" u="none" strike="noStrike" cap="none" normalizeH="0" baseline="0" dirty="0">
                <a:ln>
                  <a:noFill/>
                </a:ln>
                <a:solidFill>
                  <a:srgbClr val="000000"/>
                </a:solidFill>
                <a:effectLst/>
                <a:latin typeface="+mj-lt"/>
              </a:rPr>
              <a:t>: shutting down or misusing websites or computer networks;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a:ln>
                  <a:noFill/>
                </a:ln>
                <a:solidFill>
                  <a:srgbClr val="000000"/>
                </a:solidFill>
                <a:effectLst/>
                <a:latin typeface="+mj-lt"/>
              </a:rPr>
              <a:t>spreading hate and inciting terrorism</a:t>
            </a:r>
            <a:r>
              <a:rPr kumimoji="0" lang="en-US" altLang="en-US" sz="3200" b="0" i="0" u="none" strike="noStrike" cap="none" normalizeH="0" baseline="0" dirty="0">
                <a:ln>
                  <a:noFill/>
                </a:ln>
                <a:solidFill>
                  <a:srgbClr val="000000"/>
                </a:solidFill>
                <a:effectLst/>
                <a:latin typeface="+mj-lt"/>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a:ln>
                  <a:noFill/>
                </a:ln>
                <a:solidFill>
                  <a:srgbClr val="000000"/>
                </a:solidFill>
                <a:effectLst/>
                <a:latin typeface="+mj-lt"/>
              </a:rPr>
              <a:t>distributing child pornography</a:t>
            </a:r>
            <a:r>
              <a:rPr kumimoji="0" lang="en-US" altLang="en-US" sz="3200" b="0" i="0" u="none" strike="noStrike" cap="none" normalizeH="0" baseline="0" dirty="0">
                <a:ln>
                  <a:noFill/>
                </a:ln>
                <a:solidFill>
                  <a:srgbClr val="000000"/>
                </a:solidFill>
                <a:effectLst/>
                <a:latin typeface="+mj-lt"/>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a:ln>
                  <a:noFill/>
                </a:ln>
                <a:solidFill>
                  <a:srgbClr val="000000"/>
                </a:solidFill>
                <a:effectLst/>
                <a:latin typeface="+mj-lt"/>
              </a:rPr>
              <a:t>grooming: making sexual advances to minors</a:t>
            </a:r>
            <a:r>
              <a:rPr kumimoji="0" lang="en-US" altLang="en-US" sz="3200" b="0" i="0" u="none" strike="noStrike" cap="none" normalizeH="0" baseline="0" dirty="0">
                <a:ln>
                  <a:noFill/>
                </a:ln>
                <a:solidFill>
                  <a:srgbClr val="000000"/>
                </a:solidFill>
                <a:effectLst/>
                <a:latin typeface="+mj-l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6491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BDABC-DDA5-460E-BA6D-12A47F93F6A2}"/>
              </a:ext>
            </a:extLst>
          </p:cNvPr>
          <p:cNvSpPr>
            <a:spLocks noGrp="1"/>
          </p:cNvSpPr>
          <p:nvPr>
            <p:ph type="title"/>
          </p:nvPr>
        </p:nvSpPr>
        <p:spPr>
          <a:xfrm>
            <a:off x="169683" y="1"/>
            <a:ext cx="10885172" cy="546754"/>
          </a:xfrm>
        </p:spPr>
        <p:txBody>
          <a:bodyPr/>
          <a:lstStyle/>
          <a:p>
            <a:r>
              <a:rPr lang="en-US" b="1" dirty="0"/>
              <a:t>Definition of the concept </a:t>
            </a:r>
            <a:endParaRPr lang="en-US" dirty="0"/>
          </a:p>
        </p:txBody>
      </p:sp>
      <p:sp>
        <p:nvSpPr>
          <p:cNvPr id="3" name="Content Placeholder 2">
            <a:extLst>
              <a:ext uri="{FF2B5EF4-FFF2-40B4-BE49-F238E27FC236}">
                <a16:creationId xmlns:a16="http://schemas.microsoft.com/office/drawing/2014/main" id="{C6D4253F-9734-43B7-A71D-3EA0044653BD}"/>
              </a:ext>
            </a:extLst>
          </p:cNvPr>
          <p:cNvSpPr>
            <a:spLocks noGrp="1"/>
          </p:cNvSpPr>
          <p:nvPr>
            <p:ph idx="1"/>
          </p:nvPr>
        </p:nvSpPr>
        <p:spPr>
          <a:xfrm>
            <a:off x="169683" y="810706"/>
            <a:ext cx="10885172" cy="4655640"/>
          </a:xfrm>
        </p:spPr>
        <p:txBody>
          <a:bodyPr>
            <a:normAutofit/>
          </a:bodyPr>
          <a:lstStyle/>
          <a:p>
            <a:pPr marL="0" indent="0" algn="just">
              <a:buNone/>
            </a:pPr>
            <a:r>
              <a:rPr lang="en-US" altLang="en-US" sz="3600" dirty="0">
                <a:solidFill>
                  <a:srgbClr val="000000"/>
                </a:solidFill>
              </a:rPr>
              <a:t>Nowadays, all digital devices (including computers, tablets, and smartphones) are connected to the internet. In theory, cyber criminals could bring a large part of the Netherlands to a halt. The government rightly takes cybercrime very seriously, and we are working hard to fight it.</a:t>
            </a:r>
            <a:endParaRPr lang="en-US" altLang="en-US" sz="3600" dirty="0"/>
          </a:p>
          <a:p>
            <a:endParaRPr lang="en-US" dirty="0"/>
          </a:p>
        </p:txBody>
      </p:sp>
    </p:spTree>
    <p:extLst>
      <p:ext uri="{BB962C8B-B14F-4D97-AF65-F5344CB8AC3E}">
        <p14:creationId xmlns:p14="http://schemas.microsoft.com/office/powerpoint/2010/main" val="4033000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142D8-4FCC-4066-9B29-01EE7300903D}"/>
              </a:ext>
            </a:extLst>
          </p:cNvPr>
          <p:cNvSpPr>
            <a:spLocks noGrp="1"/>
          </p:cNvSpPr>
          <p:nvPr>
            <p:ph type="title"/>
          </p:nvPr>
        </p:nvSpPr>
        <p:spPr>
          <a:xfrm>
            <a:off x="1" y="1"/>
            <a:ext cx="11054854" cy="805342"/>
          </a:xfrm>
        </p:spPr>
        <p:txBody>
          <a:bodyPr/>
          <a:lstStyle/>
          <a:p>
            <a:r>
              <a:rPr lang="en-US" dirty="0"/>
              <a:t>Impact of cybercrime</a:t>
            </a:r>
          </a:p>
        </p:txBody>
      </p:sp>
      <p:sp>
        <p:nvSpPr>
          <p:cNvPr id="3" name="Content Placeholder 2">
            <a:extLst>
              <a:ext uri="{FF2B5EF4-FFF2-40B4-BE49-F238E27FC236}">
                <a16:creationId xmlns:a16="http://schemas.microsoft.com/office/drawing/2014/main" id="{5335B9EF-444F-4152-8FF9-F4C394373730}"/>
              </a:ext>
            </a:extLst>
          </p:cNvPr>
          <p:cNvSpPr>
            <a:spLocks noGrp="1"/>
          </p:cNvSpPr>
          <p:nvPr>
            <p:ph idx="1"/>
          </p:nvPr>
        </p:nvSpPr>
        <p:spPr>
          <a:xfrm>
            <a:off x="352339" y="746620"/>
            <a:ext cx="10702516" cy="4719725"/>
          </a:xfrm>
        </p:spPr>
        <p:txBody>
          <a:bodyPr>
            <a:normAutofit lnSpcReduction="10000"/>
          </a:bodyPr>
          <a:lstStyle/>
          <a:p>
            <a:r>
              <a:rPr lang="en-US" b="1" dirty="0"/>
              <a:t>Impact of Cyber Crime over Society</a:t>
            </a:r>
          </a:p>
          <a:p>
            <a:pPr algn="just"/>
            <a:r>
              <a:rPr lang="en-US" sz="2400" dirty="0"/>
              <a:t>Conceptually, crime is a dynamic and relative phenomenon and subjected to the relative sociopolitical &amp; economical changes occurring in existing system of society. Therefore, neither all-time suitable comprehensive definition encompassing all aspects of ‘crime’ is possible at any moment of time nor can a single definition be made applicable to different society</a:t>
            </a:r>
          </a:p>
          <a:p>
            <a:pPr algn="just"/>
            <a:r>
              <a:rPr lang="en-US" sz="2400" b="1" dirty="0"/>
              <a:t>Impact of Cyber Crime over Teenager</a:t>
            </a:r>
          </a:p>
          <a:p>
            <a:pPr algn="just"/>
            <a:r>
              <a:rPr lang="en-US" sz="2400" dirty="0"/>
              <a:t>These days a worst fear in teenager’s eyes is Cyber Bullying. </a:t>
            </a:r>
            <a:r>
              <a:rPr lang="en-US" sz="2400" b="1" dirty="0"/>
              <a:t>Cyber Bullying </a:t>
            </a:r>
            <a:r>
              <a:rPr lang="en-US" sz="2400" dirty="0"/>
              <a:t>is a fear </a:t>
            </a:r>
            <a:r>
              <a:rPr lang="en-US" sz="2400" dirty="0">
                <a:highlight>
                  <a:srgbClr val="FFFF00"/>
                </a:highlight>
              </a:rPr>
              <a:t>when person receives threats, negative comments or negative pictures or comments from other person</a:t>
            </a:r>
            <a:r>
              <a:rPr lang="en-US" sz="2400" dirty="0"/>
              <a:t>.    </a:t>
            </a:r>
            <a:r>
              <a:rPr lang="en-US" sz="2400" i="1" dirty="0"/>
              <a:t>United States v. </a:t>
            </a:r>
            <a:r>
              <a:rPr lang="en-US" sz="2400" i="1" dirty="0" err="1"/>
              <a:t>Ogoshi</a:t>
            </a:r>
            <a:r>
              <a:rPr lang="en-US" sz="2400" i="1" dirty="0"/>
              <a:t> </a:t>
            </a:r>
            <a:endParaRPr lang="en-US" sz="2400" b="1" i="1" dirty="0"/>
          </a:p>
        </p:txBody>
      </p:sp>
    </p:spTree>
    <p:extLst>
      <p:ext uri="{BB962C8B-B14F-4D97-AF65-F5344CB8AC3E}">
        <p14:creationId xmlns:p14="http://schemas.microsoft.com/office/powerpoint/2010/main" val="3789007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A1449-557A-4A44-B50F-3ABD7A7EBD2A}"/>
              </a:ext>
            </a:extLst>
          </p:cNvPr>
          <p:cNvSpPr>
            <a:spLocks noGrp="1"/>
          </p:cNvSpPr>
          <p:nvPr>
            <p:ph type="title"/>
          </p:nvPr>
        </p:nvSpPr>
        <p:spPr>
          <a:xfrm>
            <a:off x="25451" y="0"/>
            <a:ext cx="9603275" cy="377505"/>
          </a:xfrm>
        </p:spPr>
        <p:txBody>
          <a:bodyPr>
            <a:normAutofit fontScale="90000"/>
          </a:bodyPr>
          <a:lstStyle/>
          <a:p>
            <a:r>
              <a:rPr lang="en-US" dirty="0"/>
              <a:t>Legal basis</a:t>
            </a:r>
          </a:p>
        </p:txBody>
      </p:sp>
      <p:sp>
        <p:nvSpPr>
          <p:cNvPr id="3" name="Content Placeholder 2">
            <a:extLst>
              <a:ext uri="{FF2B5EF4-FFF2-40B4-BE49-F238E27FC236}">
                <a16:creationId xmlns:a16="http://schemas.microsoft.com/office/drawing/2014/main" id="{3337FF38-BBB3-43B6-94B9-2C1A8A18C186}"/>
              </a:ext>
            </a:extLst>
          </p:cNvPr>
          <p:cNvSpPr>
            <a:spLocks noGrp="1"/>
          </p:cNvSpPr>
          <p:nvPr>
            <p:ph idx="1"/>
          </p:nvPr>
        </p:nvSpPr>
        <p:spPr>
          <a:xfrm>
            <a:off x="109057" y="436228"/>
            <a:ext cx="10945798" cy="5030118"/>
          </a:xfrm>
        </p:spPr>
        <p:txBody>
          <a:bodyPr>
            <a:normAutofit lnSpcReduction="10000"/>
          </a:bodyPr>
          <a:lstStyle/>
          <a:p>
            <a:r>
              <a:rPr lang="en-US" b="1" dirty="0"/>
              <a:t>International Laws</a:t>
            </a:r>
          </a:p>
          <a:p>
            <a:r>
              <a:rPr lang="en-US" sz="3600" dirty="0"/>
              <a:t>International Laws on Federal Laws The Convention on Cybercrime, primarily known as the Council of Europe Convention on Cybercrime, targets cyber-attacks done solely through technology. The Convention came about in 2001 but came into force on July 1, 2004. Over two decades later, it is still the most useful international agreement on cybercrime.</a:t>
            </a:r>
          </a:p>
        </p:txBody>
      </p:sp>
    </p:spTree>
    <p:extLst>
      <p:ext uri="{BB962C8B-B14F-4D97-AF65-F5344CB8AC3E}">
        <p14:creationId xmlns:p14="http://schemas.microsoft.com/office/powerpoint/2010/main" val="3882748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36E68-820D-45C5-9E97-2C5BAD44FB4C}"/>
              </a:ext>
            </a:extLst>
          </p:cNvPr>
          <p:cNvSpPr>
            <a:spLocks noGrp="1"/>
          </p:cNvSpPr>
          <p:nvPr>
            <p:ph type="title"/>
          </p:nvPr>
        </p:nvSpPr>
        <p:spPr>
          <a:xfrm>
            <a:off x="160257" y="1"/>
            <a:ext cx="10894598" cy="641022"/>
          </a:xfrm>
        </p:spPr>
        <p:txBody>
          <a:bodyPr/>
          <a:lstStyle/>
          <a:p>
            <a:r>
              <a:rPr lang="en-US" b="1" dirty="0"/>
              <a:t>Legal basis </a:t>
            </a:r>
          </a:p>
        </p:txBody>
      </p:sp>
      <p:sp>
        <p:nvSpPr>
          <p:cNvPr id="3" name="Content Placeholder 2">
            <a:extLst>
              <a:ext uri="{FF2B5EF4-FFF2-40B4-BE49-F238E27FC236}">
                <a16:creationId xmlns:a16="http://schemas.microsoft.com/office/drawing/2014/main" id="{1F471537-E3AA-4BE9-9597-54D399020E1A}"/>
              </a:ext>
            </a:extLst>
          </p:cNvPr>
          <p:cNvSpPr>
            <a:spLocks noGrp="1"/>
          </p:cNvSpPr>
          <p:nvPr>
            <p:ph idx="1"/>
          </p:nvPr>
        </p:nvSpPr>
        <p:spPr>
          <a:xfrm>
            <a:off x="67112" y="461394"/>
            <a:ext cx="11952063" cy="5503178"/>
          </a:xfrm>
        </p:spPr>
        <p:txBody>
          <a:bodyPr>
            <a:normAutofit/>
          </a:bodyPr>
          <a:lstStyle/>
          <a:p>
            <a:r>
              <a:rPr lang="en-US" sz="3200" b="1" dirty="0"/>
              <a:t>Federal </a:t>
            </a:r>
          </a:p>
          <a:p>
            <a:pPr algn="just"/>
            <a:r>
              <a:rPr lang="en-US" sz="3600" dirty="0"/>
              <a:t>The Computer Fraud and Abuse Act (“CFAA”), codified at Title 18, United States Code, Section 1030, is an important law for prosecutors to address cyber-based crimes. </a:t>
            </a:r>
          </a:p>
          <a:p>
            <a:pPr algn="just"/>
            <a:r>
              <a:rPr lang="en-US" sz="3600" dirty="0"/>
              <a:t>The CFAA prohibits intentionally accessing a computer without authorization or more than authorization but fails to define what “without authorization” means</a:t>
            </a:r>
          </a:p>
        </p:txBody>
      </p:sp>
    </p:spTree>
    <p:extLst>
      <p:ext uri="{BB962C8B-B14F-4D97-AF65-F5344CB8AC3E}">
        <p14:creationId xmlns:p14="http://schemas.microsoft.com/office/powerpoint/2010/main" val="1940710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77439-6B30-486A-808F-689737EBCE36}"/>
              </a:ext>
            </a:extLst>
          </p:cNvPr>
          <p:cNvSpPr>
            <a:spLocks noGrp="1"/>
          </p:cNvSpPr>
          <p:nvPr>
            <p:ph type="title"/>
          </p:nvPr>
        </p:nvSpPr>
        <p:spPr>
          <a:xfrm>
            <a:off x="192947" y="1"/>
            <a:ext cx="11425806" cy="494950"/>
          </a:xfrm>
        </p:spPr>
        <p:txBody>
          <a:bodyPr>
            <a:normAutofit fontScale="90000"/>
          </a:bodyPr>
          <a:lstStyle/>
          <a:p>
            <a:r>
              <a:rPr lang="en-US" b="1" dirty="0"/>
              <a:t>Legal basis </a:t>
            </a:r>
            <a:endParaRPr lang="en-US" dirty="0"/>
          </a:p>
        </p:txBody>
      </p:sp>
      <p:sp>
        <p:nvSpPr>
          <p:cNvPr id="3" name="Content Placeholder 2">
            <a:extLst>
              <a:ext uri="{FF2B5EF4-FFF2-40B4-BE49-F238E27FC236}">
                <a16:creationId xmlns:a16="http://schemas.microsoft.com/office/drawing/2014/main" id="{A562CDFA-07F9-44F5-917C-9D74F9BB6765}"/>
              </a:ext>
            </a:extLst>
          </p:cNvPr>
          <p:cNvSpPr>
            <a:spLocks noGrp="1"/>
          </p:cNvSpPr>
          <p:nvPr>
            <p:ph idx="1"/>
          </p:nvPr>
        </p:nvSpPr>
        <p:spPr>
          <a:xfrm>
            <a:off x="100669" y="763398"/>
            <a:ext cx="11727808" cy="4702947"/>
          </a:xfrm>
        </p:spPr>
        <p:txBody>
          <a:bodyPr>
            <a:normAutofit fontScale="92500"/>
          </a:bodyPr>
          <a:lstStyle/>
          <a:p>
            <a:r>
              <a:rPr lang="en-US" dirty="0"/>
              <a:t>Georgia Law</a:t>
            </a:r>
          </a:p>
          <a:p>
            <a:endParaRPr lang="en-US" dirty="0"/>
          </a:p>
          <a:p>
            <a:endParaRPr lang="en-US" sz="2800" dirty="0"/>
          </a:p>
          <a:p>
            <a:r>
              <a:rPr lang="en-US" sz="2800" b="1" dirty="0"/>
              <a:t>(h)Criminal Penalties.(1)</a:t>
            </a:r>
            <a:r>
              <a:rPr lang="en-US" sz="2800" dirty="0"/>
              <a:t> Any person convicted of the crime of computer theft, computer trespass, computer invasion of privacy, or computer forgery shall be fined not more than $50,000.00 or imprisoned not more than 15 years, or both.</a:t>
            </a:r>
          </a:p>
          <a:p>
            <a:r>
              <a:rPr lang="en-US" sz="2800" b="1" dirty="0"/>
              <a:t>(2)</a:t>
            </a:r>
            <a:r>
              <a:rPr lang="en-US" sz="2800" dirty="0"/>
              <a:t> Any person convicted of computer password disclosure shall be fined not more than $5,000.00 or incarcerated for a period not to exceed one year, or both</a:t>
            </a:r>
          </a:p>
          <a:p>
            <a:endParaRPr lang="en-US" dirty="0"/>
          </a:p>
        </p:txBody>
      </p:sp>
    </p:spTree>
    <p:extLst>
      <p:ext uri="{BB962C8B-B14F-4D97-AF65-F5344CB8AC3E}">
        <p14:creationId xmlns:p14="http://schemas.microsoft.com/office/powerpoint/2010/main" val="22417332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BA57D-4DA0-4CB0-937A-4F70A4DD6A49}"/>
              </a:ext>
            </a:extLst>
          </p:cNvPr>
          <p:cNvSpPr>
            <a:spLocks noGrp="1"/>
          </p:cNvSpPr>
          <p:nvPr>
            <p:ph type="title"/>
          </p:nvPr>
        </p:nvSpPr>
        <p:spPr>
          <a:xfrm>
            <a:off x="184842" y="74677"/>
            <a:ext cx="9603275" cy="1049235"/>
          </a:xfrm>
        </p:spPr>
        <p:txBody>
          <a:bodyPr/>
          <a:lstStyle/>
          <a:p>
            <a:r>
              <a:rPr lang="en-US" dirty="0"/>
              <a:t>Problems to prosecute cybercrime</a:t>
            </a:r>
          </a:p>
        </p:txBody>
      </p:sp>
      <p:sp>
        <p:nvSpPr>
          <p:cNvPr id="3" name="Content Placeholder 2">
            <a:extLst>
              <a:ext uri="{FF2B5EF4-FFF2-40B4-BE49-F238E27FC236}">
                <a16:creationId xmlns:a16="http://schemas.microsoft.com/office/drawing/2014/main" id="{107C4FB3-4486-44C0-8BF6-82725B9161A0}"/>
              </a:ext>
            </a:extLst>
          </p:cNvPr>
          <p:cNvSpPr>
            <a:spLocks noGrp="1"/>
          </p:cNvSpPr>
          <p:nvPr>
            <p:ph idx="1"/>
          </p:nvPr>
        </p:nvSpPr>
        <p:spPr>
          <a:xfrm>
            <a:off x="268449" y="1048624"/>
            <a:ext cx="10786406" cy="4417721"/>
          </a:xfrm>
        </p:spPr>
        <p:txBody>
          <a:bodyPr>
            <a:normAutofit/>
          </a:bodyPr>
          <a:lstStyle/>
          <a:p>
            <a:pPr algn="just"/>
            <a:r>
              <a:rPr lang="en-US" sz="2800" dirty="0"/>
              <a:t>Cybercrime is almost always a cross-border event, with criminals targeting victims in foreign countries to reduce the risk of arrest. Cross-border attacks make cybercrime difficult for law enforcement to deal with, constrained as they are by national boundaries.</a:t>
            </a:r>
          </a:p>
        </p:txBody>
      </p:sp>
    </p:spTree>
    <p:extLst>
      <p:ext uri="{BB962C8B-B14F-4D97-AF65-F5344CB8AC3E}">
        <p14:creationId xmlns:p14="http://schemas.microsoft.com/office/powerpoint/2010/main" val="100660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46183-4341-4CAA-ABE7-81C07C34A1EE}"/>
              </a:ext>
            </a:extLst>
          </p:cNvPr>
          <p:cNvSpPr>
            <a:spLocks noGrp="1"/>
          </p:cNvSpPr>
          <p:nvPr>
            <p:ph type="title"/>
          </p:nvPr>
        </p:nvSpPr>
        <p:spPr>
          <a:xfrm>
            <a:off x="142613" y="1"/>
            <a:ext cx="10912241" cy="528505"/>
          </a:xfrm>
        </p:spPr>
        <p:txBody>
          <a:bodyPr>
            <a:normAutofit fontScale="90000"/>
          </a:bodyPr>
          <a:lstStyle/>
          <a:p>
            <a:r>
              <a:rPr lang="en-US" dirty="0"/>
              <a:t>Problems to prosecute cybercrime</a:t>
            </a:r>
          </a:p>
        </p:txBody>
      </p:sp>
      <p:sp>
        <p:nvSpPr>
          <p:cNvPr id="3" name="Content Placeholder 2">
            <a:extLst>
              <a:ext uri="{FF2B5EF4-FFF2-40B4-BE49-F238E27FC236}">
                <a16:creationId xmlns:a16="http://schemas.microsoft.com/office/drawing/2014/main" id="{39D0B74C-0C4C-4A3A-AA4D-0EF6B9F8BDB1}"/>
              </a:ext>
            </a:extLst>
          </p:cNvPr>
          <p:cNvSpPr>
            <a:spLocks noGrp="1"/>
          </p:cNvSpPr>
          <p:nvPr>
            <p:ph idx="1"/>
          </p:nvPr>
        </p:nvSpPr>
        <p:spPr>
          <a:xfrm>
            <a:off x="268449" y="755010"/>
            <a:ext cx="10786406" cy="4711336"/>
          </a:xfrm>
        </p:spPr>
        <p:txBody>
          <a:bodyPr>
            <a:normAutofit/>
          </a:bodyPr>
          <a:lstStyle/>
          <a:p>
            <a:r>
              <a:rPr lang="en-US" sz="2800" dirty="0"/>
              <a:t>Most of the time, the person committing the crime is located outside of the country (or at least outside the legal jurisdiction of the court and prosecutors seeking the conviction)</a:t>
            </a:r>
          </a:p>
          <a:p>
            <a:r>
              <a:rPr lang="en-US" dirty="0"/>
              <a:t> </a:t>
            </a:r>
            <a:r>
              <a:rPr lang="en-US" sz="3200" dirty="0"/>
              <a:t>It’s hard enough to successfully prosecute a cyber criminal if they originate in the same jurisdiction as the victim.</a:t>
            </a:r>
          </a:p>
          <a:p>
            <a:r>
              <a:rPr lang="en-US" sz="3200" b="1" i="1" dirty="0"/>
              <a:t>In United States v. Samuel </a:t>
            </a:r>
            <a:r>
              <a:rPr lang="en-US" sz="3200" b="1" i="1" dirty="0" err="1"/>
              <a:t>Ogoshi</a:t>
            </a:r>
            <a:r>
              <a:rPr lang="en-US" sz="3200" b="1" i="1" dirty="0"/>
              <a:t>, </a:t>
            </a:r>
            <a:r>
              <a:rPr lang="en-US" sz="3200" b="1" dirty="0"/>
              <a:t>t</a:t>
            </a:r>
            <a:r>
              <a:rPr lang="en-US" sz="3200" b="1" dirty="0">
                <a:highlight>
                  <a:srgbClr val="FFFF00"/>
                </a:highlight>
              </a:rPr>
              <a:t>he third defendant, Ezekiel Robert, is currently appealing his extradition.</a:t>
            </a:r>
            <a:endParaRPr lang="en-US" sz="3200" dirty="0"/>
          </a:p>
        </p:txBody>
      </p:sp>
    </p:spTree>
    <p:extLst>
      <p:ext uri="{BB962C8B-B14F-4D97-AF65-F5344CB8AC3E}">
        <p14:creationId xmlns:p14="http://schemas.microsoft.com/office/powerpoint/2010/main" val="2195040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E2030-E956-435A-B4AA-3865A8F6F028}"/>
              </a:ext>
            </a:extLst>
          </p:cNvPr>
          <p:cNvSpPr>
            <a:spLocks noGrp="1"/>
          </p:cNvSpPr>
          <p:nvPr>
            <p:ph type="title"/>
          </p:nvPr>
        </p:nvSpPr>
        <p:spPr>
          <a:xfrm>
            <a:off x="75501" y="117446"/>
            <a:ext cx="10979353" cy="738231"/>
          </a:xfrm>
        </p:spPr>
        <p:txBody>
          <a:bodyPr>
            <a:normAutofit/>
          </a:bodyPr>
          <a:lstStyle/>
          <a:p>
            <a:r>
              <a:rPr lang="en-US" dirty="0"/>
              <a:t>Conclusion</a:t>
            </a:r>
          </a:p>
        </p:txBody>
      </p:sp>
      <p:sp>
        <p:nvSpPr>
          <p:cNvPr id="3" name="Content Placeholder 2">
            <a:extLst>
              <a:ext uri="{FF2B5EF4-FFF2-40B4-BE49-F238E27FC236}">
                <a16:creationId xmlns:a16="http://schemas.microsoft.com/office/drawing/2014/main" id="{0D4582FD-C841-4461-A7DB-75ED7E371BD6}"/>
              </a:ext>
            </a:extLst>
          </p:cNvPr>
          <p:cNvSpPr>
            <a:spLocks noGrp="1"/>
          </p:cNvSpPr>
          <p:nvPr>
            <p:ph idx="1"/>
          </p:nvPr>
        </p:nvSpPr>
        <p:spPr/>
        <p:txBody>
          <a:bodyPr/>
          <a:lstStyle/>
          <a:p>
            <a:r>
              <a:rPr lang="en-US" dirty="0"/>
              <a:t>We must take action to combat Cybercrime through increased awareness and preventative measures. </a:t>
            </a:r>
          </a:p>
          <a:p>
            <a:r>
              <a:rPr lang="en-US" dirty="0"/>
              <a:t>The government still has an important role to play, but most of the prevention needs to be done by commercial entities producing software and those with the ability to stop fraud. Relying on consumer education programs will only affect a percentage of possible victims. The others need to be automatically protected through measures that </a:t>
            </a:r>
          </a:p>
        </p:txBody>
      </p:sp>
    </p:spTree>
    <p:extLst>
      <p:ext uri="{BB962C8B-B14F-4D97-AF65-F5344CB8AC3E}">
        <p14:creationId xmlns:p14="http://schemas.microsoft.com/office/powerpoint/2010/main" val="42937890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BA76-3FC9-46C9-A8D0-189943255BD1}"/>
              </a:ext>
            </a:extLst>
          </p:cNvPr>
          <p:cNvSpPr>
            <a:spLocks noGrp="1"/>
          </p:cNvSpPr>
          <p:nvPr>
            <p:ph type="title"/>
          </p:nvPr>
        </p:nvSpPr>
        <p:spPr>
          <a:xfrm>
            <a:off x="67113" y="1"/>
            <a:ext cx="10987742" cy="528505"/>
          </a:xfrm>
        </p:spPr>
        <p:txBody>
          <a:bodyPr>
            <a:normAutofit fontScale="90000"/>
          </a:bodyPr>
          <a:lstStyle/>
          <a:p>
            <a:r>
              <a:rPr lang="en-US" dirty="0"/>
              <a:t>Recommendations</a:t>
            </a:r>
          </a:p>
        </p:txBody>
      </p:sp>
      <p:sp>
        <p:nvSpPr>
          <p:cNvPr id="3" name="Content Placeholder 2">
            <a:extLst>
              <a:ext uri="{FF2B5EF4-FFF2-40B4-BE49-F238E27FC236}">
                <a16:creationId xmlns:a16="http://schemas.microsoft.com/office/drawing/2014/main" id="{6FC30418-DA4A-4D81-ADD2-8E84E6C66419}"/>
              </a:ext>
            </a:extLst>
          </p:cNvPr>
          <p:cNvSpPr>
            <a:spLocks noGrp="1"/>
          </p:cNvSpPr>
          <p:nvPr>
            <p:ph idx="1"/>
          </p:nvPr>
        </p:nvSpPr>
        <p:spPr>
          <a:xfrm>
            <a:off x="67113" y="679508"/>
            <a:ext cx="10987742" cy="4786837"/>
          </a:xfrm>
        </p:spPr>
        <p:txBody>
          <a:bodyPr/>
          <a:lstStyle/>
          <a:p>
            <a:br>
              <a:rPr lang="en-US" dirty="0"/>
            </a:br>
            <a:r>
              <a:rPr lang="en-US" b="1" dirty="0"/>
              <a:t>“</a:t>
            </a:r>
            <a:r>
              <a:rPr lang="en-US" sz="2800" dirty="0"/>
              <a:t>Cyber criminals have the battlefield advantage: </a:t>
            </a:r>
            <a:r>
              <a:rPr lang="en-US" sz="2800" b="1" dirty="0"/>
              <a:t>it's easier to attack than to defend, as defending requires more effort and resources</a:t>
            </a:r>
            <a:r>
              <a:rPr lang="en-US" sz="2800" dirty="0"/>
              <a:t>. Therefore, </a:t>
            </a:r>
            <a:r>
              <a:rPr lang="en-US" sz="2800" dirty="0">
                <a:highlight>
                  <a:srgbClr val="FFFF00"/>
                </a:highlight>
              </a:rPr>
              <a:t>the public and private sectors must act together to develop collective cyber threat intelligence and detection sharing, security and technology and coordinated incident response mechanisms</a:t>
            </a:r>
            <a:r>
              <a:rPr lang="en-US" sz="2800" dirty="0"/>
              <a:t>. </a:t>
            </a:r>
          </a:p>
          <a:p>
            <a:r>
              <a:rPr lang="en-US" sz="2800" dirty="0"/>
              <a:t>By joining forces and creating concrete channels for collaboration, we can make a decisive shift in the fight against cybercrime."</a:t>
            </a:r>
          </a:p>
        </p:txBody>
      </p:sp>
    </p:spTree>
    <p:extLst>
      <p:ext uri="{BB962C8B-B14F-4D97-AF65-F5344CB8AC3E}">
        <p14:creationId xmlns:p14="http://schemas.microsoft.com/office/powerpoint/2010/main" val="3563651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3C5D0-483E-485C-B51C-71A78915B4FF}"/>
              </a:ext>
            </a:extLst>
          </p:cNvPr>
          <p:cNvSpPr>
            <a:spLocks noGrp="1"/>
          </p:cNvSpPr>
          <p:nvPr>
            <p:ph type="title"/>
          </p:nvPr>
        </p:nvSpPr>
        <p:spPr>
          <a:xfrm>
            <a:off x="1" y="1"/>
            <a:ext cx="11054854" cy="620784"/>
          </a:xfrm>
        </p:spPr>
        <p:txBody>
          <a:bodyPr/>
          <a:lstStyle/>
          <a:p>
            <a:r>
              <a:rPr lang="en-US" b="1" dirty="0"/>
              <a:t>Significance of the topic </a:t>
            </a:r>
          </a:p>
        </p:txBody>
      </p:sp>
      <p:sp>
        <p:nvSpPr>
          <p:cNvPr id="3" name="Content Placeholder 2">
            <a:extLst>
              <a:ext uri="{FF2B5EF4-FFF2-40B4-BE49-F238E27FC236}">
                <a16:creationId xmlns:a16="http://schemas.microsoft.com/office/drawing/2014/main" id="{B8A2BB74-480C-4606-BA07-699417496B1F}"/>
              </a:ext>
            </a:extLst>
          </p:cNvPr>
          <p:cNvSpPr>
            <a:spLocks noGrp="1"/>
          </p:cNvSpPr>
          <p:nvPr>
            <p:ph idx="1"/>
          </p:nvPr>
        </p:nvSpPr>
        <p:spPr>
          <a:xfrm>
            <a:off x="276621" y="620785"/>
            <a:ext cx="11827395" cy="4845560"/>
          </a:xfrm>
        </p:spPr>
        <p:txBody>
          <a:bodyPr>
            <a:normAutofit/>
          </a:bodyPr>
          <a:lstStyle/>
          <a:p>
            <a:pPr marL="0" indent="0" algn="just">
              <a:buNone/>
            </a:pPr>
            <a:r>
              <a:rPr lang="en-US" sz="3200" dirty="0"/>
              <a:t>Cybercrime has many impacts including </a:t>
            </a:r>
            <a:r>
              <a:rPr lang="en-US" sz="3200" b="1" dirty="0"/>
              <a:t>monetary loss</a:t>
            </a:r>
            <a:r>
              <a:rPr lang="en-US" sz="3200" dirty="0"/>
              <a:t>, </a:t>
            </a:r>
            <a:r>
              <a:rPr lang="en-US" sz="3200" b="1" dirty="0"/>
              <a:t>emotional trauma</a:t>
            </a:r>
            <a:r>
              <a:rPr lang="en-US" sz="3200" dirty="0"/>
              <a:t>, and </a:t>
            </a:r>
            <a:r>
              <a:rPr lang="en-US" sz="3200" b="1" dirty="0"/>
              <a:t>reputation damage. </a:t>
            </a:r>
            <a:r>
              <a:rPr lang="en-US" sz="3200" dirty="0"/>
              <a:t>When dealing with international cybercrimes </a:t>
            </a:r>
            <a:r>
              <a:rPr lang="en-US" sz="3200" dirty="0">
                <a:highlight>
                  <a:srgbClr val="FFFF00"/>
                </a:highlight>
              </a:rPr>
              <a:t>it is unsure where it will be prosecuted and who will handle the case</a:t>
            </a:r>
            <a:r>
              <a:rPr lang="en-US" sz="3200" dirty="0"/>
              <a:t>. </a:t>
            </a:r>
          </a:p>
          <a:p>
            <a:pPr marL="0" indent="0" algn="just">
              <a:buNone/>
            </a:pPr>
            <a:r>
              <a:rPr lang="en-US" sz="3200" b="1" dirty="0"/>
              <a:t>Computers, networks, and devices are increasingly becoming normal </a:t>
            </a:r>
            <a:r>
              <a:rPr lang="en-US" sz="3200" dirty="0"/>
              <a:t>to use but the crimes </a:t>
            </a:r>
            <a:r>
              <a:rPr lang="en-US" sz="3200" b="1" dirty="0"/>
              <a:t>are becoming harder to recognize</a:t>
            </a:r>
          </a:p>
        </p:txBody>
      </p:sp>
    </p:spTree>
    <p:extLst>
      <p:ext uri="{BB962C8B-B14F-4D97-AF65-F5344CB8AC3E}">
        <p14:creationId xmlns:p14="http://schemas.microsoft.com/office/powerpoint/2010/main" val="34007394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1C2B0-EA72-445E-9B7A-B3ECE734D59B}"/>
              </a:ext>
            </a:extLst>
          </p:cNvPr>
          <p:cNvSpPr>
            <a:spLocks noGrp="1"/>
          </p:cNvSpPr>
          <p:nvPr>
            <p:ph type="title"/>
          </p:nvPr>
        </p:nvSpPr>
        <p:spPr>
          <a:xfrm>
            <a:off x="58723" y="75501"/>
            <a:ext cx="10996131" cy="654341"/>
          </a:xfrm>
        </p:spPr>
        <p:txBody>
          <a:bodyPr/>
          <a:lstStyle/>
          <a:p>
            <a:r>
              <a:rPr lang="en-US" dirty="0"/>
              <a:t>recommendations</a:t>
            </a:r>
          </a:p>
        </p:txBody>
      </p:sp>
      <p:sp>
        <p:nvSpPr>
          <p:cNvPr id="3" name="Content Placeholder 2">
            <a:extLst>
              <a:ext uri="{FF2B5EF4-FFF2-40B4-BE49-F238E27FC236}">
                <a16:creationId xmlns:a16="http://schemas.microsoft.com/office/drawing/2014/main" id="{950547EE-42D1-4ABC-8B48-2CE8888C180E}"/>
              </a:ext>
            </a:extLst>
          </p:cNvPr>
          <p:cNvSpPr>
            <a:spLocks noGrp="1"/>
          </p:cNvSpPr>
          <p:nvPr>
            <p:ph idx="1"/>
          </p:nvPr>
        </p:nvSpPr>
        <p:spPr>
          <a:xfrm>
            <a:off x="134225" y="964734"/>
            <a:ext cx="10920630" cy="4501611"/>
          </a:xfrm>
        </p:spPr>
        <p:txBody>
          <a:bodyPr/>
          <a:lstStyle/>
          <a:p>
            <a:endParaRPr lang="en-US" b="1" dirty="0"/>
          </a:p>
          <a:p>
            <a:endParaRPr lang="en-US" sz="3200" dirty="0"/>
          </a:p>
          <a:p>
            <a:r>
              <a:rPr lang="en-US" sz="3200" dirty="0"/>
              <a:t>“</a:t>
            </a:r>
            <a:r>
              <a:rPr lang="en-US" sz="3200" i="1" dirty="0"/>
              <a:t>The most effective way to fight cybercrime is to come together. Each sector, business and organization has different insights into the threat ecosystem, skillsets to disrupt malicious infrastructure and abilities to hold criminals accountable. </a:t>
            </a:r>
            <a:endParaRPr lang="en-US" sz="3200" dirty="0"/>
          </a:p>
          <a:p>
            <a:endParaRPr lang="en-US" dirty="0"/>
          </a:p>
        </p:txBody>
      </p:sp>
    </p:spTree>
    <p:extLst>
      <p:ext uri="{BB962C8B-B14F-4D97-AF65-F5344CB8AC3E}">
        <p14:creationId xmlns:p14="http://schemas.microsoft.com/office/powerpoint/2010/main" val="964345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894BE-C5F3-4D1B-A60C-0315DF9C5C2B}"/>
              </a:ext>
            </a:extLst>
          </p:cNvPr>
          <p:cNvSpPr>
            <a:spLocks noGrp="1"/>
          </p:cNvSpPr>
          <p:nvPr>
            <p:ph type="title"/>
          </p:nvPr>
        </p:nvSpPr>
        <p:spPr>
          <a:xfrm>
            <a:off x="256855" y="113016"/>
            <a:ext cx="10797999" cy="873302"/>
          </a:xfrm>
        </p:spPr>
        <p:txBody>
          <a:bodyPr>
            <a:normAutofit/>
          </a:bodyPr>
          <a:lstStyle/>
          <a:p>
            <a:endParaRPr lang="en-US" dirty="0"/>
          </a:p>
        </p:txBody>
      </p:sp>
      <p:sp>
        <p:nvSpPr>
          <p:cNvPr id="3" name="Content Placeholder 2">
            <a:extLst>
              <a:ext uri="{FF2B5EF4-FFF2-40B4-BE49-F238E27FC236}">
                <a16:creationId xmlns:a16="http://schemas.microsoft.com/office/drawing/2014/main" id="{74EB1DCC-F694-4BDB-8084-9A215A9F4F85}"/>
              </a:ext>
            </a:extLst>
          </p:cNvPr>
          <p:cNvSpPr>
            <a:spLocks noGrp="1"/>
          </p:cNvSpPr>
          <p:nvPr>
            <p:ph idx="1"/>
          </p:nvPr>
        </p:nvSpPr>
        <p:spPr>
          <a:xfrm>
            <a:off x="256855" y="904126"/>
            <a:ext cx="10798000" cy="4562219"/>
          </a:xfrm>
        </p:spPr>
        <p:txBody>
          <a:bodyPr>
            <a:noAutofit/>
          </a:bodyPr>
          <a:lstStyle/>
          <a:p>
            <a:pPr algn="just"/>
            <a:r>
              <a:rPr lang="en-US" sz="3600" dirty="0"/>
              <a:t>The </a:t>
            </a:r>
            <a:r>
              <a:rPr lang="en-US" sz="3600" dirty="0">
                <a:highlight>
                  <a:srgbClr val="FFFF00"/>
                </a:highlight>
              </a:rPr>
              <a:t>lack of harmonized national cybercrime laws, international standardization of evidentiary requirements </a:t>
            </a:r>
            <a:r>
              <a:rPr lang="en-US" sz="3600" dirty="0"/>
              <a:t>(both in terms of admissibility in a court of law, and in terms of international state responsibility), </a:t>
            </a:r>
            <a:r>
              <a:rPr lang="en-US" sz="3600" dirty="0">
                <a:highlight>
                  <a:srgbClr val="FFFF00"/>
                </a:highlight>
              </a:rPr>
              <a:t>mutual legal assistance on cybercrime matters</a:t>
            </a:r>
            <a:r>
              <a:rPr lang="en-US" sz="3600" dirty="0"/>
              <a:t>, and timely collection, preservation, and sharing of digital .</a:t>
            </a:r>
          </a:p>
        </p:txBody>
      </p:sp>
    </p:spTree>
    <p:extLst>
      <p:ext uri="{BB962C8B-B14F-4D97-AF65-F5344CB8AC3E}">
        <p14:creationId xmlns:p14="http://schemas.microsoft.com/office/powerpoint/2010/main" val="1788169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00125-0776-4DD5-8841-BEA4A95A5477}"/>
              </a:ext>
            </a:extLst>
          </p:cNvPr>
          <p:cNvSpPr>
            <a:spLocks noGrp="1"/>
          </p:cNvSpPr>
          <p:nvPr>
            <p:ph type="title"/>
          </p:nvPr>
        </p:nvSpPr>
        <p:spPr>
          <a:xfrm>
            <a:off x="109057" y="134225"/>
            <a:ext cx="10945797" cy="822120"/>
          </a:xfrm>
        </p:spPr>
        <p:txBody>
          <a:bodyPr/>
          <a:lstStyle/>
          <a:p>
            <a:endParaRPr lang="en-US" dirty="0"/>
          </a:p>
        </p:txBody>
      </p:sp>
      <p:sp>
        <p:nvSpPr>
          <p:cNvPr id="3" name="Content Placeholder 2">
            <a:extLst>
              <a:ext uri="{FF2B5EF4-FFF2-40B4-BE49-F238E27FC236}">
                <a16:creationId xmlns:a16="http://schemas.microsoft.com/office/drawing/2014/main" id="{371AB727-FBDF-4CC9-80DE-C02B961CB62B}"/>
              </a:ext>
            </a:extLst>
          </p:cNvPr>
          <p:cNvSpPr>
            <a:spLocks noGrp="1"/>
          </p:cNvSpPr>
          <p:nvPr>
            <p:ph idx="1"/>
          </p:nvPr>
        </p:nvSpPr>
        <p:spPr>
          <a:xfrm>
            <a:off x="377505" y="1098958"/>
            <a:ext cx="10677349" cy="4367387"/>
          </a:xfrm>
        </p:spPr>
        <p:txBody>
          <a:bodyPr>
            <a:normAutofit/>
          </a:bodyPr>
          <a:lstStyle/>
          <a:p>
            <a:endParaRPr lang="en-US" sz="6000" dirty="0"/>
          </a:p>
          <a:p>
            <a:r>
              <a:rPr lang="en-US" sz="6000" dirty="0"/>
              <a:t>Thank you!</a:t>
            </a:r>
          </a:p>
        </p:txBody>
      </p:sp>
    </p:spTree>
    <p:extLst>
      <p:ext uri="{BB962C8B-B14F-4D97-AF65-F5344CB8AC3E}">
        <p14:creationId xmlns:p14="http://schemas.microsoft.com/office/powerpoint/2010/main" val="1429498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5351D-C667-4376-AF7E-434CDF79671D}"/>
              </a:ext>
            </a:extLst>
          </p:cNvPr>
          <p:cNvSpPr>
            <a:spLocks noGrp="1"/>
          </p:cNvSpPr>
          <p:nvPr>
            <p:ph type="title"/>
          </p:nvPr>
        </p:nvSpPr>
        <p:spPr>
          <a:xfrm>
            <a:off x="75501" y="75501"/>
            <a:ext cx="10979353" cy="620785"/>
          </a:xfrm>
        </p:spPr>
        <p:txBody>
          <a:bodyPr/>
          <a:lstStyle/>
          <a:p>
            <a:r>
              <a:rPr lang="en-US" b="1" dirty="0"/>
              <a:t>Significance of the topic </a:t>
            </a:r>
          </a:p>
        </p:txBody>
      </p:sp>
      <p:sp>
        <p:nvSpPr>
          <p:cNvPr id="3" name="Content Placeholder 2">
            <a:extLst>
              <a:ext uri="{FF2B5EF4-FFF2-40B4-BE49-F238E27FC236}">
                <a16:creationId xmlns:a16="http://schemas.microsoft.com/office/drawing/2014/main" id="{2713F254-2ACF-4A81-BB43-FC4B89F38E87}"/>
              </a:ext>
            </a:extLst>
          </p:cNvPr>
          <p:cNvSpPr>
            <a:spLocks noGrp="1"/>
          </p:cNvSpPr>
          <p:nvPr>
            <p:ph idx="1"/>
          </p:nvPr>
        </p:nvSpPr>
        <p:spPr>
          <a:xfrm>
            <a:off x="251671" y="1199626"/>
            <a:ext cx="11711030" cy="4266719"/>
          </a:xfrm>
        </p:spPr>
        <p:txBody>
          <a:bodyPr>
            <a:normAutofit/>
          </a:bodyPr>
          <a:lstStyle/>
          <a:p>
            <a:pPr algn="just"/>
            <a:r>
              <a:rPr lang="en-US" sz="3600" b="1" dirty="0"/>
              <a:t>If it were measured as a country, </a:t>
            </a:r>
            <a:r>
              <a:rPr lang="en-US" sz="3600" dirty="0"/>
              <a:t>then </a:t>
            </a:r>
            <a:r>
              <a:rPr lang="en-US" sz="3600" dirty="0">
                <a:highlight>
                  <a:srgbClr val="FFFF00"/>
                </a:highlight>
              </a:rPr>
              <a:t>cybercrime — which is predicted to inflict damages totaling $9.5 trillion USD globally in 2024, according to Cybersecurity Ventures </a:t>
            </a:r>
            <a:r>
              <a:rPr lang="en-US" sz="3600" dirty="0"/>
              <a:t>— </a:t>
            </a:r>
          </a:p>
          <a:p>
            <a:pPr algn="just"/>
            <a:r>
              <a:rPr lang="en-US" sz="3600" b="1" dirty="0"/>
              <a:t>It would be the world’s third-largest </a:t>
            </a:r>
            <a:r>
              <a:rPr lang="en-US" sz="3600" dirty="0"/>
              <a:t>economy after the </a:t>
            </a:r>
            <a:r>
              <a:rPr lang="en-US" sz="3600" b="1" dirty="0"/>
              <a:t>U.S. and China</a:t>
            </a:r>
            <a:r>
              <a:rPr lang="en-US" sz="3600" dirty="0"/>
              <a:t>, surpassing the wealth of entire nations</a:t>
            </a:r>
            <a:r>
              <a:rPr lang="en-US" sz="3600" b="1" dirty="0"/>
              <a:t>.</a:t>
            </a:r>
            <a:endParaRPr lang="en-US" sz="3600" dirty="0"/>
          </a:p>
        </p:txBody>
      </p:sp>
    </p:spTree>
    <p:extLst>
      <p:ext uri="{BB962C8B-B14F-4D97-AF65-F5344CB8AC3E}">
        <p14:creationId xmlns:p14="http://schemas.microsoft.com/office/powerpoint/2010/main" val="428580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6404E-5A60-45A3-849A-762F5891D0A5}"/>
              </a:ext>
            </a:extLst>
          </p:cNvPr>
          <p:cNvSpPr>
            <a:spLocks noGrp="1"/>
          </p:cNvSpPr>
          <p:nvPr>
            <p:ph type="title"/>
          </p:nvPr>
        </p:nvSpPr>
        <p:spPr>
          <a:xfrm>
            <a:off x="142897" y="175345"/>
            <a:ext cx="9603275" cy="587135"/>
          </a:xfrm>
        </p:spPr>
        <p:txBody>
          <a:bodyPr/>
          <a:lstStyle/>
          <a:p>
            <a:r>
              <a:rPr lang="en-US" b="1" dirty="0"/>
              <a:t>Significance of the topic </a:t>
            </a:r>
          </a:p>
        </p:txBody>
      </p:sp>
      <p:sp>
        <p:nvSpPr>
          <p:cNvPr id="3" name="Content Placeholder 2">
            <a:extLst>
              <a:ext uri="{FF2B5EF4-FFF2-40B4-BE49-F238E27FC236}">
                <a16:creationId xmlns:a16="http://schemas.microsoft.com/office/drawing/2014/main" id="{E9931A12-A74F-498B-B9D3-1EA5A16258AC}"/>
              </a:ext>
            </a:extLst>
          </p:cNvPr>
          <p:cNvSpPr>
            <a:spLocks noGrp="1"/>
          </p:cNvSpPr>
          <p:nvPr>
            <p:ph idx="1"/>
          </p:nvPr>
        </p:nvSpPr>
        <p:spPr>
          <a:xfrm>
            <a:off x="142897" y="762480"/>
            <a:ext cx="11829144" cy="5035005"/>
          </a:xfrm>
        </p:spPr>
        <p:txBody>
          <a:bodyPr>
            <a:normAutofit/>
          </a:bodyPr>
          <a:lstStyle/>
          <a:p>
            <a:pPr marL="0" indent="0">
              <a:buNone/>
            </a:pPr>
            <a:r>
              <a:rPr lang="en-US" sz="3200" b="1" dirty="0"/>
              <a:t>One of the main impacts seems to be financial. “</a:t>
            </a:r>
            <a:r>
              <a:rPr lang="en-US" sz="3200" dirty="0"/>
              <a:t>According to FBI reports, Secretary Mayorkas of the Department of Homeland Security highlighted </a:t>
            </a:r>
            <a:r>
              <a:rPr lang="en-US" sz="3200" dirty="0">
                <a:highlight>
                  <a:srgbClr val="FFFF00"/>
                </a:highlight>
              </a:rPr>
              <a:t>losses related to cybercrime exceeding $4.1 billion in 2020” (Proofpoint, n.d.).</a:t>
            </a:r>
          </a:p>
          <a:p>
            <a:pPr marL="0" indent="0">
              <a:buNone/>
            </a:pPr>
            <a:r>
              <a:rPr lang="en-US" sz="3200" b="1" dirty="0"/>
              <a:t>Georgia ranked among</a:t>
            </a:r>
            <a:r>
              <a:rPr lang="en-US" sz="3200" dirty="0"/>
              <a:t> the states that experienced the most cybercrime losses, which cost the state roughly </a:t>
            </a:r>
            <a:r>
              <a:rPr lang="en-US" sz="3200" b="1" dirty="0"/>
              <a:t>$300 million in 2023. (The Center Square) </a:t>
            </a:r>
          </a:p>
        </p:txBody>
      </p:sp>
    </p:spTree>
    <p:extLst>
      <p:ext uri="{BB962C8B-B14F-4D97-AF65-F5344CB8AC3E}">
        <p14:creationId xmlns:p14="http://schemas.microsoft.com/office/powerpoint/2010/main" val="1988557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AAFAE-C9C3-4818-81C0-963595A7A6ED}"/>
              </a:ext>
            </a:extLst>
          </p:cNvPr>
          <p:cNvSpPr>
            <a:spLocks noGrp="1"/>
          </p:cNvSpPr>
          <p:nvPr>
            <p:ph type="title"/>
          </p:nvPr>
        </p:nvSpPr>
        <p:spPr>
          <a:xfrm>
            <a:off x="1" y="0"/>
            <a:ext cx="11054854" cy="654341"/>
          </a:xfrm>
        </p:spPr>
        <p:txBody>
          <a:bodyPr/>
          <a:lstStyle/>
          <a:p>
            <a:r>
              <a:rPr lang="en-US" b="1" dirty="0"/>
              <a:t>Significance of the topic </a:t>
            </a:r>
          </a:p>
        </p:txBody>
      </p:sp>
      <p:pic>
        <p:nvPicPr>
          <p:cNvPr id="4" name="Content Placeholder 3">
            <a:extLst>
              <a:ext uri="{FF2B5EF4-FFF2-40B4-BE49-F238E27FC236}">
                <a16:creationId xmlns:a16="http://schemas.microsoft.com/office/drawing/2014/main" id="{E80C4A4F-BD3B-4564-B865-51951B9216DD}"/>
              </a:ext>
            </a:extLst>
          </p:cNvPr>
          <p:cNvPicPr>
            <a:picLocks noGrp="1" noChangeAspect="1"/>
          </p:cNvPicPr>
          <p:nvPr>
            <p:ph idx="1"/>
          </p:nvPr>
        </p:nvPicPr>
        <p:blipFill>
          <a:blip r:embed="rId2"/>
          <a:stretch>
            <a:fillRect/>
          </a:stretch>
        </p:blipFill>
        <p:spPr>
          <a:xfrm>
            <a:off x="0" y="561771"/>
            <a:ext cx="11679810" cy="5368925"/>
          </a:xfrm>
          <a:prstGeom prst="rect">
            <a:avLst/>
          </a:prstGeom>
        </p:spPr>
      </p:pic>
    </p:spTree>
    <p:extLst>
      <p:ext uri="{BB962C8B-B14F-4D97-AF65-F5344CB8AC3E}">
        <p14:creationId xmlns:p14="http://schemas.microsoft.com/office/powerpoint/2010/main" val="1510924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BEA69-FC67-4562-8419-D8FF18BE2BC0}"/>
              </a:ext>
            </a:extLst>
          </p:cNvPr>
          <p:cNvSpPr>
            <a:spLocks noGrp="1"/>
          </p:cNvSpPr>
          <p:nvPr>
            <p:ph type="title"/>
          </p:nvPr>
        </p:nvSpPr>
        <p:spPr>
          <a:xfrm>
            <a:off x="1" y="-102741"/>
            <a:ext cx="11054854" cy="688368"/>
          </a:xfrm>
        </p:spPr>
        <p:txBody>
          <a:bodyPr/>
          <a:lstStyle/>
          <a:p>
            <a:r>
              <a:rPr lang="en-US" b="1" dirty="0"/>
              <a:t>Significance of the topic </a:t>
            </a:r>
            <a:endParaRPr lang="en-US" dirty="0"/>
          </a:p>
        </p:txBody>
      </p:sp>
      <p:sp>
        <p:nvSpPr>
          <p:cNvPr id="3" name="Content Placeholder 2">
            <a:extLst>
              <a:ext uri="{FF2B5EF4-FFF2-40B4-BE49-F238E27FC236}">
                <a16:creationId xmlns:a16="http://schemas.microsoft.com/office/drawing/2014/main" id="{406E422D-8A2A-4D4B-B9CA-DACEF2E35D9D}"/>
              </a:ext>
            </a:extLst>
          </p:cNvPr>
          <p:cNvSpPr>
            <a:spLocks noGrp="1"/>
          </p:cNvSpPr>
          <p:nvPr>
            <p:ph idx="1"/>
          </p:nvPr>
        </p:nvSpPr>
        <p:spPr>
          <a:xfrm>
            <a:off x="154111" y="739739"/>
            <a:ext cx="11691991" cy="4726607"/>
          </a:xfrm>
        </p:spPr>
        <p:txBody>
          <a:bodyPr>
            <a:normAutofit/>
          </a:bodyPr>
          <a:lstStyle/>
          <a:p>
            <a:pPr algn="just"/>
            <a:r>
              <a:rPr lang="en-US" sz="4000" dirty="0">
                <a:highlight>
                  <a:srgbClr val="FFFF00"/>
                </a:highlight>
              </a:rPr>
              <a:t>Twenty percent </a:t>
            </a:r>
            <a:r>
              <a:rPr lang="en-US" sz="4000" dirty="0"/>
              <a:t>of minors who are cyber bullied </a:t>
            </a:r>
            <a:r>
              <a:rPr lang="en-US" sz="4000" dirty="0">
                <a:highlight>
                  <a:srgbClr val="FFFF00"/>
                </a:highlight>
              </a:rPr>
              <a:t>consider suicide, </a:t>
            </a:r>
            <a:r>
              <a:rPr lang="en-US" sz="4000" dirty="0"/>
              <a:t>while ten percent actually attempt to take their own lives, </a:t>
            </a:r>
            <a:r>
              <a:rPr lang="en-US" sz="4000" dirty="0">
                <a:highlight>
                  <a:srgbClr val="FFFF00"/>
                </a:highlight>
              </a:rPr>
              <a:t>resulting in approximately 4,500 deaths per year (Murray).</a:t>
            </a:r>
          </a:p>
        </p:txBody>
      </p:sp>
    </p:spTree>
    <p:extLst>
      <p:ext uri="{BB962C8B-B14F-4D97-AF65-F5344CB8AC3E}">
        <p14:creationId xmlns:p14="http://schemas.microsoft.com/office/powerpoint/2010/main" val="651836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FB98C-E22A-42AA-9D9D-2561D29A3A66}"/>
              </a:ext>
            </a:extLst>
          </p:cNvPr>
          <p:cNvSpPr>
            <a:spLocks noGrp="1"/>
          </p:cNvSpPr>
          <p:nvPr>
            <p:ph type="title"/>
          </p:nvPr>
        </p:nvSpPr>
        <p:spPr>
          <a:xfrm>
            <a:off x="226031" y="1"/>
            <a:ext cx="10828823" cy="636997"/>
          </a:xfrm>
        </p:spPr>
        <p:txBody>
          <a:bodyPr/>
          <a:lstStyle/>
          <a:p>
            <a:r>
              <a:rPr lang="en-US" b="1" dirty="0"/>
              <a:t>Significance of the topic </a:t>
            </a:r>
            <a:endParaRPr lang="en-US" dirty="0"/>
          </a:p>
        </p:txBody>
      </p:sp>
      <p:sp>
        <p:nvSpPr>
          <p:cNvPr id="3" name="Content Placeholder 2">
            <a:extLst>
              <a:ext uri="{FF2B5EF4-FFF2-40B4-BE49-F238E27FC236}">
                <a16:creationId xmlns:a16="http://schemas.microsoft.com/office/drawing/2014/main" id="{18B665CF-FF22-4334-8FB4-6AE8BDD5301B}"/>
              </a:ext>
            </a:extLst>
          </p:cNvPr>
          <p:cNvSpPr>
            <a:spLocks noGrp="1"/>
          </p:cNvSpPr>
          <p:nvPr>
            <p:ph idx="1"/>
          </p:nvPr>
        </p:nvSpPr>
        <p:spPr>
          <a:xfrm>
            <a:off x="102743" y="811658"/>
            <a:ext cx="10952112" cy="4654687"/>
          </a:xfrm>
        </p:spPr>
        <p:txBody>
          <a:bodyPr>
            <a:normAutofit/>
          </a:bodyPr>
          <a:lstStyle/>
          <a:p>
            <a:r>
              <a:rPr lang="en-US" sz="2800" dirty="0"/>
              <a:t> How track down </a:t>
            </a:r>
            <a:r>
              <a:rPr lang="en-US" sz="2800" b="1" dirty="0"/>
              <a:t>sophisticated users </a:t>
            </a:r>
            <a:r>
              <a:rPr lang="en-US" sz="2800" dirty="0"/>
              <a:t>who commit unlawful acts on the Internet </a:t>
            </a:r>
            <a:r>
              <a:rPr lang="en-US" sz="2800" b="1" dirty="0"/>
              <a:t>while hiding their identities</a:t>
            </a:r>
          </a:p>
          <a:p>
            <a:r>
              <a:rPr lang="en-US" sz="2800" dirty="0">
                <a:highlight>
                  <a:srgbClr val="FFFF00"/>
                </a:highlight>
              </a:rPr>
              <a:t>Part of the struggle to combat cyber crime is that we don't know what we don't know.</a:t>
            </a:r>
            <a:endParaRPr lang="en-US" sz="2800" b="1" dirty="0">
              <a:highlight>
                <a:srgbClr val="FFFF00"/>
              </a:highlight>
            </a:endParaRPr>
          </a:p>
          <a:p>
            <a:r>
              <a:rPr lang="en-US" sz="3600" b="1" dirty="0"/>
              <a:t>Cross-border attacks </a:t>
            </a:r>
            <a:r>
              <a:rPr lang="en-US" sz="3600" dirty="0">
                <a:highlight>
                  <a:srgbClr val="FFFF00"/>
                </a:highlight>
              </a:rPr>
              <a:t>make cybercrime difficult for law enforcement to deal with</a:t>
            </a:r>
            <a:r>
              <a:rPr lang="en-US" sz="3600" dirty="0"/>
              <a:t>, </a:t>
            </a:r>
            <a:r>
              <a:rPr lang="en-US" sz="3600" b="1" dirty="0"/>
              <a:t>constrained as they are by national boundaries.</a:t>
            </a:r>
          </a:p>
        </p:txBody>
      </p:sp>
    </p:spTree>
    <p:extLst>
      <p:ext uri="{BB962C8B-B14F-4D97-AF65-F5344CB8AC3E}">
        <p14:creationId xmlns:p14="http://schemas.microsoft.com/office/powerpoint/2010/main" val="3143513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2E672-A9E9-499D-8409-811B386BAD3A}"/>
              </a:ext>
            </a:extLst>
          </p:cNvPr>
          <p:cNvSpPr>
            <a:spLocks noGrp="1"/>
          </p:cNvSpPr>
          <p:nvPr>
            <p:ph type="title"/>
          </p:nvPr>
        </p:nvSpPr>
        <p:spPr>
          <a:xfrm>
            <a:off x="1" y="1"/>
            <a:ext cx="11054854" cy="647271"/>
          </a:xfrm>
        </p:spPr>
        <p:txBody>
          <a:bodyPr/>
          <a:lstStyle/>
          <a:p>
            <a:r>
              <a:rPr lang="en-US" b="1" dirty="0"/>
              <a:t>Significance of the topic </a:t>
            </a:r>
            <a:endParaRPr lang="en-US" dirty="0"/>
          </a:p>
        </p:txBody>
      </p:sp>
      <p:sp>
        <p:nvSpPr>
          <p:cNvPr id="3" name="Content Placeholder 2">
            <a:extLst>
              <a:ext uri="{FF2B5EF4-FFF2-40B4-BE49-F238E27FC236}">
                <a16:creationId xmlns:a16="http://schemas.microsoft.com/office/drawing/2014/main" id="{3A8B5FEC-6A81-42B8-B8FE-9A45F53B6005}"/>
              </a:ext>
            </a:extLst>
          </p:cNvPr>
          <p:cNvSpPr>
            <a:spLocks noGrp="1"/>
          </p:cNvSpPr>
          <p:nvPr>
            <p:ph idx="1"/>
          </p:nvPr>
        </p:nvSpPr>
        <p:spPr>
          <a:xfrm>
            <a:off x="92467" y="647272"/>
            <a:ext cx="10962387" cy="4819073"/>
          </a:xfrm>
        </p:spPr>
        <p:txBody>
          <a:bodyPr>
            <a:normAutofit/>
          </a:bodyPr>
          <a:lstStyle/>
          <a:p>
            <a:pPr algn="just"/>
            <a:r>
              <a:rPr lang="en-US" sz="4000" dirty="0"/>
              <a:t>Constitutionally, </a:t>
            </a:r>
            <a:r>
              <a:rPr lang="en-US" sz="4000" dirty="0">
                <a:highlight>
                  <a:srgbClr val="FFFF00"/>
                </a:highlight>
              </a:rPr>
              <a:t>crimes must be prosecuted in the states and districts in which they were committed</a:t>
            </a:r>
            <a:r>
              <a:rPr lang="en-US" sz="4000" dirty="0"/>
              <a:t>. </a:t>
            </a:r>
          </a:p>
          <a:p>
            <a:pPr algn="just"/>
            <a:r>
              <a:rPr lang="en-US" sz="4000" dirty="0"/>
              <a:t>However, </a:t>
            </a:r>
            <a:r>
              <a:rPr lang="en-US" sz="4000" dirty="0">
                <a:highlight>
                  <a:srgbClr val="FFFF00"/>
                </a:highlight>
              </a:rPr>
              <a:t>cybercrime has complicated the venue inquiry. </a:t>
            </a:r>
            <a:endParaRPr lang="en-US" sz="4000" dirty="0"/>
          </a:p>
        </p:txBody>
      </p:sp>
    </p:spTree>
    <p:extLst>
      <p:ext uri="{BB962C8B-B14F-4D97-AF65-F5344CB8AC3E}">
        <p14:creationId xmlns:p14="http://schemas.microsoft.com/office/powerpoint/2010/main" val="88513452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6502</TotalTime>
  <Words>2257</Words>
  <Application>Microsoft Office PowerPoint</Application>
  <PresentationFormat>Widescreen</PresentationFormat>
  <Paragraphs>122</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Gill Sans MT</vt:lpstr>
      <vt:lpstr>RO Sans</vt:lpstr>
      <vt:lpstr>Gallery</vt:lpstr>
      <vt:lpstr>The challenge of prosecuting and preventing cybercrime: the case of United States v. Samuel Ogochi  </vt:lpstr>
      <vt:lpstr>PowerPoint Presentation</vt:lpstr>
      <vt:lpstr>Significance of the topic </vt:lpstr>
      <vt:lpstr>Significance of the topic </vt:lpstr>
      <vt:lpstr>Significance of the topic </vt:lpstr>
      <vt:lpstr>Significance of the topic </vt:lpstr>
      <vt:lpstr>Significance of the topic </vt:lpstr>
      <vt:lpstr>Significance of the topic </vt:lpstr>
      <vt:lpstr>Significance of the topic </vt:lpstr>
      <vt:lpstr>United States v. Samuel Ogoshi     </vt:lpstr>
      <vt:lpstr>United States v. Samuel Ogoshi</vt:lpstr>
      <vt:lpstr>United States v. Samuel Ogoshi</vt:lpstr>
      <vt:lpstr>United States v. Samuel Ogoshi</vt:lpstr>
      <vt:lpstr>United States v. Samuel Ogoshi</vt:lpstr>
      <vt:lpstr>United States v. Samuel Ogoshi</vt:lpstr>
      <vt:lpstr>United States v. GonzaleZ</vt:lpstr>
      <vt:lpstr>United States v. GonzaleZ</vt:lpstr>
      <vt:lpstr>United States v. GonzaleZ</vt:lpstr>
      <vt:lpstr>Definition of the concept </vt:lpstr>
      <vt:lpstr>Definition of the concept </vt:lpstr>
      <vt:lpstr>Definition of the concept </vt:lpstr>
      <vt:lpstr>Impact of cybercrime</vt:lpstr>
      <vt:lpstr>Legal basis</vt:lpstr>
      <vt:lpstr>Legal basis </vt:lpstr>
      <vt:lpstr>Legal basis </vt:lpstr>
      <vt:lpstr>Problems to prosecute cybercrime</vt:lpstr>
      <vt:lpstr>Problems to prosecute cybercrime</vt:lpstr>
      <vt:lpstr>Conclusion</vt:lpstr>
      <vt:lpstr>Recommendations</vt:lpstr>
      <vt:lpstr>recommendations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legal Overview of immigration detention in the US.</dc:title>
  <dc:creator>Mayua, Jim</dc:creator>
  <cp:lastModifiedBy>Mayua, Jim</cp:lastModifiedBy>
  <cp:revision>353</cp:revision>
  <dcterms:created xsi:type="dcterms:W3CDTF">2022-02-09T22:37:14Z</dcterms:created>
  <dcterms:modified xsi:type="dcterms:W3CDTF">2024-10-05T13:10:42Z</dcterms:modified>
</cp:coreProperties>
</file>