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sldIdLst>
    <p:sldId id="256" r:id="rId2"/>
    <p:sldId id="257" r:id="rId3"/>
    <p:sldId id="259" r:id="rId4"/>
    <p:sldId id="267" r:id="rId5"/>
    <p:sldId id="266" r:id="rId6"/>
    <p:sldId id="262" r:id="rId7"/>
    <p:sldId id="273" r:id="rId8"/>
    <p:sldId id="271" r:id="rId9"/>
    <p:sldId id="272" r:id="rId10"/>
    <p:sldId id="265" r:id="rId11"/>
    <p:sldId id="268" r:id="rId12"/>
    <p:sldId id="263" r:id="rId13"/>
    <p:sldId id="261" r:id="rId14"/>
    <p:sldId id="269" r:id="rId15"/>
    <p:sldId id="270" r:id="rId16"/>
    <p:sldId id="260" r:id="rId17"/>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980C31-F738-41D2-A39A-47240B2A078E}" v="13" dt="2024-10-03T21:52:54.3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59"/>
    <p:restoredTop sz="78636" autoAdjust="0"/>
  </p:normalViewPr>
  <p:slideViewPr>
    <p:cSldViewPr snapToGrid="0" snapToObjects="1">
      <p:cViewPr varScale="1">
        <p:scale>
          <a:sx n="59" d="100"/>
          <a:sy n="59" d="100"/>
        </p:scale>
        <p:origin x="702"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357D78D4-8830-4043-9064-E6BE46C06313}" type="datetimeFigureOut">
              <a:rPr lang="en-US" smtClean="0"/>
              <a:t>10/3/2024</a:t>
            </a:fld>
            <a:endParaRPr lang="en-US"/>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562FDDA2-D307-7D41-8A9B-9D02DEE488BF}" type="slidenum">
              <a:rPr lang="en-US" smtClean="0"/>
              <a:t>‹#›</a:t>
            </a:fld>
            <a:endParaRPr lang="en-US"/>
          </a:p>
        </p:txBody>
      </p:sp>
    </p:spTree>
    <p:extLst>
      <p:ext uri="{BB962C8B-B14F-4D97-AF65-F5344CB8AC3E}">
        <p14:creationId xmlns:p14="http://schemas.microsoft.com/office/powerpoint/2010/main" val="1134089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Olivia’s thesis, broken homes examining structure v quality</a:t>
            </a:r>
          </a:p>
        </p:txBody>
      </p:sp>
      <p:sp>
        <p:nvSpPr>
          <p:cNvPr id="4" name="Slide Number Placeholder 3"/>
          <p:cNvSpPr>
            <a:spLocks noGrp="1"/>
          </p:cNvSpPr>
          <p:nvPr>
            <p:ph type="sldNum" sz="quarter" idx="5"/>
          </p:nvPr>
        </p:nvSpPr>
        <p:spPr/>
        <p:txBody>
          <a:bodyPr/>
          <a:lstStyle/>
          <a:p>
            <a:fld id="{562FDDA2-D307-7D41-8A9B-9D02DEE488BF}" type="slidenum">
              <a:rPr lang="en-US" smtClean="0"/>
              <a:t>1</a:t>
            </a:fld>
            <a:endParaRPr lang="en-US"/>
          </a:p>
        </p:txBody>
      </p:sp>
    </p:spTree>
    <p:extLst>
      <p:ext uri="{BB962C8B-B14F-4D97-AF65-F5344CB8AC3E}">
        <p14:creationId xmlns:p14="http://schemas.microsoft.com/office/powerpoint/2010/main" val="1025935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“broken home” </a:t>
            </a:r>
            <a:r>
              <a:rPr lang="en-US" dirty="0" err="1"/>
              <a:t>crim</a:t>
            </a:r>
            <a:r>
              <a:rPr lang="en-US" dirty="0"/>
              <a:t>* or </a:t>
            </a:r>
            <a:r>
              <a:rPr lang="en-US" b="1" dirty="0"/>
              <a:t>Post-World War II Era</a:t>
            </a:r>
          </a:p>
          <a:p>
            <a:pPr>
              <a:buFont typeface="Arial" panose="020B0604020202020204" pitchFamily="34" charset="0"/>
              <a:buChar char="•"/>
            </a:pPr>
            <a:r>
              <a:rPr lang="en-US" b="1" dirty="0"/>
              <a:t>Increased Focus on Family Dynamics</a:t>
            </a:r>
            <a:r>
              <a:rPr lang="en-US" dirty="0"/>
              <a:t>: After World War II, the concept of the nuclear family became idealized, making any deviation—including single-parent homes or blended families—more stigmatized.</a:t>
            </a:r>
          </a:p>
          <a:p>
            <a:endParaRPr lang="en-US" dirty="0"/>
          </a:p>
          <a:p>
            <a:r>
              <a:rPr lang="en-US" dirty="0"/>
              <a:t>*</a:t>
            </a:r>
          </a:p>
        </p:txBody>
      </p:sp>
      <p:sp>
        <p:nvSpPr>
          <p:cNvPr id="4" name="Slide Number Placeholder 3"/>
          <p:cNvSpPr>
            <a:spLocks noGrp="1"/>
          </p:cNvSpPr>
          <p:nvPr>
            <p:ph type="sldNum" sz="quarter" idx="5"/>
          </p:nvPr>
        </p:nvSpPr>
        <p:spPr/>
        <p:txBody>
          <a:bodyPr/>
          <a:lstStyle/>
          <a:p>
            <a:fld id="{562FDDA2-D307-7D41-8A9B-9D02DEE488BF}" type="slidenum">
              <a:rPr lang="en-US" smtClean="0"/>
              <a:t>10</a:t>
            </a:fld>
            <a:endParaRPr lang="en-US"/>
          </a:p>
        </p:txBody>
      </p:sp>
    </p:spTree>
    <p:extLst>
      <p:ext uri="{BB962C8B-B14F-4D97-AF65-F5344CB8AC3E}">
        <p14:creationId xmlns:p14="http://schemas.microsoft.com/office/powerpoint/2010/main" val="3588502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2FDDA2-D307-7D41-8A9B-9D02DEE488BF}" type="slidenum">
              <a:rPr lang="en-US" smtClean="0"/>
              <a:t>11</a:t>
            </a:fld>
            <a:endParaRPr lang="en-US"/>
          </a:p>
        </p:txBody>
      </p:sp>
    </p:spTree>
    <p:extLst>
      <p:ext uri="{BB962C8B-B14F-4D97-AF65-F5344CB8AC3E}">
        <p14:creationId xmlns:p14="http://schemas.microsoft.com/office/powerpoint/2010/main" val="2040477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2FDDA2-D307-7D41-8A9B-9D02DEE488BF}" type="slidenum">
              <a:rPr lang="en-US" smtClean="0"/>
              <a:t>12</a:t>
            </a:fld>
            <a:endParaRPr lang="en-US"/>
          </a:p>
        </p:txBody>
      </p:sp>
    </p:spTree>
    <p:extLst>
      <p:ext uri="{BB962C8B-B14F-4D97-AF65-F5344CB8AC3E}">
        <p14:creationId xmlns:p14="http://schemas.microsoft.com/office/powerpoint/2010/main" val="4205021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this; The term still implies negative connotations, suggesting that children from such homes were at greater risk for various issues, including delinquency and emotional problems. </a:t>
            </a:r>
          </a:p>
        </p:txBody>
      </p:sp>
      <p:sp>
        <p:nvSpPr>
          <p:cNvPr id="4" name="Slide Number Placeholder 3"/>
          <p:cNvSpPr>
            <a:spLocks noGrp="1"/>
          </p:cNvSpPr>
          <p:nvPr>
            <p:ph type="sldNum" sz="quarter" idx="5"/>
          </p:nvPr>
        </p:nvSpPr>
        <p:spPr/>
        <p:txBody>
          <a:bodyPr/>
          <a:lstStyle/>
          <a:p>
            <a:fld id="{562FDDA2-D307-7D41-8A9B-9D02DEE488BF}" type="slidenum">
              <a:rPr lang="en-US" smtClean="0"/>
              <a:t>13</a:t>
            </a:fld>
            <a:endParaRPr lang="en-US"/>
          </a:p>
        </p:txBody>
      </p:sp>
    </p:spTree>
    <p:extLst>
      <p:ext uri="{BB962C8B-B14F-4D97-AF65-F5344CB8AC3E}">
        <p14:creationId xmlns:p14="http://schemas.microsoft.com/office/powerpoint/2010/main" val="2491809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2FDDA2-D307-7D41-8A9B-9D02DEE488BF}" type="slidenum">
              <a:rPr lang="en-US" smtClean="0"/>
              <a:t>14</a:t>
            </a:fld>
            <a:endParaRPr lang="en-US"/>
          </a:p>
        </p:txBody>
      </p:sp>
    </p:spTree>
    <p:extLst>
      <p:ext uri="{BB962C8B-B14F-4D97-AF65-F5344CB8AC3E}">
        <p14:creationId xmlns:p14="http://schemas.microsoft.com/office/powerpoint/2010/main" val="2226645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Read first: Today, the </a:t>
            </a:r>
            <a:r>
              <a:rPr lang="en-US" dirty="0"/>
              <a:t>As family structures diversified—due to divorce rates, cohabitation, choosing to be single parents,  and same-sex partnerships—the term faces criticism for being overly simplistic and stigmatizing. Scholars have begun advocating for more nuanced language that better reflects family dynamics and resilience.</a:t>
            </a:r>
            <a:br>
              <a:rPr lang="en-US" b="1" dirty="0"/>
            </a:br>
            <a:r>
              <a:rPr lang="en-US" b="1" dirty="0"/>
              <a:t>Read first two main bullets</a:t>
            </a:r>
          </a:p>
          <a:p>
            <a:r>
              <a:rPr lang="en-US" b="1" dirty="0"/>
              <a:t>Then read: Contemporary Usage</a:t>
            </a:r>
            <a:r>
              <a:rPr lang="en-US" dirty="0"/>
              <a:t>: Today, many scholars prefer terms like "families in transition" or "diverse family structures" to avoid negative connotations and focus on the functional aspects of families, regardless of their composition.</a:t>
            </a:r>
          </a:p>
          <a:p>
            <a:pPr>
              <a:buFont typeface="Arial" panose="020B0604020202020204" pitchFamily="34" charset="0"/>
              <a:buChar char="•"/>
            </a:pPr>
            <a:r>
              <a:rPr lang="en-US" dirty="0"/>
              <a:t>Non-traditional family structure, or alternative family structure </a:t>
            </a:r>
          </a:p>
          <a:p>
            <a:endParaRPr lang="en-US" dirty="0"/>
          </a:p>
          <a:p>
            <a:endParaRPr lang="en-US" dirty="0"/>
          </a:p>
        </p:txBody>
      </p:sp>
      <p:sp>
        <p:nvSpPr>
          <p:cNvPr id="4" name="Slide Number Placeholder 3"/>
          <p:cNvSpPr>
            <a:spLocks noGrp="1"/>
          </p:cNvSpPr>
          <p:nvPr>
            <p:ph type="sldNum" sz="quarter" idx="5"/>
          </p:nvPr>
        </p:nvSpPr>
        <p:spPr/>
        <p:txBody>
          <a:bodyPr/>
          <a:lstStyle/>
          <a:p>
            <a:fld id="{562FDDA2-D307-7D41-8A9B-9D02DEE488BF}" type="slidenum">
              <a:rPr lang="en-US" smtClean="0"/>
              <a:t>15</a:t>
            </a:fld>
            <a:endParaRPr lang="en-US"/>
          </a:p>
        </p:txBody>
      </p:sp>
    </p:spTree>
    <p:extLst>
      <p:ext uri="{BB962C8B-B14F-4D97-AF65-F5344CB8AC3E}">
        <p14:creationId xmlns:p14="http://schemas.microsoft.com/office/powerpoint/2010/main" val="1210430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62FDDA2-D307-7D41-8A9B-9D02DEE488BF}" type="slidenum">
              <a:rPr lang="en-US" smtClean="0"/>
              <a:t>16</a:t>
            </a:fld>
            <a:endParaRPr lang="en-US"/>
          </a:p>
        </p:txBody>
      </p:sp>
    </p:spTree>
    <p:extLst>
      <p:ext uri="{BB962C8B-B14F-4D97-AF65-F5344CB8AC3E}">
        <p14:creationId xmlns:p14="http://schemas.microsoft.com/office/powerpoint/2010/main" val="1869559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2FDDA2-D307-7D41-8A9B-9D02DEE488BF}" type="slidenum">
              <a:rPr lang="en-US" smtClean="0"/>
              <a:t>2</a:t>
            </a:fld>
            <a:endParaRPr lang="en-US"/>
          </a:p>
        </p:txBody>
      </p:sp>
    </p:spTree>
    <p:extLst>
      <p:ext uri="{BB962C8B-B14F-4D97-AF65-F5344CB8AC3E}">
        <p14:creationId xmlns:p14="http://schemas.microsoft.com/office/powerpoint/2010/main" val="2796540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term "broken home" emerged in the early to mid-20th century as societal attitudes toward family structures began to evolve, particularly in response to rising divorce rates and changing social norms. Here’s a brief historical context:</a:t>
            </a:r>
          </a:p>
          <a:p>
            <a:pPr>
              <a:buFont typeface="Arial" panose="020B0604020202020204" pitchFamily="34" charset="0"/>
              <a:buNone/>
            </a:pPr>
            <a:r>
              <a:rPr lang="en-US" b="1" dirty="0"/>
              <a:t>Read Slide</a:t>
            </a:r>
          </a:p>
          <a:p>
            <a:pPr>
              <a:buFont typeface="Arial" panose="020B0604020202020204" pitchFamily="34" charset="0"/>
              <a:buChar char="•"/>
            </a:pPr>
            <a:r>
              <a:rPr lang="en-US" b="1" dirty="0"/>
              <a:t>Cultural Connotations</a:t>
            </a:r>
            <a:r>
              <a:rPr lang="en-US" dirty="0"/>
              <a:t>: It carried negative implications, suggesting dysfunction and instability. The notion was often tied to fears about the moral and social consequences of family disintegration.</a:t>
            </a:r>
          </a:p>
          <a:p>
            <a:endParaRPr lang="en-US" dirty="0"/>
          </a:p>
        </p:txBody>
      </p:sp>
      <p:sp>
        <p:nvSpPr>
          <p:cNvPr id="4" name="Slide Number Placeholder 3"/>
          <p:cNvSpPr>
            <a:spLocks noGrp="1"/>
          </p:cNvSpPr>
          <p:nvPr>
            <p:ph type="sldNum" sz="quarter" idx="5"/>
          </p:nvPr>
        </p:nvSpPr>
        <p:spPr/>
        <p:txBody>
          <a:bodyPr/>
          <a:lstStyle/>
          <a:p>
            <a:fld id="{562FDDA2-D307-7D41-8A9B-9D02DEE488BF}" type="slidenum">
              <a:rPr lang="en-US" smtClean="0"/>
              <a:t>3</a:t>
            </a:fld>
            <a:endParaRPr lang="en-US"/>
          </a:p>
        </p:txBody>
      </p:sp>
    </p:spTree>
    <p:extLst>
      <p:ext uri="{BB962C8B-B14F-4D97-AF65-F5344CB8AC3E}">
        <p14:creationId xmlns:p14="http://schemas.microsoft.com/office/powerpoint/2010/main" val="1464032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AN-NULZ</a:t>
            </a:r>
          </a:p>
        </p:txBody>
      </p:sp>
      <p:sp>
        <p:nvSpPr>
          <p:cNvPr id="4" name="Slide Number Placeholder 3"/>
          <p:cNvSpPr>
            <a:spLocks noGrp="1"/>
          </p:cNvSpPr>
          <p:nvPr>
            <p:ph type="sldNum" sz="quarter" idx="5"/>
          </p:nvPr>
        </p:nvSpPr>
        <p:spPr/>
        <p:txBody>
          <a:bodyPr/>
          <a:lstStyle/>
          <a:p>
            <a:fld id="{562FDDA2-D307-7D41-8A9B-9D02DEE488BF}" type="slidenum">
              <a:rPr lang="en-US" smtClean="0"/>
              <a:t>4</a:t>
            </a:fld>
            <a:endParaRPr lang="en-US"/>
          </a:p>
        </p:txBody>
      </p:sp>
    </p:spTree>
    <p:extLst>
      <p:ext uri="{BB962C8B-B14F-4D97-AF65-F5344CB8AC3E}">
        <p14:creationId xmlns:p14="http://schemas.microsoft.com/office/powerpoint/2010/main" val="1413483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Brothering the Boy: An appeal for person, not proxy, in social service </a:t>
            </a:r>
          </a:p>
          <a:p>
            <a:r>
              <a:rPr lang="en-US" dirty="0"/>
              <a:t>Edward Raffety professor of sociology and pedagogy Kansas City Theological Seminary</a:t>
            </a:r>
          </a:p>
        </p:txBody>
      </p:sp>
      <p:sp>
        <p:nvSpPr>
          <p:cNvPr id="4" name="Slide Number Placeholder 3"/>
          <p:cNvSpPr>
            <a:spLocks noGrp="1"/>
          </p:cNvSpPr>
          <p:nvPr>
            <p:ph type="sldNum" sz="quarter" idx="5"/>
          </p:nvPr>
        </p:nvSpPr>
        <p:spPr/>
        <p:txBody>
          <a:bodyPr/>
          <a:lstStyle/>
          <a:p>
            <a:fld id="{562FDDA2-D307-7D41-8A9B-9D02DEE488BF}" type="slidenum">
              <a:rPr lang="en-US" smtClean="0"/>
              <a:t>5</a:t>
            </a:fld>
            <a:endParaRPr lang="en-US"/>
          </a:p>
        </p:txBody>
      </p:sp>
    </p:spTree>
    <p:extLst>
      <p:ext uri="{BB962C8B-B14F-4D97-AF65-F5344CB8AC3E}">
        <p14:creationId xmlns:p14="http://schemas.microsoft.com/office/powerpoint/2010/main" val="3852001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2FDDA2-D307-7D41-8A9B-9D02DEE488BF}" type="slidenum">
              <a:rPr lang="en-US" smtClean="0"/>
              <a:t>6</a:t>
            </a:fld>
            <a:endParaRPr lang="en-US"/>
          </a:p>
        </p:txBody>
      </p:sp>
    </p:spTree>
    <p:extLst>
      <p:ext uri="{BB962C8B-B14F-4D97-AF65-F5344CB8AC3E}">
        <p14:creationId xmlns:p14="http://schemas.microsoft.com/office/powerpoint/2010/main" val="1246357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62FDDA2-D307-7D41-8A9B-9D02DEE488BF}" type="slidenum">
              <a:rPr lang="en-US" smtClean="0"/>
              <a:t>7</a:t>
            </a:fld>
            <a:endParaRPr lang="en-US"/>
          </a:p>
        </p:txBody>
      </p:sp>
    </p:spTree>
    <p:extLst>
      <p:ext uri="{BB962C8B-B14F-4D97-AF65-F5344CB8AC3E}">
        <p14:creationId xmlns:p14="http://schemas.microsoft.com/office/powerpoint/2010/main" val="124104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en-US" b="1" dirty="0"/>
              <a:t>Negative Implications</a:t>
            </a:r>
            <a:r>
              <a:rPr lang="en-US" dirty="0"/>
              <a:t>: It suggests dysfunction or failure, which can create stigma for families that don’t conform to traditional structures.</a:t>
            </a:r>
          </a:p>
          <a:p>
            <a:pPr>
              <a:buFont typeface="+mj-lt"/>
              <a:buAutoNum type="arabicPeriod"/>
            </a:pPr>
            <a:r>
              <a:rPr lang="en-US" b="1" dirty="0"/>
              <a:t>Oversimplification</a:t>
            </a:r>
            <a:r>
              <a:rPr lang="en-US" dirty="0"/>
              <a:t>: It reduces complex family dynamics to a simplistic label, ignoring the unique circumstances and strengths of each family.</a:t>
            </a:r>
          </a:p>
          <a:p>
            <a:pPr>
              <a:buFont typeface="+mj-lt"/>
              <a:buAutoNum type="arabicPeriod"/>
            </a:pPr>
            <a:r>
              <a:rPr lang="en-US" b="1" dirty="0"/>
              <a:t>Harmful Stereotypes</a:t>
            </a:r>
            <a:r>
              <a:rPr lang="en-US" dirty="0"/>
              <a:t>: and It can reinforce stereotypes about children from non-traditional families, leading to biases in education, healthcare, and social services.</a:t>
            </a:r>
          </a:p>
          <a:p>
            <a:pPr>
              <a:buFont typeface="+mj-lt"/>
              <a:buAutoNum type="arabicPeriod"/>
            </a:pPr>
            <a:r>
              <a:rPr lang="en-US" b="1" dirty="0"/>
              <a:t>Exclusion of Diverse Family Models</a:t>
            </a:r>
            <a:r>
              <a:rPr lang="en-US" dirty="0"/>
              <a:t>: The term fails to recognize and validate various family forms, including single-parent households, blended families, and LGBTQ+ families.</a:t>
            </a:r>
          </a:p>
          <a:p>
            <a:pPr>
              <a:buFont typeface="+mj-lt"/>
              <a:buAutoNum type="arabicPeriod"/>
            </a:pPr>
            <a:r>
              <a:rPr lang="en-US" b="1" dirty="0"/>
              <a:t>Impact on Self-Perception</a:t>
            </a:r>
            <a:r>
              <a:rPr lang="en-US" dirty="0"/>
              <a:t>: Children and parents who identify with the term may internalize feelings of inadequacy or failure, impacting their self-esteem and mental health.</a:t>
            </a:r>
          </a:p>
          <a:p>
            <a:pPr>
              <a:buFont typeface="+mj-lt"/>
              <a:buAutoNum type="arabicPeriod"/>
            </a:pPr>
            <a:r>
              <a:rPr lang="en-US" b="1" dirty="0"/>
              <a:t>Focus on Structure Rather than Function</a:t>
            </a:r>
            <a:r>
              <a:rPr lang="en-US" dirty="0"/>
              <a:t>: It prioritizes the family’s structure over the quality of relationships, which can overlook supportive environments that foster resilience and well-being.</a:t>
            </a:r>
          </a:p>
          <a:p>
            <a:pPr>
              <a:buFont typeface="+mj-lt"/>
              <a:buAutoNum type="arabicPeriod"/>
            </a:pPr>
            <a:r>
              <a:rPr lang="en-US" b="1" dirty="0"/>
              <a:t>Detracting from Support Systems</a:t>
            </a:r>
            <a:r>
              <a:rPr lang="en-US" dirty="0"/>
              <a:t>: It can obscure the importance of external support systems, such as extended family, friends, and community resources, which play critical roles in a child’s upbringing.</a:t>
            </a:r>
          </a:p>
          <a:p>
            <a:r>
              <a:rPr lang="en-US" dirty="0"/>
              <a:t>Using more inclusive language helps acknowledge the diverse realities of family life without imposing negative connotations.</a:t>
            </a:r>
          </a:p>
          <a:p>
            <a:endParaRPr lang="en-US" dirty="0"/>
          </a:p>
          <a:p>
            <a:endParaRPr lang="en-US" dirty="0"/>
          </a:p>
        </p:txBody>
      </p:sp>
      <p:sp>
        <p:nvSpPr>
          <p:cNvPr id="4" name="Slide Number Placeholder 3"/>
          <p:cNvSpPr>
            <a:spLocks noGrp="1"/>
          </p:cNvSpPr>
          <p:nvPr>
            <p:ph type="sldNum" sz="quarter" idx="5"/>
          </p:nvPr>
        </p:nvSpPr>
        <p:spPr/>
        <p:txBody>
          <a:bodyPr/>
          <a:lstStyle/>
          <a:p>
            <a:fld id="{562FDDA2-D307-7D41-8A9B-9D02DEE488BF}" type="slidenum">
              <a:rPr lang="en-US" smtClean="0"/>
              <a:t>8</a:t>
            </a:fld>
            <a:endParaRPr lang="en-US"/>
          </a:p>
        </p:txBody>
      </p:sp>
    </p:spTree>
    <p:extLst>
      <p:ext uri="{BB962C8B-B14F-4D97-AF65-F5344CB8AC3E}">
        <p14:creationId xmlns:p14="http://schemas.microsoft.com/office/powerpoint/2010/main" val="22074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en-US" b="1" dirty="0"/>
              <a:t>Perpetuation of Negative Stereotypes</a:t>
            </a:r>
            <a:r>
              <a:rPr lang="en-US" dirty="0"/>
              <a:t>: Studies show that labeling a family as a "broken home" often leads to negative stereotypes about the children from these families, such as assumptions of lower academic achievement, behavioral issues, or emotional difficulties.</a:t>
            </a:r>
          </a:p>
          <a:p>
            <a:pPr>
              <a:buFont typeface="+mj-lt"/>
              <a:buAutoNum type="arabicPeriod"/>
            </a:pPr>
            <a:r>
              <a:rPr lang="en-US" b="1" dirty="0"/>
              <a:t>Internalization of Stigma</a:t>
            </a:r>
            <a:r>
              <a:rPr lang="en-US" dirty="0"/>
              <a:t>: Children from families labeled as "broken" may internalize these negative perceptions, leading to lower self-esteem and increased anxiety or depression. This can affect their social interactions and academic performance.</a:t>
            </a:r>
          </a:p>
          <a:p>
            <a:pPr>
              <a:buFont typeface="+mj-lt"/>
              <a:buAutoNum type="arabicPeriod"/>
            </a:pPr>
            <a:r>
              <a:rPr lang="en-US" b="1" dirty="0"/>
              <a:t>Social Isolation</a:t>
            </a:r>
            <a:r>
              <a:rPr lang="en-US" dirty="0"/>
              <a:t>: Stigmatization can result in social isolation for both children and parents. Families perceived as "broken" may face exclusion from social groups, further compounding feelings of inadequacy or shame.</a:t>
            </a:r>
          </a:p>
          <a:p>
            <a:pPr>
              <a:buFont typeface="+mj-lt"/>
              <a:buAutoNum type="arabicPeriod"/>
            </a:pPr>
            <a:r>
              <a:rPr lang="en-US" b="1" dirty="0"/>
              <a:t>Impact on Support Services</a:t>
            </a:r>
            <a:r>
              <a:rPr lang="en-US" dirty="0"/>
              <a:t>: Research shows that stigma can affect access to resources. Families labeled as "broken" might be less likely to seek help, fearing judgment or discrimination from social services, educators, or healthcare providers.</a:t>
            </a:r>
          </a:p>
          <a:p>
            <a:r>
              <a:rPr lang="en-US" dirty="0"/>
              <a:t>Overall, the term "broken home" can foster stigma that adversely affects the well-being of children and families, making it crucial to adopt more neutral and inclusive language in discussions about family dynamics.</a:t>
            </a:r>
          </a:p>
          <a:p>
            <a:r>
              <a:rPr lang="en-US" b="1" dirty="0"/>
              <a:t>5. These factors are correlated with crime/delinquency as well – so it may not just be the family structure, but that the family structure can also lead to stigma thereby leading to these inadequate feelings/strains and indirectly resulting in poor coping skills and crime/delinquency and in fact, Bob Agnew, talked about how discrimination, isolation, and marginalization can lead to delinquency</a:t>
            </a:r>
          </a:p>
        </p:txBody>
      </p:sp>
      <p:sp>
        <p:nvSpPr>
          <p:cNvPr id="4" name="Slide Number Placeholder 3"/>
          <p:cNvSpPr>
            <a:spLocks noGrp="1"/>
          </p:cNvSpPr>
          <p:nvPr>
            <p:ph type="sldNum" sz="quarter" idx="5"/>
          </p:nvPr>
        </p:nvSpPr>
        <p:spPr/>
        <p:txBody>
          <a:bodyPr/>
          <a:lstStyle/>
          <a:p>
            <a:fld id="{562FDDA2-D307-7D41-8A9B-9D02DEE488BF}" type="slidenum">
              <a:rPr lang="en-US" smtClean="0"/>
              <a:t>9</a:t>
            </a:fld>
            <a:endParaRPr lang="en-US"/>
          </a:p>
        </p:txBody>
      </p:sp>
    </p:spTree>
    <p:extLst>
      <p:ext uri="{BB962C8B-B14F-4D97-AF65-F5344CB8AC3E}">
        <p14:creationId xmlns:p14="http://schemas.microsoft.com/office/powerpoint/2010/main" val="28570234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1">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C5C32C3-0E38-EF40-8753-699E473F0219}"/>
              </a:ext>
            </a:extLst>
          </p:cNvPr>
          <p:cNvPicPr>
            <a:picLocks noChangeAspect="1"/>
          </p:cNvPicPr>
          <p:nvPr/>
        </p:nvPicPr>
        <p:blipFill rotWithShape="1">
          <a:blip r:embed="rId2"/>
          <a:srcRect r="50000"/>
          <a:stretch/>
        </p:blipFill>
        <p:spPr>
          <a:xfrm>
            <a:off x="6096000" y="0"/>
            <a:ext cx="6096000" cy="6858000"/>
          </a:xfrm>
          <a:prstGeom prst="rect">
            <a:avLst/>
          </a:prstGeom>
        </p:spPr>
      </p:pic>
      <p:sp>
        <p:nvSpPr>
          <p:cNvPr id="5" name="Title 4">
            <a:extLst>
              <a:ext uri="{FF2B5EF4-FFF2-40B4-BE49-F238E27FC236}">
                <a16:creationId xmlns:a16="http://schemas.microsoft.com/office/drawing/2014/main" id="{B27BE0D8-E95C-3C4B-A373-FA77AFB95C44}"/>
              </a:ext>
            </a:extLst>
          </p:cNvPr>
          <p:cNvSpPr>
            <a:spLocks noGrp="1"/>
          </p:cNvSpPr>
          <p:nvPr>
            <p:ph type="title" hasCustomPrompt="1"/>
          </p:nvPr>
        </p:nvSpPr>
        <p:spPr>
          <a:xfrm>
            <a:off x="6813549" y="2703443"/>
            <a:ext cx="4660900" cy="677395"/>
          </a:xfrm>
          <a:prstGeom prst="rect">
            <a:avLst/>
          </a:prstGeom>
        </p:spPr>
        <p:txBody>
          <a:bodyPr/>
          <a:lstStyle>
            <a:lvl1pPr algn="ctr">
              <a:defRPr sz="3200" b="1">
                <a:latin typeface="Arial" panose="020B0604020202020204" pitchFamily="34" charset="0"/>
                <a:cs typeface="Arial" panose="020B0604020202020204" pitchFamily="34" charset="0"/>
              </a:defRPr>
            </a:lvl1pPr>
          </a:lstStyle>
          <a:p>
            <a:r>
              <a:rPr lang="en-US" dirty="0"/>
              <a:t>Title</a:t>
            </a:r>
          </a:p>
        </p:txBody>
      </p:sp>
      <p:sp>
        <p:nvSpPr>
          <p:cNvPr id="10" name="Text Placeholder 2">
            <a:extLst>
              <a:ext uri="{FF2B5EF4-FFF2-40B4-BE49-F238E27FC236}">
                <a16:creationId xmlns:a16="http://schemas.microsoft.com/office/drawing/2014/main" id="{C1DA1688-B217-4843-B0D0-29E1D2028150}"/>
              </a:ext>
            </a:extLst>
          </p:cNvPr>
          <p:cNvSpPr>
            <a:spLocks noGrp="1"/>
          </p:cNvSpPr>
          <p:nvPr>
            <p:ph type="body" sz="quarter" idx="13" hasCustomPrompt="1"/>
          </p:nvPr>
        </p:nvSpPr>
        <p:spPr>
          <a:xfrm>
            <a:off x="6813549" y="3546735"/>
            <a:ext cx="4660900" cy="512762"/>
          </a:xfrm>
          <a:prstGeom prst="rect">
            <a:avLst/>
          </a:prstGeom>
        </p:spPr>
        <p:txBody>
          <a:bodyPr/>
          <a:lstStyle>
            <a:lvl1pPr marL="0" indent="0" algn="ctr">
              <a:buNone/>
              <a:defRPr sz="2000" b="1">
                <a:latin typeface="Arial" panose="020B0604020202020204" pitchFamily="34" charset="0"/>
                <a:cs typeface="Arial" panose="020B0604020202020204" pitchFamily="34" charset="0"/>
              </a:defRPr>
            </a:lvl1pPr>
            <a:lvl2pPr>
              <a:defRPr b="1">
                <a:latin typeface="Arial" panose="020B0604020202020204" pitchFamily="34" charset="0"/>
                <a:cs typeface="Arial" panose="020B0604020202020204" pitchFamily="34" charset="0"/>
              </a:defRPr>
            </a:lvl2pPr>
            <a:lvl3pPr>
              <a:defRPr b="1">
                <a:latin typeface="Arial" panose="020B0604020202020204" pitchFamily="34" charset="0"/>
                <a:cs typeface="Arial" panose="020B0604020202020204" pitchFamily="34" charset="0"/>
              </a:defRPr>
            </a:lvl3pPr>
            <a:lvl4pPr>
              <a:defRPr b="1">
                <a:latin typeface="Arial" panose="020B0604020202020204" pitchFamily="34" charset="0"/>
                <a:cs typeface="Arial" panose="020B0604020202020204" pitchFamily="34" charset="0"/>
              </a:defRPr>
            </a:lvl4pPr>
            <a:lvl5pPr>
              <a:defRPr b="1">
                <a:latin typeface="Arial" panose="020B0604020202020204" pitchFamily="34" charset="0"/>
                <a:cs typeface="Arial" panose="020B0604020202020204" pitchFamily="34" charset="0"/>
              </a:defRPr>
            </a:lvl5pPr>
          </a:lstStyle>
          <a:p>
            <a:pPr lvl="0"/>
            <a:r>
              <a:rPr lang="en-US" dirty="0"/>
              <a:t>Date</a:t>
            </a:r>
          </a:p>
        </p:txBody>
      </p:sp>
      <p:pic>
        <p:nvPicPr>
          <p:cNvPr id="11" name="Picture 10">
            <a:extLst>
              <a:ext uri="{FF2B5EF4-FFF2-40B4-BE49-F238E27FC236}">
                <a16:creationId xmlns:a16="http://schemas.microsoft.com/office/drawing/2014/main" id="{64356227-D7D4-F943-AFB2-F20F8B424051}"/>
              </a:ext>
            </a:extLst>
          </p:cNvPr>
          <p:cNvPicPr>
            <a:picLocks noChangeAspect="1"/>
          </p:cNvPicPr>
          <p:nvPr/>
        </p:nvPicPr>
        <p:blipFill>
          <a:blip r:embed="rId3"/>
          <a:stretch>
            <a:fillRect/>
          </a:stretch>
        </p:blipFill>
        <p:spPr>
          <a:xfrm>
            <a:off x="1598817" y="1983144"/>
            <a:ext cx="2853911" cy="2891711"/>
          </a:xfrm>
          <a:prstGeom prst="rect">
            <a:avLst/>
          </a:prstGeom>
        </p:spPr>
      </p:pic>
    </p:spTree>
    <p:extLst>
      <p:ext uri="{BB962C8B-B14F-4D97-AF65-F5344CB8AC3E}">
        <p14:creationId xmlns:p14="http://schemas.microsoft.com/office/powerpoint/2010/main" val="2819093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lide Option 1">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2D5093F-A64D-6A42-8920-D62D4FA40C4E}"/>
              </a:ext>
            </a:extLst>
          </p:cNvPr>
          <p:cNvGrpSpPr/>
          <p:nvPr userDrawn="1"/>
        </p:nvGrpSpPr>
        <p:grpSpPr>
          <a:xfrm>
            <a:off x="-1" y="0"/>
            <a:ext cx="12192002" cy="6858000"/>
            <a:chOff x="-1" y="0"/>
            <a:chExt cx="12192002" cy="6858000"/>
          </a:xfrm>
        </p:grpSpPr>
        <p:pic>
          <p:nvPicPr>
            <p:cNvPr id="8" name="Picture 7">
              <a:extLst>
                <a:ext uri="{FF2B5EF4-FFF2-40B4-BE49-F238E27FC236}">
                  <a16:creationId xmlns:a16="http://schemas.microsoft.com/office/drawing/2014/main" id="{0A42E0DC-41C4-5D4E-9365-D4101A18F8FD}"/>
                </a:ext>
              </a:extLst>
            </p:cNvPr>
            <p:cNvPicPr>
              <a:picLocks noChangeAspect="1"/>
            </p:cNvPicPr>
            <p:nvPr/>
          </p:nvPicPr>
          <p:blipFill rotWithShape="1">
            <a:blip r:embed="rId2"/>
            <a:srcRect t="20272"/>
            <a:stretch/>
          </p:blipFill>
          <p:spPr>
            <a:xfrm>
              <a:off x="1" y="0"/>
              <a:ext cx="12192000" cy="6858000"/>
            </a:xfrm>
            <a:prstGeom prst="rect">
              <a:avLst/>
            </a:prstGeom>
          </p:spPr>
        </p:pic>
        <p:cxnSp>
          <p:nvCxnSpPr>
            <p:cNvPr id="9" name="Straight Connector 8">
              <a:extLst>
                <a:ext uri="{FF2B5EF4-FFF2-40B4-BE49-F238E27FC236}">
                  <a16:creationId xmlns:a16="http://schemas.microsoft.com/office/drawing/2014/main" id="{5FC13913-2F32-2343-B64C-251CB51EA2C7}"/>
                </a:ext>
              </a:extLst>
            </p:cNvPr>
            <p:cNvCxnSpPr>
              <a:cxnSpLocks/>
            </p:cNvCxnSpPr>
            <p:nvPr/>
          </p:nvCxnSpPr>
          <p:spPr>
            <a:xfrm>
              <a:off x="1826811" y="1497477"/>
              <a:ext cx="8538377" cy="0"/>
            </a:xfrm>
            <a:prstGeom prst="line">
              <a:avLst/>
            </a:prstGeom>
            <a:ln w="28575">
              <a:solidFill>
                <a:srgbClr val="FFC629"/>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4EDDACB2-B58B-F64A-B55E-70FEB45037B1}"/>
                </a:ext>
              </a:extLst>
            </p:cNvPr>
            <p:cNvSpPr/>
            <p:nvPr/>
          </p:nvSpPr>
          <p:spPr>
            <a:xfrm>
              <a:off x="5589104" y="990581"/>
              <a:ext cx="1013791" cy="1013791"/>
            </a:xfrm>
            <a:prstGeom prst="ellipse">
              <a:avLst/>
            </a:prstGeom>
            <a:solidFill>
              <a:schemeClr val="bg1"/>
            </a:solidFill>
            <a:ln>
              <a:solidFill>
                <a:srgbClr val="FFC6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84A6396A-6CC8-EE41-8B23-9407CDA8FD3F}"/>
                </a:ext>
              </a:extLst>
            </p:cNvPr>
            <p:cNvCxnSpPr>
              <a:cxnSpLocks/>
            </p:cNvCxnSpPr>
            <p:nvPr/>
          </p:nvCxnSpPr>
          <p:spPr>
            <a:xfrm>
              <a:off x="1826811" y="5360525"/>
              <a:ext cx="8538377" cy="0"/>
            </a:xfrm>
            <a:prstGeom prst="line">
              <a:avLst/>
            </a:prstGeom>
            <a:ln w="28575">
              <a:solidFill>
                <a:srgbClr val="FFC629"/>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24DCAAE-06D4-1C42-A8CE-0E38F73143D0}"/>
                </a:ext>
              </a:extLst>
            </p:cNvPr>
            <p:cNvSpPr/>
            <p:nvPr/>
          </p:nvSpPr>
          <p:spPr>
            <a:xfrm>
              <a:off x="5589104" y="4853629"/>
              <a:ext cx="1013791" cy="1013791"/>
            </a:xfrm>
            <a:prstGeom prst="ellipse">
              <a:avLst/>
            </a:prstGeom>
            <a:solidFill>
              <a:schemeClr val="bg1"/>
            </a:solidFill>
            <a:ln>
              <a:solidFill>
                <a:srgbClr val="FFC6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2F89AB1-B31C-E448-B85A-7845F94BB1BB}"/>
                </a:ext>
              </a:extLst>
            </p:cNvPr>
            <p:cNvSpPr/>
            <p:nvPr/>
          </p:nvSpPr>
          <p:spPr>
            <a:xfrm>
              <a:off x="-1" y="2494755"/>
              <a:ext cx="12192001" cy="1866622"/>
            </a:xfrm>
            <a:prstGeom prst="rect">
              <a:avLst/>
            </a:prstGeom>
            <a:solidFill>
              <a:srgbClr val="FFC6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5F5AD75-B71E-D94B-A05C-66D485089CE9}"/>
                </a:ext>
              </a:extLst>
            </p:cNvPr>
            <p:cNvPicPr>
              <a:picLocks noChangeAspect="1"/>
            </p:cNvPicPr>
            <p:nvPr/>
          </p:nvPicPr>
          <p:blipFill>
            <a:blip r:embed="rId3"/>
            <a:stretch>
              <a:fillRect/>
            </a:stretch>
          </p:blipFill>
          <p:spPr>
            <a:xfrm>
              <a:off x="5770916" y="1320514"/>
              <a:ext cx="650162" cy="433441"/>
            </a:xfrm>
            <a:prstGeom prst="rect">
              <a:avLst/>
            </a:prstGeom>
          </p:spPr>
        </p:pic>
        <p:pic>
          <p:nvPicPr>
            <p:cNvPr id="16" name="Picture 15">
              <a:extLst>
                <a:ext uri="{FF2B5EF4-FFF2-40B4-BE49-F238E27FC236}">
                  <a16:creationId xmlns:a16="http://schemas.microsoft.com/office/drawing/2014/main" id="{27CDAB06-B996-2747-B5EA-CA07085E551D}"/>
                </a:ext>
              </a:extLst>
            </p:cNvPr>
            <p:cNvPicPr>
              <a:picLocks noChangeAspect="1"/>
            </p:cNvPicPr>
            <p:nvPr/>
          </p:nvPicPr>
          <p:blipFill>
            <a:blip r:embed="rId3"/>
            <a:stretch>
              <a:fillRect/>
            </a:stretch>
          </p:blipFill>
          <p:spPr>
            <a:xfrm rot="10800000">
              <a:off x="5770916" y="5143800"/>
              <a:ext cx="650162" cy="433441"/>
            </a:xfrm>
            <a:prstGeom prst="rect">
              <a:avLst/>
            </a:prstGeom>
          </p:spPr>
        </p:pic>
      </p:grpSp>
      <p:sp>
        <p:nvSpPr>
          <p:cNvPr id="17" name="Text Placeholder 12">
            <a:extLst>
              <a:ext uri="{FF2B5EF4-FFF2-40B4-BE49-F238E27FC236}">
                <a16:creationId xmlns:a16="http://schemas.microsoft.com/office/drawing/2014/main" id="{4E663CB2-1E13-F842-839B-5A8CD0A85A60}"/>
              </a:ext>
            </a:extLst>
          </p:cNvPr>
          <p:cNvSpPr>
            <a:spLocks noGrp="1"/>
          </p:cNvSpPr>
          <p:nvPr>
            <p:ph type="body" sz="quarter" idx="12" hasCustomPrompt="1"/>
          </p:nvPr>
        </p:nvSpPr>
        <p:spPr>
          <a:xfrm>
            <a:off x="888571" y="2937860"/>
            <a:ext cx="10414849" cy="980411"/>
          </a:xfrm>
          <a:prstGeom prst="rect">
            <a:avLst/>
          </a:prstGeom>
        </p:spPr>
        <p:txBody>
          <a:bodyPr/>
          <a:lstStyle>
            <a:lvl1pPr marL="0" indent="0" algn="ctr">
              <a:buNone/>
              <a:defRPr sz="3200" b="1" i="0">
                <a:solidFill>
                  <a:schemeClr val="tx1"/>
                </a:solidFill>
                <a:latin typeface="Arial" panose="020B0604020202020204" pitchFamily="34" charset="0"/>
                <a:cs typeface="Arial" panose="020B0604020202020204" pitchFamily="34" charset="0"/>
              </a:defRPr>
            </a:lvl1pPr>
          </a:lstStyle>
          <a:p>
            <a:pPr lvl="0"/>
            <a:r>
              <a:rPr lang="en-US" dirty="0"/>
              <a:t>We don’t yet know what our best self can be…together, we all need to find it.</a:t>
            </a:r>
          </a:p>
        </p:txBody>
      </p:sp>
    </p:spTree>
    <p:extLst>
      <p:ext uri="{BB962C8B-B14F-4D97-AF65-F5344CB8AC3E}">
        <p14:creationId xmlns:p14="http://schemas.microsoft.com/office/powerpoint/2010/main" val="456981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lide Option 2">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533246C5-2D29-F946-B2F7-3B9C84905703}"/>
              </a:ext>
            </a:extLst>
          </p:cNvPr>
          <p:cNvGrpSpPr/>
          <p:nvPr userDrawn="1"/>
        </p:nvGrpSpPr>
        <p:grpSpPr>
          <a:xfrm>
            <a:off x="-1" y="0"/>
            <a:ext cx="12192001" cy="6858000"/>
            <a:chOff x="-1" y="0"/>
            <a:chExt cx="12192001" cy="6858000"/>
          </a:xfrm>
        </p:grpSpPr>
        <p:pic>
          <p:nvPicPr>
            <p:cNvPr id="8" name="Picture 7">
              <a:extLst>
                <a:ext uri="{FF2B5EF4-FFF2-40B4-BE49-F238E27FC236}">
                  <a16:creationId xmlns:a16="http://schemas.microsoft.com/office/drawing/2014/main" id="{44CE2E98-8D1A-CD4B-B1A9-88632EBA646B}"/>
                </a:ext>
              </a:extLst>
            </p:cNvPr>
            <p:cNvPicPr>
              <a:picLocks noChangeAspect="1"/>
            </p:cNvPicPr>
            <p:nvPr/>
          </p:nvPicPr>
          <p:blipFill>
            <a:blip r:embed="rId2"/>
            <a:stretch>
              <a:fillRect/>
            </a:stretch>
          </p:blipFill>
          <p:spPr>
            <a:xfrm>
              <a:off x="0" y="0"/>
              <a:ext cx="12192000" cy="6858000"/>
            </a:xfrm>
            <a:prstGeom prst="rect">
              <a:avLst/>
            </a:prstGeom>
          </p:spPr>
        </p:pic>
        <p:cxnSp>
          <p:nvCxnSpPr>
            <p:cNvPr id="9" name="Straight Connector 8">
              <a:extLst>
                <a:ext uri="{FF2B5EF4-FFF2-40B4-BE49-F238E27FC236}">
                  <a16:creationId xmlns:a16="http://schemas.microsoft.com/office/drawing/2014/main" id="{CFBB83C3-3C45-0841-A413-09852839C40C}"/>
                </a:ext>
              </a:extLst>
            </p:cNvPr>
            <p:cNvCxnSpPr>
              <a:cxnSpLocks/>
            </p:cNvCxnSpPr>
            <p:nvPr/>
          </p:nvCxnSpPr>
          <p:spPr>
            <a:xfrm>
              <a:off x="1826811" y="1497477"/>
              <a:ext cx="853837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57FDDB52-74F4-BD45-9465-8A1053479EC4}"/>
                </a:ext>
              </a:extLst>
            </p:cNvPr>
            <p:cNvSpPr/>
            <p:nvPr/>
          </p:nvSpPr>
          <p:spPr>
            <a:xfrm>
              <a:off x="5589104" y="990581"/>
              <a:ext cx="1013791" cy="1013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7DFCEBF5-ADAA-7B46-9038-529B9CAD1C0A}"/>
                </a:ext>
              </a:extLst>
            </p:cNvPr>
            <p:cNvCxnSpPr>
              <a:cxnSpLocks/>
            </p:cNvCxnSpPr>
            <p:nvPr/>
          </p:nvCxnSpPr>
          <p:spPr>
            <a:xfrm>
              <a:off x="1826811" y="5360525"/>
              <a:ext cx="853837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C772748-8129-DF4A-8381-C7C56673891E}"/>
                </a:ext>
              </a:extLst>
            </p:cNvPr>
            <p:cNvSpPr/>
            <p:nvPr/>
          </p:nvSpPr>
          <p:spPr>
            <a:xfrm>
              <a:off x="5589104" y="4853629"/>
              <a:ext cx="1013791" cy="1013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87E82D3-A127-8949-B1E6-B259F329C874}"/>
                </a:ext>
              </a:extLst>
            </p:cNvPr>
            <p:cNvSpPr/>
            <p:nvPr/>
          </p:nvSpPr>
          <p:spPr>
            <a:xfrm>
              <a:off x="-1" y="2494755"/>
              <a:ext cx="12192001" cy="186662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6EB4B2D7-120C-C34A-B84F-EA07D8F4AE44}"/>
                </a:ext>
              </a:extLst>
            </p:cNvPr>
            <p:cNvPicPr>
              <a:picLocks noChangeAspect="1"/>
            </p:cNvPicPr>
            <p:nvPr/>
          </p:nvPicPr>
          <p:blipFill>
            <a:blip r:embed="rId3"/>
            <a:stretch>
              <a:fillRect/>
            </a:stretch>
          </p:blipFill>
          <p:spPr>
            <a:xfrm>
              <a:off x="5750855" y="1305854"/>
              <a:ext cx="690281" cy="460187"/>
            </a:xfrm>
            <a:prstGeom prst="rect">
              <a:avLst/>
            </a:prstGeom>
          </p:spPr>
        </p:pic>
        <p:pic>
          <p:nvPicPr>
            <p:cNvPr id="16" name="Picture 15">
              <a:extLst>
                <a:ext uri="{FF2B5EF4-FFF2-40B4-BE49-F238E27FC236}">
                  <a16:creationId xmlns:a16="http://schemas.microsoft.com/office/drawing/2014/main" id="{7F279F7D-5F09-5A4A-BBE3-A178B7A30770}"/>
                </a:ext>
              </a:extLst>
            </p:cNvPr>
            <p:cNvPicPr>
              <a:picLocks noChangeAspect="1"/>
            </p:cNvPicPr>
            <p:nvPr/>
          </p:nvPicPr>
          <p:blipFill>
            <a:blip r:embed="rId3"/>
            <a:stretch>
              <a:fillRect/>
            </a:stretch>
          </p:blipFill>
          <p:spPr>
            <a:xfrm rot="10800000">
              <a:off x="5750855" y="5128560"/>
              <a:ext cx="690281" cy="460187"/>
            </a:xfrm>
            <a:prstGeom prst="rect">
              <a:avLst/>
            </a:prstGeom>
          </p:spPr>
        </p:pic>
      </p:grpSp>
      <p:sp>
        <p:nvSpPr>
          <p:cNvPr id="14" name="Text Placeholder 12">
            <a:extLst>
              <a:ext uri="{FF2B5EF4-FFF2-40B4-BE49-F238E27FC236}">
                <a16:creationId xmlns:a16="http://schemas.microsoft.com/office/drawing/2014/main" id="{D4F3A9B5-49EA-D54B-89B9-093CE6BD84CE}"/>
              </a:ext>
            </a:extLst>
          </p:cNvPr>
          <p:cNvSpPr>
            <a:spLocks noGrp="1"/>
          </p:cNvSpPr>
          <p:nvPr>
            <p:ph type="body" sz="quarter" idx="12" hasCustomPrompt="1"/>
          </p:nvPr>
        </p:nvSpPr>
        <p:spPr>
          <a:xfrm>
            <a:off x="888571" y="2937860"/>
            <a:ext cx="10414849" cy="980411"/>
          </a:xfrm>
          <a:prstGeom prst="rect">
            <a:avLst/>
          </a:prstGeom>
        </p:spPr>
        <p:txBody>
          <a:bodyPr/>
          <a:lstStyle>
            <a:lvl1pPr marL="0" indent="0" algn="ctr">
              <a:buNone/>
              <a:defRPr sz="3200" b="1" i="0">
                <a:solidFill>
                  <a:schemeClr val="bg1"/>
                </a:solidFill>
                <a:latin typeface="Arial" panose="020B0604020202020204" pitchFamily="34" charset="0"/>
                <a:cs typeface="Arial" panose="020B0604020202020204" pitchFamily="34" charset="0"/>
              </a:defRPr>
            </a:lvl1pPr>
          </a:lstStyle>
          <a:p>
            <a:pPr lvl="0"/>
            <a:r>
              <a:rPr lang="en-US" dirty="0"/>
              <a:t>We don’t yet know what our best self can be…together, we all need to find it.</a:t>
            </a:r>
          </a:p>
        </p:txBody>
      </p:sp>
    </p:spTree>
    <p:extLst>
      <p:ext uri="{BB962C8B-B14F-4D97-AF65-F5344CB8AC3E}">
        <p14:creationId xmlns:p14="http://schemas.microsoft.com/office/powerpoint/2010/main" val="2181872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F25A00D-820B-394B-BB34-47EBF2ABECF4}"/>
              </a:ext>
            </a:extLst>
          </p:cNvPr>
          <p:cNvPicPr>
            <a:picLocks noChangeAspect="1"/>
          </p:cNvPicPr>
          <p:nvPr/>
        </p:nvPicPr>
        <p:blipFill>
          <a:blip r:embed="rId2"/>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D071227B-224F-8845-985A-7D474CAE570C}"/>
              </a:ext>
            </a:extLst>
          </p:cNvPr>
          <p:cNvSpPr/>
          <p:nvPr/>
        </p:nvSpPr>
        <p:spPr>
          <a:xfrm>
            <a:off x="-1" y="2958419"/>
            <a:ext cx="12192001" cy="94116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33FC234-CE84-CE4A-AEC5-3D8F75B4E49C}"/>
              </a:ext>
            </a:extLst>
          </p:cNvPr>
          <p:cNvSpPr txBox="1"/>
          <p:nvPr/>
        </p:nvSpPr>
        <p:spPr>
          <a:xfrm>
            <a:off x="1822703" y="3210350"/>
            <a:ext cx="8546592" cy="477054"/>
          </a:xfrm>
          <a:prstGeom prst="rect">
            <a:avLst/>
          </a:prstGeom>
          <a:noFill/>
        </p:spPr>
        <p:txBody>
          <a:bodyPr wrap="square" rtlCol="0">
            <a:spAutoFit/>
          </a:bodyPr>
          <a:lstStyle/>
          <a:p>
            <a:pPr algn="ctr"/>
            <a:r>
              <a:rPr lang="en-US" sz="2500" b="1" dirty="0">
                <a:solidFill>
                  <a:schemeClr val="bg1"/>
                </a:solidFill>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3934758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7E3552-DEBB-C944-A554-82AFCB8419BA}"/>
              </a:ext>
            </a:extLst>
          </p:cNvPr>
          <p:cNvSpPr/>
          <p:nvPr/>
        </p:nvSpPr>
        <p:spPr>
          <a:xfrm>
            <a:off x="0" y="4872178"/>
            <a:ext cx="12192000" cy="12180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C89982E9-2715-D941-B379-71A97DB17011}"/>
              </a:ext>
            </a:extLst>
          </p:cNvPr>
          <p:cNvPicPr>
            <a:picLocks noChangeAspect="1"/>
          </p:cNvPicPr>
          <p:nvPr/>
        </p:nvPicPr>
        <p:blipFill rotWithShape="1">
          <a:blip r:embed="rId2"/>
          <a:srcRect t="50000" r="1168" b="21932"/>
          <a:stretch/>
        </p:blipFill>
        <p:spPr>
          <a:xfrm>
            <a:off x="-1" y="4933072"/>
            <a:ext cx="12192001" cy="1924928"/>
          </a:xfrm>
          <a:prstGeom prst="rect">
            <a:avLst/>
          </a:prstGeom>
        </p:spPr>
      </p:pic>
      <p:pic>
        <p:nvPicPr>
          <p:cNvPr id="7" name="Picture 6">
            <a:extLst>
              <a:ext uri="{FF2B5EF4-FFF2-40B4-BE49-F238E27FC236}">
                <a16:creationId xmlns:a16="http://schemas.microsoft.com/office/drawing/2014/main" id="{558D1FCC-C828-5245-A412-3708798581AD}"/>
              </a:ext>
            </a:extLst>
          </p:cNvPr>
          <p:cNvPicPr>
            <a:picLocks noChangeAspect="1"/>
          </p:cNvPicPr>
          <p:nvPr/>
        </p:nvPicPr>
        <p:blipFill>
          <a:blip r:embed="rId3"/>
          <a:stretch>
            <a:fillRect/>
          </a:stretch>
        </p:blipFill>
        <p:spPr>
          <a:xfrm>
            <a:off x="4652335" y="963303"/>
            <a:ext cx="2887330" cy="2925572"/>
          </a:xfrm>
          <a:prstGeom prst="rect">
            <a:avLst/>
          </a:prstGeom>
        </p:spPr>
      </p:pic>
      <p:sp>
        <p:nvSpPr>
          <p:cNvPr id="10" name="Text Placeholder 2">
            <a:extLst>
              <a:ext uri="{FF2B5EF4-FFF2-40B4-BE49-F238E27FC236}">
                <a16:creationId xmlns:a16="http://schemas.microsoft.com/office/drawing/2014/main" id="{4754ED87-0658-414E-9715-03B964241252}"/>
              </a:ext>
            </a:extLst>
          </p:cNvPr>
          <p:cNvSpPr>
            <a:spLocks noGrp="1"/>
          </p:cNvSpPr>
          <p:nvPr>
            <p:ph type="body" sz="quarter" idx="12" hasCustomPrompt="1"/>
          </p:nvPr>
        </p:nvSpPr>
        <p:spPr>
          <a:xfrm>
            <a:off x="3765550" y="5448601"/>
            <a:ext cx="4660900" cy="446096"/>
          </a:xfrm>
          <a:prstGeom prst="rect">
            <a:avLst/>
          </a:prstGeom>
        </p:spPr>
        <p:txBody>
          <a:bodyPr/>
          <a:lstStyle>
            <a:lvl1pPr marL="0" indent="0" algn="ctr">
              <a:buNone/>
              <a:defRPr b="1">
                <a:latin typeface="Arial" panose="020B0604020202020204" pitchFamily="34" charset="0"/>
                <a:cs typeface="Arial" panose="020B0604020202020204" pitchFamily="34" charset="0"/>
              </a:defRPr>
            </a:lvl1pPr>
            <a:lvl2pPr>
              <a:defRPr b="1">
                <a:latin typeface="Arial" panose="020B0604020202020204" pitchFamily="34" charset="0"/>
                <a:cs typeface="Arial" panose="020B0604020202020204" pitchFamily="34" charset="0"/>
              </a:defRPr>
            </a:lvl2pPr>
            <a:lvl3pPr>
              <a:defRPr b="1">
                <a:latin typeface="Arial" panose="020B0604020202020204" pitchFamily="34" charset="0"/>
                <a:cs typeface="Arial" panose="020B0604020202020204" pitchFamily="34" charset="0"/>
              </a:defRPr>
            </a:lvl3pPr>
            <a:lvl4pPr>
              <a:defRPr b="1">
                <a:latin typeface="Arial" panose="020B0604020202020204" pitchFamily="34" charset="0"/>
                <a:cs typeface="Arial" panose="020B0604020202020204" pitchFamily="34" charset="0"/>
              </a:defRPr>
            </a:lvl4pPr>
            <a:lvl5pPr>
              <a:defRPr b="1">
                <a:latin typeface="Arial" panose="020B0604020202020204" pitchFamily="34" charset="0"/>
                <a:cs typeface="Arial" panose="020B0604020202020204" pitchFamily="34" charset="0"/>
              </a:defRPr>
            </a:lvl5pPr>
          </a:lstStyle>
          <a:p>
            <a:pPr lvl="0"/>
            <a:r>
              <a:rPr lang="en-US" dirty="0"/>
              <a:t>Title2</a:t>
            </a:r>
          </a:p>
        </p:txBody>
      </p:sp>
      <p:sp>
        <p:nvSpPr>
          <p:cNvPr id="11" name="Text Placeholder 2">
            <a:extLst>
              <a:ext uri="{FF2B5EF4-FFF2-40B4-BE49-F238E27FC236}">
                <a16:creationId xmlns:a16="http://schemas.microsoft.com/office/drawing/2014/main" id="{DEA2028A-6C2D-9540-910F-711B608C5FD8}"/>
              </a:ext>
            </a:extLst>
          </p:cNvPr>
          <p:cNvSpPr>
            <a:spLocks noGrp="1"/>
          </p:cNvSpPr>
          <p:nvPr>
            <p:ph type="body" sz="quarter" idx="13" hasCustomPrompt="1"/>
          </p:nvPr>
        </p:nvSpPr>
        <p:spPr>
          <a:xfrm>
            <a:off x="3765550" y="5961363"/>
            <a:ext cx="4660900" cy="350227"/>
          </a:xfrm>
          <a:prstGeom prst="rect">
            <a:avLst/>
          </a:prstGeom>
        </p:spPr>
        <p:txBody>
          <a:bodyPr/>
          <a:lstStyle>
            <a:lvl1pPr marL="0" indent="0" algn="ctr">
              <a:buNone/>
              <a:defRPr sz="2000" b="1">
                <a:latin typeface="Arial" panose="020B0604020202020204" pitchFamily="34" charset="0"/>
                <a:cs typeface="Arial" panose="020B0604020202020204" pitchFamily="34" charset="0"/>
              </a:defRPr>
            </a:lvl1pPr>
            <a:lvl2pPr>
              <a:defRPr b="1">
                <a:latin typeface="Arial" panose="020B0604020202020204" pitchFamily="34" charset="0"/>
                <a:cs typeface="Arial" panose="020B0604020202020204" pitchFamily="34" charset="0"/>
              </a:defRPr>
            </a:lvl2pPr>
            <a:lvl3pPr>
              <a:defRPr b="1">
                <a:latin typeface="Arial" panose="020B0604020202020204" pitchFamily="34" charset="0"/>
                <a:cs typeface="Arial" panose="020B0604020202020204" pitchFamily="34" charset="0"/>
              </a:defRPr>
            </a:lvl3pPr>
            <a:lvl4pPr>
              <a:defRPr b="1">
                <a:latin typeface="Arial" panose="020B0604020202020204" pitchFamily="34" charset="0"/>
                <a:cs typeface="Arial" panose="020B0604020202020204" pitchFamily="34" charset="0"/>
              </a:defRPr>
            </a:lvl4pPr>
            <a:lvl5pPr>
              <a:defRPr b="1">
                <a:latin typeface="Arial" panose="020B0604020202020204" pitchFamily="34" charset="0"/>
                <a:cs typeface="Arial" panose="020B0604020202020204" pitchFamily="34" charset="0"/>
              </a:defRPr>
            </a:lvl5pPr>
          </a:lstStyle>
          <a:p>
            <a:pPr lvl="0"/>
            <a:r>
              <a:rPr lang="en-US" dirty="0"/>
              <a:t>Date2</a:t>
            </a:r>
          </a:p>
        </p:txBody>
      </p:sp>
    </p:spTree>
    <p:extLst>
      <p:ext uri="{BB962C8B-B14F-4D97-AF65-F5344CB8AC3E}">
        <p14:creationId xmlns:p14="http://schemas.microsoft.com/office/powerpoint/2010/main" val="303132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9982E9-2715-D941-B379-71A97DB17011}"/>
              </a:ext>
            </a:extLst>
          </p:cNvPr>
          <p:cNvPicPr>
            <a:picLocks noChangeAspect="1"/>
          </p:cNvPicPr>
          <p:nvPr/>
        </p:nvPicPr>
        <p:blipFill rotWithShape="1">
          <a:blip r:embed="rId2"/>
          <a:srcRect t="69902" r="1168" b="21932"/>
          <a:stretch/>
        </p:blipFill>
        <p:spPr>
          <a:xfrm>
            <a:off x="-1" y="6311590"/>
            <a:ext cx="12192001" cy="565634"/>
          </a:xfrm>
          <a:prstGeom prst="rect">
            <a:avLst/>
          </a:prstGeom>
        </p:spPr>
      </p:pic>
      <p:cxnSp>
        <p:nvCxnSpPr>
          <p:cNvPr id="3" name="Straight Connector 2">
            <a:extLst>
              <a:ext uri="{FF2B5EF4-FFF2-40B4-BE49-F238E27FC236}">
                <a16:creationId xmlns:a16="http://schemas.microsoft.com/office/drawing/2014/main" id="{D0C39C82-22A6-0A45-B0AE-051068866D21}"/>
              </a:ext>
            </a:extLst>
          </p:cNvPr>
          <p:cNvCxnSpPr>
            <a:cxnSpLocks/>
          </p:cNvCxnSpPr>
          <p:nvPr userDrawn="1"/>
        </p:nvCxnSpPr>
        <p:spPr>
          <a:xfrm>
            <a:off x="-1" y="6311590"/>
            <a:ext cx="1219200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itle 11">
            <a:extLst>
              <a:ext uri="{FF2B5EF4-FFF2-40B4-BE49-F238E27FC236}">
                <a16:creationId xmlns:a16="http://schemas.microsoft.com/office/drawing/2014/main" id="{FA6151DA-0E50-3747-B88F-29F646B3148B}"/>
              </a:ext>
            </a:extLst>
          </p:cNvPr>
          <p:cNvSpPr>
            <a:spLocks noGrp="1"/>
          </p:cNvSpPr>
          <p:nvPr>
            <p:ph type="title" hasCustomPrompt="1"/>
          </p:nvPr>
        </p:nvSpPr>
        <p:spPr>
          <a:xfrm>
            <a:off x="733096" y="354615"/>
            <a:ext cx="10515600" cy="1325563"/>
          </a:xfrm>
          <a:prstGeom prst="rect">
            <a:avLst/>
          </a:prstGeom>
        </p:spPr>
        <p:txBody>
          <a:bodyPr/>
          <a:lstStyle>
            <a:lvl1pPr>
              <a:defRPr sz="4400" b="1" i="0">
                <a:latin typeface="Arial" panose="020B0604020202020204" pitchFamily="34" charset="0"/>
                <a:cs typeface="Arial" panose="020B0604020202020204" pitchFamily="34" charset="0"/>
              </a:defRPr>
            </a:lvl1pPr>
          </a:lstStyle>
          <a:p>
            <a:r>
              <a:rPr lang="en-US" dirty="0"/>
              <a:t>Title3</a:t>
            </a:r>
          </a:p>
        </p:txBody>
      </p:sp>
      <p:sp>
        <p:nvSpPr>
          <p:cNvPr id="15" name="Content Placeholder 14">
            <a:extLst>
              <a:ext uri="{FF2B5EF4-FFF2-40B4-BE49-F238E27FC236}">
                <a16:creationId xmlns:a16="http://schemas.microsoft.com/office/drawing/2014/main" id="{48378D0F-E7EF-4A4B-83B1-DE987880935F}"/>
              </a:ext>
            </a:extLst>
          </p:cNvPr>
          <p:cNvSpPr>
            <a:spLocks noGrp="1"/>
          </p:cNvSpPr>
          <p:nvPr>
            <p:ph sz="quarter" idx="10"/>
          </p:nvPr>
        </p:nvSpPr>
        <p:spPr>
          <a:xfrm>
            <a:off x="733425" y="2217738"/>
            <a:ext cx="10355263" cy="3752850"/>
          </a:xfrm>
          <a:prstGeom prst="rect">
            <a:avLst/>
          </a:prstGeom>
        </p:spPr>
        <p:txBody>
          <a:bodyPr/>
          <a:lstStyle>
            <a:lvl1pPr>
              <a:buClr>
                <a:srgbClr val="F7BF32"/>
              </a:buClr>
              <a:defRPr b="0" i="0">
                <a:latin typeface="Avenir 65 Medium" panose="02000503020000020003" pitchFamily="2" charset="0"/>
              </a:defRPr>
            </a:lvl1pPr>
            <a:lvl2pPr>
              <a:buClr>
                <a:srgbClr val="F7BF32"/>
              </a:buClr>
              <a:defRPr b="0" i="0">
                <a:latin typeface="Avenir 55 Roman" panose="02000503020000020003" pitchFamily="2" charset="0"/>
              </a:defRPr>
            </a:lvl2pPr>
            <a:lvl3pPr>
              <a:buClr>
                <a:srgbClr val="F7BF32"/>
              </a:buClr>
              <a:defRPr b="0" i="0">
                <a:latin typeface="Avenir 55 Roman" panose="02000503020000020003" pitchFamily="2" charset="0"/>
              </a:defRPr>
            </a:lvl3pPr>
            <a:lvl4pPr>
              <a:buClr>
                <a:srgbClr val="F7BF32"/>
              </a:buClr>
              <a:defRPr b="0" i="0">
                <a:latin typeface="Avenir 55 Roman" panose="02000503020000020003" pitchFamily="2" charset="0"/>
              </a:defRPr>
            </a:lvl4pPr>
            <a:lvl5pPr>
              <a:buClr>
                <a:srgbClr val="F7BF32"/>
              </a:buClr>
              <a:defRPr b="0" i="0">
                <a:latin typeface="Avenir 55 Roman" panose="02000503020000020003"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2006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9982E9-2715-D941-B379-71A97DB17011}"/>
              </a:ext>
            </a:extLst>
          </p:cNvPr>
          <p:cNvPicPr>
            <a:picLocks noChangeAspect="1"/>
          </p:cNvPicPr>
          <p:nvPr/>
        </p:nvPicPr>
        <p:blipFill rotWithShape="1">
          <a:blip r:embed="rId2"/>
          <a:srcRect t="69902" r="1168" b="21932"/>
          <a:stretch/>
        </p:blipFill>
        <p:spPr>
          <a:xfrm>
            <a:off x="-1" y="6311590"/>
            <a:ext cx="12192001" cy="565634"/>
          </a:xfrm>
          <a:prstGeom prst="rect">
            <a:avLst/>
          </a:prstGeom>
        </p:spPr>
      </p:pic>
      <p:cxnSp>
        <p:nvCxnSpPr>
          <p:cNvPr id="3" name="Straight Connector 2">
            <a:extLst>
              <a:ext uri="{FF2B5EF4-FFF2-40B4-BE49-F238E27FC236}">
                <a16:creationId xmlns:a16="http://schemas.microsoft.com/office/drawing/2014/main" id="{D0C39C82-22A6-0A45-B0AE-051068866D21}"/>
              </a:ext>
            </a:extLst>
          </p:cNvPr>
          <p:cNvCxnSpPr>
            <a:cxnSpLocks/>
          </p:cNvCxnSpPr>
          <p:nvPr userDrawn="1"/>
        </p:nvCxnSpPr>
        <p:spPr>
          <a:xfrm>
            <a:off x="-1" y="6311590"/>
            <a:ext cx="1219200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39A8CB0-9A70-A144-93B6-FBAF6A78F3A2}"/>
              </a:ext>
            </a:extLst>
          </p:cNvPr>
          <p:cNvSpPr>
            <a:spLocks noGrp="1"/>
          </p:cNvSpPr>
          <p:nvPr>
            <p:ph type="title"/>
          </p:nvPr>
        </p:nvSpPr>
        <p:spPr>
          <a:xfrm>
            <a:off x="838199" y="3054452"/>
            <a:ext cx="10515600" cy="1139861"/>
          </a:xfrm>
          <a:prstGeom prst="rect">
            <a:avLst/>
          </a:prstGeom>
        </p:spPr>
        <p:txBody>
          <a:bodyPr/>
          <a:lstStyle>
            <a:lvl1pPr algn="ctr">
              <a:defRPr sz="30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321194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7E3552-DEBB-C944-A554-82AFCB8419BA}"/>
              </a:ext>
            </a:extLst>
          </p:cNvPr>
          <p:cNvSpPr/>
          <p:nvPr/>
        </p:nvSpPr>
        <p:spPr>
          <a:xfrm>
            <a:off x="0" y="4872178"/>
            <a:ext cx="12192000" cy="12180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C89982E9-2715-D941-B379-71A97DB17011}"/>
              </a:ext>
            </a:extLst>
          </p:cNvPr>
          <p:cNvPicPr>
            <a:picLocks noChangeAspect="1"/>
          </p:cNvPicPr>
          <p:nvPr/>
        </p:nvPicPr>
        <p:blipFill rotWithShape="1">
          <a:blip r:embed="rId2"/>
          <a:srcRect t="50000" r="1168" b="21932"/>
          <a:stretch/>
        </p:blipFill>
        <p:spPr>
          <a:xfrm>
            <a:off x="-1" y="4933072"/>
            <a:ext cx="12192001" cy="1924928"/>
          </a:xfrm>
          <a:prstGeom prst="rect">
            <a:avLst/>
          </a:prstGeom>
        </p:spPr>
      </p:pic>
      <p:sp>
        <p:nvSpPr>
          <p:cNvPr id="6" name="Title 1">
            <a:extLst>
              <a:ext uri="{FF2B5EF4-FFF2-40B4-BE49-F238E27FC236}">
                <a16:creationId xmlns:a16="http://schemas.microsoft.com/office/drawing/2014/main" id="{0159C787-850A-E94C-BE82-DEF54263AD14}"/>
              </a:ext>
            </a:extLst>
          </p:cNvPr>
          <p:cNvSpPr>
            <a:spLocks noGrp="1"/>
          </p:cNvSpPr>
          <p:nvPr>
            <p:ph type="title"/>
          </p:nvPr>
        </p:nvSpPr>
        <p:spPr>
          <a:xfrm>
            <a:off x="838199" y="3054452"/>
            <a:ext cx="10515600" cy="1139861"/>
          </a:xfrm>
          <a:prstGeom prst="rect">
            <a:avLst/>
          </a:prstGeom>
        </p:spPr>
        <p:txBody>
          <a:bodyPr/>
          <a:lstStyle>
            <a:lvl1pPr algn="ctr">
              <a:defRPr sz="30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76059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verview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FD4AF910-3B45-C642-BA40-7F26C292CBB7}"/>
              </a:ext>
            </a:extLst>
          </p:cNvPr>
          <p:cNvGrpSpPr/>
          <p:nvPr userDrawn="1"/>
        </p:nvGrpSpPr>
        <p:grpSpPr>
          <a:xfrm>
            <a:off x="0" y="0"/>
            <a:ext cx="6143872" cy="6858000"/>
            <a:chOff x="0" y="0"/>
            <a:chExt cx="6143872" cy="6858000"/>
          </a:xfrm>
        </p:grpSpPr>
        <p:sp>
          <p:nvSpPr>
            <p:cNvPr id="8" name="Rectangle 7">
              <a:extLst>
                <a:ext uri="{FF2B5EF4-FFF2-40B4-BE49-F238E27FC236}">
                  <a16:creationId xmlns:a16="http://schemas.microsoft.com/office/drawing/2014/main" id="{CC89D864-D3E3-854A-9727-A7FA3A3C3175}"/>
                </a:ext>
              </a:extLst>
            </p:cNvPr>
            <p:cNvSpPr/>
            <p:nvPr/>
          </p:nvSpPr>
          <p:spPr>
            <a:xfrm>
              <a:off x="5617345" y="0"/>
              <a:ext cx="52652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3D8ED27C-6546-2A4D-8DF8-81E2F1D5CA75}"/>
                </a:ext>
              </a:extLst>
            </p:cNvPr>
            <p:cNvPicPr>
              <a:picLocks noChangeAspect="1"/>
            </p:cNvPicPr>
            <p:nvPr/>
          </p:nvPicPr>
          <p:blipFill rotWithShape="1">
            <a:blip r:embed="rId2"/>
            <a:srcRect r="50000"/>
            <a:stretch/>
          </p:blipFill>
          <p:spPr>
            <a:xfrm>
              <a:off x="0" y="0"/>
              <a:ext cx="6096000" cy="6858000"/>
            </a:xfrm>
            <a:prstGeom prst="rect">
              <a:avLst/>
            </a:prstGeom>
          </p:spPr>
        </p:pic>
      </p:grpSp>
      <p:sp>
        <p:nvSpPr>
          <p:cNvPr id="13" name="Text Placeholder 12">
            <a:extLst>
              <a:ext uri="{FF2B5EF4-FFF2-40B4-BE49-F238E27FC236}">
                <a16:creationId xmlns:a16="http://schemas.microsoft.com/office/drawing/2014/main" id="{B1061A9F-A15E-C64A-9549-79374FACE173}"/>
              </a:ext>
            </a:extLst>
          </p:cNvPr>
          <p:cNvSpPr>
            <a:spLocks noGrp="1"/>
          </p:cNvSpPr>
          <p:nvPr>
            <p:ph type="body" sz="quarter" idx="10" hasCustomPrompt="1"/>
          </p:nvPr>
        </p:nvSpPr>
        <p:spPr>
          <a:xfrm>
            <a:off x="695833" y="3229691"/>
            <a:ext cx="4702175" cy="398616"/>
          </a:xfrm>
          <a:prstGeom prst="rect">
            <a:avLst/>
          </a:prstGeom>
        </p:spPr>
        <p:txBody>
          <a:bodyPr/>
          <a:lstStyle>
            <a:lvl1pPr marL="0" indent="0" algn="ctr">
              <a:buNone/>
              <a:defRPr sz="3000" b="1" i="0">
                <a:latin typeface="Arial" panose="020B0604020202020204" pitchFamily="34" charset="0"/>
                <a:cs typeface="Arial" panose="020B0604020202020204" pitchFamily="34" charset="0"/>
              </a:defRPr>
            </a:lvl1pPr>
          </a:lstStyle>
          <a:p>
            <a:pPr lvl="0"/>
            <a:r>
              <a:rPr lang="en-US" dirty="0"/>
              <a:t>What We’ll Cover</a:t>
            </a:r>
          </a:p>
        </p:txBody>
      </p:sp>
      <p:sp>
        <p:nvSpPr>
          <p:cNvPr id="19" name="Text Placeholder 18">
            <a:extLst>
              <a:ext uri="{FF2B5EF4-FFF2-40B4-BE49-F238E27FC236}">
                <a16:creationId xmlns:a16="http://schemas.microsoft.com/office/drawing/2014/main" id="{1FA52A49-6633-E54F-9E51-57323147E959}"/>
              </a:ext>
            </a:extLst>
          </p:cNvPr>
          <p:cNvSpPr>
            <a:spLocks noGrp="1"/>
          </p:cNvSpPr>
          <p:nvPr>
            <p:ph type="body" sz="quarter" idx="12" hasCustomPrompt="1"/>
          </p:nvPr>
        </p:nvSpPr>
        <p:spPr>
          <a:xfrm>
            <a:off x="6791833" y="1128199"/>
            <a:ext cx="4704334" cy="4564678"/>
          </a:xfrm>
          <a:prstGeom prst="rect">
            <a:avLst/>
          </a:prstGeom>
        </p:spPr>
        <p:txBody>
          <a:bodyPr/>
          <a:lstStyle>
            <a:lvl1pPr marL="0" indent="0">
              <a:buNone/>
              <a:defRPr sz="1800" b="0" i="0">
                <a:latin typeface="Arial" panose="020B0604020202020204" pitchFamily="34" charset="0"/>
                <a:cs typeface="Arial" panose="020B0604020202020204" pitchFamily="34" charset="0"/>
              </a:defRPr>
            </a:lvl1pPr>
            <a:lvl2pPr marL="742950" indent="-285750">
              <a:lnSpc>
                <a:spcPct val="200000"/>
              </a:lnSpc>
              <a:buClr>
                <a:srgbClr val="FFC629"/>
              </a:buClr>
              <a:buFont typeface="Arial" panose="020B0604020202020204" pitchFamily="34" charset="0"/>
              <a:buChar char="•"/>
              <a:defRPr sz="1800" b="0" i="0"/>
            </a:lvl2pPr>
          </a:lstStyle>
          <a:p>
            <a:pPr>
              <a:lnSpc>
                <a:spcPct val="200000"/>
              </a:lnSpc>
            </a:pPr>
            <a:r>
              <a:rPr lang="en-US" dirty="0">
                <a:latin typeface="Avenir 65 Medium" panose="02000503020000020003" pitchFamily="2" charset="0"/>
              </a:rPr>
              <a:t>Content</a:t>
            </a:r>
          </a:p>
          <a:p>
            <a:pPr>
              <a:lnSpc>
                <a:spcPct val="200000"/>
              </a:lnSpc>
            </a:pPr>
            <a:r>
              <a:rPr lang="en-US" dirty="0">
                <a:latin typeface="Avenir 65 Medium" panose="02000503020000020003" pitchFamily="2" charset="0"/>
              </a:rPr>
              <a:t>Content</a:t>
            </a:r>
          </a:p>
          <a:p>
            <a:pPr marL="742950" lvl="1" indent="-285750">
              <a:lnSpc>
                <a:spcPct val="200000"/>
              </a:lnSpc>
              <a:buClr>
                <a:srgbClr val="FFC629"/>
              </a:buClr>
              <a:buFont typeface="Arial" panose="020B0604020202020204" pitchFamily="34" charset="0"/>
              <a:buChar char="•"/>
            </a:pPr>
            <a:r>
              <a:rPr lang="en-US" dirty="0">
                <a:latin typeface="Avenir 65 Medium" panose="02000503020000020003" pitchFamily="2" charset="0"/>
              </a:rPr>
              <a:t>Content</a:t>
            </a:r>
          </a:p>
          <a:p>
            <a:pPr marL="742950" lvl="1" indent="-285750">
              <a:lnSpc>
                <a:spcPct val="200000"/>
              </a:lnSpc>
              <a:buClr>
                <a:srgbClr val="FFC629"/>
              </a:buClr>
              <a:buFont typeface="Arial" panose="020B0604020202020204" pitchFamily="34" charset="0"/>
              <a:buChar char="•"/>
            </a:pPr>
            <a:r>
              <a:rPr lang="en-US" dirty="0">
                <a:latin typeface="Avenir 65 Medium" panose="02000503020000020003" pitchFamily="2" charset="0"/>
              </a:rPr>
              <a:t>Content</a:t>
            </a:r>
          </a:p>
          <a:p>
            <a:pPr marL="742950" lvl="1" indent="-285750">
              <a:lnSpc>
                <a:spcPct val="200000"/>
              </a:lnSpc>
              <a:buClr>
                <a:srgbClr val="FFC629"/>
              </a:buClr>
              <a:buFont typeface="Arial" panose="020B0604020202020204" pitchFamily="34" charset="0"/>
              <a:buChar char="•"/>
            </a:pPr>
            <a:r>
              <a:rPr lang="en-US" dirty="0">
                <a:latin typeface="Avenir 65 Medium" panose="02000503020000020003" pitchFamily="2" charset="0"/>
              </a:rPr>
              <a:t>Content</a:t>
            </a:r>
          </a:p>
          <a:p>
            <a:pPr>
              <a:lnSpc>
                <a:spcPct val="200000"/>
              </a:lnSpc>
            </a:pPr>
            <a:r>
              <a:rPr lang="en-US" dirty="0">
                <a:latin typeface="Avenir 65 Medium" panose="02000503020000020003" pitchFamily="2" charset="0"/>
              </a:rPr>
              <a:t>Content</a:t>
            </a:r>
          </a:p>
          <a:p>
            <a:pPr>
              <a:lnSpc>
                <a:spcPct val="200000"/>
              </a:lnSpc>
            </a:pPr>
            <a:r>
              <a:rPr lang="en-US" dirty="0">
                <a:latin typeface="Avenir 65 Medium" panose="02000503020000020003" pitchFamily="2" charset="0"/>
              </a:rPr>
              <a:t>Content</a:t>
            </a:r>
          </a:p>
        </p:txBody>
      </p:sp>
    </p:spTree>
    <p:extLst>
      <p:ext uri="{BB962C8B-B14F-4D97-AF65-F5344CB8AC3E}">
        <p14:creationId xmlns:p14="http://schemas.microsoft.com/office/powerpoint/2010/main" val="286207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06B76FD-EBC2-924F-90F9-5FBB8B224E6C}"/>
              </a:ext>
            </a:extLst>
          </p:cNvPr>
          <p:cNvSpPr/>
          <p:nvPr/>
        </p:nvSpPr>
        <p:spPr>
          <a:xfrm>
            <a:off x="-1" y="6224584"/>
            <a:ext cx="12192001" cy="2607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0204431-1C59-AA44-82EC-D02845A982FA}"/>
              </a:ext>
            </a:extLst>
          </p:cNvPr>
          <p:cNvPicPr>
            <a:picLocks noChangeAspect="1"/>
          </p:cNvPicPr>
          <p:nvPr/>
        </p:nvPicPr>
        <p:blipFill rotWithShape="1">
          <a:blip r:embed="rId2"/>
          <a:srcRect t="91324" r="1434" b="242"/>
          <a:stretch/>
        </p:blipFill>
        <p:spPr>
          <a:xfrm>
            <a:off x="0" y="6279639"/>
            <a:ext cx="12192000" cy="578361"/>
          </a:xfrm>
          <a:prstGeom prst="rect">
            <a:avLst/>
          </a:prstGeom>
        </p:spPr>
      </p:pic>
      <p:cxnSp>
        <p:nvCxnSpPr>
          <p:cNvPr id="9" name="Straight Connector 8">
            <a:extLst>
              <a:ext uri="{FF2B5EF4-FFF2-40B4-BE49-F238E27FC236}">
                <a16:creationId xmlns:a16="http://schemas.microsoft.com/office/drawing/2014/main" id="{9E6176D2-EEF6-1043-9E18-99A5E6FB1DED}"/>
              </a:ext>
            </a:extLst>
          </p:cNvPr>
          <p:cNvCxnSpPr>
            <a:cxnSpLocks/>
          </p:cNvCxnSpPr>
          <p:nvPr/>
        </p:nvCxnSpPr>
        <p:spPr>
          <a:xfrm>
            <a:off x="-13856" y="1260574"/>
            <a:ext cx="6096001" cy="0"/>
          </a:xfrm>
          <a:prstGeom prst="line">
            <a:avLst/>
          </a:prstGeom>
          <a:ln w="28575">
            <a:solidFill>
              <a:srgbClr val="FFC629"/>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3B75B1AC-CF2D-704D-8913-3B88C08C39B0}"/>
              </a:ext>
            </a:extLst>
          </p:cNvPr>
          <p:cNvSpPr>
            <a:spLocks noGrp="1"/>
          </p:cNvSpPr>
          <p:nvPr>
            <p:ph type="body" sz="quarter" idx="10" hasCustomPrompt="1"/>
          </p:nvPr>
        </p:nvSpPr>
        <p:spPr>
          <a:xfrm>
            <a:off x="598083" y="600075"/>
            <a:ext cx="5680075" cy="660400"/>
          </a:xfrm>
          <a:prstGeom prst="rect">
            <a:avLst/>
          </a:prstGeom>
        </p:spPr>
        <p:txBody>
          <a:bodyPr/>
          <a:lstStyle>
            <a:lvl1pPr marL="0" indent="0">
              <a:buNone/>
              <a:defRPr sz="3000" b="1" i="0">
                <a:latin typeface="Arial" panose="020B0604020202020204" pitchFamily="34" charset="0"/>
                <a:cs typeface="Arial" panose="020B0604020202020204" pitchFamily="34" charset="0"/>
              </a:defRPr>
            </a:lvl1pPr>
          </a:lstStyle>
          <a:p>
            <a:pPr lvl="0"/>
            <a:r>
              <a:rPr lang="en-US" dirty="0"/>
              <a:t>Title7</a:t>
            </a:r>
          </a:p>
        </p:txBody>
      </p:sp>
      <p:sp>
        <p:nvSpPr>
          <p:cNvPr id="20" name="Text Placeholder 19">
            <a:extLst>
              <a:ext uri="{FF2B5EF4-FFF2-40B4-BE49-F238E27FC236}">
                <a16:creationId xmlns:a16="http://schemas.microsoft.com/office/drawing/2014/main" id="{D8360B5A-D265-7849-A437-ACE53640BBA6}"/>
              </a:ext>
            </a:extLst>
          </p:cNvPr>
          <p:cNvSpPr>
            <a:spLocks noGrp="1"/>
          </p:cNvSpPr>
          <p:nvPr>
            <p:ph type="body" sz="quarter" idx="11" hasCustomPrompt="1"/>
          </p:nvPr>
        </p:nvSpPr>
        <p:spPr>
          <a:xfrm>
            <a:off x="598083" y="1752600"/>
            <a:ext cx="4257675" cy="3352800"/>
          </a:xfrm>
          <a:prstGeom prst="rect">
            <a:avLst/>
          </a:prstGeom>
        </p:spPr>
        <p:txBody>
          <a:bodyPr/>
          <a:lstStyle>
            <a:lvl1pPr marL="0" indent="0">
              <a:buClr>
                <a:srgbClr val="FFC629"/>
              </a:buClr>
              <a:buFont typeface="Arial" panose="020B0604020202020204" pitchFamily="34" charset="0"/>
              <a:buNone/>
              <a:defRPr sz="1500">
                <a:latin typeface="Arial" panose="020B0604020202020204" pitchFamily="34" charset="0"/>
                <a:cs typeface="Arial" panose="020B0604020202020204" pitchFamily="34" charset="0"/>
              </a:defRPr>
            </a:lvl1pPr>
            <a:lvl2pPr>
              <a:defRPr sz="1500"/>
            </a:lvl2pPr>
            <a:lvl3pPr>
              <a:defRPr sz="1500"/>
            </a:lvl3pPr>
            <a:lvl4pPr>
              <a:defRPr sz="1500"/>
            </a:lvl4pPr>
            <a:lvl5pPr>
              <a:defRPr sz="1500"/>
            </a:lvl5pPr>
          </a:lstStyle>
          <a:p>
            <a:r>
              <a:rPr lang="en-US" sz="1500" b="1" dirty="0">
                <a:latin typeface="Avenir 95 Black" panose="02000503020000020003" pitchFamily="2" charset="0"/>
              </a:rPr>
              <a:t>Points:</a:t>
            </a:r>
          </a:p>
          <a:p>
            <a:endParaRPr lang="en-US" sz="1500" dirty="0">
              <a:latin typeface="Avenir 65 Medium" panose="02000503020000020003" pitchFamily="2" charset="0"/>
            </a:endParaRPr>
          </a:p>
          <a:p>
            <a:pPr marL="285750" indent="-285750">
              <a:buClr>
                <a:srgbClr val="FFC629"/>
              </a:buClr>
              <a:buFont typeface="Arial" panose="020B0604020202020204" pitchFamily="34" charset="0"/>
              <a:buChar char="•"/>
            </a:pPr>
            <a:r>
              <a:rPr lang="en-US" sz="1500" dirty="0">
                <a:latin typeface="Avenir 65 Medium" panose="02000503020000020003" pitchFamily="2" charset="0"/>
              </a:rPr>
              <a:t>Point 1</a:t>
            </a:r>
          </a:p>
          <a:p>
            <a:pPr marL="285750" indent="-285750">
              <a:buClr>
                <a:srgbClr val="FFC629"/>
              </a:buClr>
              <a:buFont typeface="Arial" panose="020B0604020202020204" pitchFamily="34" charset="0"/>
              <a:buChar char="•"/>
            </a:pPr>
            <a:r>
              <a:rPr lang="en-US" sz="1500" dirty="0">
                <a:latin typeface="Avenir 65 Medium" panose="02000503020000020003" pitchFamily="2" charset="0"/>
              </a:rPr>
              <a:t>Point 2</a:t>
            </a:r>
          </a:p>
          <a:p>
            <a:pPr marL="285750" indent="-285750">
              <a:buClr>
                <a:srgbClr val="FFC629"/>
              </a:buClr>
              <a:buFont typeface="Arial" panose="020B0604020202020204" pitchFamily="34" charset="0"/>
              <a:buChar char="•"/>
            </a:pPr>
            <a:r>
              <a:rPr lang="en-US" sz="1500" dirty="0">
                <a:latin typeface="Avenir 65 Medium" panose="02000503020000020003" pitchFamily="2" charset="0"/>
              </a:rPr>
              <a:t>Point 3</a:t>
            </a:r>
          </a:p>
          <a:p>
            <a:pPr marL="285750" indent="-285750">
              <a:buFont typeface="Arial" panose="020B0604020202020204" pitchFamily="34" charset="0"/>
              <a:buChar char="•"/>
            </a:pPr>
            <a:endParaRPr lang="en-US" sz="1500" dirty="0">
              <a:latin typeface="Avenir 65 Medium" panose="02000503020000020003" pitchFamily="2" charset="0"/>
            </a:endParaRPr>
          </a:p>
          <a:p>
            <a:r>
              <a:rPr lang="en-US" sz="1500" dirty="0">
                <a:latin typeface="Avenir 65 Medium" panose="02000503020000020003" pitchFamily="2" charset="0"/>
              </a:rPr>
              <a:t>Reinforce main points/message here with copy to explain to the consumer.</a:t>
            </a:r>
          </a:p>
        </p:txBody>
      </p:sp>
      <p:sp>
        <p:nvSpPr>
          <p:cNvPr id="22" name="Picture Placeholder 21">
            <a:extLst>
              <a:ext uri="{FF2B5EF4-FFF2-40B4-BE49-F238E27FC236}">
                <a16:creationId xmlns:a16="http://schemas.microsoft.com/office/drawing/2014/main" id="{DF874033-E928-1743-85FB-DC29CB426C56}"/>
              </a:ext>
            </a:extLst>
          </p:cNvPr>
          <p:cNvSpPr>
            <a:spLocks noGrp="1"/>
          </p:cNvSpPr>
          <p:nvPr>
            <p:ph type="pic" sz="quarter" idx="12"/>
          </p:nvPr>
        </p:nvSpPr>
        <p:spPr>
          <a:xfrm>
            <a:off x="6799667" y="1593184"/>
            <a:ext cx="4794250" cy="3892550"/>
          </a:xfrm>
          <a:prstGeom prst="rect">
            <a:avLst/>
          </a:prstGeom>
        </p:spPr>
        <p:txBody>
          <a:bodyPr/>
          <a:lstStyle>
            <a:lvl1pPr marL="0" indent="0">
              <a:buNone/>
              <a:defRPr/>
            </a:lvl1pPr>
          </a:lstStyle>
          <a:p>
            <a:endParaRPr lang="en-US" dirty="0"/>
          </a:p>
        </p:txBody>
      </p:sp>
    </p:spTree>
    <p:extLst>
      <p:ext uri="{BB962C8B-B14F-4D97-AF65-F5344CB8AC3E}">
        <p14:creationId xmlns:p14="http://schemas.microsoft.com/office/powerpoint/2010/main" val="985105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Slide Option 1">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475F388-1957-4E42-8C71-14A16B93040E}"/>
              </a:ext>
            </a:extLst>
          </p:cNvPr>
          <p:cNvGrpSpPr/>
          <p:nvPr userDrawn="1"/>
        </p:nvGrpSpPr>
        <p:grpSpPr>
          <a:xfrm>
            <a:off x="0" y="0"/>
            <a:ext cx="12192000" cy="6858000"/>
            <a:chOff x="0" y="0"/>
            <a:chExt cx="12192000" cy="6858000"/>
          </a:xfrm>
        </p:grpSpPr>
        <p:pic>
          <p:nvPicPr>
            <p:cNvPr id="8" name="Picture 7">
              <a:extLst>
                <a:ext uri="{FF2B5EF4-FFF2-40B4-BE49-F238E27FC236}">
                  <a16:creationId xmlns:a16="http://schemas.microsoft.com/office/drawing/2014/main" id="{560DCAAC-46AE-3343-8F9A-CD4DDA203A09}"/>
                </a:ext>
              </a:extLst>
            </p:cNvPr>
            <p:cNvPicPr>
              <a:picLocks noChangeAspect="1"/>
            </p:cNvPicPr>
            <p:nvPr/>
          </p:nvPicPr>
          <p:blipFill rotWithShape="1">
            <a:blip r:embed="rId2"/>
            <a:srcRect t="20272"/>
            <a:stretch/>
          </p:blipFill>
          <p:spPr>
            <a:xfrm>
              <a:off x="0" y="0"/>
              <a:ext cx="12192000" cy="6858000"/>
            </a:xfrm>
            <a:prstGeom prst="rect">
              <a:avLst/>
            </a:prstGeom>
          </p:spPr>
        </p:pic>
        <p:cxnSp>
          <p:nvCxnSpPr>
            <p:cNvPr id="10" name="Straight Connector 9">
              <a:extLst>
                <a:ext uri="{FF2B5EF4-FFF2-40B4-BE49-F238E27FC236}">
                  <a16:creationId xmlns:a16="http://schemas.microsoft.com/office/drawing/2014/main" id="{D7FE7ACE-CBBD-CE4F-9899-20F39A6A454D}"/>
                </a:ext>
              </a:extLst>
            </p:cNvPr>
            <p:cNvCxnSpPr/>
            <p:nvPr/>
          </p:nvCxnSpPr>
          <p:spPr>
            <a:xfrm>
              <a:off x="3169919" y="3857735"/>
              <a:ext cx="5852160" cy="0"/>
            </a:xfrm>
            <a:prstGeom prst="line">
              <a:avLst/>
            </a:prstGeom>
            <a:ln w="28575">
              <a:solidFill>
                <a:srgbClr val="FFC629"/>
              </a:solidFill>
            </a:ln>
          </p:spPr>
          <p:style>
            <a:lnRef idx="1">
              <a:schemeClr val="accent1"/>
            </a:lnRef>
            <a:fillRef idx="0">
              <a:schemeClr val="accent1"/>
            </a:fillRef>
            <a:effectRef idx="0">
              <a:schemeClr val="accent1"/>
            </a:effectRef>
            <a:fontRef idx="minor">
              <a:schemeClr val="tx1"/>
            </a:fontRef>
          </p:style>
        </p:cxnSp>
      </p:grpSp>
      <p:sp>
        <p:nvSpPr>
          <p:cNvPr id="6" name="Text Placeholder 12">
            <a:extLst>
              <a:ext uri="{FF2B5EF4-FFF2-40B4-BE49-F238E27FC236}">
                <a16:creationId xmlns:a16="http://schemas.microsoft.com/office/drawing/2014/main" id="{1210CA93-A5F0-FC40-A24C-216D908FFEEC}"/>
              </a:ext>
            </a:extLst>
          </p:cNvPr>
          <p:cNvSpPr>
            <a:spLocks noGrp="1"/>
          </p:cNvSpPr>
          <p:nvPr>
            <p:ph type="body" sz="quarter" idx="11" hasCustomPrompt="1"/>
          </p:nvPr>
        </p:nvSpPr>
        <p:spPr>
          <a:xfrm>
            <a:off x="2808325" y="3247982"/>
            <a:ext cx="6575347" cy="553998"/>
          </a:xfrm>
          <a:prstGeom prst="rect">
            <a:avLst/>
          </a:prstGeom>
        </p:spPr>
        <p:txBody>
          <a:bodyPr/>
          <a:lstStyle>
            <a:lvl1pPr marL="0" indent="0" algn="ctr">
              <a:buNone/>
              <a:defRPr sz="3000" b="1" i="0">
                <a:solidFill>
                  <a:schemeClr val="bg1"/>
                </a:solidFill>
                <a:latin typeface="Arial" panose="020B0604020202020204" pitchFamily="34" charset="0"/>
                <a:cs typeface="Arial" panose="020B0604020202020204" pitchFamily="34" charset="0"/>
              </a:defRPr>
            </a:lvl1pPr>
          </a:lstStyle>
          <a:p>
            <a:pPr lvl="0"/>
            <a:r>
              <a:rPr lang="en-US" dirty="0"/>
              <a:t>Divider Title1</a:t>
            </a:r>
          </a:p>
        </p:txBody>
      </p:sp>
    </p:spTree>
    <p:extLst>
      <p:ext uri="{BB962C8B-B14F-4D97-AF65-F5344CB8AC3E}">
        <p14:creationId xmlns:p14="http://schemas.microsoft.com/office/powerpoint/2010/main" val="230174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Slide Option 2">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2C8967C-5DE1-8542-B6F8-DE583745C775}"/>
              </a:ext>
            </a:extLst>
          </p:cNvPr>
          <p:cNvGrpSpPr/>
          <p:nvPr userDrawn="1"/>
        </p:nvGrpSpPr>
        <p:grpSpPr>
          <a:xfrm>
            <a:off x="0" y="-1"/>
            <a:ext cx="12192000" cy="6858001"/>
            <a:chOff x="0" y="-1"/>
            <a:chExt cx="12192000" cy="6858001"/>
          </a:xfrm>
        </p:grpSpPr>
        <p:pic>
          <p:nvPicPr>
            <p:cNvPr id="8" name="Picture 7">
              <a:extLst>
                <a:ext uri="{FF2B5EF4-FFF2-40B4-BE49-F238E27FC236}">
                  <a16:creationId xmlns:a16="http://schemas.microsoft.com/office/drawing/2014/main" id="{E3F91AB2-125E-C949-8DAC-F0922653571D}"/>
                </a:ext>
              </a:extLst>
            </p:cNvPr>
            <p:cNvPicPr>
              <a:picLocks noChangeAspect="1"/>
            </p:cNvPicPr>
            <p:nvPr/>
          </p:nvPicPr>
          <p:blipFill rotWithShape="1">
            <a:blip r:embed="rId2">
              <a:alphaModFix amt="50000"/>
            </a:blip>
            <a:srcRect t="19272"/>
            <a:stretch/>
          </p:blipFill>
          <p:spPr>
            <a:xfrm>
              <a:off x="0" y="-1"/>
              <a:ext cx="12192000" cy="6858001"/>
            </a:xfrm>
            <a:prstGeom prst="rect">
              <a:avLst/>
            </a:prstGeom>
          </p:spPr>
        </p:pic>
        <p:cxnSp>
          <p:nvCxnSpPr>
            <p:cNvPr id="10" name="Straight Connector 9">
              <a:extLst>
                <a:ext uri="{FF2B5EF4-FFF2-40B4-BE49-F238E27FC236}">
                  <a16:creationId xmlns:a16="http://schemas.microsoft.com/office/drawing/2014/main" id="{DF6F952A-A865-544A-B2DA-A32AF5762272}"/>
                </a:ext>
              </a:extLst>
            </p:cNvPr>
            <p:cNvCxnSpPr/>
            <p:nvPr/>
          </p:nvCxnSpPr>
          <p:spPr>
            <a:xfrm>
              <a:off x="3672840" y="3857735"/>
              <a:ext cx="4846320" cy="0"/>
            </a:xfrm>
            <a:prstGeom prst="line">
              <a:avLst/>
            </a:prstGeom>
            <a:ln w="28575">
              <a:solidFill>
                <a:srgbClr val="FFC629"/>
              </a:solidFill>
            </a:ln>
          </p:spPr>
          <p:style>
            <a:lnRef idx="1">
              <a:schemeClr val="accent1"/>
            </a:lnRef>
            <a:fillRef idx="0">
              <a:schemeClr val="accent1"/>
            </a:fillRef>
            <a:effectRef idx="0">
              <a:schemeClr val="accent1"/>
            </a:effectRef>
            <a:fontRef idx="minor">
              <a:schemeClr val="tx1"/>
            </a:fontRef>
          </p:style>
        </p:cxnSp>
      </p:grpSp>
      <p:sp>
        <p:nvSpPr>
          <p:cNvPr id="6" name="Text Placeholder 12">
            <a:extLst>
              <a:ext uri="{FF2B5EF4-FFF2-40B4-BE49-F238E27FC236}">
                <a16:creationId xmlns:a16="http://schemas.microsoft.com/office/drawing/2014/main" id="{BDF5D72F-CC3C-2B4E-B192-FF761F67C873}"/>
              </a:ext>
            </a:extLst>
          </p:cNvPr>
          <p:cNvSpPr>
            <a:spLocks noGrp="1"/>
          </p:cNvSpPr>
          <p:nvPr>
            <p:ph type="body" sz="quarter" idx="11" hasCustomPrompt="1"/>
          </p:nvPr>
        </p:nvSpPr>
        <p:spPr>
          <a:xfrm>
            <a:off x="2808325" y="3247982"/>
            <a:ext cx="6575347" cy="553998"/>
          </a:xfrm>
          <a:prstGeom prst="rect">
            <a:avLst/>
          </a:prstGeom>
        </p:spPr>
        <p:txBody>
          <a:bodyPr/>
          <a:lstStyle>
            <a:lvl1pPr marL="0" indent="0" algn="ctr">
              <a:buNone/>
              <a:defRPr sz="3000" b="1" i="0">
                <a:solidFill>
                  <a:schemeClr val="tx1"/>
                </a:solidFill>
                <a:latin typeface="Arial" panose="020B0604020202020204" pitchFamily="34" charset="0"/>
                <a:cs typeface="Arial" panose="020B0604020202020204" pitchFamily="34" charset="0"/>
              </a:defRPr>
            </a:lvl1pPr>
          </a:lstStyle>
          <a:p>
            <a:pPr lvl="0"/>
            <a:r>
              <a:rPr lang="en-US" dirty="0"/>
              <a:t>Divider Title2</a:t>
            </a:r>
          </a:p>
        </p:txBody>
      </p:sp>
    </p:spTree>
    <p:extLst>
      <p:ext uri="{BB962C8B-B14F-4D97-AF65-F5344CB8AC3E}">
        <p14:creationId xmlns:p14="http://schemas.microsoft.com/office/powerpoint/2010/main" val="3089016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656306"/>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67" r:id="rId3"/>
    <p:sldLayoutId id="2147483668" r:id="rId4"/>
    <p:sldLayoutId id="2147483669" r:id="rId5"/>
    <p:sldLayoutId id="2147483658" r:id="rId6"/>
    <p:sldLayoutId id="2147483665" r:id="rId7"/>
    <p:sldLayoutId id="2147483660" r:id="rId8"/>
    <p:sldLayoutId id="2147483661" r:id="rId9"/>
    <p:sldLayoutId id="2147483663" r:id="rId10"/>
    <p:sldLayoutId id="2147483664" r:id="rId11"/>
    <p:sldLayoutId id="2147483666"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1177/0011128711420110"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www.bgsu.edu/ncfmr/resources/data/family-profiles/schweizer-divorce-century-change-1900-2018-fp-20-22.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D62DE74-A72F-FA43-9FDB-0477AE57CAB9}"/>
              </a:ext>
            </a:extLst>
          </p:cNvPr>
          <p:cNvSpPr>
            <a:spLocks noGrp="1"/>
          </p:cNvSpPr>
          <p:nvPr>
            <p:ph type="title"/>
          </p:nvPr>
        </p:nvSpPr>
        <p:spPr/>
        <p:txBody>
          <a:bodyPr/>
          <a:lstStyle/>
          <a:p>
            <a:pPr marL="0" marR="0" algn="ctr">
              <a:lnSpc>
                <a:spcPct val="107000"/>
              </a:lnSpc>
              <a:spcBef>
                <a:spcPts val="0"/>
              </a:spcBef>
              <a:spcAft>
                <a:spcPts val="800"/>
              </a:spcAft>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Reexamining the "Broken Home" Narrative: </a:t>
            </a:r>
            <a:b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b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A Critical Review</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Text Placeholder 4" descr="Date">
            <a:extLst>
              <a:ext uri="{FF2B5EF4-FFF2-40B4-BE49-F238E27FC236}">
                <a16:creationId xmlns:a16="http://schemas.microsoft.com/office/drawing/2014/main" id="{83F5CB86-ED38-914C-BBBB-D05DCF1AA700}"/>
              </a:ext>
            </a:extLst>
          </p:cNvPr>
          <p:cNvSpPr>
            <a:spLocks noGrp="1"/>
          </p:cNvSpPr>
          <p:nvPr>
            <p:ph type="body" sz="quarter" idx="13"/>
          </p:nvPr>
        </p:nvSpPr>
        <p:spPr>
          <a:xfrm>
            <a:off x="6813549" y="4188289"/>
            <a:ext cx="4660900" cy="512762"/>
          </a:xfrm>
        </p:spPr>
        <p:txBody>
          <a:bodyPr/>
          <a:lstStyle/>
          <a:p>
            <a:r>
              <a:rPr lang="en-US" dirty="0"/>
              <a:t>Beverly Reece, PhD</a:t>
            </a:r>
          </a:p>
          <a:p>
            <a:r>
              <a:rPr lang="en-US" dirty="0"/>
              <a:t>Olivia Franklin, BS</a:t>
            </a:r>
          </a:p>
          <a:p>
            <a:r>
              <a:rPr lang="en-US" dirty="0"/>
              <a:t>CJAG 2024</a:t>
            </a:r>
          </a:p>
        </p:txBody>
      </p:sp>
    </p:spTree>
    <p:extLst>
      <p:ext uri="{BB962C8B-B14F-4D97-AF65-F5344CB8AC3E}">
        <p14:creationId xmlns:p14="http://schemas.microsoft.com/office/powerpoint/2010/main" val="1871725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984E90-9BF2-B246-90AC-01AFAB0500B1}"/>
              </a:ext>
            </a:extLst>
          </p:cNvPr>
          <p:cNvSpPr>
            <a:spLocks noGrp="1"/>
          </p:cNvSpPr>
          <p:nvPr>
            <p:ph type="title"/>
          </p:nvPr>
        </p:nvSpPr>
        <p:spPr>
          <a:prstGeom prst="rect">
            <a:avLst/>
          </a:prstGeom>
        </p:spPr>
        <p:txBody>
          <a:bodyPr/>
          <a:lstStyle/>
          <a:p>
            <a:r>
              <a:rPr lang="en-US" sz="3600" b="1" dirty="0">
                <a:latin typeface="Arial" panose="020B0604020202020204" pitchFamily="34" charset="0"/>
                <a:cs typeface="Arial" panose="020B0604020202020204" pitchFamily="34" charset="0"/>
              </a:rPr>
              <a:t>Searching for Broken Homes</a:t>
            </a:r>
          </a:p>
        </p:txBody>
      </p:sp>
      <p:sp>
        <p:nvSpPr>
          <p:cNvPr id="2" name="Content Placeholder 1">
            <a:extLst>
              <a:ext uri="{FF2B5EF4-FFF2-40B4-BE49-F238E27FC236}">
                <a16:creationId xmlns:a16="http://schemas.microsoft.com/office/drawing/2014/main" id="{71CD2161-2DA5-F14A-B424-39C132759657}"/>
              </a:ext>
            </a:extLst>
          </p:cNvPr>
          <p:cNvSpPr>
            <a:spLocks noGrp="1"/>
          </p:cNvSpPr>
          <p:nvPr>
            <p:ph sz="quarter" idx="10"/>
          </p:nvPr>
        </p:nvSpPr>
        <p:spPr>
          <a:xfrm>
            <a:off x="353960" y="1399957"/>
            <a:ext cx="11602065" cy="2440141"/>
          </a:xfrm>
        </p:spPr>
        <p:txBody>
          <a:bodyPr/>
          <a:lstStyle/>
          <a:p>
            <a:pPr marL="0" indent="0">
              <a:buNone/>
            </a:pPr>
            <a:r>
              <a:rPr lang="en-US" sz="3200" b="1" i="0" dirty="0">
                <a:solidFill>
                  <a:srgbClr val="222222"/>
                </a:solidFill>
                <a:effectLst/>
                <a:latin typeface="Arial" panose="020B0604020202020204" pitchFamily="34" charset="0"/>
              </a:rPr>
              <a:t>Google Scholar</a:t>
            </a:r>
          </a:p>
          <a:p>
            <a:r>
              <a:rPr lang="en-US" sz="3200" b="1" i="0" dirty="0">
                <a:solidFill>
                  <a:srgbClr val="222222"/>
                </a:solidFill>
                <a:effectLst/>
                <a:latin typeface="Arial" panose="020B0604020202020204" pitchFamily="34" charset="0"/>
              </a:rPr>
              <a:t>“Broken Home” AND (</a:t>
            </a:r>
            <a:r>
              <a:rPr lang="en-US" sz="3200" b="1" i="0" dirty="0" err="1">
                <a:solidFill>
                  <a:srgbClr val="222222"/>
                </a:solidFill>
                <a:effectLst/>
                <a:latin typeface="Arial" panose="020B0604020202020204" pitchFamily="34" charset="0"/>
              </a:rPr>
              <a:t>crim</a:t>
            </a:r>
            <a:r>
              <a:rPr lang="en-US" sz="3200" b="1" i="0" dirty="0">
                <a:solidFill>
                  <a:srgbClr val="222222"/>
                </a:solidFill>
                <a:effectLst/>
                <a:latin typeface="Arial" panose="020B0604020202020204" pitchFamily="34" charset="0"/>
              </a:rPr>
              <a:t>* OR </a:t>
            </a:r>
            <a:r>
              <a:rPr lang="en-US" sz="3200" b="1" i="0" dirty="0" err="1">
                <a:solidFill>
                  <a:srgbClr val="222222"/>
                </a:solidFill>
                <a:effectLst/>
                <a:latin typeface="Arial" panose="020B0604020202020204" pitchFamily="34" charset="0"/>
              </a:rPr>
              <a:t>delinq</a:t>
            </a:r>
            <a:r>
              <a:rPr lang="en-US" sz="3200" b="1" dirty="0">
                <a:solidFill>
                  <a:srgbClr val="222222"/>
                </a:solidFill>
                <a:latin typeface="Arial" panose="020B0604020202020204" pitchFamily="34" charset="0"/>
              </a:rPr>
              <a:t>*) </a:t>
            </a:r>
            <a:r>
              <a:rPr lang="en-US" sz="3200" b="1" i="0" dirty="0">
                <a:solidFill>
                  <a:srgbClr val="222222"/>
                </a:solidFill>
                <a:effectLst/>
                <a:latin typeface="Arial" panose="020B0604020202020204" pitchFamily="34" charset="0"/>
              </a:rPr>
              <a:t>(1910 – 2024) = 10,400 article results</a:t>
            </a:r>
            <a:endParaRPr lang="en-US" sz="2800" b="1" dirty="0"/>
          </a:p>
          <a:p>
            <a:r>
              <a:rPr lang="en-US" sz="3200" b="1" i="0" dirty="0">
                <a:solidFill>
                  <a:srgbClr val="222222"/>
                </a:solidFill>
                <a:effectLst/>
                <a:latin typeface="Arial" panose="020B0604020202020204" pitchFamily="34" charset="0"/>
              </a:rPr>
              <a:t>“Broken Home” AND (</a:t>
            </a:r>
            <a:r>
              <a:rPr lang="en-US" sz="3200" b="1" i="0" dirty="0" err="1">
                <a:solidFill>
                  <a:srgbClr val="222222"/>
                </a:solidFill>
                <a:effectLst/>
                <a:latin typeface="Arial" panose="020B0604020202020204" pitchFamily="34" charset="0"/>
              </a:rPr>
              <a:t>crim</a:t>
            </a:r>
            <a:r>
              <a:rPr lang="en-US" sz="3200" b="1" i="0" dirty="0">
                <a:solidFill>
                  <a:srgbClr val="222222"/>
                </a:solidFill>
                <a:effectLst/>
                <a:latin typeface="Arial" panose="020B0604020202020204" pitchFamily="34" charset="0"/>
              </a:rPr>
              <a:t>* OR </a:t>
            </a:r>
            <a:r>
              <a:rPr lang="en-US" sz="3200" b="1" i="0" dirty="0" err="1">
                <a:solidFill>
                  <a:srgbClr val="222222"/>
                </a:solidFill>
                <a:effectLst/>
                <a:latin typeface="Arial" panose="020B0604020202020204" pitchFamily="34" charset="0"/>
              </a:rPr>
              <a:t>delinq</a:t>
            </a:r>
            <a:r>
              <a:rPr lang="en-US" sz="3200" b="1" i="0" dirty="0">
                <a:solidFill>
                  <a:srgbClr val="222222"/>
                </a:solidFill>
                <a:effectLst/>
                <a:latin typeface="Arial" panose="020B0604020202020204" pitchFamily="34" charset="0"/>
              </a:rPr>
              <a:t>*) (2014 – 2024) = 4,260 article results</a:t>
            </a:r>
          </a:p>
          <a:p>
            <a:pPr lvl="1"/>
            <a:r>
              <a:rPr lang="en-US" sz="2800" b="1" dirty="0">
                <a:solidFill>
                  <a:srgbClr val="222222"/>
                </a:solidFill>
                <a:latin typeface="Arial" panose="020B0604020202020204" pitchFamily="34" charset="0"/>
              </a:rPr>
              <a:t>2,550 of those were from (2019 – 2024) </a:t>
            </a:r>
            <a:endParaRPr lang="en-US" sz="2800" b="1" dirty="0"/>
          </a:p>
        </p:txBody>
      </p:sp>
    </p:spTree>
    <p:extLst>
      <p:ext uri="{BB962C8B-B14F-4D97-AF65-F5344CB8AC3E}">
        <p14:creationId xmlns:p14="http://schemas.microsoft.com/office/powerpoint/2010/main" val="2704506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984E90-9BF2-B246-90AC-01AFAB0500B1}"/>
              </a:ext>
            </a:extLst>
          </p:cNvPr>
          <p:cNvSpPr>
            <a:spLocks noGrp="1"/>
          </p:cNvSpPr>
          <p:nvPr>
            <p:ph type="title"/>
          </p:nvPr>
        </p:nvSpPr>
        <p:spPr>
          <a:prstGeom prst="rect">
            <a:avLst/>
          </a:prstGeom>
        </p:spPr>
        <p:txBody>
          <a:bodyPr/>
          <a:lstStyle/>
          <a:p>
            <a:r>
              <a:rPr lang="en-US" sz="2800" b="1" i="0" dirty="0">
                <a:solidFill>
                  <a:srgbClr val="222222"/>
                </a:solidFill>
                <a:effectLst/>
                <a:latin typeface="Arial" panose="020B0604020202020204" pitchFamily="34" charset="0"/>
              </a:rPr>
              <a:t>“Broken Home” AND (</a:t>
            </a:r>
            <a:r>
              <a:rPr lang="en-US" sz="2800" b="1" i="0" dirty="0" err="1">
                <a:solidFill>
                  <a:srgbClr val="222222"/>
                </a:solidFill>
                <a:effectLst/>
                <a:latin typeface="Arial" panose="020B0604020202020204" pitchFamily="34" charset="0"/>
              </a:rPr>
              <a:t>crim</a:t>
            </a:r>
            <a:r>
              <a:rPr lang="en-US" sz="2800" b="1" i="0" dirty="0">
                <a:solidFill>
                  <a:srgbClr val="222222"/>
                </a:solidFill>
                <a:effectLst/>
                <a:latin typeface="Arial" panose="020B0604020202020204" pitchFamily="34" charset="0"/>
              </a:rPr>
              <a:t>* OR </a:t>
            </a:r>
            <a:r>
              <a:rPr lang="en-US" sz="2800" b="1" i="0" dirty="0" err="1">
                <a:solidFill>
                  <a:srgbClr val="222222"/>
                </a:solidFill>
                <a:effectLst/>
                <a:latin typeface="Arial" panose="020B0604020202020204" pitchFamily="34" charset="0"/>
              </a:rPr>
              <a:t>delinq</a:t>
            </a:r>
            <a:r>
              <a:rPr lang="en-US" sz="2800" b="1" dirty="0">
                <a:solidFill>
                  <a:srgbClr val="222222"/>
                </a:solidFill>
                <a:latin typeface="Arial" panose="020B0604020202020204" pitchFamily="34" charset="0"/>
              </a:rPr>
              <a:t>*) </a:t>
            </a:r>
            <a:r>
              <a:rPr lang="en-US" sz="2800" b="1" dirty="0">
                <a:latin typeface="Arial" panose="020B0604020202020204" pitchFamily="34" charset="0"/>
                <a:cs typeface="Arial" panose="020B0604020202020204" pitchFamily="34" charset="0"/>
              </a:rPr>
              <a:t>(2014 - 2024)</a:t>
            </a:r>
          </a:p>
        </p:txBody>
      </p:sp>
      <p:sp>
        <p:nvSpPr>
          <p:cNvPr id="2" name="Content Placeholder 1">
            <a:extLst>
              <a:ext uri="{FF2B5EF4-FFF2-40B4-BE49-F238E27FC236}">
                <a16:creationId xmlns:a16="http://schemas.microsoft.com/office/drawing/2014/main" id="{71CD2161-2DA5-F14A-B424-39C132759657}"/>
              </a:ext>
            </a:extLst>
          </p:cNvPr>
          <p:cNvSpPr>
            <a:spLocks noGrp="1"/>
          </p:cNvSpPr>
          <p:nvPr>
            <p:ph sz="quarter" idx="10"/>
          </p:nvPr>
        </p:nvSpPr>
        <p:spPr>
          <a:xfrm>
            <a:off x="589935" y="942758"/>
            <a:ext cx="11602065" cy="2440141"/>
          </a:xfrm>
        </p:spPr>
        <p:txBody>
          <a:bodyPr/>
          <a:lstStyle/>
          <a:p>
            <a:r>
              <a:rPr lang="en-US" sz="1200" b="0" i="0" dirty="0">
                <a:solidFill>
                  <a:srgbClr val="222222"/>
                </a:solidFill>
                <a:effectLst/>
                <a:latin typeface="Arial" panose="020B0604020202020204" pitchFamily="34" charset="0"/>
              </a:rPr>
              <a:t>Armstrong, Gaylene S., et al. "Risk factor profile of youth incarcerated for child to parent violence: A nationally representative sample." </a:t>
            </a:r>
            <a:r>
              <a:rPr lang="en-US" sz="1200" b="0" i="1" dirty="0">
                <a:solidFill>
                  <a:srgbClr val="222222"/>
                </a:solidFill>
                <a:effectLst/>
                <a:latin typeface="Arial" panose="020B0604020202020204" pitchFamily="34" charset="0"/>
              </a:rPr>
              <a:t>Journal of Criminal Justice</a:t>
            </a:r>
            <a:r>
              <a:rPr lang="en-US" sz="1200" b="0" i="0" dirty="0">
                <a:solidFill>
                  <a:srgbClr val="222222"/>
                </a:solidFill>
                <a:effectLst/>
                <a:latin typeface="Arial" panose="020B0604020202020204" pitchFamily="34" charset="0"/>
              </a:rPr>
              <a:t> 58 (2018): 1-9.</a:t>
            </a:r>
          </a:p>
          <a:p>
            <a:pPr marL="0" marR="0">
              <a:lnSpc>
                <a:spcPct val="120000"/>
              </a:lnSpc>
              <a:spcBef>
                <a:spcPts val="0"/>
              </a:spcBef>
              <a:spcAft>
                <a:spcPts val="0"/>
              </a:spcAft>
            </a:pPr>
            <a:r>
              <a:rPr lang="en-US" sz="1200" dirty="0">
                <a:ln>
                  <a:noFill/>
                </a:ln>
                <a:solidFill>
                  <a:srgbClr val="000000"/>
                </a:solidFill>
                <a:effectLst/>
                <a:latin typeface="Arial" panose="020B0604020202020204" pitchFamily="34" charset="0"/>
                <a:ea typeface="Arial Unicode MS"/>
                <a:cs typeface="Arial Unicode MS"/>
              </a:rPr>
              <a:t>Barfield-</a:t>
            </a:r>
            <a:r>
              <a:rPr lang="en-US" sz="1200" dirty="0" err="1">
                <a:ln>
                  <a:noFill/>
                </a:ln>
                <a:solidFill>
                  <a:srgbClr val="000000"/>
                </a:solidFill>
                <a:effectLst/>
                <a:latin typeface="Arial" panose="020B0604020202020204" pitchFamily="34" charset="0"/>
                <a:ea typeface="Arial Unicode MS"/>
                <a:cs typeface="Arial Unicode MS"/>
              </a:rPr>
              <a:t>Cottledge</a:t>
            </a:r>
            <a:r>
              <a:rPr lang="en-US" sz="1200" dirty="0">
                <a:ln>
                  <a:noFill/>
                </a:ln>
                <a:solidFill>
                  <a:srgbClr val="000000"/>
                </a:solidFill>
                <a:effectLst/>
                <a:latin typeface="Arial" panose="020B0604020202020204" pitchFamily="34" charset="0"/>
                <a:ea typeface="Arial Unicode MS"/>
                <a:cs typeface="Arial Unicode MS"/>
              </a:rPr>
              <a:t>, T. (2015). The t</a:t>
            </a:r>
            <a:r>
              <a:rPr lang="fr-FR" sz="1200" dirty="0" err="1">
                <a:ln>
                  <a:noFill/>
                </a:ln>
                <a:solidFill>
                  <a:srgbClr val="000000"/>
                </a:solidFill>
                <a:effectLst/>
                <a:latin typeface="Arial" panose="020B0604020202020204" pitchFamily="34" charset="0"/>
                <a:ea typeface="Arial Unicode MS"/>
                <a:cs typeface="Arial Unicode MS"/>
              </a:rPr>
              <a:t>riangulation</a:t>
            </a:r>
            <a:r>
              <a:rPr lang="fr-FR" sz="1200" dirty="0">
                <a:ln>
                  <a:noFill/>
                </a:ln>
                <a:solidFill>
                  <a:srgbClr val="000000"/>
                </a:solidFill>
                <a:effectLst/>
                <a:latin typeface="Arial" panose="020B0604020202020204" pitchFamily="34" charset="0"/>
                <a:ea typeface="Arial Unicode MS"/>
                <a:cs typeface="Arial Unicode MS"/>
              </a:rPr>
              <a:t> </a:t>
            </a:r>
            <a:r>
              <a:rPr lang="en-US" sz="1200" dirty="0">
                <a:ln>
                  <a:noFill/>
                </a:ln>
                <a:solidFill>
                  <a:srgbClr val="000000"/>
                </a:solidFill>
                <a:effectLst/>
                <a:latin typeface="Arial" panose="020B0604020202020204" pitchFamily="34" charset="0"/>
                <a:ea typeface="Arial Unicode MS"/>
                <a:cs typeface="Arial Unicode MS"/>
              </a:rPr>
              <a:t>effects of family structure and attachment on </a:t>
            </a:r>
            <a:r>
              <a:rPr lang="en-US" sz="1200" dirty="0">
                <a:ln>
                  <a:noFill/>
                </a:ln>
                <a:solidFill>
                  <a:srgbClr val="000000"/>
                </a:solidFill>
                <a:effectLst/>
                <a:latin typeface="Arial" panose="020B0604020202020204" pitchFamily="34" charset="0"/>
                <a:ea typeface="Times New Roman" panose="02020603050405020304" pitchFamily="18" charset="0"/>
                <a:cs typeface="Arial Unicode MS"/>
              </a:rPr>
              <a:t>a</a:t>
            </a:r>
            <a:r>
              <a:rPr lang="pt-PT" sz="1200" dirty="0">
                <a:ln>
                  <a:noFill/>
                </a:ln>
                <a:solidFill>
                  <a:srgbClr val="000000"/>
                </a:solidFill>
                <a:effectLst/>
                <a:latin typeface="Arial" panose="020B0604020202020204" pitchFamily="34" charset="0"/>
                <a:ea typeface="Arial Unicode MS"/>
                <a:cs typeface="Arial Unicode MS"/>
              </a:rPr>
              <a:t>dolescent </a:t>
            </a:r>
            <a:r>
              <a:rPr lang="en-US" sz="1200" dirty="0">
                <a:ln>
                  <a:noFill/>
                </a:ln>
                <a:solidFill>
                  <a:srgbClr val="000000"/>
                </a:solidFill>
                <a:effectLst/>
                <a:latin typeface="Arial" panose="020B0604020202020204" pitchFamily="34" charset="0"/>
                <a:ea typeface="Arial Unicode MS"/>
                <a:cs typeface="Arial Unicode MS"/>
              </a:rPr>
              <a:t>s</a:t>
            </a:r>
            <a:r>
              <a:rPr lang="fr-FR" sz="1200" dirty="0" err="1">
                <a:ln>
                  <a:noFill/>
                </a:ln>
                <a:solidFill>
                  <a:srgbClr val="000000"/>
                </a:solidFill>
                <a:effectLst/>
                <a:latin typeface="Arial" panose="020B0604020202020204" pitchFamily="34" charset="0"/>
                <a:ea typeface="Arial Unicode MS"/>
                <a:cs typeface="Arial Unicode MS"/>
              </a:rPr>
              <a:t>ubstance</a:t>
            </a:r>
            <a:r>
              <a:rPr lang="fr-FR" sz="1200" dirty="0">
                <a:ln>
                  <a:noFill/>
                </a:ln>
                <a:solidFill>
                  <a:srgbClr val="000000"/>
                </a:solidFill>
                <a:effectLst/>
                <a:latin typeface="Arial" panose="020B0604020202020204" pitchFamily="34" charset="0"/>
                <a:ea typeface="Arial Unicode MS"/>
                <a:cs typeface="Arial Unicode MS"/>
              </a:rPr>
              <a:t> </a:t>
            </a:r>
            <a:r>
              <a:rPr lang="en-US" sz="1200" dirty="0">
                <a:ln>
                  <a:noFill/>
                </a:ln>
                <a:solidFill>
                  <a:srgbClr val="000000"/>
                </a:solidFill>
                <a:effectLst/>
                <a:latin typeface="Arial" panose="020B0604020202020204" pitchFamily="34" charset="0"/>
                <a:ea typeface="Arial Unicode MS"/>
                <a:cs typeface="Arial Unicode MS"/>
              </a:rPr>
              <a:t>u</a:t>
            </a:r>
            <a:r>
              <a:rPr lang="it-IT" sz="1200" dirty="0">
                <a:ln>
                  <a:noFill/>
                </a:ln>
                <a:solidFill>
                  <a:srgbClr val="000000"/>
                </a:solidFill>
                <a:effectLst/>
                <a:latin typeface="Arial" panose="020B0604020202020204" pitchFamily="34" charset="0"/>
                <a:ea typeface="Arial Unicode MS"/>
                <a:cs typeface="Arial Unicode MS"/>
              </a:rPr>
              <a:t>se. </a:t>
            </a:r>
            <a:r>
              <a:rPr lang="en-US" sz="1200" i="1" dirty="0">
                <a:ln>
                  <a:noFill/>
                </a:ln>
                <a:solidFill>
                  <a:srgbClr val="000000"/>
                </a:solidFill>
                <a:effectLst/>
                <a:latin typeface="Arial" panose="020B0604020202020204" pitchFamily="34" charset="0"/>
                <a:ea typeface="Arial Unicode MS"/>
                <a:cs typeface="Arial Unicode MS"/>
              </a:rPr>
              <a:t>Crime &amp; Delinquency</a:t>
            </a:r>
            <a:r>
              <a:rPr lang="en-US" sz="1200" dirty="0">
                <a:ln>
                  <a:noFill/>
                </a:ln>
                <a:solidFill>
                  <a:srgbClr val="000000"/>
                </a:solidFill>
                <a:effectLst/>
                <a:latin typeface="Arial" panose="020B0604020202020204" pitchFamily="34" charset="0"/>
                <a:ea typeface="Arial Unicode MS"/>
                <a:cs typeface="Arial Unicode MS"/>
              </a:rPr>
              <a:t>, 61(2), 297-320.</a:t>
            </a:r>
            <a:br>
              <a:rPr lang="en-US" sz="1200" dirty="0">
                <a:ln>
                  <a:noFill/>
                </a:ln>
                <a:solidFill>
                  <a:srgbClr val="000000"/>
                </a:solidFill>
                <a:effectLst/>
                <a:latin typeface="Arial" panose="020B0604020202020204" pitchFamily="34" charset="0"/>
                <a:ea typeface="Arial Unicode MS"/>
                <a:cs typeface="Arial Unicode MS"/>
              </a:rPr>
            </a:br>
            <a:r>
              <a:rPr lang="en-US" sz="1200" dirty="0">
                <a:ln>
                  <a:noFill/>
                </a:ln>
                <a:solidFill>
                  <a:srgbClr val="000000"/>
                </a:solidFill>
                <a:effectLst/>
                <a:latin typeface="Arial" panose="020B0604020202020204" pitchFamily="34" charset="0"/>
                <a:ea typeface="Arial Unicode MS"/>
                <a:cs typeface="Arial Unicode MS"/>
              </a:rPr>
              <a:t>	</a:t>
            </a:r>
            <a:r>
              <a:rPr lang="en-US" sz="1200" u="sng" dirty="0">
                <a:ln>
                  <a:noFill/>
                </a:ln>
                <a:solidFill>
                  <a:srgbClr val="0000FF"/>
                </a:solidFill>
                <a:effectLst/>
                <a:latin typeface="Arial" panose="020B0604020202020204" pitchFamily="34" charset="0"/>
                <a:ea typeface="Arial Unicode MS"/>
                <a:cs typeface="Arial Unicode MS"/>
                <a:hlinkClick r:id="rId3"/>
              </a:rPr>
              <a:t>https://doi.org/</a:t>
            </a:r>
            <a:r>
              <a:rPr lang="en-US" sz="1200" dirty="0">
                <a:ln>
                  <a:noFill/>
                </a:ln>
                <a:solidFill>
                  <a:srgbClr val="000000"/>
                </a:solidFill>
                <a:effectLst/>
                <a:latin typeface="Arial" panose="020B0604020202020204" pitchFamily="34" charset="0"/>
                <a:ea typeface="Arial Unicode MS"/>
                <a:cs typeface="Arial Unicode MS"/>
                <a:hlinkClick r:id="rId3"/>
              </a:rPr>
              <a:t>10.1177/0011128711420110</a:t>
            </a:r>
            <a:endParaRPr lang="en-US" sz="1200" dirty="0">
              <a:ln>
                <a:noFill/>
              </a:ln>
              <a:solidFill>
                <a:srgbClr val="000000"/>
              </a:solidFill>
              <a:effectLst/>
              <a:latin typeface="Arial" panose="020B0604020202020204" pitchFamily="34" charset="0"/>
              <a:ea typeface="Arial Unicode MS"/>
              <a:cs typeface="Arial Unicode MS"/>
            </a:endParaRPr>
          </a:p>
          <a:p>
            <a:r>
              <a:rPr lang="en-US" sz="1200" b="0" i="0" dirty="0">
                <a:solidFill>
                  <a:srgbClr val="222222"/>
                </a:solidFill>
                <a:effectLst/>
                <a:latin typeface="Arial" panose="020B0604020202020204" pitchFamily="34" charset="0"/>
              </a:rPr>
              <a:t>Bolger, M. A. (2018). Predicting arrest probability across time: An exploration of competing risk perspectives. </a:t>
            </a:r>
            <a:r>
              <a:rPr lang="en-US" sz="1200" b="0" i="1" dirty="0">
                <a:solidFill>
                  <a:srgbClr val="222222"/>
                </a:solidFill>
                <a:effectLst/>
                <a:latin typeface="Arial" panose="020B0604020202020204" pitchFamily="34" charset="0"/>
              </a:rPr>
              <a:t>Journal of Criminal Justice</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59</a:t>
            </a:r>
            <a:r>
              <a:rPr lang="en-US" sz="1200" b="0" i="0" dirty="0">
                <a:solidFill>
                  <a:srgbClr val="222222"/>
                </a:solidFill>
                <a:effectLst/>
                <a:latin typeface="Arial" panose="020B0604020202020204" pitchFamily="34" charset="0"/>
              </a:rPr>
              <a:t>, 92-109.</a:t>
            </a:r>
          </a:p>
          <a:p>
            <a:pPr marL="0" marR="0">
              <a:lnSpc>
                <a:spcPct val="120000"/>
              </a:lnSpc>
              <a:spcBef>
                <a:spcPts val="0"/>
              </a:spcBef>
              <a:spcAft>
                <a:spcPts val="0"/>
              </a:spcAft>
            </a:pPr>
            <a:r>
              <a:rPr lang="en-US" sz="1200" dirty="0">
                <a:ln>
                  <a:noFill/>
                </a:ln>
                <a:solidFill>
                  <a:srgbClr val="000000"/>
                </a:solidFill>
                <a:effectLst/>
                <a:latin typeface="Arial" panose="020B0604020202020204" pitchFamily="34" charset="0"/>
                <a:ea typeface="Arial Unicode MS"/>
                <a:cs typeface="Arial Unicode MS"/>
              </a:rPr>
              <a:t>Childs, K. </a:t>
            </a:r>
            <a:r>
              <a:rPr lang="en-US" sz="1200" dirty="0">
                <a:ln>
                  <a:noFill/>
                </a:ln>
                <a:solidFill>
                  <a:srgbClr val="000000"/>
                </a:solidFill>
                <a:effectLst/>
                <a:latin typeface="Arial" panose="020B0604020202020204" pitchFamily="34" charset="0"/>
                <a:ea typeface="Arial Unicode MS"/>
                <a:cs typeface="Arial" panose="020B0604020202020204" pitchFamily="34" charset="0"/>
              </a:rPr>
              <a:t>K., Brady, C. M., Cameron, A. L. J., &amp; Kaukinen, C. (2020). The role of family </a:t>
            </a:r>
            <a:r>
              <a:rPr lang="en-US" sz="120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a:t>
            </a:r>
            <a:r>
              <a:rPr lang="en-US" sz="1200" dirty="0">
                <a:ln>
                  <a:noFill/>
                </a:ln>
                <a:solidFill>
                  <a:srgbClr val="000000"/>
                </a:solidFill>
                <a:effectLst/>
                <a:latin typeface="Arial" panose="020B0604020202020204" pitchFamily="34" charset="0"/>
                <a:ea typeface="Arial Unicode MS"/>
                <a:cs typeface="Arial" panose="020B0604020202020204" pitchFamily="34" charset="0"/>
              </a:rPr>
              <a:t>tructure and family processes on a</a:t>
            </a:r>
            <a:r>
              <a:rPr lang="pt-PT" sz="1200" dirty="0">
                <a:ln>
                  <a:noFill/>
                </a:ln>
                <a:solidFill>
                  <a:srgbClr val="000000"/>
                </a:solidFill>
                <a:effectLst/>
                <a:latin typeface="Arial" panose="020B0604020202020204" pitchFamily="34" charset="0"/>
                <a:ea typeface="Arial Unicode MS"/>
                <a:cs typeface="Arial" panose="020B0604020202020204" pitchFamily="34" charset="0"/>
              </a:rPr>
              <a:t>dolescent </a:t>
            </a:r>
            <a:r>
              <a:rPr lang="en-US" sz="1200" dirty="0">
                <a:ln>
                  <a:noFill/>
                </a:ln>
                <a:solidFill>
                  <a:srgbClr val="000000"/>
                </a:solidFill>
                <a:effectLst/>
                <a:latin typeface="Arial" panose="020B0604020202020204" pitchFamily="34" charset="0"/>
                <a:ea typeface="Arial Unicode MS"/>
                <a:cs typeface="Arial" panose="020B0604020202020204" pitchFamily="34" charset="0"/>
              </a:rPr>
              <a:t>problem behavior. </a:t>
            </a:r>
            <a:r>
              <a:rPr lang="en-US" sz="1200" i="1" dirty="0">
                <a:ln>
                  <a:noFill/>
                </a:ln>
                <a:solidFill>
                  <a:srgbClr val="000000"/>
                </a:solidFill>
                <a:effectLst/>
                <a:latin typeface="Arial" panose="020B0604020202020204" pitchFamily="34" charset="0"/>
                <a:ea typeface="Arial Unicode MS"/>
                <a:cs typeface="Arial" panose="020B0604020202020204" pitchFamily="34" charset="0"/>
              </a:rPr>
              <a:t>Deviant 	Behavior</a:t>
            </a:r>
            <a:r>
              <a:rPr lang="en-US" sz="1200" dirty="0">
                <a:ln>
                  <a:noFill/>
                </a:ln>
                <a:solidFill>
                  <a:srgbClr val="000000"/>
                </a:solidFill>
                <a:effectLst/>
                <a:latin typeface="Arial" panose="020B0604020202020204" pitchFamily="34" charset="0"/>
                <a:ea typeface="Arial Unicode MS"/>
                <a:cs typeface="Arial" panose="020B0604020202020204" pitchFamily="34" charset="0"/>
              </a:rPr>
              <a:t>, </a:t>
            </a:r>
            <a:r>
              <a:rPr lang="en-US" sz="1200" i="1" dirty="0">
                <a:ln>
                  <a:noFill/>
                </a:ln>
                <a:solidFill>
                  <a:srgbClr val="000000"/>
                </a:solidFill>
                <a:effectLst/>
                <a:latin typeface="Arial" panose="020B0604020202020204" pitchFamily="34" charset="0"/>
                <a:ea typeface="Arial Unicode MS"/>
                <a:cs typeface="Arial" panose="020B0604020202020204" pitchFamily="34" charset="0"/>
              </a:rPr>
              <a:t>43</a:t>
            </a:r>
            <a:r>
              <a:rPr lang="en-US" sz="1200" dirty="0">
                <a:ln>
                  <a:noFill/>
                </a:ln>
                <a:solidFill>
                  <a:srgbClr val="000000"/>
                </a:solidFill>
                <a:effectLst/>
                <a:latin typeface="Arial" panose="020B0604020202020204" pitchFamily="34" charset="0"/>
                <a:ea typeface="Arial Unicode MS"/>
                <a:cs typeface="Arial" panose="020B0604020202020204" pitchFamily="34" charset="0"/>
              </a:rPr>
              <a:t>(1), 1–16. https://doi.org/10.1080/01639625.2020.1771128</a:t>
            </a:r>
          </a:p>
          <a:p>
            <a:r>
              <a:rPr lang="en-US" sz="1200" b="0" i="0" dirty="0">
                <a:solidFill>
                  <a:srgbClr val="222222"/>
                </a:solidFill>
                <a:effectLst/>
                <a:latin typeface="Arial" panose="020B0604020202020204" pitchFamily="34" charset="0"/>
              </a:rPr>
              <a:t>de Vries </a:t>
            </a:r>
            <a:r>
              <a:rPr lang="en-US" sz="1200" b="0" i="0" dirty="0" err="1">
                <a:solidFill>
                  <a:srgbClr val="222222"/>
                </a:solidFill>
                <a:effectLst/>
                <a:latin typeface="Arial" panose="020B0604020202020204" pitchFamily="34" charset="0"/>
              </a:rPr>
              <a:t>Robbé</a:t>
            </a:r>
            <a:r>
              <a:rPr lang="en-US" sz="1200" b="0" i="0" dirty="0">
                <a:solidFill>
                  <a:srgbClr val="222222"/>
                </a:solidFill>
                <a:effectLst/>
                <a:latin typeface="Arial" panose="020B0604020202020204" pitchFamily="34" charset="0"/>
              </a:rPr>
              <a:t>, M., &amp; Willis, G. M. (2017). Assessment of protective factors in clinical practice. </a:t>
            </a:r>
            <a:r>
              <a:rPr lang="en-US" sz="1200" b="0" i="1" dirty="0">
                <a:solidFill>
                  <a:srgbClr val="222222"/>
                </a:solidFill>
                <a:effectLst/>
                <a:latin typeface="Arial" panose="020B0604020202020204" pitchFamily="34" charset="0"/>
              </a:rPr>
              <a:t>Aggression and Violent Behavior</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32</a:t>
            </a:r>
            <a:r>
              <a:rPr lang="en-US" sz="1200" b="0" i="0" dirty="0">
                <a:solidFill>
                  <a:srgbClr val="222222"/>
                </a:solidFill>
                <a:effectLst/>
                <a:latin typeface="Arial" panose="020B0604020202020204" pitchFamily="34" charset="0"/>
              </a:rPr>
              <a:t>, 55-63.</a:t>
            </a:r>
          </a:p>
          <a:p>
            <a:r>
              <a:rPr lang="en-US" sz="1200" b="0" i="0" dirty="0" err="1">
                <a:solidFill>
                  <a:srgbClr val="222222"/>
                </a:solidFill>
                <a:effectLst/>
                <a:latin typeface="Arial" panose="020B0604020202020204" pitchFamily="34" charset="0"/>
              </a:rPr>
              <a:t>Ernberg</a:t>
            </a:r>
            <a:r>
              <a:rPr lang="en-US" sz="1200" b="0" i="0" dirty="0">
                <a:solidFill>
                  <a:srgbClr val="222222"/>
                </a:solidFill>
                <a:effectLst/>
                <a:latin typeface="Arial" panose="020B0604020202020204" pitchFamily="34" charset="0"/>
              </a:rPr>
              <a:t>, E., </a:t>
            </a:r>
            <a:r>
              <a:rPr lang="en-US" sz="1200" b="0" i="0" dirty="0" err="1">
                <a:solidFill>
                  <a:srgbClr val="222222"/>
                </a:solidFill>
                <a:effectLst/>
                <a:latin typeface="Arial" panose="020B0604020202020204" pitchFamily="34" charset="0"/>
              </a:rPr>
              <a:t>Tidefors</a:t>
            </a:r>
            <a:r>
              <a:rPr lang="en-US" sz="1200" b="0" i="0" dirty="0">
                <a:solidFill>
                  <a:srgbClr val="222222"/>
                </a:solidFill>
                <a:effectLst/>
                <a:latin typeface="Arial" panose="020B0604020202020204" pitchFamily="34" charset="0"/>
              </a:rPr>
              <a:t>, I., &amp; </a:t>
            </a:r>
            <a:r>
              <a:rPr lang="en-US" sz="1200" b="0" i="0" dirty="0" err="1">
                <a:solidFill>
                  <a:srgbClr val="222222"/>
                </a:solidFill>
                <a:effectLst/>
                <a:latin typeface="Arial" panose="020B0604020202020204" pitchFamily="34" charset="0"/>
              </a:rPr>
              <a:t>Landström</a:t>
            </a:r>
            <a:r>
              <a:rPr lang="en-US" sz="1200" b="0" i="0" dirty="0">
                <a:solidFill>
                  <a:srgbClr val="222222"/>
                </a:solidFill>
                <a:effectLst/>
                <a:latin typeface="Arial" panose="020B0604020202020204" pitchFamily="34" charset="0"/>
              </a:rPr>
              <a:t>, S. (2016). Prosecutors’ reflections on sexually abused preschoolers and their ability to stand trial. </a:t>
            </a:r>
            <a:r>
              <a:rPr lang="en-US" sz="1200" b="0" i="1" dirty="0">
                <a:solidFill>
                  <a:srgbClr val="222222"/>
                </a:solidFill>
                <a:effectLst/>
                <a:latin typeface="Arial" panose="020B0604020202020204" pitchFamily="34" charset="0"/>
              </a:rPr>
              <a:t>Child Abuse &amp; Neglect</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57</a:t>
            </a:r>
            <a:r>
              <a:rPr lang="en-US" sz="1200" b="0" i="0" dirty="0">
                <a:solidFill>
                  <a:srgbClr val="222222"/>
                </a:solidFill>
                <a:effectLst/>
                <a:latin typeface="Arial" panose="020B0604020202020204" pitchFamily="34" charset="0"/>
              </a:rPr>
              <a:t>, 21-29.</a:t>
            </a:r>
          </a:p>
          <a:p>
            <a:r>
              <a:rPr lang="en-US" sz="1200" b="1" i="0" dirty="0">
                <a:solidFill>
                  <a:srgbClr val="222222"/>
                </a:solidFill>
                <a:effectLst/>
                <a:latin typeface="Arial" panose="020B0604020202020204" pitchFamily="34" charset="0"/>
              </a:rPr>
              <a:t>Farrington, D. P. (2019). The development of violence from age 8 to 61. </a:t>
            </a:r>
            <a:r>
              <a:rPr lang="en-US" sz="1200" b="1" i="1" dirty="0">
                <a:solidFill>
                  <a:srgbClr val="222222"/>
                </a:solidFill>
                <a:effectLst/>
                <a:latin typeface="Arial" panose="020B0604020202020204" pitchFamily="34" charset="0"/>
              </a:rPr>
              <a:t>Aggressive behavior</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45</a:t>
            </a:r>
            <a:r>
              <a:rPr lang="en-US" sz="1200" b="1" i="0" dirty="0">
                <a:solidFill>
                  <a:srgbClr val="222222"/>
                </a:solidFill>
                <a:effectLst/>
                <a:latin typeface="Arial" panose="020B0604020202020204" pitchFamily="34" charset="0"/>
              </a:rPr>
              <a:t>(4), 365-376.</a:t>
            </a:r>
          </a:p>
          <a:p>
            <a:r>
              <a:rPr lang="en-US" sz="1200" b="0" i="0" dirty="0">
                <a:solidFill>
                  <a:srgbClr val="222222"/>
                </a:solidFill>
                <a:effectLst/>
                <a:latin typeface="Arial" panose="020B0604020202020204" pitchFamily="34" charset="0"/>
              </a:rPr>
              <a:t>Farrington, D. P., Gaffney, H., &amp; </a:t>
            </a:r>
            <a:r>
              <a:rPr lang="en-US" sz="1200" b="0" i="0" dirty="0" err="1">
                <a:solidFill>
                  <a:srgbClr val="222222"/>
                </a:solidFill>
                <a:effectLst/>
                <a:latin typeface="Arial" panose="020B0604020202020204" pitchFamily="34" charset="0"/>
              </a:rPr>
              <a:t>Ttofi</a:t>
            </a:r>
            <a:r>
              <a:rPr lang="en-US" sz="1200" b="0" i="0" dirty="0">
                <a:solidFill>
                  <a:srgbClr val="222222"/>
                </a:solidFill>
                <a:effectLst/>
                <a:latin typeface="Arial" panose="020B0604020202020204" pitchFamily="34" charset="0"/>
              </a:rPr>
              <a:t>, M. M. (2017). Systematic reviews of explanatory risk factors for violence, offending, and delinquency. </a:t>
            </a:r>
            <a:r>
              <a:rPr lang="en-US" sz="1200" b="0" i="1" dirty="0">
                <a:solidFill>
                  <a:srgbClr val="222222"/>
                </a:solidFill>
                <a:effectLst/>
                <a:latin typeface="Arial" panose="020B0604020202020204" pitchFamily="34" charset="0"/>
              </a:rPr>
              <a:t>Aggression and violent behavior</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33</a:t>
            </a:r>
            <a:r>
              <a:rPr lang="en-US" sz="1200" b="0" i="0" dirty="0">
                <a:solidFill>
                  <a:srgbClr val="222222"/>
                </a:solidFill>
                <a:effectLst/>
                <a:latin typeface="Arial" panose="020B0604020202020204" pitchFamily="34" charset="0"/>
              </a:rPr>
              <a:t>, 24-36.</a:t>
            </a:r>
          </a:p>
          <a:p>
            <a:r>
              <a:rPr lang="en-US" sz="1200" b="1" i="0" dirty="0">
                <a:solidFill>
                  <a:srgbClr val="222222"/>
                </a:solidFill>
                <a:effectLst/>
                <a:latin typeface="Arial" panose="020B0604020202020204" pitchFamily="34" charset="0"/>
              </a:rPr>
              <a:t>Flanagan, I. M., </a:t>
            </a:r>
            <a:r>
              <a:rPr lang="en-US" sz="1200" b="1" i="0" dirty="0" err="1">
                <a:solidFill>
                  <a:srgbClr val="222222"/>
                </a:solidFill>
                <a:effectLst/>
                <a:latin typeface="Arial" panose="020B0604020202020204" pitchFamily="34" charset="0"/>
              </a:rPr>
              <a:t>Auty</a:t>
            </a:r>
            <a:r>
              <a:rPr lang="en-US" sz="1200" b="1" i="0" dirty="0">
                <a:solidFill>
                  <a:srgbClr val="222222"/>
                </a:solidFill>
                <a:effectLst/>
                <a:latin typeface="Arial" panose="020B0604020202020204" pitchFamily="34" charset="0"/>
              </a:rPr>
              <a:t>, K. M., &amp; Farrington, D. P. (2019). Parental supervision and later offending: A systematic review of longitudinal studies. </a:t>
            </a:r>
            <a:r>
              <a:rPr lang="en-US" sz="1200" b="1" i="1" dirty="0">
                <a:solidFill>
                  <a:srgbClr val="222222"/>
                </a:solidFill>
                <a:effectLst/>
                <a:latin typeface="Arial" panose="020B0604020202020204" pitchFamily="34" charset="0"/>
              </a:rPr>
              <a:t>Aggression and violent behavior</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47</a:t>
            </a:r>
            <a:r>
              <a:rPr lang="en-US" sz="1200" b="1" i="0" dirty="0">
                <a:solidFill>
                  <a:srgbClr val="222222"/>
                </a:solidFill>
                <a:effectLst/>
                <a:latin typeface="Arial" panose="020B0604020202020204" pitchFamily="34" charset="0"/>
              </a:rPr>
              <a:t>, 215-229.</a:t>
            </a:r>
          </a:p>
          <a:p>
            <a:r>
              <a:rPr lang="en-US" sz="1200" b="0" i="0" dirty="0">
                <a:solidFill>
                  <a:srgbClr val="222222"/>
                </a:solidFill>
                <a:effectLst/>
                <a:latin typeface="Arial" panose="020B0604020202020204" pitchFamily="34" charset="0"/>
              </a:rPr>
              <a:t>Fox, B. H., Jennings, W. G., &amp; Farrington, D. P. (2015). Bringing psychopathy into developmental and life-course criminology theories and research. </a:t>
            </a:r>
            <a:r>
              <a:rPr lang="en-US" sz="1200" b="0" i="1" dirty="0">
                <a:solidFill>
                  <a:srgbClr val="222222"/>
                </a:solidFill>
                <a:effectLst/>
                <a:latin typeface="Arial" panose="020B0604020202020204" pitchFamily="34" charset="0"/>
              </a:rPr>
              <a:t>Journal of Criminal Justice</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43</a:t>
            </a:r>
            <a:r>
              <a:rPr lang="en-US" sz="1200" b="0" i="0" dirty="0">
                <a:solidFill>
                  <a:srgbClr val="222222"/>
                </a:solidFill>
                <a:effectLst/>
                <a:latin typeface="Arial" panose="020B0604020202020204" pitchFamily="34" charset="0"/>
              </a:rPr>
              <a:t>(4), 274-289.</a:t>
            </a:r>
          </a:p>
          <a:p>
            <a:r>
              <a:rPr lang="en-US" sz="1200" b="1" i="0" dirty="0">
                <a:solidFill>
                  <a:srgbClr val="222222"/>
                </a:solidFill>
                <a:effectLst/>
                <a:latin typeface="Arial" panose="020B0604020202020204" pitchFamily="34" charset="0"/>
              </a:rPr>
              <a:t>Hoffmann, J. P. (2023). Family structure, unstructured socializing, and delinquent behavior. </a:t>
            </a:r>
            <a:r>
              <a:rPr lang="en-US" sz="1200" b="1" i="1" dirty="0">
                <a:solidFill>
                  <a:srgbClr val="222222"/>
                </a:solidFill>
                <a:effectLst/>
                <a:latin typeface="Arial" panose="020B0604020202020204" pitchFamily="34" charset="0"/>
              </a:rPr>
              <a:t>Journal of criminal justice</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87</a:t>
            </a:r>
            <a:r>
              <a:rPr lang="en-US" sz="1200" b="1" i="0" dirty="0">
                <a:solidFill>
                  <a:srgbClr val="222222"/>
                </a:solidFill>
                <a:effectLst/>
                <a:latin typeface="Arial" panose="020B0604020202020204" pitchFamily="34" charset="0"/>
              </a:rPr>
              <a:t>, 102086.</a:t>
            </a:r>
          </a:p>
          <a:p>
            <a:r>
              <a:rPr lang="en-US" sz="1200" b="0" i="0" dirty="0">
                <a:solidFill>
                  <a:srgbClr val="222222"/>
                </a:solidFill>
                <a:effectLst/>
                <a:latin typeface="Arial" panose="020B0604020202020204" pitchFamily="34" charset="0"/>
              </a:rPr>
              <a:t>Humphrey, T., &amp; Van </a:t>
            </a:r>
            <a:r>
              <a:rPr lang="en-US" sz="1200" b="0" i="0" dirty="0" err="1">
                <a:solidFill>
                  <a:srgbClr val="222222"/>
                </a:solidFill>
                <a:effectLst/>
                <a:latin typeface="Arial" panose="020B0604020202020204" pitchFamily="34" charset="0"/>
              </a:rPr>
              <a:t>Brunschot</a:t>
            </a:r>
            <a:r>
              <a:rPr lang="en-US" sz="1200" b="0" i="0" dirty="0">
                <a:solidFill>
                  <a:srgbClr val="222222"/>
                </a:solidFill>
                <a:effectLst/>
                <a:latin typeface="Arial" panose="020B0604020202020204" pitchFamily="34" charset="0"/>
              </a:rPr>
              <a:t>, E. G. (2018). Accumulating (dis) advantage: Do social bonds mediate the relationship between multiple childhood adversities and persistent offending?. </a:t>
            </a:r>
            <a:r>
              <a:rPr lang="en-US" sz="1200" b="0" i="1" dirty="0">
                <a:solidFill>
                  <a:srgbClr val="222222"/>
                </a:solidFill>
                <a:effectLst/>
                <a:latin typeface="Arial" panose="020B0604020202020204" pitchFamily="34" charset="0"/>
              </a:rPr>
              <a:t>Journal of Developmental and Life-Course Criminology</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4</a:t>
            </a:r>
            <a:r>
              <a:rPr lang="en-US" sz="1200" b="0" i="0" dirty="0">
                <a:solidFill>
                  <a:srgbClr val="222222"/>
                </a:solidFill>
                <a:effectLst/>
                <a:latin typeface="Arial" panose="020B0604020202020204" pitchFamily="34" charset="0"/>
              </a:rPr>
              <a:t>, 297-321.</a:t>
            </a:r>
          </a:p>
        </p:txBody>
      </p:sp>
    </p:spTree>
    <p:extLst>
      <p:ext uri="{BB962C8B-B14F-4D97-AF65-F5344CB8AC3E}">
        <p14:creationId xmlns:p14="http://schemas.microsoft.com/office/powerpoint/2010/main" val="2152764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984E90-9BF2-B246-90AC-01AFAB0500B1}"/>
              </a:ext>
            </a:extLst>
          </p:cNvPr>
          <p:cNvSpPr>
            <a:spLocks noGrp="1"/>
          </p:cNvSpPr>
          <p:nvPr>
            <p:ph type="title"/>
          </p:nvPr>
        </p:nvSpPr>
        <p:spPr>
          <a:prstGeom prst="rect">
            <a:avLst/>
          </a:prstGeom>
        </p:spPr>
        <p:txBody>
          <a:bodyPr/>
          <a:lstStyle/>
          <a:p>
            <a:r>
              <a:rPr lang="en-US" sz="2800" b="1" i="0" dirty="0">
                <a:solidFill>
                  <a:srgbClr val="222222"/>
                </a:solidFill>
                <a:effectLst/>
                <a:latin typeface="Arial" panose="020B0604020202020204" pitchFamily="34" charset="0"/>
              </a:rPr>
              <a:t>“Broken Home” AND (</a:t>
            </a:r>
            <a:r>
              <a:rPr lang="en-US" sz="2800" b="1" i="0" dirty="0" err="1">
                <a:solidFill>
                  <a:srgbClr val="222222"/>
                </a:solidFill>
                <a:effectLst/>
                <a:latin typeface="Arial" panose="020B0604020202020204" pitchFamily="34" charset="0"/>
              </a:rPr>
              <a:t>crim</a:t>
            </a:r>
            <a:r>
              <a:rPr lang="en-US" sz="2800" b="1" i="0" dirty="0">
                <a:solidFill>
                  <a:srgbClr val="222222"/>
                </a:solidFill>
                <a:effectLst/>
                <a:latin typeface="Arial" panose="020B0604020202020204" pitchFamily="34" charset="0"/>
              </a:rPr>
              <a:t>* OR </a:t>
            </a:r>
            <a:r>
              <a:rPr lang="en-US" sz="2800" b="1" i="0" dirty="0" err="1">
                <a:solidFill>
                  <a:srgbClr val="222222"/>
                </a:solidFill>
                <a:effectLst/>
                <a:latin typeface="Arial" panose="020B0604020202020204" pitchFamily="34" charset="0"/>
              </a:rPr>
              <a:t>delinq</a:t>
            </a:r>
            <a:r>
              <a:rPr lang="en-US" sz="2800" b="1" dirty="0">
                <a:solidFill>
                  <a:srgbClr val="222222"/>
                </a:solidFill>
                <a:latin typeface="Arial" panose="020B0604020202020204" pitchFamily="34" charset="0"/>
              </a:rPr>
              <a:t>*) </a:t>
            </a:r>
            <a:r>
              <a:rPr lang="en-US" sz="2800" b="1" dirty="0">
                <a:latin typeface="Arial" panose="020B0604020202020204" pitchFamily="34" charset="0"/>
                <a:cs typeface="Arial" panose="020B0604020202020204" pitchFamily="34" charset="0"/>
              </a:rPr>
              <a:t>(2014 - 2024)</a:t>
            </a:r>
          </a:p>
        </p:txBody>
      </p:sp>
      <p:sp>
        <p:nvSpPr>
          <p:cNvPr id="2" name="Content Placeholder 1">
            <a:extLst>
              <a:ext uri="{FF2B5EF4-FFF2-40B4-BE49-F238E27FC236}">
                <a16:creationId xmlns:a16="http://schemas.microsoft.com/office/drawing/2014/main" id="{71CD2161-2DA5-F14A-B424-39C132759657}"/>
              </a:ext>
            </a:extLst>
          </p:cNvPr>
          <p:cNvSpPr>
            <a:spLocks noGrp="1"/>
          </p:cNvSpPr>
          <p:nvPr>
            <p:ph sz="quarter" idx="10"/>
          </p:nvPr>
        </p:nvSpPr>
        <p:spPr>
          <a:xfrm>
            <a:off x="589935" y="1030288"/>
            <a:ext cx="11602065" cy="2440141"/>
          </a:xfrm>
        </p:spPr>
        <p:txBody>
          <a:bodyPr/>
          <a:lstStyle/>
          <a:p>
            <a:r>
              <a:rPr lang="en-US" sz="1200" b="0" i="0" dirty="0">
                <a:solidFill>
                  <a:srgbClr val="222222"/>
                </a:solidFill>
                <a:effectLst/>
                <a:latin typeface="Arial" panose="020B0604020202020204" pitchFamily="34" charset="0"/>
              </a:rPr>
              <a:t>Jennings, W. G., Fox, B. H., &amp; Farrington, D. P. (2014). Inked into crime? An examination of the causal relationship between tattoos and life-course offending among males from the Cambridge Study in Delinquent Development. </a:t>
            </a:r>
            <a:r>
              <a:rPr lang="en-US" sz="1200" b="0" i="1" dirty="0">
                <a:solidFill>
                  <a:srgbClr val="222222"/>
                </a:solidFill>
                <a:effectLst/>
                <a:latin typeface="Arial" panose="020B0604020202020204" pitchFamily="34" charset="0"/>
              </a:rPr>
              <a:t>Journal of Criminal Justice</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42</a:t>
            </a:r>
            <a:r>
              <a:rPr lang="en-US" sz="1200" b="0" i="0" dirty="0">
                <a:solidFill>
                  <a:srgbClr val="222222"/>
                </a:solidFill>
                <a:effectLst/>
                <a:latin typeface="Arial" panose="020B0604020202020204" pitchFamily="34" charset="0"/>
              </a:rPr>
              <a:t>(1), 77-84.</a:t>
            </a:r>
          </a:p>
          <a:p>
            <a:r>
              <a:rPr lang="en-US" sz="1200" b="0" i="0" dirty="0">
                <a:solidFill>
                  <a:srgbClr val="222222"/>
                </a:solidFill>
                <a:effectLst/>
                <a:latin typeface="Arial" panose="020B0604020202020204" pitchFamily="34" charset="0"/>
              </a:rPr>
              <a:t>Jennings, W. G., Richards, T. N., Smith, M. D., </a:t>
            </a:r>
            <a:r>
              <a:rPr lang="en-US" sz="1200" b="0" i="0" dirty="0" err="1">
                <a:solidFill>
                  <a:srgbClr val="222222"/>
                </a:solidFill>
                <a:effectLst/>
                <a:latin typeface="Arial" panose="020B0604020202020204" pitchFamily="34" charset="0"/>
              </a:rPr>
              <a:t>Bjerregaard</a:t>
            </a:r>
            <a:r>
              <a:rPr lang="en-US" sz="1200" b="0" i="0" dirty="0">
                <a:solidFill>
                  <a:srgbClr val="222222"/>
                </a:solidFill>
                <a:effectLst/>
                <a:latin typeface="Arial" panose="020B0604020202020204" pitchFamily="34" charset="0"/>
              </a:rPr>
              <a:t>, B., &amp; Fogel, S. J. (2014). A critical examination of the “White victim effect” and death penalty decision-making from a propensity score matching approach: The North Carolina experience. </a:t>
            </a:r>
            <a:r>
              <a:rPr lang="en-US" sz="1200" b="0" i="1" dirty="0">
                <a:solidFill>
                  <a:srgbClr val="222222"/>
                </a:solidFill>
                <a:effectLst/>
                <a:latin typeface="Arial" panose="020B0604020202020204" pitchFamily="34" charset="0"/>
              </a:rPr>
              <a:t>Journal of Criminal Justice</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42</a:t>
            </a:r>
            <a:r>
              <a:rPr lang="en-US" sz="1200" b="0" i="0" dirty="0">
                <a:solidFill>
                  <a:srgbClr val="222222"/>
                </a:solidFill>
                <a:effectLst/>
                <a:latin typeface="Arial" panose="020B0604020202020204" pitchFamily="34" charset="0"/>
              </a:rPr>
              <a:t>(5), 384-398.</a:t>
            </a:r>
          </a:p>
          <a:p>
            <a:r>
              <a:rPr lang="en-US" sz="1200" b="0" i="0" dirty="0">
                <a:solidFill>
                  <a:srgbClr val="222222"/>
                </a:solidFill>
                <a:effectLst/>
                <a:latin typeface="Arial" panose="020B0604020202020204" pitchFamily="34" charset="0"/>
              </a:rPr>
              <a:t>Jennings, W. G., Richards, T. N., Smith, M. D., </a:t>
            </a:r>
            <a:r>
              <a:rPr lang="en-US" sz="1200" b="0" i="0" dirty="0" err="1">
                <a:solidFill>
                  <a:srgbClr val="222222"/>
                </a:solidFill>
                <a:effectLst/>
                <a:latin typeface="Arial" panose="020B0604020202020204" pitchFamily="34" charset="0"/>
              </a:rPr>
              <a:t>Bjerregaard</a:t>
            </a:r>
            <a:r>
              <a:rPr lang="en-US" sz="1200" b="0" i="0" dirty="0">
                <a:solidFill>
                  <a:srgbClr val="222222"/>
                </a:solidFill>
                <a:effectLst/>
                <a:latin typeface="Arial" panose="020B0604020202020204" pitchFamily="34" charset="0"/>
              </a:rPr>
              <a:t>, B., &amp; Fogel, S. J. (2014). A critical examination of the “White victim effect” and death penalty decision-making from a propensity score matching approach: The North Carolina experience. </a:t>
            </a:r>
            <a:r>
              <a:rPr lang="en-US" sz="1200" b="0" i="1" dirty="0">
                <a:solidFill>
                  <a:srgbClr val="222222"/>
                </a:solidFill>
                <a:effectLst/>
                <a:latin typeface="Arial" panose="020B0604020202020204" pitchFamily="34" charset="0"/>
              </a:rPr>
              <a:t>Journal of Criminal Justice</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42</a:t>
            </a:r>
            <a:r>
              <a:rPr lang="en-US" sz="1200" b="0" i="0" dirty="0">
                <a:solidFill>
                  <a:srgbClr val="222222"/>
                </a:solidFill>
                <a:effectLst/>
                <a:latin typeface="Arial" panose="020B0604020202020204" pitchFamily="34" charset="0"/>
              </a:rPr>
              <a:t>(5), 384-398.</a:t>
            </a:r>
          </a:p>
          <a:p>
            <a:r>
              <a:rPr lang="en-US" sz="1200" b="1" i="0" dirty="0" err="1">
                <a:solidFill>
                  <a:srgbClr val="222222"/>
                </a:solidFill>
                <a:effectLst/>
                <a:latin typeface="Arial" panose="020B0604020202020204" pitchFamily="34" charset="0"/>
              </a:rPr>
              <a:t>Nnam</a:t>
            </a:r>
            <a:r>
              <a:rPr lang="en-US" sz="1200" b="1" i="0" dirty="0">
                <a:solidFill>
                  <a:srgbClr val="222222"/>
                </a:solidFill>
                <a:effectLst/>
                <a:latin typeface="Arial" panose="020B0604020202020204" pitchFamily="34" charset="0"/>
              </a:rPr>
              <a:t>, M. U., </a:t>
            </a:r>
            <a:r>
              <a:rPr lang="en-US" sz="1200" b="1" i="0" dirty="0" err="1">
                <a:solidFill>
                  <a:srgbClr val="222222"/>
                </a:solidFill>
                <a:effectLst/>
                <a:latin typeface="Arial" panose="020B0604020202020204" pitchFamily="34" charset="0"/>
              </a:rPr>
              <a:t>Owan</a:t>
            </a:r>
            <a:r>
              <a:rPr lang="en-US" sz="1200" b="1" i="0" dirty="0">
                <a:solidFill>
                  <a:srgbClr val="222222"/>
                </a:solidFill>
                <a:effectLst/>
                <a:latin typeface="Arial" panose="020B0604020202020204" pitchFamily="34" charset="0"/>
              </a:rPr>
              <a:t>, E. J., </a:t>
            </a:r>
            <a:r>
              <a:rPr lang="en-US" sz="1200" b="1" i="0" dirty="0" err="1">
                <a:solidFill>
                  <a:srgbClr val="222222"/>
                </a:solidFill>
                <a:effectLst/>
                <a:latin typeface="Arial" panose="020B0604020202020204" pitchFamily="34" charset="0"/>
              </a:rPr>
              <a:t>Otu</a:t>
            </a:r>
            <a:r>
              <a:rPr lang="en-US" sz="1200" b="1" i="0" dirty="0">
                <a:solidFill>
                  <a:srgbClr val="222222"/>
                </a:solidFill>
                <a:effectLst/>
                <a:latin typeface="Arial" panose="020B0604020202020204" pitchFamily="34" charset="0"/>
              </a:rPr>
              <a:t>, M. S., </a:t>
            </a:r>
            <a:r>
              <a:rPr lang="en-US" sz="1200" b="1" i="0" dirty="0" err="1">
                <a:solidFill>
                  <a:srgbClr val="222222"/>
                </a:solidFill>
                <a:effectLst/>
                <a:latin typeface="Arial" panose="020B0604020202020204" pitchFamily="34" charset="0"/>
              </a:rPr>
              <a:t>Okechukwu</a:t>
            </a:r>
            <a:r>
              <a:rPr lang="en-US" sz="1200" b="1" i="0" dirty="0">
                <a:solidFill>
                  <a:srgbClr val="222222"/>
                </a:solidFill>
                <a:effectLst/>
                <a:latin typeface="Arial" panose="020B0604020202020204" pitchFamily="34" charset="0"/>
              </a:rPr>
              <a:t>, G. P., </a:t>
            </a:r>
            <a:r>
              <a:rPr lang="en-US" sz="1200" b="1" i="0" dirty="0" err="1">
                <a:solidFill>
                  <a:srgbClr val="222222"/>
                </a:solidFill>
                <a:effectLst/>
                <a:latin typeface="Arial" panose="020B0604020202020204" pitchFamily="34" charset="0"/>
              </a:rPr>
              <a:t>Eteng</a:t>
            </a:r>
            <a:r>
              <a:rPr lang="en-US" sz="1200" b="1" i="0" dirty="0">
                <a:solidFill>
                  <a:srgbClr val="222222"/>
                </a:solidFill>
                <a:effectLst/>
                <a:latin typeface="Arial" panose="020B0604020202020204" pitchFamily="34" charset="0"/>
              </a:rPr>
              <a:t>, M. J., </a:t>
            </a:r>
            <a:r>
              <a:rPr lang="en-US" sz="1200" b="1" i="0" dirty="0" err="1">
                <a:solidFill>
                  <a:srgbClr val="222222"/>
                </a:solidFill>
                <a:effectLst/>
                <a:latin typeface="Arial" panose="020B0604020202020204" pitchFamily="34" charset="0"/>
              </a:rPr>
              <a:t>Offu</a:t>
            </a:r>
            <a:r>
              <a:rPr lang="en-US" sz="1200" b="1" i="0" dirty="0">
                <a:solidFill>
                  <a:srgbClr val="222222"/>
                </a:solidFill>
                <a:effectLst/>
                <a:latin typeface="Arial" panose="020B0604020202020204" pitchFamily="34" charset="0"/>
              </a:rPr>
              <a:t>, P., &amp; Obasi, C. O. (2022). ‘… Even correctional institutions are not safe’: A qualitative study of campus secret cults/cultism among selected inmates in a custodial </a:t>
            </a:r>
            <a:r>
              <a:rPr lang="en-US" sz="1200" b="1" i="0" dirty="0" err="1">
                <a:solidFill>
                  <a:srgbClr val="222222"/>
                </a:solidFill>
                <a:effectLst/>
                <a:latin typeface="Arial" panose="020B0604020202020204" pitchFamily="34" charset="0"/>
              </a:rPr>
              <a:t>centre</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International Journal of Law, Crime and Justice</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68</a:t>
            </a:r>
            <a:r>
              <a:rPr lang="en-US" sz="1200" b="1" i="0" dirty="0">
                <a:solidFill>
                  <a:srgbClr val="222222"/>
                </a:solidFill>
                <a:effectLst/>
                <a:latin typeface="Arial" panose="020B0604020202020204" pitchFamily="34" charset="0"/>
              </a:rPr>
              <a:t>, 100509.</a:t>
            </a:r>
          </a:p>
          <a:p>
            <a:r>
              <a:rPr lang="en-US" sz="1200" b="1" i="0" dirty="0">
                <a:solidFill>
                  <a:srgbClr val="222222"/>
                </a:solidFill>
                <a:effectLst/>
                <a:latin typeface="Arial" panose="020B0604020202020204" pitchFamily="34" charset="0"/>
              </a:rPr>
              <a:t>Latham, R. M., Newbury, J. B., &amp; Fisher, H. L. (2023). A systematic review of resilience factors for psychosocial outcomes during the transition to adulthood following childhood </a:t>
            </a:r>
            <a:r>
              <a:rPr lang="en-US" sz="1200" b="1" i="0" dirty="0" err="1">
                <a:solidFill>
                  <a:srgbClr val="222222"/>
                </a:solidFill>
                <a:effectLst/>
                <a:latin typeface="Arial" panose="020B0604020202020204" pitchFamily="34" charset="0"/>
              </a:rPr>
              <a:t>victimisation</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Trauma, Violence, &amp; Abuse</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24</a:t>
            </a:r>
            <a:r>
              <a:rPr lang="en-US" sz="1200" b="1" i="0" dirty="0">
                <a:solidFill>
                  <a:srgbClr val="222222"/>
                </a:solidFill>
                <a:effectLst/>
                <a:latin typeface="Arial" panose="020B0604020202020204" pitchFamily="34" charset="0"/>
              </a:rPr>
              <a:t>(2), 946-965.</a:t>
            </a:r>
          </a:p>
          <a:p>
            <a:r>
              <a:rPr lang="en-US" sz="1200" b="1" i="0" dirty="0">
                <a:solidFill>
                  <a:srgbClr val="222222"/>
                </a:solidFill>
                <a:effectLst/>
                <a:latin typeface="Arial" panose="020B0604020202020204" pitchFamily="34" charset="0"/>
              </a:rPr>
              <a:t>Li, M., Tang, T., He, Y., Tong, Y., Yuan, M., Li, Y., ... &amp; Su, P. (2024). </a:t>
            </a:r>
            <a:r>
              <a:rPr lang="en-US" sz="1200" b="1" i="0" dirty="0" err="1">
                <a:solidFill>
                  <a:srgbClr val="222222"/>
                </a:solidFill>
                <a:effectLst/>
                <a:latin typeface="Arial" panose="020B0604020202020204" pitchFamily="34" charset="0"/>
              </a:rPr>
              <a:t>Homicidality</a:t>
            </a:r>
            <a:r>
              <a:rPr lang="en-US" sz="1200" b="1" i="0" dirty="0">
                <a:solidFill>
                  <a:srgbClr val="222222"/>
                </a:solidFill>
                <a:effectLst/>
                <a:latin typeface="Arial" panose="020B0604020202020204" pitchFamily="34" charset="0"/>
              </a:rPr>
              <a:t> risk prediction based on ecological systems theory in an early adolescent cohort using machine learning. </a:t>
            </a:r>
            <a:r>
              <a:rPr lang="en-US" sz="1200" b="1" i="1" dirty="0">
                <a:solidFill>
                  <a:srgbClr val="222222"/>
                </a:solidFill>
                <a:effectLst/>
                <a:latin typeface="Arial" panose="020B0604020202020204" pitchFamily="34" charset="0"/>
              </a:rPr>
              <a:t>Journal of Criminal Justice</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94</a:t>
            </a:r>
            <a:r>
              <a:rPr lang="en-US" sz="1200" b="1" i="0" dirty="0">
                <a:solidFill>
                  <a:srgbClr val="222222"/>
                </a:solidFill>
                <a:effectLst/>
                <a:latin typeface="Arial" panose="020B0604020202020204" pitchFamily="34" charset="0"/>
              </a:rPr>
              <a:t>, 102261.</a:t>
            </a:r>
          </a:p>
          <a:p>
            <a:r>
              <a:rPr lang="en-US" sz="1200" b="1" i="0" dirty="0">
                <a:solidFill>
                  <a:srgbClr val="222222"/>
                </a:solidFill>
                <a:effectLst/>
                <a:latin typeface="Arial" panose="020B0604020202020204" pitchFamily="34" charset="0"/>
              </a:rPr>
              <a:t>Ranu, J., </a:t>
            </a:r>
            <a:r>
              <a:rPr lang="en-US" sz="1200" b="1" i="0" dirty="0" err="1">
                <a:solidFill>
                  <a:srgbClr val="222222"/>
                </a:solidFill>
                <a:effectLst/>
                <a:latin typeface="Arial" panose="020B0604020202020204" pitchFamily="34" charset="0"/>
              </a:rPr>
              <a:t>Kalebic</a:t>
            </a:r>
            <a:r>
              <a:rPr lang="en-US" sz="1200" b="1" i="0" dirty="0">
                <a:solidFill>
                  <a:srgbClr val="222222"/>
                </a:solidFill>
                <a:effectLst/>
                <a:latin typeface="Arial" panose="020B0604020202020204" pitchFamily="34" charset="0"/>
              </a:rPr>
              <a:t>, N., Melendez-Torres, G. J., &amp; Taylor, P. J. (2023). Association between adverse childhood experiences and a combination of psychosis and violence among adults: A systematic review and meta-analysis. </a:t>
            </a:r>
            <a:r>
              <a:rPr lang="en-US" sz="1200" b="1" i="1" dirty="0">
                <a:solidFill>
                  <a:srgbClr val="222222"/>
                </a:solidFill>
                <a:effectLst/>
                <a:latin typeface="Arial" panose="020B0604020202020204" pitchFamily="34" charset="0"/>
              </a:rPr>
              <a:t>Trauma, Violence, &amp; Abuse</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24</a:t>
            </a:r>
            <a:r>
              <a:rPr lang="en-US" sz="1200" b="1" i="0" dirty="0">
                <a:solidFill>
                  <a:srgbClr val="222222"/>
                </a:solidFill>
                <a:effectLst/>
                <a:latin typeface="Arial" panose="020B0604020202020204" pitchFamily="34" charset="0"/>
              </a:rPr>
              <a:t>(5), 2997-3013.</a:t>
            </a:r>
          </a:p>
          <a:p>
            <a:r>
              <a:rPr lang="en-US" sz="1200" b="1" i="0" dirty="0" err="1">
                <a:solidFill>
                  <a:srgbClr val="222222"/>
                </a:solidFill>
                <a:effectLst/>
                <a:latin typeface="Arial" panose="020B0604020202020204" pitchFamily="34" charset="0"/>
              </a:rPr>
              <a:t>Sillekens</a:t>
            </a:r>
            <a:r>
              <a:rPr lang="en-US" sz="1200" b="1" i="0" dirty="0">
                <a:solidFill>
                  <a:srgbClr val="222222"/>
                </a:solidFill>
                <a:effectLst/>
                <a:latin typeface="Arial" panose="020B0604020202020204" pitchFamily="34" charset="0"/>
              </a:rPr>
              <a:t>, S., &amp; </a:t>
            </a:r>
            <a:r>
              <a:rPr lang="en-US" sz="1200" b="1" i="0" dirty="0" err="1">
                <a:solidFill>
                  <a:srgbClr val="222222"/>
                </a:solidFill>
                <a:effectLst/>
                <a:latin typeface="Arial" panose="020B0604020202020204" pitchFamily="34" charset="0"/>
              </a:rPr>
              <a:t>Notten</a:t>
            </a:r>
            <a:r>
              <a:rPr lang="en-US" sz="1200" b="1" i="0" dirty="0">
                <a:solidFill>
                  <a:srgbClr val="222222"/>
                </a:solidFill>
                <a:effectLst/>
                <a:latin typeface="Arial" panose="020B0604020202020204" pitchFamily="34" charset="0"/>
              </a:rPr>
              <a:t>, N. (2020). Parental divorce and externalizing problem behavior in adulthood. A study on lasting individual, family and peer risk factors for externalizing problem behavior when experiencing a parental divorce. </a:t>
            </a:r>
            <a:r>
              <a:rPr lang="en-US" sz="1200" b="1" i="1" dirty="0">
                <a:solidFill>
                  <a:srgbClr val="222222"/>
                </a:solidFill>
                <a:effectLst/>
                <a:latin typeface="Arial" panose="020B0604020202020204" pitchFamily="34" charset="0"/>
              </a:rPr>
              <a:t>Deviant Behavior</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41</a:t>
            </a:r>
            <a:r>
              <a:rPr lang="en-US" sz="1200" b="1" i="0" dirty="0">
                <a:solidFill>
                  <a:srgbClr val="222222"/>
                </a:solidFill>
                <a:effectLst/>
                <a:latin typeface="Arial" panose="020B0604020202020204" pitchFamily="34" charset="0"/>
              </a:rPr>
              <a:t>(1), 1-16.</a:t>
            </a:r>
          </a:p>
          <a:p>
            <a:r>
              <a:rPr lang="en-US" sz="1200" b="1" i="0" dirty="0" err="1">
                <a:solidFill>
                  <a:srgbClr val="222222"/>
                </a:solidFill>
                <a:effectLst/>
                <a:latin typeface="Arial" panose="020B0604020202020204" pitchFamily="34" charset="0"/>
              </a:rPr>
              <a:t>TenEyck</a:t>
            </a:r>
            <a:r>
              <a:rPr lang="en-US" sz="1200" b="1" i="0" dirty="0">
                <a:solidFill>
                  <a:srgbClr val="222222"/>
                </a:solidFill>
                <a:effectLst/>
                <a:latin typeface="Arial" panose="020B0604020202020204" pitchFamily="34" charset="0"/>
              </a:rPr>
              <a:t>, M. F., Knox, K. N., &amp; El Sayed, S. A. (2023). Absent father timing and its impact on adolescent and adult criminal behavior. </a:t>
            </a:r>
            <a:r>
              <a:rPr lang="en-US" sz="1200" b="1" i="1" dirty="0">
                <a:solidFill>
                  <a:srgbClr val="222222"/>
                </a:solidFill>
                <a:effectLst/>
                <a:latin typeface="Arial" panose="020B0604020202020204" pitchFamily="34" charset="0"/>
              </a:rPr>
              <a:t>American journal of criminal justice</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48</a:t>
            </a:r>
            <a:r>
              <a:rPr lang="en-US" sz="1200" b="1" i="0" dirty="0">
                <a:solidFill>
                  <a:srgbClr val="222222"/>
                </a:solidFill>
                <a:effectLst/>
                <a:latin typeface="Arial" panose="020B0604020202020204" pitchFamily="34" charset="0"/>
              </a:rPr>
              <a:t>(1), 193-217.</a:t>
            </a:r>
          </a:p>
          <a:p>
            <a:r>
              <a:rPr lang="en-US" sz="1200" b="1" i="0" dirty="0">
                <a:solidFill>
                  <a:srgbClr val="222222"/>
                </a:solidFill>
                <a:effectLst/>
                <a:latin typeface="Arial" panose="020B0604020202020204" pitchFamily="34" charset="0"/>
              </a:rPr>
              <a:t>Tremblay, R. E., Welsh, B. C., &amp; Sayre-McCord, G. (2019). Crime and the life-course, prevention, experiments, and truth seeking: Joan McCord's pioneering contributions to criminology. </a:t>
            </a:r>
            <a:r>
              <a:rPr lang="en-US" sz="1200" b="1" i="1" dirty="0">
                <a:solidFill>
                  <a:srgbClr val="222222"/>
                </a:solidFill>
                <a:effectLst/>
                <a:latin typeface="Arial" panose="020B0604020202020204" pitchFamily="34" charset="0"/>
              </a:rPr>
              <a:t>Annual Review of Criminology</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2</a:t>
            </a:r>
            <a:r>
              <a:rPr lang="en-US" sz="1200" b="1" i="0" dirty="0">
                <a:solidFill>
                  <a:srgbClr val="222222"/>
                </a:solidFill>
                <a:effectLst/>
                <a:latin typeface="Arial" panose="020B0604020202020204" pitchFamily="34" charset="0"/>
              </a:rPr>
              <a:t>(1), 1-20.</a:t>
            </a:r>
          </a:p>
          <a:p>
            <a:r>
              <a:rPr lang="en-US" sz="1200" b="1" i="0" dirty="0" err="1">
                <a:solidFill>
                  <a:srgbClr val="222222"/>
                </a:solidFill>
                <a:effectLst/>
                <a:latin typeface="Arial" panose="020B0604020202020204" pitchFamily="34" charset="0"/>
              </a:rPr>
              <a:t>Zych</a:t>
            </a:r>
            <a:r>
              <a:rPr lang="en-US" sz="1200" b="1" i="0" dirty="0">
                <a:solidFill>
                  <a:srgbClr val="222222"/>
                </a:solidFill>
                <a:effectLst/>
                <a:latin typeface="Arial" panose="020B0604020202020204" pitchFamily="34" charset="0"/>
              </a:rPr>
              <a:t>, I., Farrington, D. P., </a:t>
            </a:r>
            <a:r>
              <a:rPr lang="en-US" sz="1200" b="1" i="0" dirty="0" err="1">
                <a:solidFill>
                  <a:srgbClr val="222222"/>
                </a:solidFill>
                <a:effectLst/>
                <a:latin typeface="Arial" panose="020B0604020202020204" pitchFamily="34" charset="0"/>
              </a:rPr>
              <a:t>Ribeaud</a:t>
            </a:r>
            <a:r>
              <a:rPr lang="en-US" sz="1200" b="1" i="0" dirty="0">
                <a:solidFill>
                  <a:srgbClr val="222222"/>
                </a:solidFill>
                <a:effectLst/>
                <a:latin typeface="Arial" panose="020B0604020202020204" pitchFamily="34" charset="0"/>
              </a:rPr>
              <a:t>, D., &amp; Eisner, M. P. (2021). Childhood explanatory factors for adolescent offending: A cross-national comparison based on official records in London, Pittsburgh, and Zurich. </a:t>
            </a:r>
            <a:r>
              <a:rPr lang="en-US" sz="1200" b="1" i="1" dirty="0">
                <a:solidFill>
                  <a:srgbClr val="222222"/>
                </a:solidFill>
                <a:effectLst/>
                <a:latin typeface="Arial" panose="020B0604020202020204" pitchFamily="34" charset="0"/>
              </a:rPr>
              <a:t>Journal of Developmental and Life-Course Criminology</a:t>
            </a:r>
            <a:r>
              <a:rPr lang="en-US" sz="1200" b="1" i="0" dirty="0">
                <a:solidFill>
                  <a:srgbClr val="222222"/>
                </a:solidFill>
                <a:effectLst/>
                <a:latin typeface="Arial" panose="020B0604020202020204" pitchFamily="34" charset="0"/>
              </a:rPr>
              <a:t>, </a:t>
            </a:r>
            <a:r>
              <a:rPr lang="en-US" sz="1200" b="1" i="1" dirty="0">
                <a:solidFill>
                  <a:srgbClr val="222222"/>
                </a:solidFill>
                <a:effectLst/>
                <a:latin typeface="Arial" panose="020B0604020202020204" pitchFamily="34" charset="0"/>
              </a:rPr>
              <a:t>7</a:t>
            </a:r>
            <a:r>
              <a:rPr lang="en-US" sz="1200" b="1" i="0" dirty="0">
                <a:solidFill>
                  <a:srgbClr val="222222"/>
                </a:solidFill>
                <a:effectLst/>
                <a:latin typeface="Arial" panose="020B0604020202020204" pitchFamily="34" charset="0"/>
              </a:rPr>
              <a:t>(3), 308-330.</a:t>
            </a:r>
            <a:endParaRPr lang="en-US" sz="1200" b="1" dirty="0"/>
          </a:p>
        </p:txBody>
      </p:sp>
    </p:spTree>
    <p:extLst>
      <p:ext uri="{BB962C8B-B14F-4D97-AF65-F5344CB8AC3E}">
        <p14:creationId xmlns:p14="http://schemas.microsoft.com/office/powerpoint/2010/main" val="3051881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984E90-9BF2-B246-90AC-01AFAB0500B1}"/>
              </a:ext>
            </a:extLst>
          </p:cNvPr>
          <p:cNvSpPr>
            <a:spLocks noGrp="1"/>
          </p:cNvSpPr>
          <p:nvPr>
            <p:ph type="title"/>
          </p:nvPr>
        </p:nvSpPr>
        <p:spPr>
          <a:prstGeom prst="rect">
            <a:avLst/>
          </a:prstGeom>
        </p:spPr>
        <p:txBody>
          <a:bodyPr/>
          <a:lstStyle/>
          <a:p>
            <a:r>
              <a:rPr lang="en-US" sz="2800" b="1" dirty="0">
                <a:latin typeface="Arial" panose="020B0604020202020204" pitchFamily="34" charset="0"/>
                <a:cs typeface="Arial" panose="020B0604020202020204" pitchFamily="34" charset="0"/>
              </a:rPr>
              <a:t>Current Commentary on “Broken Homes”</a:t>
            </a:r>
          </a:p>
        </p:txBody>
      </p:sp>
      <p:sp>
        <p:nvSpPr>
          <p:cNvPr id="2" name="Content Placeholder 1">
            <a:extLst>
              <a:ext uri="{FF2B5EF4-FFF2-40B4-BE49-F238E27FC236}">
                <a16:creationId xmlns:a16="http://schemas.microsoft.com/office/drawing/2014/main" id="{71CD2161-2DA5-F14A-B424-39C132759657}"/>
              </a:ext>
            </a:extLst>
          </p:cNvPr>
          <p:cNvSpPr>
            <a:spLocks noGrp="1"/>
          </p:cNvSpPr>
          <p:nvPr>
            <p:ph sz="quarter" idx="10"/>
          </p:nvPr>
        </p:nvSpPr>
        <p:spPr>
          <a:xfrm>
            <a:off x="578567" y="1363983"/>
            <a:ext cx="10355263" cy="3752850"/>
          </a:xfrm>
        </p:spPr>
        <p:txBody>
          <a:bodyPr/>
          <a:lstStyle/>
          <a:p>
            <a:pPr marL="0" indent="0">
              <a:buNone/>
            </a:pPr>
            <a:r>
              <a:rPr lang="en-US" dirty="0"/>
              <a:t>“Moreover, these youth tended to be raised in </a:t>
            </a:r>
            <a:r>
              <a:rPr lang="en-US" b="1" dirty="0"/>
              <a:t>broken homes </a:t>
            </a:r>
            <a:r>
              <a:rPr lang="en-US" dirty="0"/>
              <a:t>by deficient parents, who had also been raised in </a:t>
            </a:r>
            <a:r>
              <a:rPr lang="en-US" b="1" dirty="0"/>
              <a:t>broken homes </a:t>
            </a:r>
            <a:r>
              <a:rPr lang="en-US" dirty="0"/>
              <a:t>by parents who had many mental health and parenting problems (</a:t>
            </a:r>
            <a:r>
              <a:rPr lang="en-US" dirty="0" err="1"/>
              <a:t>Loeber</a:t>
            </a:r>
            <a:r>
              <a:rPr lang="en-US" dirty="0"/>
              <a:t> et al., 2002)” (Fox, Jennings, &amp; Farrington, 2015, p. 276).</a:t>
            </a:r>
          </a:p>
          <a:p>
            <a:pPr marL="0" indent="0">
              <a:buNone/>
            </a:pPr>
            <a:endParaRPr lang="en-US" sz="2000" dirty="0"/>
          </a:p>
          <a:p>
            <a:pPr marL="0" indent="0">
              <a:buNone/>
            </a:pPr>
            <a:r>
              <a:rPr lang="en-US" dirty="0"/>
              <a:t>“Studies have found that the effects of growing up in a </a:t>
            </a:r>
            <a:r>
              <a:rPr lang="en-US" b="1" dirty="0"/>
              <a:t>broken home</a:t>
            </a:r>
            <a:r>
              <a:rPr lang="en-US" dirty="0"/>
              <a:t>, such as a higher chance of forming risky habits, can extend far into adulthood (Hetherington and Stanley-Hagan 1999; </a:t>
            </a:r>
            <a:r>
              <a:rPr lang="en-US" dirty="0" err="1"/>
              <a:t>Spruijt</a:t>
            </a:r>
            <a:r>
              <a:rPr lang="en-US" dirty="0"/>
              <a:t> and </a:t>
            </a:r>
            <a:r>
              <a:rPr lang="en-US" dirty="0" err="1"/>
              <a:t>Duindam</a:t>
            </a:r>
            <a:r>
              <a:rPr lang="en-US" dirty="0"/>
              <a:t> 2005; Van der </a:t>
            </a:r>
            <a:r>
              <a:rPr lang="en-US" dirty="0" err="1"/>
              <a:t>Valk</a:t>
            </a:r>
            <a:r>
              <a:rPr lang="en-US" dirty="0"/>
              <a:t> et al. 2005; Wallerstein and Lewis 2004)” (</a:t>
            </a:r>
            <a:r>
              <a:rPr lang="en-US" dirty="0" err="1"/>
              <a:t>Sillekens</a:t>
            </a:r>
            <a:r>
              <a:rPr lang="en-US" dirty="0"/>
              <a:t> &amp; </a:t>
            </a:r>
            <a:r>
              <a:rPr lang="en-US" dirty="0" err="1"/>
              <a:t>Notten</a:t>
            </a:r>
            <a:r>
              <a:rPr lang="en-US" dirty="0"/>
              <a:t>, 2020, pp. 2-3).</a:t>
            </a:r>
          </a:p>
          <a:p>
            <a:pPr marL="0" indent="0">
              <a:buNone/>
            </a:pPr>
            <a:endParaRPr lang="en-US" dirty="0"/>
          </a:p>
        </p:txBody>
      </p:sp>
    </p:spTree>
    <p:extLst>
      <p:ext uri="{BB962C8B-B14F-4D97-AF65-F5344CB8AC3E}">
        <p14:creationId xmlns:p14="http://schemas.microsoft.com/office/powerpoint/2010/main" val="1353082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984E90-9BF2-B246-90AC-01AFAB0500B1}"/>
              </a:ext>
            </a:extLst>
          </p:cNvPr>
          <p:cNvSpPr>
            <a:spLocks noGrp="1"/>
          </p:cNvSpPr>
          <p:nvPr>
            <p:ph type="title"/>
          </p:nvPr>
        </p:nvSpPr>
        <p:spPr>
          <a:prstGeom prst="rect">
            <a:avLst/>
          </a:prstGeom>
        </p:spPr>
        <p:txBody>
          <a:bodyPr/>
          <a:lstStyle/>
          <a:p>
            <a:r>
              <a:rPr lang="en-US" sz="2800" b="1" dirty="0">
                <a:latin typeface="Arial" panose="020B0604020202020204" pitchFamily="34" charset="0"/>
                <a:cs typeface="Arial" panose="020B0604020202020204" pitchFamily="34" charset="0"/>
              </a:rPr>
              <a:t>Current Commentary on “Broken Homes”</a:t>
            </a:r>
          </a:p>
        </p:txBody>
      </p:sp>
      <p:sp>
        <p:nvSpPr>
          <p:cNvPr id="2" name="Content Placeholder 1">
            <a:extLst>
              <a:ext uri="{FF2B5EF4-FFF2-40B4-BE49-F238E27FC236}">
                <a16:creationId xmlns:a16="http://schemas.microsoft.com/office/drawing/2014/main" id="{71CD2161-2DA5-F14A-B424-39C132759657}"/>
              </a:ext>
            </a:extLst>
          </p:cNvPr>
          <p:cNvSpPr>
            <a:spLocks noGrp="1"/>
          </p:cNvSpPr>
          <p:nvPr>
            <p:ph sz="quarter" idx="10"/>
          </p:nvPr>
        </p:nvSpPr>
        <p:spPr>
          <a:xfrm>
            <a:off x="578567" y="1363983"/>
            <a:ext cx="10355263" cy="3752850"/>
          </a:xfrm>
        </p:spPr>
        <p:txBody>
          <a:bodyPr/>
          <a:lstStyle/>
          <a:p>
            <a:pPr marL="0" indent="0">
              <a:buNone/>
            </a:pPr>
            <a:r>
              <a:rPr lang="en-US" dirty="0"/>
              <a:t>“Family structure, especially a ‘</a:t>
            </a:r>
            <a:r>
              <a:rPr lang="en-US" b="1" dirty="0"/>
              <a:t>broken home</a:t>
            </a:r>
            <a:r>
              <a:rPr lang="en-US" dirty="0"/>
              <a:t>’ where at least one birth parent, typically the father, is absent throughout an individual’s childhood, is one such risk factor that provides insight into experiences of multiple disadvantages and the relationship to later delinquency” (Humphrey &amp; Van </a:t>
            </a:r>
            <a:r>
              <a:rPr lang="en-US" dirty="0" err="1"/>
              <a:t>Brunschot</a:t>
            </a:r>
            <a:r>
              <a:rPr lang="en-US" dirty="0"/>
              <a:t>, 2017, pp. 299 – 300).</a:t>
            </a:r>
          </a:p>
          <a:p>
            <a:pPr marL="0" indent="0">
              <a:buNone/>
            </a:pPr>
            <a:endParaRPr lang="en-US" dirty="0"/>
          </a:p>
        </p:txBody>
      </p:sp>
    </p:spTree>
    <p:extLst>
      <p:ext uri="{BB962C8B-B14F-4D97-AF65-F5344CB8AC3E}">
        <p14:creationId xmlns:p14="http://schemas.microsoft.com/office/powerpoint/2010/main" val="1208183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092E7-9D00-1397-9445-A44218797C14}"/>
              </a:ext>
            </a:extLst>
          </p:cNvPr>
          <p:cNvSpPr>
            <a:spLocks noGrp="1"/>
          </p:cNvSpPr>
          <p:nvPr>
            <p:ph type="title"/>
          </p:nvPr>
        </p:nvSpPr>
        <p:spPr/>
        <p:txBody>
          <a:bodyPr/>
          <a:lstStyle/>
          <a:p>
            <a:r>
              <a:rPr lang="en-US" dirty="0"/>
              <a:t>Conclusion &amp; Next Steps</a:t>
            </a:r>
          </a:p>
        </p:txBody>
      </p:sp>
      <p:sp>
        <p:nvSpPr>
          <p:cNvPr id="3" name="Content Placeholder 2">
            <a:extLst>
              <a:ext uri="{FF2B5EF4-FFF2-40B4-BE49-F238E27FC236}">
                <a16:creationId xmlns:a16="http://schemas.microsoft.com/office/drawing/2014/main" id="{50F91EE4-CDF1-ABEA-3E14-64643D037CFC}"/>
              </a:ext>
            </a:extLst>
          </p:cNvPr>
          <p:cNvSpPr>
            <a:spLocks noGrp="1"/>
          </p:cNvSpPr>
          <p:nvPr>
            <p:ph sz="quarter" idx="10"/>
          </p:nvPr>
        </p:nvSpPr>
        <p:spPr>
          <a:xfrm>
            <a:off x="733425" y="1570378"/>
            <a:ext cx="10355263" cy="3752850"/>
          </a:xfrm>
        </p:spPr>
        <p:txBody>
          <a:bodyPr/>
          <a:lstStyle/>
          <a:p>
            <a:r>
              <a:rPr lang="en-US" dirty="0"/>
              <a:t>The term “broken home” can have negative effects related to sigma and isolation</a:t>
            </a:r>
          </a:p>
          <a:p>
            <a:pPr lvl="1"/>
            <a:r>
              <a:rPr lang="en-US" sz="2800" dirty="0"/>
              <a:t>These labeling effects can impact crime/delinquency </a:t>
            </a:r>
          </a:p>
          <a:p>
            <a:r>
              <a:rPr lang="en-US" dirty="0"/>
              <a:t>Important to remember delinquency is caused by a variety of factors outside of family structures and </a:t>
            </a:r>
            <a:r>
              <a:rPr lang="en-US" i="1" dirty="0"/>
              <a:t>quality </a:t>
            </a:r>
            <a:r>
              <a:rPr lang="en-US" dirty="0"/>
              <a:t>of family matters</a:t>
            </a:r>
          </a:p>
          <a:p>
            <a:r>
              <a:rPr lang="en-US" dirty="0"/>
              <a:t>Alternate terminology</a:t>
            </a:r>
          </a:p>
          <a:p>
            <a:r>
              <a:rPr lang="en-US" dirty="0"/>
              <a:t>Further investigate the labeling effect from “broken homes”</a:t>
            </a:r>
          </a:p>
          <a:p>
            <a:pPr lvl="1"/>
            <a:r>
              <a:rPr lang="en-US" dirty="0"/>
              <a:t>Systematic literature review on the usage of “broken homes” and any negative connotations associated</a:t>
            </a:r>
          </a:p>
        </p:txBody>
      </p:sp>
    </p:spTree>
    <p:extLst>
      <p:ext uri="{BB962C8B-B14F-4D97-AF65-F5344CB8AC3E}">
        <p14:creationId xmlns:p14="http://schemas.microsoft.com/office/powerpoint/2010/main" val="2041477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BF6CFE-ACDE-0A45-8C72-E8350BE42760}"/>
              </a:ext>
            </a:extLst>
          </p:cNvPr>
          <p:cNvSpPr>
            <a:spLocks noGrp="1"/>
          </p:cNvSpPr>
          <p:nvPr>
            <p:ph type="title" idx="4294967295"/>
          </p:nvPr>
        </p:nvSpPr>
        <p:spPr>
          <a:xfrm>
            <a:off x="0" y="3003839"/>
            <a:ext cx="6096000" cy="1325563"/>
          </a:xfrm>
          <a:prstGeom prst="rect">
            <a:avLst/>
          </a:prstGeom>
        </p:spPr>
        <p:txBody>
          <a:bodyPr/>
          <a:lstStyle/>
          <a:p>
            <a:pPr algn="ctr"/>
            <a:r>
              <a:rPr lang="en-US" sz="3000" b="1" dirty="0">
                <a:latin typeface="Arial" panose="020B0604020202020204" pitchFamily="34" charset="0"/>
                <a:cs typeface="Arial" panose="020B0604020202020204" pitchFamily="34" charset="0"/>
              </a:rPr>
              <a:t>Questions </a:t>
            </a:r>
          </a:p>
        </p:txBody>
      </p:sp>
      <p:sp>
        <p:nvSpPr>
          <p:cNvPr id="9" name="Rectangle 3">
            <a:extLst>
              <a:ext uri="{FF2B5EF4-FFF2-40B4-BE49-F238E27FC236}">
                <a16:creationId xmlns:a16="http://schemas.microsoft.com/office/drawing/2014/main" id="{FA886BB8-DB98-2E85-36DA-EC06145B15D3}"/>
              </a:ext>
            </a:extLst>
          </p:cNvPr>
          <p:cNvSpPr>
            <a:spLocks noChangeArrowheads="1"/>
          </p:cNvSpPr>
          <p:nvPr/>
        </p:nvSpPr>
        <p:spPr bwMode="auto">
          <a:xfrm>
            <a:off x="5053013" y="23701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5331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AB46288-1A8C-989C-0517-682CBFBB7344}"/>
              </a:ext>
            </a:extLst>
          </p:cNvPr>
          <p:cNvSpPr txBox="1"/>
          <p:nvPr/>
        </p:nvSpPr>
        <p:spPr>
          <a:xfrm>
            <a:off x="2227007" y="1728078"/>
            <a:ext cx="8303342" cy="2400657"/>
          </a:xfrm>
          <a:prstGeom prst="rect">
            <a:avLst/>
          </a:prstGeom>
          <a:noFill/>
        </p:spPr>
        <p:txBody>
          <a:bodyPr wrap="square" rtlCol="0">
            <a:spAutoFit/>
          </a:bodyPr>
          <a:lstStyle/>
          <a:p>
            <a:pPr marL="285750" indent="-285750">
              <a:buFont typeface="Arial" panose="020B0604020202020204" pitchFamily="34" charset="0"/>
              <a:buChar char="•"/>
            </a:pPr>
            <a:r>
              <a:rPr lang="en-US" sz="3000" b="1" dirty="0">
                <a:latin typeface="Arial" panose="020B0604020202020204" pitchFamily="34" charset="0"/>
                <a:cs typeface="Arial" panose="020B0604020202020204" pitchFamily="34" charset="0"/>
              </a:rPr>
              <a:t>Historical Review of “Broken Homes”</a:t>
            </a:r>
          </a:p>
          <a:p>
            <a:pPr marL="285750" indent="-285750">
              <a:buFont typeface="Arial" panose="020B0604020202020204" pitchFamily="34" charset="0"/>
              <a:buChar char="•"/>
            </a:pPr>
            <a:r>
              <a:rPr lang="en-US" sz="3000" b="1" dirty="0">
                <a:latin typeface="Arial" panose="020B0604020202020204" pitchFamily="34" charset="0"/>
                <a:cs typeface="Arial" panose="020B0604020202020204" pitchFamily="34" charset="0"/>
              </a:rPr>
              <a:t>Problematic Use </a:t>
            </a:r>
          </a:p>
          <a:p>
            <a:pPr marL="285750" indent="-285750">
              <a:buFont typeface="Arial" panose="020B0604020202020204" pitchFamily="34" charset="0"/>
              <a:buChar char="•"/>
            </a:pPr>
            <a:r>
              <a:rPr lang="en-US" sz="3000" b="1" dirty="0">
                <a:latin typeface="Arial" panose="020B0604020202020204" pitchFamily="34" charset="0"/>
                <a:cs typeface="Arial" panose="020B0604020202020204" pitchFamily="34" charset="0"/>
              </a:rPr>
              <a:t>The Impact of Stigmatization</a:t>
            </a:r>
          </a:p>
          <a:p>
            <a:pPr marL="285750" indent="-285750">
              <a:buFont typeface="Arial" panose="020B0604020202020204" pitchFamily="34" charset="0"/>
              <a:buChar char="•"/>
            </a:pPr>
            <a:r>
              <a:rPr lang="en-US" sz="3000" b="1" dirty="0">
                <a:latin typeface="Arial" panose="020B0604020202020204" pitchFamily="34" charset="0"/>
                <a:cs typeface="Arial" panose="020B0604020202020204" pitchFamily="34" charset="0"/>
              </a:rPr>
              <a:t>Current Commentary on “Broken Homes”</a:t>
            </a:r>
          </a:p>
          <a:p>
            <a:pPr marL="285750" indent="-285750">
              <a:buFont typeface="Arial" panose="020B0604020202020204" pitchFamily="34" charset="0"/>
              <a:buChar char="•"/>
            </a:pPr>
            <a:r>
              <a:rPr lang="en-US" sz="3000" b="1" dirty="0">
                <a:latin typeface="Arial" panose="020B0604020202020204" pitchFamily="34" charset="0"/>
                <a:cs typeface="Arial" panose="020B0604020202020204" pitchFamily="34" charset="0"/>
              </a:rPr>
              <a:t>Conclusions &amp; Next Steps</a:t>
            </a:r>
          </a:p>
        </p:txBody>
      </p:sp>
      <p:sp>
        <p:nvSpPr>
          <p:cNvPr id="3" name="Title 1">
            <a:extLst>
              <a:ext uri="{FF2B5EF4-FFF2-40B4-BE49-F238E27FC236}">
                <a16:creationId xmlns:a16="http://schemas.microsoft.com/office/drawing/2014/main" id="{F2F86169-035D-BF1E-29F6-CE24CB557434}"/>
              </a:ext>
            </a:extLst>
          </p:cNvPr>
          <p:cNvSpPr>
            <a:spLocks noGrp="1"/>
          </p:cNvSpPr>
          <p:nvPr>
            <p:ph type="title"/>
          </p:nvPr>
        </p:nvSpPr>
        <p:spPr>
          <a:xfrm>
            <a:off x="733096" y="354615"/>
            <a:ext cx="10515600" cy="1325563"/>
          </a:xfrm>
        </p:spPr>
        <p:txBody>
          <a:bodyPr/>
          <a:lstStyle/>
          <a:p>
            <a:pPr algn="l"/>
            <a:r>
              <a:rPr lang="en-US" dirty="0"/>
              <a:t>Overview</a:t>
            </a:r>
          </a:p>
        </p:txBody>
      </p:sp>
      <p:sp>
        <p:nvSpPr>
          <p:cNvPr id="4" name="TextBox 3">
            <a:extLst>
              <a:ext uri="{FF2B5EF4-FFF2-40B4-BE49-F238E27FC236}">
                <a16:creationId xmlns:a16="http://schemas.microsoft.com/office/drawing/2014/main" id="{B068627D-6267-2CFE-7B44-2A7A27EA666A}"/>
              </a:ext>
            </a:extLst>
          </p:cNvPr>
          <p:cNvSpPr txBox="1"/>
          <p:nvPr/>
        </p:nvSpPr>
        <p:spPr>
          <a:xfrm>
            <a:off x="1091076" y="4418251"/>
            <a:ext cx="10009848" cy="1384995"/>
          </a:xfrm>
          <a:prstGeom prst="rect">
            <a:avLst/>
          </a:prstGeom>
          <a:noFill/>
        </p:spPr>
        <p:txBody>
          <a:bodyPr wrap="square" rtlCol="0">
            <a:spAutoFit/>
          </a:bodyPr>
          <a:lstStyle/>
          <a:p>
            <a:r>
              <a:rPr lang="en-US" sz="2800" dirty="0"/>
              <a:t>To examine how the concept of "broken home" has evolved in criminological literature which may (or may not) reveal changes in societal attitudes, research focus, and methodological approaches.</a:t>
            </a:r>
          </a:p>
        </p:txBody>
      </p:sp>
    </p:spTree>
    <p:extLst>
      <p:ext uri="{BB962C8B-B14F-4D97-AF65-F5344CB8AC3E}">
        <p14:creationId xmlns:p14="http://schemas.microsoft.com/office/powerpoint/2010/main" val="3022239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D1842-8086-CA47-A90C-D64B68AAB881}"/>
              </a:ext>
            </a:extLst>
          </p:cNvPr>
          <p:cNvSpPr>
            <a:spLocks noGrp="1"/>
          </p:cNvSpPr>
          <p:nvPr>
            <p:ph type="title"/>
          </p:nvPr>
        </p:nvSpPr>
        <p:spPr/>
        <p:txBody>
          <a:bodyPr/>
          <a:lstStyle/>
          <a:p>
            <a:r>
              <a:rPr lang="en-US" dirty="0"/>
              <a:t>Historical Review of “Broken Homes”</a:t>
            </a:r>
          </a:p>
        </p:txBody>
      </p:sp>
      <p:sp>
        <p:nvSpPr>
          <p:cNvPr id="3" name="Content Placeholder 2" descr="Bulleted text">
            <a:extLst>
              <a:ext uri="{FF2B5EF4-FFF2-40B4-BE49-F238E27FC236}">
                <a16:creationId xmlns:a16="http://schemas.microsoft.com/office/drawing/2014/main" id="{C5486E65-654A-9A48-9184-2EFFE9015713}"/>
              </a:ext>
            </a:extLst>
          </p:cNvPr>
          <p:cNvSpPr>
            <a:spLocks noGrp="1"/>
          </p:cNvSpPr>
          <p:nvPr>
            <p:ph sz="quarter" idx="10"/>
          </p:nvPr>
        </p:nvSpPr>
        <p:spPr>
          <a:xfrm>
            <a:off x="1021019" y="1656917"/>
            <a:ext cx="10355263" cy="3752850"/>
          </a:xfrm>
        </p:spPr>
        <p:txBody>
          <a:bodyPr/>
          <a:lstStyle/>
          <a:p>
            <a:pPr marL="0" indent="0">
              <a:buNone/>
            </a:pPr>
            <a:r>
              <a:rPr lang="en-US" dirty="0"/>
              <a:t>The causes of juvenile crime among the girls may be grouped under these heads:</a:t>
            </a:r>
            <a:endParaRPr lang="en-US" i="1" dirty="0"/>
          </a:p>
          <a:p>
            <a:pPr marL="0" indent="0">
              <a:buNone/>
            </a:pPr>
            <a:r>
              <a:rPr lang="en-US" dirty="0"/>
              <a:t>1. </a:t>
            </a:r>
            <a:r>
              <a:rPr lang="en-US" b="1" dirty="0"/>
              <a:t>Broken home</a:t>
            </a:r>
            <a:r>
              <a:rPr lang="en-US" dirty="0"/>
              <a:t>.</a:t>
            </a:r>
          </a:p>
          <a:p>
            <a:pPr marL="0" indent="0">
              <a:buNone/>
            </a:pPr>
            <a:r>
              <a:rPr lang="en-US" dirty="0"/>
              <a:t>2. Vicious parents – bad moral influence.</a:t>
            </a:r>
          </a:p>
          <a:p>
            <a:pPr marL="0" indent="0">
              <a:buNone/>
            </a:pPr>
            <a:r>
              <a:rPr lang="en-US" dirty="0"/>
              <a:t>3. Bad parents – don’t realize the obligation of parenthood.</a:t>
            </a:r>
          </a:p>
          <a:p>
            <a:pPr marL="0" indent="0">
              <a:buNone/>
            </a:pPr>
            <a:r>
              <a:rPr lang="en-US" dirty="0"/>
              <a:t>4. Physical degeneracy. (MacGregor et al., 1907)</a:t>
            </a:r>
            <a:r>
              <a:rPr lang="en-US" b="0" i="0" dirty="0">
                <a:solidFill>
                  <a:srgbClr val="222222"/>
                </a:solidFill>
                <a:effectLst/>
                <a:latin typeface="Arial" panose="020B0604020202020204" pitchFamily="34" charset="0"/>
              </a:rPr>
              <a:t> </a:t>
            </a:r>
            <a:br>
              <a:rPr lang="en-US" b="0" i="0" dirty="0">
                <a:solidFill>
                  <a:srgbClr val="222222"/>
                </a:solidFill>
                <a:effectLst/>
                <a:latin typeface="Arial" panose="020B0604020202020204" pitchFamily="34" charset="0"/>
              </a:rPr>
            </a:br>
            <a:br>
              <a:rPr lang="en-US" b="0" i="0" dirty="0">
                <a:solidFill>
                  <a:srgbClr val="222222"/>
                </a:solidFill>
                <a:effectLst/>
                <a:latin typeface="Arial" panose="020B0604020202020204" pitchFamily="34" charset="0"/>
              </a:rPr>
            </a:br>
            <a:r>
              <a:rPr lang="en-US" sz="2000" b="0" i="0" dirty="0">
                <a:solidFill>
                  <a:srgbClr val="222222"/>
                </a:solidFill>
                <a:effectLst/>
                <a:latin typeface="Arial" panose="020B0604020202020204" pitchFamily="34" charset="0"/>
              </a:rPr>
              <a:t>MacGregor, J. P., Duncan, M. B. S., Mark, M. L., &amp; Harris, E. (1907). </a:t>
            </a:r>
            <a:r>
              <a:rPr lang="en-US" sz="2000" b="0" i="1" dirty="0">
                <a:solidFill>
                  <a:srgbClr val="222222"/>
                </a:solidFill>
                <a:effectLst/>
                <a:latin typeface="Arial" panose="020B0604020202020204" pitchFamily="34" charset="0"/>
              </a:rPr>
              <a:t>Juvenile Crime in Columbus</a:t>
            </a:r>
            <a:r>
              <a:rPr lang="en-US" sz="2000" b="0" i="0" dirty="0">
                <a:solidFill>
                  <a:srgbClr val="222222"/>
                </a:solidFill>
                <a:effectLst/>
                <a:latin typeface="Arial" panose="020B0604020202020204" pitchFamily="34" charset="0"/>
              </a:rPr>
              <a:t>. Ohio State University.</a:t>
            </a:r>
            <a:endParaRPr lang="en-US" dirty="0"/>
          </a:p>
        </p:txBody>
      </p:sp>
    </p:spTree>
    <p:extLst>
      <p:ext uri="{BB962C8B-B14F-4D97-AF65-F5344CB8AC3E}">
        <p14:creationId xmlns:p14="http://schemas.microsoft.com/office/powerpoint/2010/main" val="1686198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D1842-8086-CA47-A90C-D64B68AAB881}"/>
              </a:ext>
            </a:extLst>
          </p:cNvPr>
          <p:cNvSpPr>
            <a:spLocks noGrp="1"/>
          </p:cNvSpPr>
          <p:nvPr>
            <p:ph type="title"/>
          </p:nvPr>
        </p:nvSpPr>
        <p:spPr/>
        <p:txBody>
          <a:bodyPr/>
          <a:lstStyle/>
          <a:p>
            <a:r>
              <a:rPr lang="en-US" dirty="0"/>
              <a:t>Historical Review of “Broken Homes”</a:t>
            </a:r>
          </a:p>
        </p:txBody>
      </p:sp>
      <p:sp>
        <p:nvSpPr>
          <p:cNvPr id="3" name="Content Placeholder 2" descr="Bulleted text">
            <a:extLst>
              <a:ext uri="{FF2B5EF4-FFF2-40B4-BE49-F238E27FC236}">
                <a16:creationId xmlns:a16="http://schemas.microsoft.com/office/drawing/2014/main" id="{C5486E65-654A-9A48-9184-2EFFE9015713}"/>
              </a:ext>
            </a:extLst>
          </p:cNvPr>
          <p:cNvSpPr>
            <a:spLocks noGrp="1"/>
          </p:cNvSpPr>
          <p:nvPr>
            <p:ph sz="quarter" idx="10"/>
          </p:nvPr>
        </p:nvSpPr>
        <p:spPr>
          <a:xfrm>
            <a:off x="1021019" y="1656917"/>
            <a:ext cx="10355263" cy="3752850"/>
          </a:xfrm>
        </p:spPr>
        <p:txBody>
          <a:bodyPr/>
          <a:lstStyle/>
          <a:p>
            <a:pPr marL="0" indent="0">
              <a:buNone/>
            </a:pPr>
            <a:r>
              <a:rPr lang="en-US" dirty="0"/>
              <a:t>It is usually the girl from the </a:t>
            </a:r>
            <a:r>
              <a:rPr lang="en-US" b="1" dirty="0"/>
              <a:t>broken home</a:t>
            </a:r>
            <a:r>
              <a:rPr lang="en-US" dirty="0"/>
              <a:t>, and this is one of the chief causes of her delinquency, where the mother has been taken and she has been left to the care of an elder relative, or where there is a stepmother who may not have much sympathy or patience with the girl, and the home is not attractive. (Falconer, 1910, p. 77)</a:t>
            </a:r>
          </a:p>
          <a:p>
            <a:pPr marL="0" indent="0">
              <a:buNone/>
            </a:pPr>
            <a:endParaRPr lang="en-US" sz="2000" b="0" i="0" dirty="0">
              <a:solidFill>
                <a:srgbClr val="222222"/>
              </a:solidFill>
              <a:effectLst/>
              <a:latin typeface="Arial" panose="020B0604020202020204" pitchFamily="34" charset="0"/>
            </a:endParaRPr>
          </a:p>
          <a:p>
            <a:pPr marL="0" indent="0">
              <a:buNone/>
            </a:pPr>
            <a:endParaRPr lang="en-US" sz="2000" dirty="0">
              <a:solidFill>
                <a:srgbClr val="222222"/>
              </a:solidFill>
              <a:latin typeface="Arial" panose="020B0604020202020204" pitchFamily="34" charset="0"/>
            </a:endParaRPr>
          </a:p>
          <a:p>
            <a:pPr marL="0" indent="0">
              <a:buNone/>
            </a:pPr>
            <a:r>
              <a:rPr lang="en-US" sz="2000" b="0" i="0" dirty="0">
                <a:solidFill>
                  <a:srgbClr val="222222"/>
                </a:solidFill>
                <a:effectLst/>
                <a:latin typeface="Arial" panose="020B0604020202020204" pitchFamily="34" charset="0"/>
              </a:rPr>
              <a:t>Falconer, M. P. (1910). Causes of Delinquency Among Girls. </a:t>
            </a:r>
            <a:r>
              <a:rPr lang="en-US" sz="2000" b="0" i="1" dirty="0">
                <a:solidFill>
                  <a:srgbClr val="222222"/>
                </a:solidFill>
                <a:effectLst/>
                <a:latin typeface="Arial" panose="020B0604020202020204" pitchFamily="34" charset="0"/>
              </a:rPr>
              <a:t>The ANNALS of the American Academy of Political and Social Science</a:t>
            </a:r>
            <a:r>
              <a:rPr lang="en-US" sz="2000" b="0" i="0" dirty="0">
                <a:solidFill>
                  <a:srgbClr val="222222"/>
                </a:solidFill>
                <a:effectLst/>
                <a:latin typeface="Arial" panose="020B0604020202020204" pitchFamily="34" charset="0"/>
              </a:rPr>
              <a:t>, </a:t>
            </a:r>
            <a:r>
              <a:rPr lang="en-US" sz="2000" b="0" i="1" dirty="0">
                <a:solidFill>
                  <a:srgbClr val="222222"/>
                </a:solidFill>
                <a:effectLst/>
                <a:latin typeface="Arial" panose="020B0604020202020204" pitchFamily="34" charset="0"/>
              </a:rPr>
              <a:t>36</a:t>
            </a:r>
            <a:r>
              <a:rPr lang="en-US" sz="2000" b="0" i="0" dirty="0">
                <a:solidFill>
                  <a:srgbClr val="222222"/>
                </a:solidFill>
                <a:effectLst/>
                <a:latin typeface="Arial" panose="020B0604020202020204" pitchFamily="34" charset="0"/>
              </a:rPr>
              <a:t>(1), 77-79.</a:t>
            </a:r>
          </a:p>
        </p:txBody>
      </p:sp>
    </p:spTree>
    <p:extLst>
      <p:ext uri="{BB962C8B-B14F-4D97-AF65-F5344CB8AC3E}">
        <p14:creationId xmlns:p14="http://schemas.microsoft.com/office/powerpoint/2010/main" val="2753664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D1842-8086-CA47-A90C-D64B68AAB881}"/>
              </a:ext>
            </a:extLst>
          </p:cNvPr>
          <p:cNvSpPr>
            <a:spLocks noGrp="1"/>
          </p:cNvSpPr>
          <p:nvPr>
            <p:ph type="title"/>
          </p:nvPr>
        </p:nvSpPr>
        <p:spPr/>
        <p:txBody>
          <a:bodyPr/>
          <a:lstStyle/>
          <a:p>
            <a:r>
              <a:rPr lang="en-US" dirty="0"/>
              <a:t>Historical Review of “Broken Homes”</a:t>
            </a:r>
          </a:p>
        </p:txBody>
      </p:sp>
      <p:sp>
        <p:nvSpPr>
          <p:cNvPr id="3" name="Content Placeholder 2" descr="Bulleted text">
            <a:extLst>
              <a:ext uri="{FF2B5EF4-FFF2-40B4-BE49-F238E27FC236}">
                <a16:creationId xmlns:a16="http://schemas.microsoft.com/office/drawing/2014/main" id="{C5486E65-654A-9A48-9184-2EFFE9015713}"/>
              </a:ext>
            </a:extLst>
          </p:cNvPr>
          <p:cNvSpPr>
            <a:spLocks noGrp="1"/>
          </p:cNvSpPr>
          <p:nvPr>
            <p:ph sz="quarter" idx="10"/>
          </p:nvPr>
        </p:nvSpPr>
        <p:spPr>
          <a:xfrm>
            <a:off x="1021019" y="1605299"/>
            <a:ext cx="10355263" cy="3752850"/>
          </a:xfrm>
        </p:spPr>
        <p:txBody>
          <a:bodyPr/>
          <a:lstStyle/>
          <a:p>
            <a:pPr marL="0" indent="0">
              <a:buNone/>
            </a:pPr>
            <a:r>
              <a:rPr lang="en-US" dirty="0"/>
              <a:t>The </a:t>
            </a:r>
            <a:r>
              <a:rPr lang="en-US" i="1" dirty="0"/>
              <a:t>divorce disgrace</a:t>
            </a:r>
            <a:r>
              <a:rPr lang="en-US" dirty="0"/>
              <a:t>, i.e., the tendency in modern times of seeking and securing a divorce on trivial grounds, had its bad effect on the boy in the home. That the boy suffers socially through unhappy marriages and </a:t>
            </a:r>
            <a:r>
              <a:rPr lang="en-US" b="1" u="sng" dirty="0"/>
              <a:t>homes broken up </a:t>
            </a:r>
            <a:r>
              <a:rPr lang="en-US" dirty="0"/>
              <a:t>is a well-known fact. Statistics bearing on the boy’s welfare are not available. Juveniles court records often tell the tale of a boy gone wrong because of family fuss and a divorce disgrace... It is next to impossible for court machinery to grind out thousands of divorces without crushing the futures of hundreds of boys. (Raffety, 1913, pp. 73-74)</a:t>
            </a:r>
            <a:br>
              <a:rPr lang="en-US" dirty="0"/>
            </a:br>
            <a:br>
              <a:rPr lang="en-US" dirty="0"/>
            </a:br>
            <a:r>
              <a:rPr lang="en-US" sz="2000" b="0" i="0" dirty="0">
                <a:solidFill>
                  <a:srgbClr val="222222"/>
                </a:solidFill>
                <a:effectLst/>
                <a:latin typeface="Arial" panose="020B0604020202020204" pitchFamily="34" charset="0"/>
              </a:rPr>
              <a:t>Raffety, W. E. (1913). </a:t>
            </a:r>
            <a:r>
              <a:rPr lang="en-US" sz="2000" b="0" i="1" dirty="0">
                <a:solidFill>
                  <a:srgbClr val="222222"/>
                </a:solidFill>
                <a:effectLst/>
                <a:latin typeface="Arial" panose="020B0604020202020204" pitchFamily="34" charset="0"/>
              </a:rPr>
              <a:t>Brothering the Boy: An Appeal for Person, Not Proxy, in Social Service</a:t>
            </a:r>
            <a:r>
              <a:rPr lang="en-US" sz="2000" b="0" i="0" dirty="0">
                <a:solidFill>
                  <a:srgbClr val="222222"/>
                </a:solidFill>
                <a:effectLst/>
                <a:latin typeface="Arial" panose="020B0604020202020204" pitchFamily="34" charset="0"/>
              </a:rPr>
              <a:t>. Griffith &amp; Rowland Press.</a:t>
            </a:r>
            <a:endParaRPr lang="en-US" sz="2000" dirty="0"/>
          </a:p>
          <a:p>
            <a:pPr marL="0" indent="0">
              <a:buNone/>
            </a:pPr>
            <a:endParaRPr lang="en-US" i="1" dirty="0"/>
          </a:p>
        </p:txBody>
      </p:sp>
    </p:spTree>
    <p:extLst>
      <p:ext uri="{BB962C8B-B14F-4D97-AF65-F5344CB8AC3E}">
        <p14:creationId xmlns:p14="http://schemas.microsoft.com/office/powerpoint/2010/main" val="228785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D1842-8086-CA47-A90C-D64B68AAB881}"/>
              </a:ext>
            </a:extLst>
          </p:cNvPr>
          <p:cNvSpPr>
            <a:spLocks noGrp="1"/>
          </p:cNvSpPr>
          <p:nvPr>
            <p:ph type="title"/>
          </p:nvPr>
        </p:nvSpPr>
        <p:spPr/>
        <p:txBody>
          <a:bodyPr/>
          <a:lstStyle/>
          <a:p>
            <a:r>
              <a:rPr lang="en-US" dirty="0"/>
              <a:t>Historical Review of “Broken Homes”</a:t>
            </a:r>
          </a:p>
        </p:txBody>
      </p:sp>
      <p:sp>
        <p:nvSpPr>
          <p:cNvPr id="3" name="Content Placeholder 2" descr="Bulleted text">
            <a:extLst>
              <a:ext uri="{FF2B5EF4-FFF2-40B4-BE49-F238E27FC236}">
                <a16:creationId xmlns:a16="http://schemas.microsoft.com/office/drawing/2014/main" id="{C5486E65-654A-9A48-9184-2EFFE9015713}"/>
              </a:ext>
            </a:extLst>
          </p:cNvPr>
          <p:cNvSpPr>
            <a:spLocks noGrp="1"/>
          </p:cNvSpPr>
          <p:nvPr>
            <p:ph sz="quarter" idx="10"/>
          </p:nvPr>
        </p:nvSpPr>
        <p:spPr>
          <a:xfrm>
            <a:off x="1021019" y="1656917"/>
            <a:ext cx="10355263" cy="3752850"/>
          </a:xfrm>
        </p:spPr>
        <p:txBody>
          <a:bodyPr/>
          <a:lstStyle/>
          <a:p>
            <a:pPr marL="0" indent="0">
              <a:buNone/>
            </a:pPr>
            <a:r>
              <a:rPr lang="en-US" dirty="0"/>
              <a:t>It is early demoralization that is most dangerous, and it is precisely to early demoralization that the bad or </a:t>
            </a:r>
            <a:r>
              <a:rPr lang="en-US" b="1" dirty="0"/>
              <a:t>broken homes </a:t>
            </a:r>
            <a:r>
              <a:rPr lang="en-US" dirty="0"/>
              <a:t>most surely leads. In all great European cities the rapid increase of prostitution of minors has been noted. Without domestic protection, the girl seeks her amusement on the streets and wittingly or unwittingly is led to her fall. (Flexner, 1914, p. 77) 	</a:t>
            </a:r>
          </a:p>
          <a:p>
            <a:pPr marL="0" indent="0">
              <a:buNone/>
            </a:pPr>
            <a:endParaRPr lang="en-US" dirty="0"/>
          </a:p>
          <a:p>
            <a:pPr marL="0" indent="0">
              <a:buNone/>
            </a:pPr>
            <a:r>
              <a:rPr lang="en-US" sz="2000" b="0" i="0" dirty="0">
                <a:solidFill>
                  <a:srgbClr val="222222"/>
                </a:solidFill>
                <a:effectLst/>
                <a:latin typeface="Arial" panose="020B0604020202020204" pitchFamily="34" charset="0"/>
              </a:rPr>
              <a:t>Flexner, A. (1914). </a:t>
            </a:r>
            <a:r>
              <a:rPr lang="en-US" sz="2000" b="0" i="1" dirty="0">
                <a:solidFill>
                  <a:srgbClr val="222222"/>
                </a:solidFill>
                <a:effectLst/>
                <a:latin typeface="Arial" panose="020B0604020202020204" pitchFamily="34" charset="0"/>
              </a:rPr>
              <a:t>Prostitution in Europe. </a:t>
            </a:r>
            <a:r>
              <a:rPr lang="en-US" sz="2000" b="0" dirty="0">
                <a:solidFill>
                  <a:srgbClr val="222222"/>
                </a:solidFill>
                <a:effectLst/>
                <a:latin typeface="Arial" panose="020B0604020202020204" pitchFamily="34" charset="0"/>
              </a:rPr>
              <a:t>Grant Richards.</a:t>
            </a:r>
            <a:endParaRPr lang="en-US" sz="2000" b="0" i="0" dirty="0">
              <a:solidFill>
                <a:srgbClr val="222222"/>
              </a:solidFill>
              <a:effectLst/>
              <a:latin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195395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852A579-58BB-FE68-10E2-8946A5B82993}"/>
              </a:ext>
            </a:extLst>
          </p:cNvPr>
          <p:cNvPicPr>
            <a:picLocks noChangeAspect="1"/>
          </p:cNvPicPr>
          <p:nvPr/>
        </p:nvPicPr>
        <p:blipFill>
          <a:blip r:embed="rId3"/>
          <a:srcRect l="30654" t="16755" r="6808" b="7964"/>
          <a:stretch/>
        </p:blipFill>
        <p:spPr>
          <a:xfrm>
            <a:off x="2094670" y="40461"/>
            <a:ext cx="8292531" cy="6238958"/>
          </a:xfrm>
          <a:prstGeom prst="rect">
            <a:avLst/>
          </a:prstGeom>
        </p:spPr>
      </p:pic>
      <p:sp>
        <p:nvSpPr>
          <p:cNvPr id="6" name="TextBox 5">
            <a:extLst>
              <a:ext uri="{FF2B5EF4-FFF2-40B4-BE49-F238E27FC236}">
                <a16:creationId xmlns:a16="http://schemas.microsoft.com/office/drawing/2014/main" id="{8A744429-AC15-E8DE-CDB4-4DDF878FDBB5}"/>
              </a:ext>
            </a:extLst>
          </p:cNvPr>
          <p:cNvSpPr txBox="1"/>
          <p:nvPr/>
        </p:nvSpPr>
        <p:spPr>
          <a:xfrm>
            <a:off x="347960" y="6303696"/>
            <a:ext cx="11458322" cy="923330"/>
          </a:xfrm>
          <a:prstGeom prst="rect">
            <a:avLst/>
          </a:prstGeom>
          <a:noFill/>
        </p:spPr>
        <p:txBody>
          <a:bodyPr wrap="square" rtlCol="0">
            <a:spAutoFit/>
          </a:bodyPr>
          <a:lstStyle/>
          <a:p>
            <a:r>
              <a:rPr lang="en-US" dirty="0"/>
              <a:t>From Bowling Green State University </a:t>
            </a:r>
            <a:r>
              <a:rPr lang="en-US" dirty="0">
                <a:hlinkClick r:id="rId4"/>
              </a:rPr>
              <a:t>https://www.bgsu.edu/ncfmr/resources/data/family-profiles/schweizer-divorce-century-change-1900-2018-fp-20-22.html</a:t>
            </a:r>
            <a:endParaRPr lang="en-US" dirty="0"/>
          </a:p>
          <a:p>
            <a:endParaRPr lang="en-US" dirty="0"/>
          </a:p>
        </p:txBody>
      </p:sp>
    </p:spTree>
    <p:extLst>
      <p:ext uri="{BB962C8B-B14F-4D97-AF65-F5344CB8AC3E}">
        <p14:creationId xmlns:p14="http://schemas.microsoft.com/office/powerpoint/2010/main" val="1156796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802A-0E09-22EB-53CC-2E67C8CE470A}"/>
              </a:ext>
            </a:extLst>
          </p:cNvPr>
          <p:cNvSpPr>
            <a:spLocks noGrp="1"/>
          </p:cNvSpPr>
          <p:nvPr>
            <p:ph type="title"/>
          </p:nvPr>
        </p:nvSpPr>
        <p:spPr/>
        <p:txBody>
          <a:bodyPr/>
          <a:lstStyle/>
          <a:p>
            <a:r>
              <a:rPr lang="en-US" dirty="0"/>
              <a:t>Problematic Use</a:t>
            </a:r>
          </a:p>
        </p:txBody>
      </p:sp>
      <p:sp>
        <p:nvSpPr>
          <p:cNvPr id="3" name="Content Placeholder 2">
            <a:extLst>
              <a:ext uri="{FF2B5EF4-FFF2-40B4-BE49-F238E27FC236}">
                <a16:creationId xmlns:a16="http://schemas.microsoft.com/office/drawing/2014/main" id="{1ADD5640-D33D-7E96-1271-42D544BA675E}"/>
              </a:ext>
            </a:extLst>
          </p:cNvPr>
          <p:cNvSpPr>
            <a:spLocks noGrp="1"/>
          </p:cNvSpPr>
          <p:nvPr>
            <p:ph sz="quarter" idx="10"/>
          </p:nvPr>
        </p:nvSpPr>
        <p:spPr>
          <a:xfrm>
            <a:off x="813264" y="1552575"/>
            <a:ext cx="10355263" cy="3752850"/>
          </a:xfrm>
        </p:spPr>
        <p:txBody>
          <a:bodyPr/>
          <a:lstStyle/>
          <a:p>
            <a:r>
              <a:rPr lang="en-US" sz="3600" b="1" dirty="0"/>
              <a:t>Negative Implications</a:t>
            </a:r>
          </a:p>
          <a:p>
            <a:r>
              <a:rPr lang="en-US" sz="3600" b="1" dirty="0"/>
              <a:t>Oversimplification</a:t>
            </a:r>
          </a:p>
          <a:p>
            <a:r>
              <a:rPr lang="en-US" sz="3600" b="1" dirty="0"/>
              <a:t>Harmful Stereotypes</a:t>
            </a:r>
          </a:p>
          <a:p>
            <a:r>
              <a:rPr lang="en-US" sz="3600" b="1" dirty="0"/>
              <a:t>Exclusion of Diverse Family Models</a:t>
            </a:r>
          </a:p>
          <a:p>
            <a:r>
              <a:rPr lang="en-US" sz="3600" b="1" dirty="0"/>
              <a:t>Impact on Self-Perception</a:t>
            </a:r>
          </a:p>
          <a:p>
            <a:r>
              <a:rPr lang="en-US" sz="3600" b="1" dirty="0"/>
              <a:t>Focus on Structure Rather than Function</a:t>
            </a:r>
            <a:endParaRPr lang="en-US" sz="3600" dirty="0"/>
          </a:p>
          <a:p>
            <a:r>
              <a:rPr lang="en-US" sz="3600" b="1" dirty="0"/>
              <a:t>Detracting from Support Systems</a:t>
            </a:r>
            <a:endParaRPr lang="en-US" sz="3600" dirty="0"/>
          </a:p>
        </p:txBody>
      </p:sp>
    </p:spTree>
    <p:extLst>
      <p:ext uri="{BB962C8B-B14F-4D97-AF65-F5344CB8AC3E}">
        <p14:creationId xmlns:p14="http://schemas.microsoft.com/office/powerpoint/2010/main" val="4244522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1B825-0F24-7E93-8628-50602EF8BFE3}"/>
              </a:ext>
            </a:extLst>
          </p:cNvPr>
          <p:cNvSpPr>
            <a:spLocks noGrp="1"/>
          </p:cNvSpPr>
          <p:nvPr>
            <p:ph type="title"/>
          </p:nvPr>
        </p:nvSpPr>
        <p:spPr/>
        <p:txBody>
          <a:bodyPr/>
          <a:lstStyle/>
          <a:p>
            <a:r>
              <a:rPr lang="en-US" dirty="0"/>
              <a:t>Impact of Stigmatization </a:t>
            </a:r>
          </a:p>
        </p:txBody>
      </p:sp>
      <p:sp>
        <p:nvSpPr>
          <p:cNvPr id="4" name="Rectangle 1">
            <a:extLst>
              <a:ext uri="{FF2B5EF4-FFF2-40B4-BE49-F238E27FC236}">
                <a16:creationId xmlns:a16="http://schemas.microsoft.com/office/drawing/2014/main" id="{F1E669F3-F395-3FF5-E1C6-86E12D118D24}"/>
              </a:ext>
            </a:extLst>
          </p:cNvPr>
          <p:cNvSpPr>
            <a:spLocks noGrp="1" noChangeArrowheads="1"/>
          </p:cNvSpPr>
          <p:nvPr>
            <p:ph sz="quarter" idx="10"/>
          </p:nvPr>
        </p:nvSpPr>
        <p:spPr bwMode="auto">
          <a:xfrm>
            <a:off x="363121" y="1680178"/>
            <a:ext cx="11828879"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lnSpc>
                <a:spcPct val="100000"/>
              </a:lnSpc>
              <a:spcBef>
                <a:spcPct val="0"/>
              </a:spcBef>
              <a:spcAft>
                <a:spcPct val="0"/>
              </a:spcAft>
              <a:buClrTx/>
            </a:pPr>
            <a:r>
              <a:rPr kumimoji="0" lang="en-US" altLang="en-US" sz="3600" b="1" i="0" u="none" strike="noStrike" cap="none" normalizeH="0" baseline="0" dirty="0">
                <a:ln>
                  <a:noFill/>
                </a:ln>
                <a:solidFill>
                  <a:schemeClr val="tx1"/>
                </a:solidFill>
                <a:effectLst/>
                <a:latin typeface="Arial" panose="020B0604020202020204" pitchFamily="34" charset="0"/>
              </a:rPr>
              <a:t>Perpetuation of Negative Stereotypes</a:t>
            </a:r>
            <a:endParaRPr lang="en-US" altLang="en-US" sz="3600" dirty="0">
              <a:latin typeface="Arial" panose="020B0604020202020204" pitchFamily="34" charset="0"/>
            </a:endParaRPr>
          </a:p>
          <a:p>
            <a:pPr eaLnBrk="0" fontAlgn="base" hangingPunct="0">
              <a:lnSpc>
                <a:spcPct val="100000"/>
              </a:lnSpc>
              <a:spcBef>
                <a:spcPct val="0"/>
              </a:spcBef>
              <a:spcAft>
                <a:spcPct val="0"/>
              </a:spcAft>
              <a:buClrTx/>
            </a:pPr>
            <a:r>
              <a:rPr kumimoji="0" lang="en-US" altLang="en-US" sz="3600" b="1" i="0" u="none" strike="noStrike" cap="none" normalizeH="0" baseline="0" dirty="0">
                <a:ln>
                  <a:noFill/>
                </a:ln>
                <a:solidFill>
                  <a:schemeClr val="tx1"/>
                </a:solidFill>
                <a:effectLst/>
                <a:latin typeface="Arial" panose="020B0604020202020204" pitchFamily="34" charset="0"/>
              </a:rPr>
              <a:t>Internalization of Stigma</a:t>
            </a:r>
            <a:endParaRPr kumimoji="0" lang="en-US" altLang="en-US" sz="36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pPr>
            <a:r>
              <a:rPr kumimoji="0" lang="en-US" altLang="en-US" sz="3600" b="1" i="0" u="none" strike="noStrike" cap="none" normalizeH="0" baseline="0" dirty="0">
                <a:ln>
                  <a:noFill/>
                </a:ln>
                <a:solidFill>
                  <a:schemeClr val="tx1"/>
                </a:solidFill>
                <a:effectLst/>
                <a:latin typeface="Arial" panose="020B0604020202020204" pitchFamily="34" charset="0"/>
              </a:rPr>
              <a:t>Social Isolation</a:t>
            </a:r>
            <a:endParaRPr kumimoji="0" lang="en-US" altLang="en-US" sz="36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buClrTx/>
            </a:pPr>
            <a:r>
              <a:rPr kumimoji="0" lang="en-US" altLang="en-US" sz="3600" b="1" i="0" u="none" strike="noStrike" cap="none" normalizeH="0" baseline="0" dirty="0">
                <a:ln>
                  <a:noFill/>
                </a:ln>
                <a:solidFill>
                  <a:schemeClr val="tx1"/>
                </a:solidFill>
                <a:effectLst/>
                <a:latin typeface="Arial" panose="020B0604020202020204" pitchFamily="34" charset="0"/>
              </a:rPr>
              <a:t>Impact on Support Services</a:t>
            </a:r>
          </a:p>
          <a:p>
            <a:pPr eaLnBrk="0" fontAlgn="base" hangingPunct="0">
              <a:lnSpc>
                <a:spcPct val="100000"/>
              </a:lnSpc>
              <a:spcBef>
                <a:spcPct val="0"/>
              </a:spcBef>
              <a:spcAft>
                <a:spcPct val="0"/>
              </a:spcAft>
              <a:buClrTx/>
            </a:pPr>
            <a:r>
              <a:rPr lang="en-US" altLang="en-US" sz="3600" b="1" dirty="0">
                <a:latin typeface="Arial" panose="020B0604020202020204" pitchFamily="34" charset="0"/>
              </a:rPr>
              <a:t>Factors correlated with delinquency – creates strain</a:t>
            </a:r>
            <a:br>
              <a:rPr lang="en-US" altLang="en-US" sz="3600" b="1" dirty="0">
                <a:latin typeface="Arial" panose="020B0604020202020204" pitchFamily="34" charset="0"/>
              </a:rPr>
            </a:br>
            <a:r>
              <a:rPr lang="en-US" altLang="en-US" sz="3600" b="1" dirty="0">
                <a:latin typeface="Arial" panose="020B0604020202020204" pitchFamily="34" charset="0"/>
              </a:rPr>
              <a:t>(Agnew, 1992, 2001)</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25627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2933</TotalTime>
  <Words>2877</Words>
  <Application>Microsoft Office PowerPoint</Application>
  <PresentationFormat>Widescreen</PresentationFormat>
  <Paragraphs>133</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Arial</vt:lpstr>
      <vt:lpstr>Avenir 55 Roman</vt:lpstr>
      <vt:lpstr>Avenir 65 Medium</vt:lpstr>
      <vt:lpstr>Avenir 95 Black</vt:lpstr>
      <vt:lpstr>Calibri</vt:lpstr>
      <vt:lpstr>Times New Roman</vt:lpstr>
      <vt:lpstr>Office Theme</vt:lpstr>
      <vt:lpstr>Reexamining the "Broken Home" Narrative:  A Critical Review</vt:lpstr>
      <vt:lpstr>Overview</vt:lpstr>
      <vt:lpstr>Historical Review of “Broken Homes”</vt:lpstr>
      <vt:lpstr>Historical Review of “Broken Homes”</vt:lpstr>
      <vt:lpstr>Historical Review of “Broken Homes”</vt:lpstr>
      <vt:lpstr>Historical Review of “Broken Homes”</vt:lpstr>
      <vt:lpstr>PowerPoint Presentation</vt:lpstr>
      <vt:lpstr>Problematic Use</vt:lpstr>
      <vt:lpstr>Impact of Stigmatization </vt:lpstr>
      <vt:lpstr>Searching for Broken Homes</vt:lpstr>
      <vt:lpstr>“Broken Home” AND (crim* OR delinq*) (2014 - 2024)</vt:lpstr>
      <vt:lpstr>“Broken Home” AND (crim* OR delinq*) (2014 - 2024)</vt:lpstr>
      <vt:lpstr>Current Commentary on “Broken Homes”</vt:lpstr>
      <vt:lpstr>Current Commentary on “Broken Homes”</vt:lpstr>
      <vt:lpstr>Conclusion &amp; Next Steps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Lindy Taylor</dc:creator>
  <cp:lastModifiedBy>Beverly Reece Churchwell</cp:lastModifiedBy>
  <cp:revision>50</cp:revision>
  <cp:lastPrinted>2024-10-03T22:03:19Z</cp:lastPrinted>
  <dcterms:created xsi:type="dcterms:W3CDTF">2019-08-07T15:31:06Z</dcterms:created>
  <dcterms:modified xsi:type="dcterms:W3CDTF">2024-10-04T11:30:01Z</dcterms:modified>
</cp:coreProperties>
</file>