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80" r:id="rId2"/>
    <p:sldId id="379" r:id="rId3"/>
    <p:sldId id="381" r:id="rId4"/>
    <p:sldId id="382" r:id="rId5"/>
    <p:sldId id="383" r:id="rId6"/>
    <p:sldId id="413" r:id="rId7"/>
    <p:sldId id="415" r:id="rId8"/>
    <p:sldId id="384" r:id="rId9"/>
    <p:sldId id="419" r:id="rId10"/>
    <p:sldId id="385" r:id="rId11"/>
    <p:sldId id="34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416" r:id="rId26"/>
    <p:sldId id="399" r:id="rId27"/>
    <p:sldId id="400" r:id="rId28"/>
    <p:sldId id="401" r:id="rId29"/>
    <p:sldId id="402" r:id="rId30"/>
    <p:sldId id="403" r:id="rId31"/>
    <p:sldId id="404" r:id="rId32"/>
    <p:sldId id="417" r:id="rId33"/>
    <p:sldId id="406" r:id="rId34"/>
    <p:sldId id="408" r:id="rId35"/>
    <p:sldId id="407" r:id="rId36"/>
    <p:sldId id="409" r:id="rId37"/>
    <p:sldId id="410" r:id="rId38"/>
    <p:sldId id="418" r:id="rId39"/>
    <p:sldId id="411" r:id="rId40"/>
    <p:sldId id="420" r:id="rId41"/>
    <p:sldId id="421" r:id="rId42"/>
    <p:sldId id="423" r:id="rId43"/>
    <p:sldId id="422" r:id="rId44"/>
    <p:sldId id="4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482B5-68E6-4210-979A-A8C63AA04B0E}" v="936" dt="2024-09-10T14:34:5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6" d="100"/>
          <a:sy n="116" d="100"/>
        </p:scale>
        <p:origin x="96"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0EC50-9D4E-4729-AE4F-A3E1174B6C54}"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96435-8C9D-4732-B4A0-523CD796767B}" type="slidenum">
              <a:rPr lang="en-US" smtClean="0"/>
              <a:t>‹#›</a:t>
            </a:fld>
            <a:endParaRPr lang="en-US"/>
          </a:p>
        </p:txBody>
      </p:sp>
    </p:spTree>
    <p:extLst>
      <p:ext uri="{BB962C8B-B14F-4D97-AF65-F5344CB8AC3E}">
        <p14:creationId xmlns:p14="http://schemas.microsoft.com/office/powerpoint/2010/main" val="162258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0BC8D3E-8ECB-4091-8D78-38EFD05A0119}" type="slidenum">
              <a:rPr lang="en-US" smtClean="0"/>
              <a:t>11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9818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2F28CA-8ED9-41BB-9A0D-720D4F2D0927}" type="datetime1">
              <a:rPr lang="en-US" smtClean="0"/>
              <a:t>10/3/2024</a:t>
            </a:fld>
            <a:endParaRPr lang="en-US"/>
          </a:p>
        </p:txBody>
      </p:sp>
      <p:sp>
        <p:nvSpPr>
          <p:cNvPr id="5" name="Footer Placeholder 4"/>
          <p:cNvSpPr>
            <a:spLocks noGrp="1"/>
          </p:cNvSpPr>
          <p:nvPr>
            <p:ph type="ftr" sz="quarter" idx="11"/>
          </p:nvPr>
        </p:nvSpPr>
        <p:spPr/>
        <p:txBody>
          <a:bodyPr/>
          <a:lstStyle/>
          <a:p>
            <a:r>
              <a:rPr lang="en-US"/>
              <a:t>© Butch Beach 2024</a:t>
            </a:r>
          </a:p>
        </p:txBody>
      </p:sp>
      <p:sp>
        <p:nvSpPr>
          <p:cNvPr id="6" name="Slide Number Placeholder 5"/>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114684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86B01-5C0E-4F03-8B47-06FE62034AD2}" type="datetime1">
              <a:rPr lang="en-US" smtClean="0"/>
              <a:t>10/3/2024</a:t>
            </a:fld>
            <a:endParaRPr lang="en-US"/>
          </a:p>
        </p:txBody>
      </p:sp>
      <p:sp>
        <p:nvSpPr>
          <p:cNvPr id="5" name="Footer Placeholder 4"/>
          <p:cNvSpPr>
            <a:spLocks noGrp="1"/>
          </p:cNvSpPr>
          <p:nvPr>
            <p:ph type="ftr" sz="quarter" idx="11"/>
          </p:nvPr>
        </p:nvSpPr>
        <p:spPr/>
        <p:txBody>
          <a:bodyPr/>
          <a:lstStyle/>
          <a:p>
            <a:r>
              <a:rPr lang="en-US"/>
              <a:t>© Butch Beach 2024</a:t>
            </a:r>
          </a:p>
        </p:txBody>
      </p:sp>
      <p:sp>
        <p:nvSpPr>
          <p:cNvPr id="6" name="Slide Number Placeholder 5"/>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218876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2FC321-007D-40F9-A896-E4EF5E2C4060}" type="datetime1">
              <a:rPr lang="en-US" smtClean="0"/>
              <a:t>10/3/2024</a:t>
            </a:fld>
            <a:endParaRPr lang="en-US"/>
          </a:p>
        </p:txBody>
      </p:sp>
      <p:sp>
        <p:nvSpPr>
          <p:cNvPr id="5" name="Footer Placeholder 4"/>
          <p:cNvSpPr>
            <a:spLocks noGrp="1"/>
          </p:cNvSpPr>
          <p:nvPr>
            <p:ph type="ftr" sz="quarter" idx="11"/>
          </p:nvPr>
        </p:nvSpPr>
        <p:spPr/>
        <p:txBody>
          <a:bodyPr/>
          <a:lstStyle/>
          <a:p>
            <a:r>
              <a:rPr lang="en-US"/>
              <a:t>© Butch Beach 2024</a:t>
            </a:r>
          </a:p>
        </p:txBody>
      </p:sp>
      <p:sp>
        <p:nvSpPr>
          <p:cNvPr id="6" name="Slide Number Placeholder 5"/>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330692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4" name="Picture 8" descr="shutterstock_2745703.jpg">
            <a:extLst>
              <a:ext uri="{FF2B5EF4-FFF2-40B4-BE49-F238E27FC236}">
                <a16:creationId xmlns:a16="http://schemas.microsoft.com/office/drawing/2014/main" id="{2313949F-2533-27D1-8B8C-92258CB029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9963"/>
            <a:ext cx="12192000" cy="824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D649EBD-CC3E-F576-1290-28B1FAB780C9}"/>
              </a:ext>
            </a:extLst>
          </p:cNvPr>
          <p:cNvSpPr/>
          <p:nvPr/>
        </p:nvSpPr>
        <p:spPr bwMode="auto">
          <a:xfrm>
            <a:off x="0" y="0"/>
            <a:ext cx="12192000" cy="6858000"/>
          </a:xfrm>
          <a:prstGeom prst="rect">
            <a:avLst/>
          </a:prstGeom>
          <a:solidFill>
            <a:schemeClr val="tx1">
              <a:alpha val="45000"/>
            </a:schemeClr>
          </a:solidFill>
          <a:ln w="9525" cap="flat" cmpd="sng" algn="ctr">
            <a:noFill/>
            <a:prstDash val="solid"/>
            <a:miter lim="800000"/>
            <a:headEnd type="none" w="med" len="med"/>
            <a:tailEnd type="none" w="med" len="med"/>
          </a:ln>
          <a:effectLst>
            <a:outerShdw blurRad="50800" dist="38100" dir="5400000" algn="t" rotWithShape="0">
              <a:prstClr val="black">
                <a:alpha val="40000"/>
              </a:prstClr>
            </a:outerShdw>
          </a:effectLst>
        </p:spPr>
        <p:txBody>
          <a:bodyPr wrap="none"/>
          <a:lstStyle/>
          <a:p>
            <a:pPr algn="ctr">
              <a:lnSpc>
                <a:spcPct val="90000"/>
              </a:lnSpc>
              <a:defRPr/>
            </a:pPr>
            <a:endParaRPr lang="en-US" sz="1800" b="1">
              <a:solidFill>
                <a:schemeClr val="bg1"/>
              </a:solidFill>
              <a:latin typeface="Century Gothic" pitchFamily="34" charset="0"/>
            </a:endParaRPr>
          </a:p>
        </p:txBody>
      </p:sp>
      <p:sp>
        <p:nvSpPr>
          <p:cNvPr id="6" name="Rounded Rectangle 13">
            <a:extLst>
              <a:ext uri="{FF2B5EF4-FFF2-40B4-BE49-F238E27FC236}">
                <a16:creationId xmlns:a16="http://schemas.microsoft.com/office/drawing/2014/main" id="{1E929864-FC37-8FD4-0800-90CBA141E724}"/>
              </a:ext>
            </a:extLst>
          </p:cNvPr>
          <p:cNvSpPr/>
          <p:nvPr/>
        </p:nvSpPr>
        <p:spPr bwMode="auto">
          <a:xfrm>
            <a:off x="10386484" y="-417513"/>
            <a:ext cx="1219200" cy="2460626"/>
          </a:xfrm>
          <a:prstGeom prst="roundRect">
            <a:avLst/>
          </a:prstGeom>
          <a:solidFill>
            <a:schemeClr val="accent4"/>
          </a:solidFill>
          <a:ln w="9525" cap="flat" cmpd="sng" algn="ctr">
            <a:noFill/>
            <a:prstDash val="solid"/>
            <a:miter lim="800000"/>
            <a:headEnd type="none" w="med" len="med"/>
            <a:tailEnd type="none" w="med" len="med"/>
          </a:ln>
          <a:effectLst>
            <a:outerShdw blurRad="50800" dist="38100" dir="5400000" algn="t" rotWithShape="0">
              <a:prstClr val="black">
                <a:alpha val="40000"/>
              </a:prstClr>
            </a:outerShdw>
          </a:effectLst>
        </p:spPr>
        <p:txBody>
          <a:bodyPr wrap="none"/>
          <a:lstStyle/>
          <a:p>
            <a:pPr algn="ctr">
              <a:lnSpc>
                <a:spcPct val="90000"/>
              </a:lnSpc>
              <a:defRPr/>
            </a:pPr>
            <a:endParaRPr lang="en-US" sz="1800" b="1" dirty="0">
              <a:solidFill>
                <a:schemeClr val="accent4"/>
              </a:solidFill>
              <a:latin typeface="Century Gothic" pitchFamily="34" charset="0"/>
            </a:endParaRPr>
          </a:p>
        </p:txBody>
      </p:sp>
      <p:sp>
        <p:nvSpPr>
          <p:cNvPr id="7" name="TextBox 6">
            <a:extLst>
              <a:ext uri="{FF2B5EF4-FFF2-40B4-BE49-F238E27FC236}">
                <a16:creationId xmlns:a16="http://schemas.microsoft.com/office/drawing/2014/main" id="{5E9B6528-C95D-60DB-630D-97C258333C75}"/>
              </a:ext>
            </a:extLst>
          </p:cNvPr>
          <p:cNvSpPr txBox="1"/>
          <p:nvPr/>
        </p:nvSpPr>
        <p:spPr>
          <a:xfrm>
            <a:off x="10352617" y="1274763"/>
            <a:ext cx="1219200" cy="768350"/>
          </a:xfrm>
          <a:prstGeom prst="rect">
            <a:avLst/>
          </a:prstGeom>
          <a:noFill/>
        </p:spPr>
        <p:txBody>
          <a:bodyPr>
            <a:spAutoFit/>
          </a:bodyPr>
          <a:lstStyle/>
          <a:p>
            <a:pPr algn="r">
              <a:defRPr/>
            </a:pPr>
            <a:r>
              <a:rPr lang="en-US" sz="4400" b="1" spc="-150" dirty="0">
                <a:latin typeface="Century Gothic"/>
                <a:cs typeface="Century Gothic"/>
              </a:rPr>
              <a:t>8</a:t>
            </a:r>
          </a:p>
        </p:txBody>
      </p:sp>
      <p:sp>
        <p:nvSpPr>
          <p:cNvPr id="8" name="TextBox 7">
            <a:extLst>
              <a:ext uri="{FF2B5EF4-FFF2-40B4-BE49-F238E27FC236}">
                <a16:creationId xmlns:a16="http://schemas.microsoft.com/office/drawing/2014/main" id="{70374D21-13BB-E67A-A1C8-72A678594DE6}"/>
              </a:ext>
            </a:extLst>
          </p:cNvPr>
          <p:cNvSpPr txBox="1"/>
          <p:nvPr/>
        </p:nvSpPr>
        <p:spPr>
          <a:xfrm>
            <a:off x="493185" y="5156200"/>
            <a:ext cx="10094383" cy="1062038"/>
          </a:xfrm>
          <a:prstGeom prst="rect">
            <a:avLst/>
          </a:prstGeom>
          <a:noFill/>
        </p:spPr>
        <p:txBody>
          <a:bodyPr>
            <a:spAutoFit/>
          </a:bodyPr>
          <a:lstStyle/>
          <a:p>
            <a:pPr>
              <a:defRPr/>
            </a:pPr>
            <a:r>
              <a:rPr lang="en-US" sz="2500" dirty="0">
                <a:solidFill>
                  <a:schemeClr val="accent3">
                    <a:lumMod val="40000"/>
                    <a:lumOff val="60000"/>
                  </a:schemeClr>
                </a:solidFill>
                <a:latin typeface="Century Gothic"/>
                <a:cs typeface="Century Gothic"/>
              </a:rPr>
              <a:t>Class Name</a:t>
            </a:r>
          </a:p>
          <a:p>
            <a:pPr>
              <a:defRPr/>
            </a:pPr>
            <a:r>
              <a:rPr lang="en-US" sz="2000" dirty="0">
                <a:solidFill>
                  <a:schemeClr val="accent3">
                    <a:lumMod val="40000"/>
                    <a:lumOff val="60000"/>
                  </a:schemeClr>
                </a:solidFill>
                <a:latin typeface="Century Gothic"/>
                <a:cs typeface="Century Gothic"/>
              </a:rPr>
              <a:t>Instructor Name</a:t>
            </a:r>
          </a:p>
          <a:p>
            <a:pPr>
              <a:defRPr/>
            </a:pPr>
            <a:r>
              <a:rPr lang="en-US" sz="1800" dirty="0">
                <a:solidFill>
                  <a:schemeClr val="accent3">
                    <a:lumMod val="40000"/>
                    <a:lumOff val="60000"/>
                  </a:schemeClr>
                </a:solidFill>
                <a:latin typeface="Century Gothic"/>
                <a:cs typeface="Century Gothic"/>
              </a:rPr>
              <a:t>Date, Semester</a:t>
            </a:r>
          </a:p>
        </p:txBody>
      </p:sp>
      <p:sp>
        <p:nvSpPr>
          <p:cNvPr id="9" name="TextBox 8">
            <a:extLst>
              <a:ext uri="{FF2B5EF4-FFF2-40B4-BE49-F238E27FC236}">
                <a16:creationId xmlns:a16="http://schemas.microsoft.com/office/drawing/2014/main" id="{A4FACD9A-CA31-FC19-354C-FEEAB48BD3A1}"/>
              </a:ext>
            </a:extLst>
          </p:cNvPr>
          <p:cNvSpPr txBox="1"/>
          <p:nvPr/>
        </p:nvSpPr>
        <p:spPr>
          <a:xfrm>
            <a:off x="497417" y="2400300"/>
            <a:ext cx="11108267" cy="1031051"/>
          </a:xfrm>
          <a:prstGeom prst="rect">
            <a:avLst/>
          </a:prstGeom>
          <a:noFill/>
        </p:spPr>
        <p:txBody>
          <a:bodyPr>
            <a:spAutoFit/>
          </a:bodyPr>
          <a:lstStyle/>
          <a:p>
            <a:pPr algn="r">
              <a:defRPr/>
            </a:pPr>
            <a:r>
              <a:rPr lang="en-US" sz="2500" dirty="0">
                <a:solidFill>
                  <a:schemeClr val="bg1"/>
                </a:solidFill>
                <a:latin typeface="+mn-lt"/>
              </a:rPr>
              <a:t>Constitutional Law: Governmental Powers and Individual Freedoms</a:t>
            </a:r>
          </a:p>
          <a:p>
            <a:pPr algn="r">
              <a:defRPr/>
            </a:pPr>
            <a:r>
              <a:rPr lang="en-US" sz="1800" dirty="0">
                <a:solidFill>
                  <a:schemeClr val="bg1"/>
                </a:solidFill>
                <a:latin typeface="+mn-lt"/>
              </a:rPr>
              <a:t>Second edition</a:t>
            </a:r>
          </a:p>
          <a:p>
            <a:pPr algn="r">
              <a:defRPr/>
            </a:pPr>
            <a:r>
              <a:rPr lang="en-US" sz="1800" dirty="0">
                <a:solidFill>
                  <a:schemeClr val="bg1"/>
                </a:solidFill>
                <a:latin typeface="+mn-lt"/>
              </a:rPr>
              <a:t>Daniel E. Hall and John P. Feldmeier</a:t>
            </a:r>
          </a:p>
        </p:txBody>
      </p:sp>
      <p:pic>
        <p:nvPicPr>
          <p:cNvPr id="10" name="Picture 17" descr="Pearson_logo_bar_orange.eps">
            <a:extLst>
              <a:ext uri="{FF2B5EF4-FFF2-40B4-BE49-F238E27FC236}">
                <a16:creationId xmlns:a16="http://schemas.microsoft.com/office/drawing/2014/main" id="{9B76D610-402C-68C5-4E74-39DC23838D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18276"/>
            <a:ext cx="1219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8"/>
          <p:cNvSpPr>
            <a:spLocks noGrp="1"/>
          </p:cNvSpPr>
          <p:nvPr>
            <p:ph type="body" sz="quarter" idx="14"/>
          </p:nvPr>
        </p:nvSpPr>
        <p:spPr>
          <a:xfrm>
            <a:off x="492260" y="660132"/>
            <a:ext cx="9707224" cy="1383496"/>
          </a:xfrm>
        </p:spPr>
        <p:txBody>
          <a:bodyPr lIns="0" rIns="0" rtlCol="0" anchor="b">
            <a:normAutofit/>
          </a:bodyPr>
          <a:lstStyle>
            <a:lvl1pPr algn="r">
              <a:defRPr kumimoji="0" lang="en-US" sz="4000" b="0" i="0" u="none" strike="noStrike" kern="1200" cap="none" spc="0" normalizeH="0" baseline="0" noProof="0" dirty="0" smtClean="0">
                <a:ln>
                  <a:noFill/>
                </a:ln>
                <a:solidFill>
                  <a:schemeClr val="accent4">
                    <a:lumMod val="40000"/>
                    <a:lumOff val="60000"/>
                  </a:schemeClr>
                </a:solidFill>
                <a:effectLst/>
                <a:uLnTx/>
                <a:uFillTx/>
                <a:latin typeface="+mj-lt"/>
                <a:ea typeface="+mj-ea"/>
                <a:cs typeface="+mj-cs"/>
              </a:defRPr>
            </a:lvl1pPr>
          </a:lstStyle>
          <a:p>
            <a:pPr lvl="0"/>
            <a:r>
              <a:rPr lang="en-US"/>
              <a:t>Click to edit Master text styles</a:t>
            </a:r>
          </a:p>
        </p:txBody>
      </p:sp>
      <p:sp>
        <p:nvSpPr>
          <p:cNvPr id="12" name="Text Placeholder 28"/>
          <p:cNvSpPr>
            <a:spLocks noGrp="1"/>
          </p:cNvSpPr>
          <p:nvPr>
            <p:ph type="body" sz="quarter" idx="15"/>
          </p:nvPr>
        </p:nvSpPr>
        <p:spPr>
          <a:xfrm>
            <a:off x="492260" y="225581"/>
            <a:ext cx="9707225" cy="414058"/>
          </a:xfrm>
        </p:spPr>
        <p:txBody>
          <a:bodyPr lIns="0" rIns="0" rtlCol="0">
            <a:normAutofit/>
          </a:bodyPr>
          <a:lstStyle>
            <a:lvl1pPr algn="r">
              <a:defRPr kumimoji="0" lang="en-US" sz="2000" b="0" i="0" u="none" strike="noStrike" kern="1200" cap="all" spc="0" normalizeH="0" baseline="0" noProof="0" dirty="0" smtClean="0">
                <a:ln>
                  <a:noFill/>
                </a:ln>
                <a:solidFill>
                  <a:schemeClr val="tx1">
                    <a:lumMod val="65000"/>
                    <a:lumOff val="35000"/>
                  </a:schemeClr>
                </a:solidFill>
                <a:effectLst/>
                <a:uLnTx/>
                <a:uFillTx/>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300288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066BA-9760-477F-AEE6-FA0F9CC985AE}" type="datetime1">
              <a:rPr lang="en-US" smtClean="0"/>
              <a:t>10/3/2024</a:t>
            </a:fld>
            <a:endParaRPr lang="en-US"/>
          </a:p>
        </p:txBody>
      </p:sp>
      <p:sp>
        <p:nvSpPr>
          <p:cNvPr id="5" name="Footer Placeholder 4"/>
          <p:cNvSpPr>
            <a:spLocks noGrp="1"/>
          </p:cNvSpPr>
          <p:nvPr>
            <p:ph type="ftr" sz="quarter" idx="11"/>
          </p:nvPr>
        </p:nvSpPr>
        <p:spPr/>
        <p:txBody>
          <a:bodyPr/>
          <a:lstStyle/>
          <a:p>
            <a:r>
              <a:rPr lang="en-US"/>
              <a:t>© Butch Beach 2024</a:t>
            </a:r>
          </a:p>
        </p:txBody>
      </p:sp>
      <p:sp>
        <p:nvSpPr>
          <p:cNvPr id="6" name="Slide Number Placeholder 5"/>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20526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ACE4B-9870-4630-83BB-665F8E910B17}" type="datetime1">
              <a:rPr lang="en-US" smtClean="0"/>
              <a:t>10/3/2024</a:t>
            </a:fld>
            <a:endParaRPr lang="en-US"/>
          </a:p>
        </p:txBody>
      </p:sp>
      <p:sp>
        <p:nvSpPr>
          <p:cNvPr id="5" name="Footer Placeholder 4"/>
          <p:cNvSpPr>
            <a:spLocks noGrp="1"/>
          </p:cNvSpPr>
          <p:nvPr>
            <p:ph type="ftr" sz="quarter" idx="11"/>
          </p:nvPr>
        </p:nvSpPr>
        <p:spPr/>
        <p:txBody>
          <a:bodyPr/>
          <a:lstStyle/>
          <a:p>
            <a:r>
              <a:rPr lang="en-US"/>
              <a:t>© Butch Beach 2024</a:t>
            </a:r>
          </a:p>
        </p:txBody>
      </p:sp>
      <p:sp>
        <p:nvSpPr>
          <p:cNvPr id="6" name="Slide Number Placeholder 5"/>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33933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CF63B7-3289-4393-89DD-35F3A337DBBC}" type="datetime1">
              <a:rPr lang="en-US" smtClean="0"/>
              <a:t>10/3/2024</a:t>
            </a:fld>
            <a:endParaRPr lang="en-US"/>
          </a:p>
        </p:txBody>
      </p:sp>
      <p:sp>
        <p:nvSpPr>
          <p:cNvPr id="6" name="Footer Placeholder 5"/>
          <p:cNvSpPr>
            <a:spLocks noGrp="1"/>
          </p:cNvSpPr>
          <p:nvPr>
            <p:ph type="ftr" sz="quarter" idx="11"/>
          </p:nvPr>
        </p:nvSpPr>
        <p:spPr/>
        <p:txBody>
          <a:bodyPr/>
          <a:lstStyle/>
          <a:p>
            <a:r>
              <a:rPr lang="en-US"/>
              <a:t>© Butch Beach 2024</a:t>
            </a:r>
          </a:p>
        </p:txBody>
      </p:sp>
      <p:sp>
        <p:nvSpPr>
          <p:cNvPr id="7" name="Slide Number Placeholder 6"/>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40844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3CE40F-34C3-4E23-8797-F1892CEB42F0}" type="datetime1">
              <a:rPr lang="en-US" smtClean="0"/>
              <a:t>10/3/2024</a:t>
            </a:fld>
            <a:endParaRPr lang="en-US"/>
          </a:p>
        </p:txBody>
      </p:sp>
      <p:sp>
        <p:nvSpPr>
          <p:cNvPr id="8" name="Footer Placeholder 7"/>
          <p:cNvSpPr>
            <a:spLocks noGrp="1"/>
          </p:cNvSpPr>
          <p:nvPr>
            <p:ph type="ftr" sz="quarter" idx="11"/>
          </p:nvPr>
        </p:nvSpPr>
        <p:spPr/>
        <p:txBody>
          <a:bodyPr/>
          <a:lstStyle/>
          <a:p>
            <a:r>
              <a:rPr lang="en-US"/>
              <a:t>© Butch Beach 2024</a:t>
            </a:r>
          </a:p>
        </p:txBody>
      </p:sp>
      <p:sp>
        <p:nvSpPr>
          <p:cNvPr id="9" name="Slide Number Placeholder 8"/>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36680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BA4FC4-03BC-42A6-A5CE-A91C1FC3387D}" type="datetime1">
              <a:rPr lang="en-US" smtClean="0"/>
              <a:t>10/3/2024</a:t>
            </a:fld>
            <a:endParaRPr lang="en-US"/>
          </a:p>
        </p:txBody>
      </p:sp>
      <p:sp>
        <p:nvSpPr>
          <p:cNvPr id="4" name="Footer Placeholder 3"/>
          <p:cNvSpPr>
            <a:spLocks noGrp="1"/>
          </p:cNvSpPr>
          <p:nvPr>
            <p:ph type="ftr" sz="quarter" idx="11"/>
          </p:nvPr>
        </p:nvSpPr>
        <p:spPr/>
        <p:txBody>
          <a:bodyPr/>
          <a:lstStyle/>
          <a:p>
            <a:r>
              <a:rPr lang="en-US"/>
              <a:t>© Butch Beach 2024</a:t>
            </a:r>
          </a:p>
        </p:txBody>
      </p:sp>
      <p:sp>
        <p:nvSpPr>
          <p:cNvPr id="5" name="Slide Number Placeholder 4"/>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421540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3B516-E99E-405E-9F49-969B36BC123D}" type="datetime1">
              <a:rPr lang="en-US" smtClean="0"/>
              <a:t>10/3/2024</a:t>
            </a:fld>
            <a:endParaRPr lang="en-US"/>
          </a:p>
        </p:txBody>
      </p:sp>
      <p:sp>
        <p:nvSpPr>
          <p:cNvPr id="3" name="Footer Placeholder 2"/>
          <p:cNvSpPr>
            <a:spLocks noGrp="1"/>
          </p:cNvSpPr>
          <p:nvPr>
            <p:ph type="ftr" sz="quarter" idx="11"/>
          </p:nvPr>
        </p:nvSpPr>
        <p:spPr/>
        <p:txBody>
          <a:bodyPr/>
          <a:lstStyle/>
          <a:p>
            <a:r>
              <a:rPr lang="en-US"/>
              <a:t>© Butch Beach 2024</a:t>
            </a:r>
          </a:p>
        </p:txBody>
      </p:sp>
      <p:sp>
        <p:nvSpPr>
          <p:cNvPr id="4" name="Slide Number Placeholder 3"/>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56385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42F6C-27E6-4F8C-9CEA-8D84EEE8B337}" type="datetime1">
              <a:rPr lang="en-US" smtClean="0"/>
              <a:t>10/3/2024</a:t>
            </a:fld>
            <a:endParaRPr lang="en-US"/>
          </a:p>
        </p:txBody>
      </p:sp>
      <p:sp>
        <p:nvSpPr>
          <p:cNvPr id="6" name="Footer Placeholder 5"/>
          <p:cNvSpPr>
            <a:spLocks noGrp="1"/>
          </p:cNvSpPr>
          <p:nvPr>
            <p:ph type="ftr" sz="quarter" idx="11"/>
          </p:nvPr>
        </p:nvSpPr>
        <p:spPr/>
        <p:txBody>
          <a:bodyPr/>
          <a:lstStyle/>
          <a:p>
            <a:r>
              <a:rPr lang="en-US"/>
              <a:t>© Butch Beach 2024</a:t>
            </a:r>
          </a:p>
        </p:txBody>
      </p:sp>
      <p:sp>
        <p:nvSpPr>
          <p:cNvPr id="7" name="Slide Number Placeholder 6"/>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194161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A51B3-7E82-4C40-9C6B-B9A5CAA9B66E}" type="datetime1">
              <a:rPr lang="en-US" smtClean="0"/>
              <a:t>10/3/2024</a:t>
            </a:fld>
            <a:endParaRPr lang="en-US"/>
          </a:p>
        </p:txBody>
      </p:sp>
      <p:sp>
        <p:nvSpPr>
          <p:cNvPr id="6" name="Footer Placeholder 5"/>
          <p:cNvSpPr>
            <a:spLocks noGrp="1"/>
          </p:cNvSpPr>
          <p:nvPr>
            <p:ph type="ftr" sz="quarter" idx="11"/>
          </p:nvPr>
        </p:nvSpPr>
        <p:spPr/>
        <p:txBody>
          <a:bodyPr/>
          <a:lstStyle/>
          <a:p>
            <a:r>
              <a:rPr lang="en-US"/>
              <a:t>© Butch Beach 2024</a:t>
            </a:r>
          </a:p>
        </p:txBody>
      </p:sp>
      <p:sp>
        <p:nvSpPr>
          <p:cNvPr id="7" name="Slide Number Placeholder 6"/>
          <p:cNvSpPr>
            <a:spLocks noGrp="1"/>
          </p:cNvSpPr>
          <p:nvPr>
            <p:ph type="sldNum" sz="quarter" idx="12"/>
          </p:nvPr>
        </p:nvSpPr>
        <p:spPr/>
        <p:txBody>
          <a:bodyPr/>
          <a:lstStyle/>
          <a:p>
            <a:fld id="{FF58949C-6745-47B1-90DA-B4319ECFA395}" type="slidenum">
              <a:rPr lang="en-US" smtClean="0"/>
              <a:t>‹#›</a:t>
            </a:fld>
            <a:endParaRPr lang="en-US"/>
          </a:p>
        </p:txBody>
      </p:sp>
    </p:spTree>
    <p:extLst>
      <p:ext uri="{BB962C8B-B14F-4D97-AF65-F5344CB8AC3E}">
        <p14:creationId xmlns:p14="http://schemas.microsoft.com/office/powerpoint/2010/main" val="178546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63659-F515-4D97-B0F4-396FF3686EB6}" type="datetime1">
              <a:rPr lang="en-US" smtClean="0"/>
              <a:t>10/3/2024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Butch Beach 2024</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8949C-6745-47B1-90DA-B4319ECFA395}"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64000" y="6152188"/>
            <a:ext cx="4572000" cy="504825"/>
          </a:xfrm>
          <a:prstGeom prst="rect">
            <a:avLst/>
          </a:prstGeom>
        </p:spPr>
      </p:pic>
    </p:spTree>
    <p:extLst>
      <p:ext uri="{BB962C8B-B14F-4D97-AF65-F5344CB8AC3E}">
        <p14:creationId xmlns:p14="http://schemas.microsoft.com/office/powerpoint/2010/main" val="140513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EE3A-4B5B-4FF6-CFF0-1D041EE39422}"/>
              </a:ext>
            </a:extLst>
          </p:cNvPr>
          <p:cNvSpPr>
            <a:spLocks noGrp="1"/>
          </p:cNvSpPr>
          <p:nvPr>
            <p:ph type="ctrTitle"/>
          </p:nvPr>
        </p:nvSpPr>
        <p:spPr>
          <a:xfrm>
            <a:off x="113512" y="145044"/>
            <a:ext cx="12019630" cy="3283956"/>
          </a:xfrm>
        </p:spPr>
        <p:txBody>
          <a:bodyPr>
            <a:normAutofit/>
          </a:bodyPr>
          <a:lstStyle/>
          <a:p>
            <a:r>
              <a:rPr lang="en-US" sz="6600" dirty="0"/>
              <a:t>Reducing Recruiting Issues in Law Enforcement: A survey of Georgia Cadets</a:t>
            </a:r>
          </a:p>
        </p:txBody>
      </p:sp>
      <p:sp>
        <p:nvSpPr>
          <p:cNvPr id="3" name="Subtitle 2">
            <a:extLst>
              <a:ext uri="{FF2B5EF4-FFF2-40B4-BE49-F238E27FC236}">
                <a16:creationId xmlns:a16="http://schemas.microsoft.com/office/drawing/2014/main" id="{43895A6E-A143-4381-5ED3-E1542F127F43}"/>
              </a:ext>
            </a:extLst>
          </p:cNvPr>
          <p:cNvSpPr>
            <a:spLocks noGrp="1"/>
          </p:cNvSpPr>
          <p:nvPr>
            <p:ph type="subTitle" idx="1"/>
          </p:nvPr>
        </p:nvSpPr>
        <p:spPr>
          <a:xfrm>
            <a:off x="157655" y="3886200"/>
            <a:ext cx="11899813" cy="1752600"/>
          </a:xfrm>
        </p:spPr>
        <p:txBody>
          <a:bodyPr>
            <a:normAutofit/>
          </a:bodyPr>
          <a:lstStyle/>
          <a:p>
            <a:r>
              <a:rPr lang="en-US" dirty="0"/>
              <a:t>Butch Beach, D.P.A., Professor, Point University</a:t>
            </a:r>
          </a:p>
          <a:p>
            <a:r>
              <a:rPr lang="en-US" dirty="0"/>
              <a:t>Rudy K. Prine, Ph.D, Professor, Valdosta State University</a:t>
            </a:r>
          </a:p>
          <a:p>
            <a:r>
              <a:rPr lang="en-US" dirty="0"/>
              <a:t>Michael Wilkie, D.P.A., Georgia Association of Chiefs of Police</a:t>
            </a:r>
          </a:p>
        </p:txBody>
      </p:sp>
      <p:sp>
        <p:nvSpPr>
          <p:cNvPr id="4" name="Footer Placeholder 3">
            <a:extLst>
              <a:ext uri="{FF2B5EF4-FFF2-40B4-BE49-F238E27FC236}">
                <a16:creationId xmlns:a16="http://schemas.microsoft.com/office/drawing/2014/main" id="{4A146B8C-8B19-2236-E6C9-303A9EF1F804}"/>
              </a:ext>
            </a:extLst>
          </p:cNvPr>
          <p:cNvSpPr>
            <a:spLocks noGrp="1"/>
          </p:cNvSpPr>
          <p:nvPr>
            <p:ph type="ftr" sz="quarter" idx="11"/>
          </p:nvPr>
        </p:nvSpPr>
        <p:spPr>
          <a:xfrm>
            <a:off x="4241275" y="6492875"/>
            <a:ext cx="3860800" cy="365125"/>
          </a:xfrm>
        </p:spPr>
        <p:txBody>
          <a:bodyPr/>
          <a:lstStyle/>
          <a:p>
            <a:r>
              <a:rPr lang="en-US" dirty="0"/>
              <a:t>© Butch Beach 2024</a:t>
            </a:r>
          </a:p>
        </p:txBody>
      </p:sp>
    </p:spTree>
    <p:extLst>
      <p:ext uri="{BB962C8B-B14F-4D97-AF65-F5344CB8AC3E}">
        <p14:creationId xmlns:p14="http://schemas.microsoft.com/office/powerpoint/2010/main" val="377546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3A93-A2DA-9D2B-53F9-2C36808BF977}"/>
              </a:ext>
            </a:extLst>
          </p:cNvPr>
          <p:cNvSpPr>
            <a:spLocks noGrp="1"/>
          </p:cNvSpPr>
          <p:nvPr>
            <p:ph type="title"/>
          </p:nvPr>
        </p:nvSpPr>
        <p:spPr/>
        <p:txBody>
          <a:bodyPr/>
          <a:lstStyle/>
          <a:p>
            <a:r>
              <a:rPr lang="en-US" dirty="0"/>
              <a:t>Generational Challenges</a:t>
            </a:r>
          </a:p>
        </p:txBody>
      </p:sp>
      <p:sp>
        <p:nvSpPr>
          <p:cNvPr id="3" name="Content Placeholder 2">
            <a:extLst>
              <a:ext uri="{FF2B5EF4-FFF2-40B4-BE49-F238E27FC236}">
                <a16:creationId xmlns:a16="http://schemas.microsoft.com/office/drawing/2014/main" id="{135FC180-C3E9-FE09-60DC-4A9AEF4EEC63}"/>
              </a:ext>
            </a:extLst>
          </p:cNvPr>
          <p:cNvSpPr>
            <a:spLocks noGrp="1"/>
          </p:cNvSpPr>
          <p:nvPr>
            <p:ph idx="1"/>
          </p:nvPr>
        </p:nvSpPr>
        <p:spPr/>
        <p:txBody>
          <a:bodyPr>
            <a:normAutofit fontScale="92500"/>
          </a:bodyPr>
          <a:lstStyle/>
          <a:p>
            <a:pPr algn="l">
              <a:buFont typeface="Wingdings" panose="05000000000000000000" pitchFamily="2" charset="2"/>
              <a:buChar char="Ø"/>
            </a:pPr>
            <a:r>
              <a:rPr lang="en-US" b="0" i="0" dirty="0">
                <a:solidFill>
                  <a:srgbClr val="333133"/>
                </a:solidFill>
                <a:effectLst/>
                <a:latin typeface="acumin-pro"/>
              </a:rPr>
              <a:t>Baby Boomers: </a:t>
            </a:r>
            <a:r>
              <a:rPr lang="en-US" b="1" i="0" dirty="0">
                <a:solidFill>
                  <a:srgbClr val="FF0000"/>
                </a:solidFill>
                <a:effectLst/>
                <a:latin typeface="acumin-pro"/>
              </a:rPr>
              <a:t>25%</a:t>
            </a:r>
            <a:r>
              <a:rPr lang="en-US" b="0" i="0" dirty="0">
                <a:solidFill>
                  <a:srgbClr val="333133"/>
                </a:solidFill>
                <a:effectLst/>
                <a:latin typeface="acumin-pro"/>
              </a:rPr>
              <a:t> (1946-1964)</a:t>
            </a:r>
          </a:p>
          <a:p>
            <a:pPr lvl="1">
              <a:buFont typeface="Wingdings" panose="05000000000000000000" pitchFamily="2" charset="2"/>
              <a:buChar char="Ø"/>
            </a:pPr>
            <a:r>
              <a:rPr lang="en-US" dirty="0">
                <a:solidFill>
                  <a:srgbClr val="333133"/>
                </a:solidFill>
                <a:latin typeface="acumin-pro"/>
              </a:rPr>
              <a:t>Most of the Boomers are retirement age of 55 or over</a:t>
            </a:r>
            <a:endParaRPr lang="en-US" b="0" i="0" dirty="0">
              <a:solidFill>
                <a:srgbClr val="333133"/>
              </a:solidFill>
              <a:effectLst/>
              <a:latin typeface="acumin-pro"/>
            </a:endParaRPr>
          </a:p>
          <a:p>
            <a:pPr algn="l">
              <a:buFont typeface="Wingdings" panose="05000000000000000000" pitchFamily="2" charset="2"/>
              <a:buChar char="Ø"/>
            </a:pPr>
            <a:r>
              <a:rPr lang="en-US" b="0" i="0" dirty="0">
                <a:solidFill>
                  <a:srgbClr val="333133"/>
                </a:solidFill>
                <a:effectLst/>
                <a:latin typeface="acumin-pro"/>
              </a:rPr>
              <a:t>Generation X: </a:t>
            </a:r>
            <a:r>
              <a:rPr lang="en-US" b="1" i="0" dirty="0">
                <a:solidFill>
                  <a:srgbClr val="FF0000"/>
                </a:solidFill>
                <a:effectLst/>
                <a:latin typeface="acumin-pro"/>
              </a:rPr>
              <a:t>33%</a:t>
            </a:r>
            <a:r>
              <a:rPr lang="en-US" b="0" i="0" dirty="0">
                <a:solidFill>
                  <a:srgbClr val="333133"/>
                </a:solidFill>
                <a:effectLst/>
                <a:latin typeface="acumin-pro"/>
              </a:rPr>
              <a:t> (1965-1980)</a:t>
            </a:r>
          </a:p>
          <a:p>
            <a:pPr lvl="1">
              <a:buFont typeface="Wingdings" panose="05000000000000000000" pitchFamily="2" charset="2"/>
              <a:buChar char="Ø"/>
            </a:pPr>
            <a:r>
              <a:rPr lang="en-US" b="0" i="0" dirty="0">
                <a:solidFill>
                  <a:srgbClr val="333133"/>
                </a:solidFill>
                <a:effectLst/>
                <a:latin typeface="acumin-pro"/>
              </a:rPr>
              <a:t>Currently the majority of leadership; Some became eligible at 55 in 2020</a:t>
            </a:r>
          </a:p>
          <a:p>
            <a:pPr algn="l">
              <a:buFont typeface="Wingdings" panose="05000000000000000000" pitchFamily="2" charset="2"/>
              <a:buChar char="Ø"/>
            </a:pPr>
            <a:r>
              <a:rPr lang="en-US" b="0" i="0" dirty="0">
                <a:solidFill>
                  <a:srgbClr val="333133"/>
                </a:solidFill>
                <a:effectLst/>
                <a:latin typeface="acumin-pro"/>
              </a:rPr>
              <a:t>Generation Y: </a:t>
            </a:r>
            <a:r>
              <a:rPr lang="en-US" b="1" i="0" dirty="0">
                <a:solidFill>
                  <a:srgbClr val="FF0000"/>
                </a:solidFill>
                <a:effectLst/>
                <a:latin typeface="acumin-pro"/>
              </a:rPr>
              <a:t>35%</a:t>
            </a:r>
            <a:r>
              <a:rPr lang="en-US" b="0" i="0" dirty="0">
                <a:solidFill>
                  <a:srgbClr val="333133"/>
                </a:solidFill>
                <a:effectLst/>
                <a:latin typeface="acumin-pro"/>
              </a:rPr>
              <a:t> (1981-2000)</a:t>
            </a:r>
          </a:p>
          <a:p>
            <a:pPr lvl="1">
              <a:buFont typeface="Wingdings" panose="05000000000000000000" pitchFamily="2" charset="2"/>
              <a:buChar char="Ø"/>
            </a:pPr>
            <a:r>
              <a:rPr lang="en-US" dirty="0">
                <a:solidFill>
                  <a:srgbClr val="333133"/>
                </a:solidFill>
                <a:latin typeface="acumin-pro"/>
              </a:rPr>
              <a:t>Some GenY have 20 years of service and are leading agencies; they comprise the near-term leadership</a:t>
            </a:r>
            <a:endParaRPr lang="en-US" b="0" i="0" dirty="0">
              <a:solidFill>
                <a:srgbClr val="333133"/>
              </a:solidFill>
              <a:effectLst/>
              <a:latin typeface="acumin-pro"/>
            </a:endParaRPr>
          </a:p>
          <a:p>
            <a:pPr algn="l">
              <a:buFont typeface="Wingdings" panose="05000000000000000000" pitchFamily="2" charset="2"/>
              <a:buChar char="Ø"/>
            </a:pPr>
            <a:r>
              <a:rPr lang="en-US" b="0" i="0" dirty="0">
                <a:solidFill>
                  <a:srgbClr val="333133"/>
                </a:solidFill>
                <a:effectLst/>
                <a:latin typeface="acumin-pro"/>
              </a:rPr>
              <a:t>Generation Z: </a:t>
            </a:r>
            <a:r>
              <a:rPr lang="en-US" b="1" i="0" dirty="0">
                <a:solidFill>
                  <a:srgbClr val="FF0000"/>
                </a:solidFill>
                <a:effectLst/>
                <a:latin typeface="acumin-pro"/>
              </a:rPr>
              <a:t>5%</a:t>
            </a:r>
            <a:r>
              <a:rPr lang="en-US" b="0" i="0" dirty="0">
                <a:solidFill>
                  <a:srgbClr val="333133"/>
                </a:solidFill>
                <a:effectLst/>
                <a:latin typeface="acumin-pro"/>
              </a:rPr>
              <a:t> (2001-2020)</a:t>
            </a:r>
          </a:p>
          <a:p>
            <a:pPr lvl="1">
              <a:buFont typeface="Wingdings" panose="05000000000000000000" pitchFamily="2" charset="2"/>
              <a:buChar char="Ø"/>
            </a:pPr>
            <a:r>
              <a:rPr lang="en-US" dirty="0">
                <a:solidFill>
                  <a:srgbClr val="333133"/>
                </a:solidFill>
                <a:latin typeface="acumin-pro"/>
              </a:rPr>
              <a:t>These are most of our recruits (earliest date of 1996= 28 years of age)</a:t>
            </a:r>
            <a:endParaRPr lang="en-US" b="0" i="0" dirty="0">
              <a:solidFill>
                <a:srgbClr val="333133"/>
              </a:solidFill>
              <a:effectLst/>
              <a:latin typeface="acumin-pro"/>
            </a:endParaRP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C2E75D8A-E905-62B4-93F0-493B7C95D923}"/>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178513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Generational Workplace Characteristics</a:t>
            </a:r>
          </a:p>
        </p:txBody>
      </p:sp>
      <p:sp>
        <p:nvSpPr>
          <p:cNvPr id="3" name="Content Placeholder 2"/>
          <p:cNvSpPr>
            <a:spLocks noGrp="1"/>
          </p:cNvSpPr>
          <p:nvPr>
            <p:ph idx="1"/>
          </p:nvPr>
        </p:nvSpPr>
        <p:spPr>
          <a:xfrm>
            <a:off x="1676400" y="1295400"/>
            <a:ext cx="8839200" cy="4648200"/>
          </a:xfrm>
        </p:spPr>
        <p:txBody>
          <a:bodyPr>
            <a:normAutofit/>
          </a:bodyPr>
          <a:lstStyle/>
          <a:p>
            <a:pPr marL="0" indent="0">
              <a:lnSpc>
                <a:spcPct val="115000"/>
              </a:lnSpc>
              <a:spcBef>
                <a:spcPts val="0"/>
              </a:spcBef>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219200"/>
            <a:ext cx="109727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805781F7-ACFF-7FD7-4337-983D541282D2}"/>
              </a:ext>
            </a:extLst>
          </p:cNvPr>
          <p:cNvSpPr>
            <a:spLocks noGrp="1"/>
          </p:cNvSpPr>
          <p:nvPr>
            <p:ph type="ftr" sz="quarter" idx="11"/>
          </p:nvPr>
        </p:nvSpPr>
        <p:spPr>
          <a:xfrm>
            <a:off x="4165598" y="6492875"/>
            <a:ext cx="3860800" cy="365125"/>
          </a:xfrm>
        </p:spPr>
        <p:txBody>
          <a:bodyPr/>
          <a:lstStyle/>
          <a:p>
            <a:r>
              <a:rPr lang="en-US" dirty="0"/>
              <a:t>© Butch Beach 2024</a:t>
            </a:r>
          </a:p>
        </p:txBody>
      </p:sp>
    </p:spTree>
    <p:extLst>
      <p:ext uri="{BB962C8B-B14F-4D97-AF65-F5344CB8AC3E}">
        <p14:creationId xmlns:p14="http://schemas.microsoft.com/office/powerpoint/2010/main" val="303925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E6CB-3F08-5172-443F-8F8D6A873B1C}"/>
              </a:ext>
            </a:extLst>
          </p:cNvPr>
          <p:cNvSpPr>
            <a:spLocks noGrp="1"/>
          </p:cNvSpPr>
          <p:nvPr>
            <p:ph type="title"/>
          </p:nvPr>
        </p:nvSpPr>
        <p:spPr/>
        <p:txBody>
          <a:bodyPr/>
          <a:lstStyle/>
          <a:p>
            <a:r>
              <a:rPr lang="en-US" dirty="0"/>
              <a:t>Who are Generation Z?</a:t>
            </a:r>
          </a:p>
        </p:txBody>
      </p:sp>
      <p:sp>
        <p:nvSpPr>
          <p:cNvPr id="3" name="Content Placeholder 2">
            <a:extLst>
              <a:ext uri="{FF2B5EF4-FFF2-40B4-BE49-F238E27FC236}">
                <a16:creationId xmlns:a16="http://schemas.microsoft.com/office/drawing/2014/main" id="{7A1F205F-F6AF-A1D4-68B1-3F61943B3FBE}"/>
              </a:ext>
            </a:extLst>
          </p:cNvPr>
          <p:cNvSpPr>
            <a:spLocks noGrp="1"/>
          </p:cNvSpPr>
          <p:nvPr>
            <p:ph idx="1"/>
          </p:nvPr>
        </p:nvSpPr>
        <p:spPr/>
        <p:txBody>
          <a:bodyPr/>
          <a:lstStyle/>
          <a:p>
            <a:pPr>
              <a:buFont typeface="Wingdings" panose="05000000000000000000" pitchFamily="2" charset="2"/>
              <a:buChar char="Ø"/>
            </a:pPr>
            <a:r>
              <a:rPr lang="en-US" dirty="0"/>
              <a:t>Research says that Gen Z may be defined as the generation born between the mid-1990s and the mid-2000s.</a:t>
            </a:r>
          </a:p>
          <a:p>
            <a:pPr>
              <a:buFont typeface="Wingdings" panose="05000000000000000000" pitchFamily="2" charset="2"/>
              <a:buChar char="Ø"/>
            </a:pPr>
            <a:r>
              <a:rPr lang="en-US" dirty="0"/>
              <a:t>What are the traits of Gen Z in the workplace?</a:t>
            </a:r>
          </a:p>
          <a:p>
            <a:pPr lvl="1">
              <a:buFont typeface="Wingdings" panose="05000000000000000000" pitchFamily="2" charset="2"/>
              <a:buChar char="Ø"/>
            </a:pPr>
            <a:r>
              <a:rPr lang="en-US" dirty="0"/>
              <a:t>Preference for traditional communication</a:t>
            </a:r>
          </a:p>
          <a:p>
            <a:pPr lvl="1">
              <a:buFont typeface="Wingdings" panose="05000000000000000000" pitchFamily="2" charset="2"/>
              <a:buChar char="Ø"/>
            </a:pPr>
            <a:r>
              <a:rPr lang="en-US" dirty="0"/>
              <a:t>Desire to work individually</a:t>
            </a:r>
          </a:p>
          <a:p>
            <a:pPr lvl="1">
              <a:buFont typeface="Wingdings" panose="05000000000000000000" pitchFamily="2" charset="2"/>
              <a:buChar char="Ø"/>
            </a:pPr>
            <a:r>
              <a:rPr lang="en-US" dirty="0"/>
              <a:t>Mobile-first habits</a:t>
            </a:r>
          </a:p>
          <a:p>
            <a:pPr lvl="1">
              <a:buFont typeface="Wingdings" panose="05000000000000000000" pitchFamily="2" charset="2"/>
              <a:buChar char="Ø"/>
            </a:pPr>
            <a:r>
              <a:rPr lang="en-US" dirty="0"/>
              <a:t>Motivated by stability</a:t>
            </a:r>
          </a:p>
          <a:p>
            <a:pPr lvl="1">
              <a:buFont typeface="Wingdings" panose="05000000000000000000" pitchFamily="2" charset="2"/>
              <a:buChar char="Ø"/>
            </a:pPr>
            <a:r>
              <a:rPr lang="en-US" dirty="0"/>
              <a:t>Naturally competitive</a:t>
            </a:r>
          </a:p>
        </p:txBody>
      </p:sp>
      <p:sp>
        <p:nvSpPr>
          <p:cNvPr id="4" name="Footer Placeholder 3">
            <a:extLst>
              <a:ext uri="{FF2B5EF4-FFF2-40B4-BE49-F238E27FC236}">
                <a16:creationId xmlns:a16="http://schemas.microsoft.com/office/drawing/2014/main" id="{846C5A0F-EDB2-4596-6262-9D9E58CE548F}"/>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41463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EEA1-ACD8-76AB-3F40-6D68AA550598}"/>
              </a:ext>
            </a:extLst>
          </p:cNvPr>
          <p:cNvSpPr>
            <a:spLocks noGrp="1"/>
          </p:cNvSpPr>
          <p:nvPr>
            <p:ph type="title"/>
          </p:nvPr>
        </p:nvSpPr>
        <p:spPr/>
        <p:txBody>
          <a:bodyPr/>
          <a:lstStyle/>
          <a:p>
            <a:r>
              <a:rPr lang="en-US" dirty="0"/>
              <a:t>Who are Generation Z?</a:t>
            </a:r>
          </a:p>
        </p:txBody>
      </p:sp>
      <p:sp>
        <p:nvSpPr>
          <p:cNvPr id="3" name="Content Placeholder 2">
            <a:extLst>
              <a:ext uri="{FF2B5EF4-FFF2-40B4-BE49-F238E27FC236}">
                <a16:creationId xmlns:a16="http://schemas.microsoft.com/office/drawing/2014/main" id="{655E587F-3E35-0975-997E-8EEEA9614C84}"/>
              </a:ext>
            </a:extLst>
          </p:cNvPr>
          <p:cNvSpPr>
            <a:spLocks noGrp="1"/>
          </p:cNvSpPr>
          <p:nvPr>
            <p:ph idx="1"/>
          </p:nvPr>
        </p:nvSpPr>
        <p:spPr/>
        <p:txBody>
          <a:bodyPr/>
          <a:lstStyle/>
          <a:p>
            <a:pPr>
              <a:buFont typeface="Wingdings" panose="05000000000000000000" pitchFamily="2" charset="2"/>
              <a:buChar char="Ø"/>
            </a:pPr>
            <a:r>
              <a:rPr lang="en-US" dirty="0"/>
              <a:t>What does Gen Z look for in an employer?</a:t>
            </a:r>
          </a:p>
          <a:p>
            <a:pPr lvl="1">
              <a:buFont typeface="Wingdings" panose="05000000000000000000" pitchFamily="2" charset="2"/>
              <a:buChar char="Ø"/>
            </a:pPr>
            <a:r>
              <a:rPr lang="en-US" dirty="0"/>
              <a:t>Collaborative environment</a:t>
            </a:r>
          </a:p>
          <a:p>
            <a:pPr lvl="1">
              <a:buFont typeface="Wingdings" panose="05000000000000000000" pitchFamily="2" charset="2"/>
              <a:buChar char="Ø"/>
            </a:pPr>
            <a:r>
              <a:rPr lang="en-US" dirty="0"/>
              <a:t>Updated technology and digital workplace tools</a:t>
            </a:r>
          </a:p>
          <a:p>
            <a:pPr lvl="1">
              <a:buFont typeface="Wingdings" panose="05000000000000000000" pitchFamily="2" charset="2"/>
              <a:buChar char="Ø"/>
            </a:pPr>
            <a:r>
              <a:rPr lang="en-US" dirty="0"/>
              <a:t>Development opportunities</a:t>
            </a:r>
          </a:p>
          <a:p>
            <a:pPr lvl="1">
              <a:buFont typeface="Wingdings" panose="05000000000000000000" pitchFamily="2" charset="2"/>
              <a:buChar char="Ø"/>
            </a:pPr>
            <a:r>
              <a:rPr lang="en-US" dirty="0"/>
              <a:t>Flexible hours</a:t>
            </a:r>
          </a:p>
          <a:p>
            <a:pPr lvl="1">
              <a:buFont typeface="Wingdings" panose="05000000000000000000" pitchFamily="2" charset="2"/>
              <a:buChar char="Ø"/>
            </a:pPr>
            <a:r>
              <a:rPr lang="en-US" dirty="0"/>
              <a:t>Work that makes a positive impact on the community</a:t>
            </a:r>
          </a:p>
          <a:p>
            <a:pPr lvl="1">
              <a:buFont typeface="Wingdings" panose="05000000000000000000" pitchFamily="2" charset="2"/>
              <a:buChar char="Ø"/>
            </a:pPr>
            <a:r>
              <a:rPr lang="en-US" dirty="0"/>
              <a:t>Companies that value authenticity.</a:t>
            </a:r>
          </a:p>
        </p:txBody>
      </p:sp>
      <p:sp>
        <p:nvSpPr>
          <p:cNvPr id="4" name="Footer Placeholder 3">
            <a:extLst>
              <a:ext uri="{FF2B5EF4-FFF2-40B4-BE49-F238E27FC236}">
                <a16:creationId xmlns:a16="http://schemas.microsoft.com/office/drawing/2014/main" id="{7C9B0F26-9CD0-63D4-ABB1-E7CF57FCB3F9}"/>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9519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B72CD-8E61-A48D-8A4A-09A99EF4C944}"/>
              </a:ext>
            </a:extLst>
          </p:cNvPr>
          <p:cNvSpPr>
            <a:spLocks noGrp="1"/>
          </p:cNvSpPr>
          <p:nvPr>
            <p:ph type="title"/>
          </p:nvPr>
        </p:nvSpPr>
        <p:spPr/>
        <p:txBody>
          <a:bodyPr/>
          <a:lstStyle/>
          <a:p>
            <a:r>
              <a:rPr lang="en-US" dirty="0"/>
              <a:t>Who are Generation Z?</a:t>
            </a:r>
          </a:p>
        </p:txBody>
      </p:sp>
      <p:sp>
        <p:nvSpPr>
          <p:cNvPr id="3" name="Content Placeholder 2">
            <a:extLst>
              <a:ext uri="{FF2B5EF4-FFF2-40B4-BE49-F238E27FC236}">
                <a16:creationId xmlns:a16="http://schemas.microsoft.com/office/drawing/2014/main" id="{4283FE17-A81E-120B-418B-99A6D966DADD}"/>
              </a:ext>
            </a:extLst>
          </p:cNvPr>
          <p:cNvSpPr>
            <a:spLocks noGrp="1"/>
          </p:cNvSpPr>
          <p:nvPr>
            <p:ph idx="1"/>
          </p:nvPr>
        </p:nvSpPr>
        <p:spPr/>
        <p:txBody>
          <a:bodyPr/>
          <a:lstStyle/>
          <a:p>
            <a:pPr>
              <a:buFont typeface="Wingdings" panose="05000000000000000000" pitchFamily="2" charset="2"/>
              <a:buChar char="Ø"/>
            </a:pPr>
            <a:r>
              <a:rPr lang="en-US" dirty="0"/>
              <a:t>How do you attract Gen Z employees?</a:t>
            </a:r>
          </a:p>
          <a:p>
            <a:pPr lvl="1">
              <a:buFont typeface="Wingdings" panose="05000000000000000000" pitchFamily="2" charset="2"/>
              <a:buChar char="Ø"/>
            </a:pPr>
            <a:r>
              <a:rPr lang="en-US" dirty="0"/>
              <a:t>Offer flexible hours</a:t>
            </a:r>
          </a:p>
          <a:p>
            <a:pPr lvl="1">
              <a:buFont typeface="Wingdings" panose="05000000000000000000" pitchFamily="2" charset="2"/>
              <a:buChar char="Ø"/>
            </a:pPr>
            <a:r>
              <a:rPr lang="en-US" dirty="0"/>
              <a:t>Offer industry related training</a:t>
            </a:r>
          </a:p>
          <a:p>
            <a:pPr lvl="1">
              <a:buFont typeface="Wingdings" panose="05000000000000000000" pitchFamily="2" charset="2"/>
              <a:buChar char="Ø"/>
            </a:pPr>
            <a:r>
              <a:rPr lang="en-US" dirty="0"/>
              <a:t>Provide the opportunity for growth</a:t>
            </a:r>
          </a:p>
          <a:p>
            <a:pPr lvl="1">
              <a:buFont typeface="Wingdings" panose="05000000000000000000" pitchFamily="2" charset="2"/>
              <a:buChar char="Ø"/>
            </a:pPr>
            <a:r>
              <a:rPr lang="en-US" dirty="0"/>
              <a:t>Provide the latest technology and software</a:t>
            </a:r>
          </a:p>
          <a:p>
            <a:pPr lvl="1">
              <a:buFont typeface="Wingdings" panose="05000000000000000000" pitchFamily="2" charset="2"/>
              <a:buChar char="Ø"/>
            </a:pPr>
            <a:r>
              <a:rPr lang="en-US" dirty="0"/>
              <a:t>Show that your company cares about the community and their employees</a:t>
            </a:r>
          </a:p>
        </p:txBody>
      </p:sp>
      <p:sp>
        <p:nvSpPr>
          <p:cNvPr id="4" name="Footer Placeholder 3">
            <a:extLst>
              <a:ext uri="{FF2B5EF4-FFF2-40B4-BE49-F238E27FC236}">
                <a16:creationId xmlns:a16="http://schemas.microsoft.com/office/drawing/2014/main" id="{4B7C1619-EBDA-6FFD-8D77-DCD2A04EFF01}"/>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42708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5821-0DF2-7586-67CE-89105B4AC32A}"/>
              </a:ext>
            </a:extLst>
          </p:cNvPr>
          <p:cNvSpPr>
            <a:spLocks noGrp="1"/>
          </p:cNvSpPr>
          <p:nvPr>
            <p:ph type="title"/>
          </p:nvPr>
        </p:nvSpPr>
        <p:spPr/>
        <p:txBody>
          <a:bodyPr/>
          <a:lstStyle/>
          <a:p>
            <a:r>
              <a:rPr lang="en-US" dirty="0"/>
              <a:t>Who are Generation Z?</a:t>
            </a:r>
          </a:p>
        </p:txBody>
      </p:sp>
      <p:sp>
        <p:nvSpPr>
          <p:cNvPr id="3" name="Content Placeholder 2">
            <a:extLst>
              <a:ext uri="{FF2B5EF4-FFF2-40B4-BE49-F238E27FC236}">
                <a16:creationId xmlns:a16="http://schemas.microsoft.com/office/drawing/2014/main" id="{2619CB9D-1E55-362A-C3A8-C0738A81A034}"/>
              </a:ext>
            </a:extLst>
          </p:cNvPr>
          <p:cNvSpPr>
            <a:spLocks noGrp="1"/>
          </p:cNvSpPr>
          <p:nvPr>
            <p:ph idx="1"/>
          </p:nvPr>
        </p:nvSpPr>
        <p:spPr/>
        <p:txBody>
          <a:bodyPr/>
          <a:lstStyle/>
          <a:p>
            <a:pPr>
              <a:buFont typeface="Wingdings" panose="05000000000000000000" pitchFamily="2" charset="2"/>
              <a:buChar char="Ø"/>
            </a:pPr>
            <a:r>
              <a:rPr lang="en-US" dirty="0"/>
              <a:t>What benefits do Gen Z look for when applying for a job?</a:t>
            </a:r>
          </a:p>
          <a:p>
            <a:pPr lvl="1">
              <a:buFont typeface="Wingdings" panose="05000000000000000000" pitchFamily="2" charset="2"/>
              <a:buChar char="Ø"/>
            </a:pPr>
            <a:r>
              <a:rPr lang="en-US" dirty="0"/>
              <a:t>Competitive pay</a:t>
            </a:r>
          </a:p>
          <a:p>
            <a:pPr lvl="1">
              <a:buFont typeface="Wingdings" panose="05000000000000000000" pitchFamily="2" charset="2"/>
              <a:buChar char="Ø"/>
            </a:pPr>
            <a:r>
              <a:rPr lang="en-US" dirty="0"/>
              <a:t>Paid time off</a:t>
            </a:r>
          </a:p>
          <a:p>
            <a:pPr lvl="1">
              <a:buFont typeface="Wingdings" panose="05000000000000000000" pitchFamily="2" charset="2"/>
              <a:buChar char="Ø"/>
            </a:pPr>
            <a:r>
              <a:rPr lang="en-US" dirty="0"/>
              <a:t>Health and wellness benefits</a:t>
            </a:r>
          </a:p>
          <a:p>
            <a:pPr lvl="1">
              <a:buFont typeface="Wingdings" panose="05000000000000000000" pitchFamily="2" charset="2"/>
              <a:buChar char="Ø"/>
            </a:pPr>
            <a:r>
              <a:rPr lang="en-US" dirty="0"/>
              <a:t>Cafeteria plans</a:t>
            </a:r>
          </a:p>
          <a:p>
            <a:pPr lvl="1">
              <a:buFont typeface="Wingdings" panose="05000000000000000000" pitchFamily="2" charset="2"/>
              <a:buChar char="Ø"/>
            </a:pPr>
            <a:r>
              <a:rPr lang="en-US" dirty="0"/>
              <a:t>Flexibility</a:t>
            </a:r>
          </a:p>
          <a:p>
            <a:pPr lvl="1">
              <a:buFont typeface="Wingdings" panose="05000000000000000000" pitchFamily="2" charset="2"/>
              <a:buChar char="Ø"/>
            </a:pPr>
            <a:r>
              <a:rPr lang="en-US" dirty="0"/>
              <a:t>Financial management assistance</a:t>
            </a:r>
          </a:p>
        </p:txBody>
      </p:sp>
      <p:sp>
        <p:nvSpPr>
          <p:cNvPr id="4" name="Footer Placeholder 3">
            <a:extLst>
              <a:ext uri="{FF2B5EF4-FFF2-40B4-BE49-F238E27FC236}">
                <a16:creationId xmlns:a16="http://schemas.microsoft.com/office/drawing/2014/main" id="{8623EF74-A19A-1D1D-B942-5FCD2A797614}"/>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11695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0615-40D3-D1E3-714A-5B21FAEF2F37}"/>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45A7F819-9F9B-3EBC-B718-7CFF7792A658}"/>
              </a:ext>
            </a:extLst>
          </p:cNvPr>
          <p:cNvSpPr>
            <a:spLocks noGrp="1"/>
          </p:cNvSpPr>
          <p:nvPr>
            <p:ph idx="1"/>
          </p:nvPr>
        </p:nvSpPr>
        <p:spPr/>
        <p:txBody>
          <a:bodyPr/>
          <a:lstStyle/>
          <a:p>
            <a:pPr>
              <a:buFont typeface="Wingdings" panose="05000000000000000000" pitchFamily="2" charset="2"/>
              <a:buChar char="Ø"/>
            </a:pPr>
            <a:r>
              <a:rPr lang="en-US" dirty="0"/>
              <a:t>Law enforcement is still recruiting as though there has been little to no change in the population being recruited. </a:t>
            </a:r>
          </a:p>
          <a:p>
            <a:pPr>
              <a:buFont typeface="Wingdings" panose="05000000000000000000" pitchFamily="2" charset="2"/>
              <a:buChar char="Ø"/>
            </a:pPr>
            <a:r>
              <a:rPr lang="en-US" dirty="0"/>
              <a:t>Very little research on strategic recruiting; but most agencies are failing to take notice to what has been done.</a:t>
            </a:r>
          </a:p>
          <a:p>
            <a:pPr>
              <a:buFont typeface="Wingdings" panose="05000000000000000000" pitchFamily="2" charset="2"/>
              <a:buChar char="Ø"/>
            </a:pPr>
            <a:r>
              <a:rPr lang="en-US" dirty="0"/>
              <a:t>The question becomes what is attractive to available applicants in your jurisdiction.</a:t>
            </a:r>
          </a:p>
          <a:p>
            <a:pPr>
              <a:buFont typeface="Wingdings" panose="05000000000000000000" pitchFamily="2" charset="2"/>
              <a:buChar char="Ø"/>
            </a:pPr>
            <a:r>
              <a:rPr lang="en-US" dirty="0"/>
              <a:t>Why do prospective officers select any particular agency over another?</a:t>
            </a:r>
          </a:p>
        </p:txBody>
      </p:sp>
      <p:sp>
        <p:nvSpPr>
          <p:cNvPr id="4" name="Footer Placeholder 3">
            <a:extLst>
              <a:ext uri="{FF2B5EF4-FFF2-40B4-BE49-F238E27FC236}">
                <a16:creationId xmlns:a16="http://schemas.microsoft.com/office/drawing/2014/main" id="{16EFB7C9-080A-B2E2-75ED-F84A6D0959E2}"/>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4551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A4C3-AB6B-94C0-14D1-CD5FB313312C}"/>
              </a:ext>
            </a:extLst>
          </p:cNvPr>
          <p:cNvSpPr>
            <a:spLocks noGrp="1"/>
          </p:cNvSpPr>
          <p:nvPr>
            <p:ph type="title"/>
          </p:nvPr>
        </p:nvSpPr>
        <p:spPr/>
        <p:txBody>
          <a:bodyPr/>
          <a:lstStyle/>
          <a:p>
            <a:r>
              <a:rPr lang="en-US" dirty="0"/>
              <a:t>Recruiting in the state of Georgia</a:t>
            </a:r>
          </a:p>
        </p:txBody>
      </p:sp>
      <p:sp>
        <p:nvSpPr>
          <p:cNvPr id="3" name="Content Placeholder 2">
            <a:extLst>
              <a:ext uri="{FF2B5EF4-FFF2-40B4-BE49-F238E27FC236}">
                <a16:creationId xmlns:a16="http://schemas.microsoft.com/office/drawing/2014/main" id="{467BFFED-26F3-2ADA-D6D3-F3EF2F5C22D9}"/>
              </a:ext>
            </a:extLst>
          </p:cNvPr>
          <p:cNvSpPr>
            <a:spLocks noGrp="1"/>
          </p:cNvSpPr>
          <p:nvPr>
            <p:ph idx="1"/>
          </p:nvPr>
        </p:nvSpPr>
        <p:spPr/>
        <p:txBody>
          <a:bodyPr/>
          <a:lstStyle/>
          <a:p>
            <a:pPr>
              <a:buFont typeface="Wingdings" panose="05000000000000000000" pitchFamily="2" charset="2"/>
              <a:buChar char="Ø"/>
            </a:pPr>
            <a:r>
              <a:rPr lang="en-US" dirty="0"/>
              <a:t>Beach, Prine, and Wilkie conducted a statewide study to identify why prospective officers chose a particular agency.</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B1190443-146B-C514-AB71-488939CB6929}"/>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201782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B996-E58D-D90E-357E-ED790008FA76}"/>
              </a:ext>
            </a:extLst>
          </p:cNvPr>
          <p:cNvSpPr>
            <a:spLocks noGrp="1"/>
          </p:cNvSpPr>
          <p:nvPr>
            <p:ph type="title"/>
          </p:nvPr>
        </p:nvSpPr>
        <p:spPr/>
        <p:txBody>
          <a:bodyPr/>
          <a:lstStyle/>
          <a:p>
            <a:r>
              <a:rPr lang="en-US" dirty="0"/>
              <a:t>Recruiting in the state of Georgia</a:t>
            </a:r>
          </a:p>
        </p:txBody>
      </p:sp>
      <p:sp>
        <p:nvSpPr>
          <p:cNvPr id="3" name="Content Placeholder 2">
            <a:extLst>
              <a:ext uri="{FF2B5EF4-FFF2-40B4-BE49-F238E27FC236}">
                <a16:creationId xmlns:a16="http://schemas.microsoft.com/office/drawing/2014/main" id="{2CCA276D-4601-6D0F-D79A-98693A23ACDB}"/>
              </a:ext>
            </a:extLst>
          </p:cNvPr>
          <p:cNvSpPr>
            <a:spLocks noGrp="1"/>
          </p:cNvSpPr>
          <p:nvPr>
            <p:ph idx="1"/>
          </p:nvPr>
        </p:nvSpPr>
        <p:spPr/>
        <p:txBody>
          <a:bodyPr/>
          <a:lstStyle/>
          <a:p>
            <a:pPr>
              <a:buFont typeface="Wingdings" panose="05000000000000000000" pitchFamily="2" charset="2"/>
              <a:buChar char="Ø"/>
            </a:pPr>
            <a:r>
              <a:rPr lang="en-US" dirty="0"/>
              <a:t>In 2024 a questionnaire was distributed to basic training cadets in the state training system of GPSTC. </a:t>
            </a:r>
          </a:p>
          <a:p>
            <a:pPr>
              <a:buFont typeface="Wingdings" panose="05000000000000000000" pitchFamily="2" charset="2"/>
              <a:buChar char="Ø"/>
            </a:pPr>
            <a:r>
              <a:rPr lang="en-US" dirty="0"/>
              <a:t>Of the 579 distributed 515 surveys were completed entirely, for a return rate of 89%.</a:t>
            </a:r>
          </a:p>
          <a:p>
            <a:pPr>
              <a:buFont typeface="Wingdings" panose="05000000000000000000" pitchFamily="2" charset="2"/>
              <a:buChar char="Ø"/>
            </a:pPr>
            <a:r>
              <a:rPr lang="en-US" dirty="0"/>
              <a:t>The study reveals some basic insight to the preferences of those officers currently being recruited to become law enforcement officers.</a:t>
            </a:r>
          </a:p>
        </p:txBody>
      </p:sp>
      <p:sp>
        <p:nvSpPr>
          <p:cNvPr id="4" name="Footer Placeholder 3">
            <a:extLst>
              <a:ext uri="{FF2B5EF4-FFF2-40B4-BE49-F238E27FC236}">
                <a16:creationId xmlns:a16="http://schemas.microsoft.com/office/drawing/2014/main" id="{83F6E6F9-27AB-BF17-AB02-40607DA5493F}"/>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30679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34E2-FC59-A30C-E284-AEE464D2966E}"/>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362A1E74-5B47-C270-24AB-DB8D348669C7}"/>
              </a:ext>
            </a:extLst>
          </p:cNvPr>
          <p:cNvSpPr>
            <a:spLocks noGrp="1"/>
          </p:cNvSpPr>
          <p:nvPr>
            <p:ph sz="half" idx="1"/>
          </p:nvPr>
        </p:nvSpPr>
        <p:spPr/>
        <p:txBody>
          <a:bodyPr/>
          <a:lstStyle/>
          <a:p>
            <a:pPr>
              <a:buFont typeface="Wingdings" panose="05000000000000000000" pitchFamily="2" charset="2"/>
              <a:buChar char="Ø"/>
            </a:pPr>
            <a:r>
              <a:rPr lang="en-US" dirty="0"/>
              <a:t>Gender</a:t>
            </a:r>
          </a:p>
          <a:p>
            <a:pPr lvl="1">
              <a:buFont typeface="Wingdings" panose="05000000000000000000" pitchFamily="2" charset="2"/>
              <a:buChar char="Ø"/>
            </a:pPr>
            <a:r>
              <a:rPr lang="en-US" dirty="0"/>
              <a:t>Male          </a:t>
            </a:r>
            <a:r>
              <a:rPr lang="en-US" b="1" dirty="0">
                <a:solidFill>
                  <a:srgbClr val="FF0000"/>
                </a:solidFill>
              </a:rPr>
              <a:t>77%</a:t>
            </a:r>
            <a:endParaRPr lang="en-US" dirty="0"/>
          </a:p>
          <a:p>
            <a:pPr lvl="1">
              <a:buFont typeface="Wingdings" panose="05000000000000000000" pitchFamily="2" charset="2"/>
              <a:buChar char="Ø"/>
            </a:pPr>
            <a:r>
              <a:rPr lang="en-US" dirty="0"/>
              <a:t>Female      </a:t>
            </a:r>
            <a:r>
              <a:rPr lang="en-US" b="1" dirty="0">
                <a:solidFill>
                  <a:srgbClr val="FF0000"/>
                </a:solidFill>
              </a:rPr>
              <a:t>23%</a:t>
            </a:r>
            <a:endParaRPr lang="en-US" dirty="0"/>
          </a:p>
        </p:txBody>
      </p:sp>
      <p:sp>
        <p:nvSpPr>
          <p:cNvPr id="4" name="Content Placeholder 3">
            <a:extLst>
              <a:ext uri="{FF2B5EF4-FFF2-40B4-BE49-F238E27FC236}">
                <a16:creationId xmlns:a16="http://schemas.microsoft.com/office/drawing/2014/main" id="{E7BAA343-A8F6-670C-58FB-6D21477CF4C6}"/>
              </a:ext>
            </a:extLst>
          </p:cNvPr>
          <p:cNvSpPr>
            <a:spLocks noGrp="1"/>
          </p:cNvSpPr>
          <p:nvPr>
            <p:ph sz="half" idx="2"/>
          </p:nvPr>
        </p:nvSpPr>
        <p:spPr/>
        <p:txBody>
          <a:bodyPr/>
          <a:lstStyle/>
          <a:p>
            <a:pPr>
              <a:buFont typeface="Wingdings" panose="05000000000000000000" pitchFamily="2" charset="2"/>
              <a:buChar char="Ø"/>
            </a:pPr>
            <a:r>
              <a:rPr lang="en-US" dirty="0"/>
              <a:t>Race or Ethnicity</a:t>
            </a:r>
          </a:p>
          <a:p>
            <a:pPr lvl="1">
              <a:buFont typeface="Wingdings" panose="05000000000000000000" pitchFamily="2" charset="2"/>
              <a:buChar char="Ø"/>
            </a:pPr>
            <a:r>
              <a:rPr lang="en-US" dirty="0"/>
              <a:t>White                          	</a:t>
            </a:r>
            <a:r>
              <a:rPr lang="en-US" b="1" dirty="0">
                <a:solidFill>
                  <a:srgbClr val="FF0000"/>
                </a:solidFill>
              </a:rPr>
              <a:t>55%</a:t>
            </a:r>
            <a:endParaRPr lang="en-US" dirty="0"/>
          </a:p>
          <a:p>
            <a:pPr lvl="1">
              <a:buFont typeface="Wingdings" panose="05000000000000000000" pitchFamily="2" charset="2"/>
              <a:buChar char="Ø"/>
            </a:pPr>
            <a:r>
              <a:rPr lang="en-US" dirty="0"/>
              <a:t>Black                            	</a:t>
            </a:r>
            <a:r>
              <a:rPr lang="en-US" b="1" dirty="0">
                <a:solidFill>
                  <a:srgbClr val="FF0000"/>
                </a:solidFill>
              </a:rPr>
              <a:t>31%</a:t>
            </a:r>
            <a:endParaRPr lang="en-US" dirty="0"/>
          </a:p>
          <a:p>
            <a:pPr lvl="1">
              <a:buFont typeface="Wingdings" panose="05000000000000000000" pitchFamily="2" charset="2"/>
              <a:buChar char="Ø"/>
            </a:pPr>
            <a:r>
              <a:rPr lang="en-US" dirty="0"/>
              <a:t>Asian                           	</a:t>
            </a:r>
            <a:r>
              <a:rPr lang="en-US" b="1" dirty="0">
                <a:solidFill>
                  <a:srgbClr val="FF0000"/>
                </a:solidFill>
              </a:rPr>
              <a:t>01%</a:t>
            </a:r>
            <a:endParaRPr lang="en-US" dirty="0"/>
          </a:p>
          <a:p>
            <a:pPr lvl="1">
              <a:buFont typeface="Wingdings" panose="05000000000000000000" pitchFamily="2" charset="2"/>
              <a:buChar char="Ø"/>
            </a:pPr>
            <a:r>
              <a:rPr lang="en-US" dirty="0"/>
              <a:t>Hispanic/Latino         	</a:t>
            </a:r>
            <a:r>
              <a:rPr lang="en-US" b="1" dirty="0">
                <a:solidFill>
                  <a:srgbClr val="FF0000"/>
                </a:solidFill>
              </a:rPr>
              <a:t>08%</a:t>
            </a:r>
            <a:r>
              <a:rPr lang="en-US" dirty="0"/>
              <a:t>    </a:t>
            </a:r>
          </a:p>
          <a:p>
            <a:pPr lvl="1">
              <a:buFont typeface="Wingdings" panose="05000000000000000000" pitchFamily="2" charset="2"/>
              <a:buChar char="Ø"/>
            </a:pPr>
            <a:r>
              <a:rPr lang="en-US" dirty="0"/>
              <a:t>Pacific Islander         	</a:t>
            </a:r>
            <a:r>
              <a:rPr lang="en-US" b="1" dirty="0">
                <a:solidFill>
                  <a:srgbClr val="FF0000"/>
                </a:solidFill>
              </a:rPr>
              <a:t>01%</a:t>
            </a:r>
            <a:endParaRPr lang="en-US" dirty="0"/>
          </a:p>
          <a:p>
            <a:pPr lvl="1">
              <a:buFont typeface="Wingdings" panose="05000000000000000000" pitchFamily="2" charset="2"/>
              <a:buChar char="Ø"/>
            </a:pPr>
            <a:r>
              <a:rPr lang="en-US" dirty="0"/>
              <a:t>American Indian        	</a:t>
            </a:r>
            <a:r>
              <a:rPr lang="en-US" b="1" dirty="0">
                <a:solidFill>
                  <a:srgbClr val="FF0000"/>
                </a:solidFill>
              </a:rPr>
              <a:t>00%</a:t>
            </a:r>
            <a:endParaRPr lang="en-US" dirty="0"/>
          </a:p>
          <a:p>
            <a:pPr lvl="1">
              <a:buFont typeface="Wingdings" panose="05000000000000000000" pitchFamily="2" charset="2"/>
              <a:buChar char="Ø"/>
            </a:pPr>
            <a:r>
              <a:rPr lang="en-US" dirty="0"/>
              <a:t>Bi-racial                        	</a:t>
            </a:r>
            <a:r>
              <a:rPr lang="en-US" b="1" dirty="0">
                <a:solidFill>
                  <a:srgbClr val="FF0000"/>
                </a:solidFill>
              </a:rPr>
              <a:t>04%</a:t>
            </a:r>
            <a:endParaRPr lang="en-US" dirty="0"/>
          </a:p>
          <a:p>
            <a:pPr marL="457200" lvl="1" indent="0">
              <a:buNone/>
            </a:pPr>
            <a:r>
              <a:rPr lang="en-US" dirty="0"/>
              <a:t>**rounding process accounts for the                     total being less than 100%</a:t>
            </a:r>
          </a:p>
        </p:txBody>
      </p:sp>
      <p:sp>
        <p:nvSpPr>
          <p:cNvPr id="5" name="Footer Placeholder 4">
            <a:extLst>
              <a:ext uri="{FF2B5EF4-FFF2-40B4-BE49-F238E27FC236}">
                <a16:creationId xmlns:a16="http://schemas.microsoft.com/office/drawing/2014/main" id="{A726555D-A6DF-4645-C74B-6646C146715D}"/>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205417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2E5AE36-F02E-39D8-05B6-ED7D0121ECD3}"/>
              </a:ext>
            </a:extLst>
          </p:cNvPr>
          <p:cNvSpPr>
            <a:spLocks noGrp="1" noChangeArrowheads="1"/>
          </p:cNvSpPr>
          <p:nvPr>
            <p:ph type="title"/>
          </p:nvPr>
        </p:nvSpPr>
        <p:spPr>
          <a:xfrm>
            <a:off x="1524001" y="0"/>
            <a:ext cx="8943975" cy="1066800"/>
          </a:xfrm>
        </p:spPr>
        <p:txBody>
          <a:bodyPr/>
          <a:lstStyle/>
          <a:p>
            <a:pPr algn="ctr"/>
            <a:r>
              <a:rPr lang="en-US" altLang="en-US" sz="3600" b="1" dirty="0">
                <a:ea typeface="ＭＳ Ｐゴシック" panose="020B0600070205080204" pitchFamily="34" charset="-128"/>
              </a:rPr>
              <a:t>History of Police Recruiting Issues</a:t>
            </a:r>
          </a:p>
        </p:txBody>
      </p:sp>
      <p:sp>
        <p:nvSpPr>
          <p:cNvPr id="7171" name="Rectangle 3">
            <a:extLst>
              <a:ext uri="{FF2B5EF4-FFF2-40B4-BE49-F238E27FC236}">
                <a16:creationId xmlns:a16="http://schemas.microsoft.com/office/drawing/2014/main" id="{53E63506-8510-CEB0-647E-E434535F438F}"/>
              </a:ext>
            </a:extLst>
          </p:cNvPr>
          <p:cNvSpPr>
            <a:spLocks noGrp="1" noChangeArrowheads="1"/>
          </p:cNvSpPr>
          <p:nvPr>
            <p:ph idx="1"/>
          </p:nvPr>
        </p:nvSpPr>
        <p:spPr>
          <a:xfrm>
            <a:off x="804672" y="1295401"/>
            <a:ext cx="10625328" cy="4599431"/>
          </a:xfrm>
        </p:spPr>
        <p:txBody>
          <a:bodyPr>
            <a:normAutofit fontScale="92500" lnSpcReduction="20000"/>
          </a:bodyPr>
          <a:lstStyle/>
          <a:p>
            <a:pPr>
              <a:buFont typeface="Wingdings" panose="05000000000000000000" pitchFamily="2" charset="2"/>
              <a:buChar char="Ø"/>
            </a:pPr>
            <a:r>
              <a:rPr lang="en-US" altLang="en-US" i="1" dirty="0">
                <a:ea typeface="ＭＳ Ｐゴシック" panose="020B0600070205080204" pitchFamily="34" charset="-128"/>
              </a:rPr>
              <a:t>PERF has documented recruiting issues since the 1990s</a:t>
            </a:r>
          </a:p>
          <a:p>
            <a:pPr>
              <a:buFont typeface="Wingdings" panose="05000000000000000000" pitchFamily="2" charset="2"/>
              <a:buChar char="Ø"/>
            </a:pPr>
            <a:r>
              <a:rPr lang="en-US" altLang="en-US" i="1" dirty="0">
                <a:ea typeface="ＭＳ Ｐゴシック" panose="020B0600070205080204" pitchFamily="34" charset="-128"/>
              </a:rPr>
              <a:t>Throughout the 21</a:t>
            </a:r>
            <a:r>
              <a:rPr lang="en-US" altLang="en-US" i="1" baseline="30000" dirty="0">
                <a:ea typeface="ＭＳ Ｐゴシック" panose="020B0600070205080204" pitchFamily="34" charset="-128"/>
              </a:rPr>
              <a:t>st</a:t>
            </a:r>
            <a:r>
              <a:rPr lang="en-US" altLang="en-US" i="1" dirty="0">
                <a:ea typeface="ＭＳ Ｐゴシック" panose="020B0600070205080204" pitchFamily="34" charset="-128"/>
              </a:rPr>
              <a:t> Century (2000s) police officer recruitment has been a concern for police agencies (Butterfield, 2001)</a:t>
            </a:r>
          </a:p>
          <a:p>
            <a:pPr>
              <a:buFont typeface="Wingdings" panose="05000000000000000000" pitchFamily="2" charset="2"/>
              <a:buChar char="Ø"/>
            </a:pPr>
            <a:r>
              <a:rPr lang="en-US" altLang="en-US" i="1" dirty="0">
                <a:ea typeface="ＭＳ Ｐゴシック" panose="020B0600070205080204" pitchFamily="34" charset="-128"/>
              </a:rPr>
              <a:t>Recruitment and retention of officers is an increasing challenge for police agencies (Rand, 2009)</a:t>
            </a:r>
          </a:p>
          <a:p>
            <a:pPr>
              <a:buFont typeface="Wingdings" panose="05000000000000000000" pitchFamily="2" charset="2"/>
              <a:buChar char="Ø"/>
            </a:pPr>
            <a:r>
              <a:rPr lang="en-US" altLang="en-US" i="1" dirty="0">
                <a:ea typeface="ＭＳ Ｐゴシック" panose="020B0600070205080204" pitchFamily="34" charset="-128"/>
              </a:rPr>
              <a:t>Chiefs across the nation have placed officer recruitment and retention as the second most pressing issue for them. Exceeded only by funding (Wilson, et.al., 2010)</a:t>
            </a:r>
          </a:p>
          <a:p>
            <a:pPr>
              <a:buFont typeface="Wingdings" panose="05000000000000000000" pitchFamily="2" charset="2"/>
              <a:buChar char="Ø"/>
            </a:pPr>
            <a:r>
              <a:rPr lang="en-US" altLang="en-US" i="1" dirty="0">
                <a:ea typeface="ＭＳ Ｐゴシック" panose="020B0600070205080204" pitchFamily="34" charset="-128"/>
              </a:rPr>
              <a:t>Identifying sources of the recruiting challenge remains problematic, in part, because the symptoms vary greatly by jurisdiction.</a:t>
            </a:r>
          </a:p>
        </p:txBody>
      </p:sp>
      <p:sp>
        <p:nvSpPr>
          <p:cNvPr id="2" name="Footer Placeholder 1">
            <a:extLst>
              <a:ext uri="{FF2B5EF4-FFF2-40B4-BE49-F238E27FC236}">
                <a16:creationId xmlns:a16="http://schemas.microsoft.com/office/drawing/2014/main" id="{32DFDC33-BCDC-8366-AEE8-831C60BC233A}"/>
              </a:ext>
            </a:extLst>
          </p:cNvPr>
          <p:cNvSpPr>
            <a:spLocks noGrp="1"/>
          </p:cNvSpPr>
          <p:nvPr>
            <p:ph type="ftr" sz="quarter" idx="11"/>
          </p:nvPr>
        </p:nvSpPr>
        <p:spPr>
          <a:xfrm>
            <a:off x="4216050" y="6581467"/>
            <a:ext cx="3860800" cy="276533"/>
          </a:xfrm>
        </p:spPr>
        <p:txBody>
          <a:bodyPr/>
          <a:lstStyle/>
          <a:p>
            <a:r>
              <a:rPr lang="en-US" dirty="0"/>
              <a:t>© Butch Beach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CF4E-B22C-9806-EED8-0D3BB1E951B9}"/>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B8F328D1-3DE8-D409-CA09-1DAD0964D9AD}"/>
              </a:ext>
            </a:extLst>
          </p:cNvPr>
          <p:cNvSpPr>
            <a:spLocks noGrp="1"/>
          </p:cNvSpPr>
          <p:nvPr>
            <p:ph sz="half" idx="1"/>
          </p:nvPr>
        </p:nvSpPr>
        <p:spPr/>
        <p:txBody>
          <a:bodyPr/>
          <a:lstStyle/>
          <a:p>
            <a:pPr>
              <a:buFont typeface="Wingdings" panose="05000000000000000000" pitchFamily="2" charset="2"/>
              <a:buChar char="Ø"/>
            </a:pPr>
            <a:r>
              <a:rPr lang="en-US" dirty="0"/>
              <a:t>Age</a:t>
            </a:r>
          </a:p>
          <a:p>
            <a:pPr lvl="1">
              <a:buFont typeface="Wingdings" panose="05000000000000000000" pitchFamily="2" charset="2"/>
              <a:buChar char="Ø"/>
            </a:pPr>
            <a:r>
              <a:rPr lang="en-US" dirty="0"/>
              <a:t>21-25			</a:t>
            </a:r>
            <a:r>
              <a:rPr lang="en-US" b="1" dirty="0">
                <a:solidFill>
                  <a:srgbClr val="FF0000"/>
                </a:solidFill>
              </a:rPr>
              <a:t>46%</a:t>
            </a:r>
            <a:endParaRPr lang="en-US" dirty="0"/>
          </a:p>
          <a:p>
            <a:pPr lvl="1">
              <a:buFont typeface="Wingdings" panose="05000000000000000000" pitchFamily="2" charset="2"/>
              <a:buChar char="Ø"/>
            </a:pPr>
            <a:r>
              <a:rPr lang="en-US" dirty="0"/>
              <a:t>26-30			</a:t>
            </a:r>
            <a:r>
              <a:rPr lang="en-US" b="1" dirty="0">
                <a:solidFill>
                  <a:srgbClr val="FF0000"/>
                </a:solidFill>
              </a:rPr>
              <a:t>23%</a:t>
            </a:r>
            <a:endParaRPr lang="en-US" dirty="0"/>
          </a:p>
          <a:p>
            <a:pPr lvl="1">
              <a:buFont typeface="Wingdings" panose="05000000000000000000" pitchFamily="2" charset="2"/>
              <a:buChar char="Ø"/>
            </a:pPr>
            <a:r>
              <a:rPr lang="en-US" dirty="0"/>
              <a:t>31-35			</a:t>
            </a:r>
            <a:r>
              <a:rPr lang="en-US" b="1" dirty="0">
                <a:solidFill>
                  <a:srgbClr val="FF0000"/>
                </a:solidFill>
              </a:rPr>
              <a:t>16%</a:t>
            </a:r>
            <a:endParaRPr lang="en-US" dirty="0"/>
          </a:p>
          <a:p>
            <a:pPr lvl="1">
              <a:buFont typeface="Wingdings" panose="05000000000000000000" pitchFamily="2" charset="2"/>
              <a:buChar char="Ø"/>
            </a:pPr>
            <a:r>
              <a:rPr lang="en-US" dirty="0"/>
              <a:t>36-45			</a:t>
            </a:r>
            <a:r>
              <a:rPr lang="en-US" b="1" dirty="0">
                <a:solidFill>
                  <a:srgbClr val="FF0000"/>
                </a:solidFill>
              </a:rPr>
              <a:t>13%</a:t>
            </a:r>
            <a:endParaRPr lang="en-US" dirty="0"/>
          </a:p>
          <a:p>
            <a:pPr lvl="1">
              <a:buFont typeface="Wingdings" panose="05000000000000000000" pitchFamily="2" charset="2"/>
              <a:buChar char="Ø"/>
            </a:pPr>
            <a:r>
              <a:rPr lang="en-US" dirty="0"/>
              <a:t>46-55			</a:t>
            </a:r>
            <a:r>
              <a:rPr lang="en-US" b="1" dirty="0">
                <a:solidFill>
                  <a:srgbClr val="FF0000"/>
                </a:solidFill>
              </a:rPr>
              <a:t>02%</a:t>
            </a:r>
            <a:endParaRPr lang="en-US" dirty="0"/>
          </a:p>
          <a:p>
            <a:pPr lvl="1">
              <a:buFont typeface="Wingdings" panose="05000000000000000000" pitchFamily="2" charset="2"/>
              <a:buChar char="Ø"/>
            </a:pPr>
            <a:r>
              <a:rPr lang="en-US" dirty="0"/>
              <a:t>Over 55			</a:t>
            </a:r>
            <a:r>
              <a:rPr lang="en-US" b="1" dirty="0">
                <a:solidFill>
                  <a:srgbClr val="FF0000"/>
                </a:solidFill>
              </a:rPr>
              <a:t>01%</a:t>
            </a:r>
            <a:endParaRPr lang="en-US" dirty="0"/>
          </a:p>
        </p:txBody>
      </p:sp>
      <p:sp>
        <p:nvSpPr>
          <p:cNvPr id="4" name="Content Placeholder 3">
            <a:extLst>
              <a:ext uri="{FF2B5EF4-FFF2-40B4-BE49-F238E27FC236}">
                <a16:creationId xmlns:a16="http://schemas.microsoft.com/office/drawing/2014/main" id="{35F4C1C2-84C9-A755-8E61-BAFB53838052}"/>
              </a:ext>
            </a:extLst>
          </p:cNvPr>
          <p:cNvSpPr>
            <a:spLocks noGrp="1"/>
          </p:cNvSpPr>
          <p:nvPr>
            <p:ph sz="half" idx="2"/>
          </p:nvPr>
        </p:nvSpPr>
        <p:spPr/>
        <p:txBody>
          <a:bodyPr/>
          <a:lstStyle/>
          <a:p>
            <a:pPr>
              <a:buFont typeface="Wingdings" panose="05000000000000000000" pitchFamily="2" charset="2"/>
              <a:buChar char="Ø"/>
            </a:pPr>
            <a:r>
              <a:rPr lang="en-US" dirty="0"/>
              <a:t>Education</a:t>
            </a:r>
          </a:p>
          <a:p>
            <a:pPr lvl="1">
              <a:buFont typeface="Wingdings" panose="05000000000000000000" pitchFamily="2" charset="2"/>
              <a:buChar char="Ø"/>
            </a:pPr>
            <a:r>
              <a:rPr lang="en-US" dirty="0"/>
              <a:t>High School or GED		</a:t>
            </a:r>
            <a:r>
              <a:rPr lang="en-US" b="1" dirty="0">
                <a:solidFill>
                  <a:srgbClr val="FF0000"/>
                </a:solidFill>
              </a:rPr>
              <a:t>37%</a:t>
            </a:r>
            <a:endParaRPr lang="en-US" dirty="0"/>
          </a:p>
          <a:p>
            <a:pPr lvl="1">
              <a:buFont typeface="Wingdings" panose="05000000000000000000" pitchFamily="2" charset="2"/>
              <a:buChar char="Ø"/>
            </a:pPr>
            <a:r>
              <a:rPr lang="en-US" dirty="0"/>
              <a:t>Some college			</a:t>
            </a:r>
            <a:r>
              <a:rPr lang="en-US" b="1" dirty="0">
                <a:solidFill>
                  <a:srgbClr val="FF0000"/>
                </a:solidFill>
              </a:rPr>
              <a:t>30%</a:t>
            </a:r>
            <a:endParaRPr lang="en-US" dirty="0"/>
          </a:p>
          <a:p>
            <a:pPr lvl="1">
              <a:buFont typeface="Wingdings" panose="05000000000000000000" pitchFamily="2" charset="2"/>
              <a:buChar char="Ø"/>
            </a:pPr>
            <a:r>
              <a:rPr lang="en-US" dirty="0"/>
              <a:t>Associate Degree		</a:t>
            </a:r>
            <a:r>
              <a:rPr lang="en-US" b="1" dirty="0">
                <a:solidFill>
                  <a:srgbClr val="FF0000"/>
                </a:solidFill>
              </a:rPr>
              <a:t>11%</a:t>
            </a:r>
            <a:endParaRPr lang="en-US" dirty="0"/>
          </a:p>
          <a:p>
            <a:pPr lvl="1">
              <a:buFont typeface="Wingdings" panose="05000000000000000000" pitchFamily="2" charset="2"/>
              <a:buChar char="Ø"/>
            </a:pPr>
            <a:r>
              <a:rPr lang="en-US" dirty="0"/>
              <a:t>Bachelors Degree		</a:t>
            </a:r>
            <a:r>
              <a:rPr lang="en-US" b="1" dirty="0">
                <a:solidFill>
                  <a:srgbClr val="FF0000"/>
                </a:solidFill>
              </a:rPr>
              <a:t>19%</a:t>
            </a:r>
            <a:endParaRPr lang="en-US" dirty="0"/>
          </a:p>
          <a:p>
            <a:pPr lvl="1">
              <a:buFont typeface="Wingdings" panose="05000000000000000000" pitchFamily="2" charset="2"/>
              <a:buChar char="Ø"/>
            </a:pPr>
            <a:r>
              <a:rPr lang="en-US" dirty="0"/>
              <a:t>Masters Degree			</a:t>
            </a:r>
            <a:r>
              <a:rPr lang="en-US" b="1" dirty="0">
                <a:solidFill>
                  <a:srgbClr val="FF0000"/>
                </a:solidFill>
              </a:rPr>
              <a:t>01%</a:t>
            </a:r>
            <a:endParaRPr lang="en-US" dirty="0"/>
          </a:p>
          <a:p>
            <a:pPr lvl="1">
              <a:buFont typeface="Wingdings" panose="05000000000000000000" pitchFamily="2" charset="2"/>
              <a:buChar char="Ø"/>
            </a:pPr>
            <a:r>
              <a:rPr lang="en-US" dirty="0"/>
              <a:t>Post-graduate Degree		</a:t>
            </a:r>
            <a:r>
              <a:rPr lang="en-US" b="1" dirty="0">
                <a:solidFill>
                  <a:srgbClr val="FF0000"/>
                </a:solidFill>
              </a:rPr>
              <a:t>01%</a:t>
            </a:r>
          </a:p>
          <a:p>
            <a:pPr marL="457200" lvl="1" indent="0">
              <a:buNone/>
            </a:pPr>
            <a:r>
              <a:rPr lang="en-US" b="1" dirty="0">
                <a:solidFill>
                  <a:srgbClr val="FF0000"/>
                </a:solidFill>
              </a:rPr>
              <a:t>*63% education beyond H.S. or GED</a:t>
            </a:r>
            <a:endParaRPr lang="en-US" dirty="0"/>
          </a:p>
        </p:txBody>
      </p:sp>
      <p:sp>
        <p:nvSpPr>
          <p:cNvPr id="5" name="Footer Placeholder 4">
            <a:extLst>
              <a:ext uri="{FF2B5EF4-FFF2-40B4-BE49-F238E27FC236}">
                <a16:creationId xmlns:a16="http://schemas.microsoft.com/office/drawing/2014/main" id="{13855FC8-2265-B54E-B79D-18F8CF28C116}"/>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78707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824D-5D5A-E835-33E5-8AD67D25E44E}"/>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E1CAA32C-6CA7-A9E3-68CA-5B86EA309DDD}"/>
              </a:ext>
            </a:extLst>
          </p:cNvPr>
          <p:cNvSpPr>
            <a:spLocks noGrp="1"/>
          </p:cNvSpPr>
          <p:nvPr>
            <p:ph sz="half" idx="1"/>
          </p:nvPr>
        </p:nvSpPr>
        <p:spPr/>
        <p:txBody>
          <a:bodyPr/>
          <a:lstStyle/>
          <a:p>
            <a:pPr>
              <a:buFont typeface="Wingdings" panose="05000000000000000000" pitchFamily="2" charset="2"/>
              <a:buChar char="Ø"/>
            </a:pPr>
            <a:r>
              <a:rPr lang="en-US" dirty="0"/>
              <a:t>Military Service</a:t>
            </a:r>
          </a:p>
          <a:p>
            <a:pPr lvl="1">
              <a:buFont typeface="Wingdings" panose="05000000000000000000" pitchFamily="2" charset="2"/>
              <a:buChar char="Ø"/>
            </a:pPr>
            <a:r>
              <a:rPr lang="en-US" dirty="0"/>
              <a:t>Yes				</a:t>
            </a:r>
            <a:r>
              <a:rPr lang="en-US" b="1" dirty="0">
                <a:solidFill>
                  <a:srgbClr val="FF0000"/>
                </a:solidFill>
              </a:rPr>
              <a:t>20%</a:t>
            </a:r>
            <a:endParaRPr lang="en-US" dirty="0"/>
          </a:p>
          <a:p>
            <a:pPr lvl="1">
              <a:buFont typeface="Wingdings" panose="05000000000000000000" pitchFamily="2" charset="2"/>
              <a:buChar char="Ø"/>
            </a:pPr>
            <a:r>
              <a:rPr lang="en-US" dirty="0"/>
              <a:t>No				</a:t>
            </a:r>
            <a:r>
              <a:rPr lang="en-US" b="1" dirty="0">
                <a:solidFill>
                  <a:srgbClr val="FF0000"/>
                </a:solidFill>
              </a:rPr>
              <a:t>75%</a:t>
            </a:r>
            <a:endParaRPr lang="en-US" dirty="0"/>
          </a:p>
          <a:p>
            <a:pPr lvl="1">
              <a:buFont typeface="Wingdings" panose="05000000000000000000" pitchFamily="2" charset="2"/>
              <a:buChar char="Ø"/>
            </a:pPr>
            <a:r>
              <a:rPr lang="en-US" dirty="0"/>
              <a:t>Reserve/National Guard	</a:t>
            </a:r>
            <a:r>
              <a:rPr lang="en-US" b="1" dirty="0">
                <a:solidFill>
                  <a:srgbClr val="FF0000"/>
                </a:solidFill>
              </a:rPr>
              <a:t>05%</a:t>
            </a:r>
            <a:endParaRPr lang="en-US" dirty="0"/>
          </a:p>
        </p:txBody>
      </p:sp>
      <p:sp>
        <p:nvSpPr>
          <p:cNvPr id="4" name="Content Placeholder 3">
            <a:extLst>
              <a:ext uri="{FF2B5EF4-FFF2-40B4-BE49-F238E27FC236}">
                <a16:creationId xmlns:a16="http://schemas.microsoft.com/office/drawing/2014/main" id="{9E2FB9BD-979A-D125-8E73-6E1C9E4F1F14}"/>
              </a:ext>
            </a:extLst>
          </p:cNvPr>
          <p:cNvSpPr>
            <a:spLocks noGrp="1"/>
          </p:cNvSpPr>
          <p:nvPr>
            <p:ph sz="half" idx="2"/>
          </p:nvPr>
        </p:nvSpPr>
        <p:spPr/>
        <p:txBody>
          <a:bodyPr/>
          <a:lstStyle/>
          <a:p>
            <a:pPr>
              <a:buFont typeface="Wingdings" panose="05000000000000000000" pitchFamily="2" charset="2"/>
              <a:buChar char="Ø"/>
            </a:pPr>
            <a:r>
              <a:rPr lang="en-US" dirty="0"/>
              <a:t>Sponsoring Agency</a:t>
            </a:r>
          </a:p>
          <a:p>
            <a:pPr lvl="1">
              <a:buFont typeface="Wingdings" panose="05000000000000000000" pitchFamily="2" charset="2"/>
              <a:buChar char="Ø"/>
            </a:pPr>
            <a:r>
              <a:rPr lang="en-US" dirty="0"/>
              <a:t>Municipal PD			</a:t>
            </a:r>
            <a:r>
              <a:rPr lang="en-US" b="1" dirty="0">
                <a:solidFill>
                  <a:srgbClr val="FF0000"/>
                </a:solidFill>
              </a:rPr>
              <a:t>51%</a:t>
            </a:r>
            <a:endParaRPr lang="en-US" dirty="0"/>
          </a:p>
          <a:p>
            <a:pPr lvl="1">
              <a:buFont typeface="Wingdings" panose="05000000000000000000" pitchFamily="2" charset="2"/>
              <a:buChar char="Ø"/>
            </a:pPr>
            <a:r>
              <a:rPr lang="en-US" dirty="0"/>
              <a:t>County PD			</a:t>
            </a:r>
            <a:r>
              <a:rPr lang="en-US" b="1" dirty="0">
                <a:solidFill>
                  <a:srgbClr val="FF0000"/>
                </a:solidFill>
              </a:rPr>
              <a:t>11%</a:t>
            </a:r>
            <a:endParaRPr lang="en-US" dirty="0"/>
          </a:p>
          <a:p>
            <a:pPr lvl="1">
              <a:buFont typeface="Wingdings" panose="05000000000000000000" pitchFamily="2" charset="2"/>
              <a:buChar char="Ø"/>
            </a:pPr>
            <a:r>
              <a:rPr lang="en-US" dirty="0"/>
              <a:t>Sheriff’s Office			</a:t>
            </a:r>
            <a:r>
              <a:rPr lang="en-US" b="1" dirty="0">
                <a:solidFill>
                  <a:srgbClr val="FF0000"/>
                </a:solidFill>
              </a:rPr>
              <a:t>29%</a:t>
            </a:r>
            <a:endParaRPr lang="en-US" dirty="0"/>
          </a:p>
          <a:p>
            <a:pPr lvl="1">
              <a:buFont typeface="Wingdings" panose="05000000000000000000" pitchFamily="2" charset="2"/>
              <a:buChar char="Ø"/>
            </a:pPr>
            <a:r>
              <a:rPr lang="en-US" dirty="0"/>
              <a:t>State Agency			</a:t>
            </a:r>
            <a:r>
              <a:rPr lang="en-US" b="1" dirty="0">
                <a:solidFill>
                  <a:srgbClr val="FF0000"/>
                </a:solidFill>
              </a:rPr>
              <a:t>09%</a:t>
            </a:r>
            <a:endParaRPr lang="en-US" dirty="0"/>
          </a:p>
        </p:txBody>
      </p:sp>
      <p:sp>
        <p:nvSpPr>
          <p:cNvPr id="5" name="Footer Placeholder 4">
            <a:extLst>
              <a:ext uri="{FF2B5EF4-FFF2-40B4-BE49-F238E27FC236}">
                <a16:creationId xmlns:a16="http://schemas.microsoft.com/office/drawing/2014/main" id="{B63EB6AB-DF28-224F-B739-30C901E4373D}"/>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158510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EBBF-BEB6-6087-3240-705CBA6E955C}"/>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75DD73E7-5B10-1314-B664-6233EC050278}"/>
              </a:ext>
            </a:extLst>
          </p:cNvPr>
          <p:cNvSpPr>
            <a:spLocks noGrp="1"/>
          </p:cNvSpPr>
          <p:nvPr>
            <p:ph sz="half" idx="1"/>
          </p:nvPr>
        </p:nvSpPr>
        <p:spPr/>
        <p:txBody>
          <a:bodyPr/>
          <a:lstStyle/>
          <a:p>
            <a:pPr>
              <a:buFont typeface="Wingdings" panose="05000000000000000000" pitchFamily="2" charset="2"/>
              <a:buChar char="Ø"/>
            </a:pPr>
            <a:r>
              <a:rPr lang="en-US" dirty="0"/>
              <a:t>Agency Size</a:t>
            </a:r>
          </a:p>
          <a:p>
            <a:pPr lvl="1">
              <a:buFont typeface="Wingdings" panose="05000000000000000000" pitchFamily="2" charset="2"/>
              <a:buChar char="Ø"/>
            </a:pPr>
            <a:r>
              <a:rPr lang="en-US" dirty="0"/>
              <a:t>1-10				</a:t>
            </a:r>
            <a:r>
              <a:rPr lang="en-US" b="1" dirty="0">
                <a:solidFill>
                  <a:srgbClr val="FF0000"/>
                </a:solidFill>
              </a:rPr>
              <a:t>04%</a:t>
            </a:r>
            <a:endParaRPr lang="en-US" dirty="0"/>
          </a:p>
          <a:p>
            <a:pPr lvl="1">
              <a:buFont typeface="Wingdings" panose="05000000000000000000" pitchFamily="2" charset="2"/>
              <a:buChar char="Ø"/>
            </a:pPr>
            <a:r>
              <a:rPr lang="en-US" dirty="0"/>
              <a:t>11-20				</a:t>
            </a:r>
            <a:r>
              <a:rPr lang="en-US" b="1" dirty="0">
                <a:solidFill>
                  <a:srgbClr val="FF0000"/>
                </a:solidFill>
              </a:rPr>
              <a:t>15%</a:t>
            </a:r>
            <a:endParaRPr lang="en-US" dirty="0"/>
          </a:p>
          <a:p>
            <a:pPr lvl="1">
              <a:buFont typeface="Wingdings" panose="05000000000000000000" pitchFamily="2" charset="2"/>
              <a:buChar char="Ø"/>
            </a:pPr>
            <a:r>
              <a:rPr lang="en-US" dirty="0"/>
              <a:t>21-50				</a:t>
            </a:r>
            <a:r>
              <a:rPr lang="en-US" b="1" dirty="0">
                <a:solidFill>
                  <a:srgbClr val="FF0000"/>
                </a:solidFill>
              </a:rPr>
              <a:t>23%</a:t>
            </a:r>
            <a:endParaRPr lang="en-US" dirty="0"/>
          </a:p>
          <a:p>
            <a:pPr lvl="1">
              <a:buFont typeface="Wingdings" panose="05000000000000000000" pitchFamily="2" charset="2"/>
              <a:buChar char="Ø"/>
            </a:pPr>
            <a:r>
              <a:rPr lang="en-US" dirty="0"/>
              <a:t>51-100				</a:t>
            </a:r>
            <a:r>
              <a:rPr lang="en-US" b="1" dirty="0">
                <a:solidFill>
                  <a:srgbClr val="FF0000"/>
                </a:solidFill>
              </a:rPr>
              <a:t>17%</a:t>
            </a:r>
            <a:endParaRPr lang="en-US" dirty="0"/>
          </a:p>
          <a:p>
            <a:pPr lvl="1">
              <a:buFont typeface="Wingdings" panose="05000000000000000000" pitchFamily="2" charset="2"/>
              <a:buChar char="Ø"/>
            </a:pPr>
            <a:r>
              <a:rPr lang="en-US" dirty="0"/>
              <a:t>101-150				</a:t>
            </a:r>
            <a:r>
              <a:rPr lang="en-US" b="1" dirty="0">
                <a:solidFill>
                  <a:srgbClr val="FF0000"/>
                </a:solidFill>
              </a:rPr>
              <a:t>09%</a:t>
            </a:r>
            <a:endParaRPr lang="en-US" dirty="0"/>
          </a:p>
          <a:p>
            <a:pPr lvl="1">
              <a:buFont typeface="Wingdings" panose="05000000000000000000" pitchFamily="2" charset="2"/>
              <a:buChar char="Ø"/>
            </a:pPr>
            <a:r>
              <a:rPr lang="en-US" dirty="0"/>
              <a:t>151-200				</a:t>
            </a:r>
            <a:r>
              <a:rPr lang="en-US" b="1" dirty="0">
                <a:solidFill>
                  <a:srgbClr val="FF0000"/>
                </a:solidFill>
              </a:rPr>
              <a:t>08%</a:t>
            </a:r>
            <a:endParaRPr lang="en-US" dirty="0"/>
          </a:p>
          <a:p>
            <a:pPr lvl="1">
              <a:buFont typeface="Wingdings" panose="05000000000000000000" pitchFamily="2" charset="2"/>
              <a:buChar char="Ø"/>
            </a:pPr>
            <a:r>
              <a:rPr lang="en-US" dirty="0"/>
              <a:t>Greater than 200		</a:t>
            </a:r>
            <a:r>
              <a:rPr lang="en-US" b="1" dirty="0">
                <a:solidFill>
                  <a:srgbClr val="FF0000"/>
                </a:solidFill>
              </a:rPr>
              <a:t>17%</a:t>
            </a:r>
            <a:endParaRPr lang="en-US" dirty="0"/>
          </a:p>
          <a:p>
            <a:pPr lvl="1">
              <a:buFont typeface="Wingdings" panose="05000000000000000000" pitchFamily="2" charset="2"/>
              <a:buChar char="Ø"/>
            </a:pPr>
            <a:r>
              <a:rPr lang="en-US" dirty="0"/>
              <a:t>Unknown by respondent	</a:t>
            </a:r>
            <a:r>
              <a:rPr lang="en-US" b="1" dirty="0">
                <a:solidFill>
                  <a:srgbClr val="FF0000"/>
                </a:solidFill>
              </a:rPr>
              <a:t>07%</a:t>
            </a:r>
            <a:endParaRPr lang="en-US" dirty="0"/>
          </a:p>
        </p:txBody>
      </p:sp>
      <p:sp>
        <p:nvSpPr>
          <p:cNvPr id="4" name="Content Placeholder 3">
            <a:extLst>
              <a:ext uri="{FF2B5EF4-FFF2-40B4-BE49-F238E27FC236}">
                <a16:creationId xmlns:a16="http://schemas.microsoft.com/office/drawing/2014/main" id="{0157A5A5-0BD6-3622-2EC9-53A6588CE560}"/>
              </a:ext>
            </a:extLst>
          </p:cNvPr>
          <p:cNvSpPr>
            <a:spLocks noGrp="1"/>
          </p:cNvSpPr>
          <p:nvPr>
            <p:ph sz="half" idx="2"/>
          </p:nvPr>
        </p:nvSpPr>
        <p:spPr/>
        <p:txBody>
          <a:bodyPr/>
          <a:lstStyle/>
          <a:p>
            <a:pPr>
              <a:buFont typeface="Wingdings" panose="05000000000000000000" pitchFamily="2" charset="2"/>
              <a:buChar char="Ø"/>
            </a:pPr>
            <a:r>
              <a:rPr lang="en-US" dirty="0"/>
              <a:t>Previous Interactions with Police</a:t>
            </a:r>
          </a:p>
          <a:p>
            <a:pPr lvl="1">
              <a:buFont typeface="Wingdings" panose="05000000000000000000" pitchFamily="2" charset="2"/>
              <a:buChar char="Ø"/>
            </a:pPr>
            <a:r>
              <a:rPr lang="en-US" dirty="0"/>
              <a:t>Relative or Close friend		</a:t>
            </a:r>
            <a:r>
              <a:rPr lang="en-US" b="1" dirty="0">
                <a:solidFill>
                  <a:srgbClr val="FF0000"/>
                </a:solidFill>
              </a:rPr>
              <a:t>45%</a:t>
            </a:r>
            <a:endParaRPr lang="en-US" dirty="0"/>
          </a:p>
          <a:p>
            <a:pPr lvl="1">
              <a:buFont typeface="Wingdings" panose="05000000000000000000" pitchFamily="2" charset="2"/>
              <a:buChar char="Ø"/>
            </a:pPr>
            <a:r>
              <a:rPr lang="en-US" dirty="0"/>
              <a:t>Minor Traffic Violations		</a:t>
            </a:r>
            <a:r>
              <a:rPr lang="en-US" b="1" dirty="0">
                <a:solidFill>
                  <a:srgbClr val="FF0000"/>
                </a:solidFill>
              </a:rPr>
              <a:t>30%</a:t>
            </a:r>
            <a:endParaRPr lang="en-US" dirty="0"/>
          </a:p>
          <a:p>
            <a:pPr lvl="1">
              <a:buFont typeface="Wingdings" panose="05000000000000000000" pitchFamily="2" charset="2"/>
              <a:buChar char="Ø"/>
            </a:pPr>
            <a:r>
              <a:rPr lang="en-US" dirty="0"/>
              <a:t>Officer aided a Victim		</a:t>
            </a:r>
            <a:r>
              <a:rPr lang="en-US" b="1" dirty="0">
                <a:solidFill>
                  <a:srgbClr val="FF0000"/>
                </a:solidFill>
              </a:rPr>
              <a:t>01%</a:t>
            </a:r>
            <a:endParaRPr lang="en-US" dirty="0"/>
          </a:p>
          <a:p>
            <a:pPr lvl="1">
              <a:buFont typeface="Wingdings" panose="05000000000000000000" pitchFamily="2" charset="2"/>
              <a:buChar char="Ø"/>
            </a:pPr>
            <a:r>
              <a:rPr lang="en-US" dirty="0"/>
              <a:t>Officer Assistance		</a:t>
            </a:r>
            <a:r>
              <a:rPr lang="en-US" b="1" dirty="0">
                <a:solidFill>
                  <a:srgbClr val="FF0000"/>
                </a:solidFill>
              </a:rPr>
              <a:t>05%</a:t>
            </a:r>
            <a:endParaRPr lang="en-US" dirty="0"/>
          </a:p>
          <a:p>
            <a:pPr lvl="1">
              <a:buFont typeface="Wingdings" panose="05000000000000000000" pitchFamily="2" charset="2"/>
              <a:buChar char="Ø"/>
            </a:pPr>
            <a:r>
              <a:rPr lang="en-US" dirty="0"/>
              <a:t>No previous contact		</a:t>
            </a:r>
            <a:r>
              <a:rPr lang="en-US" b="1" dirty="0">
                <a:solidFill>
                  <a:srgbClr val="FF0000"/>
                </a:solidFill>
              </a:rPr>
              <a:t>13%</a:t>
            </a:r>
            <a:endParaRPr lang="en-US" dirty="0"/>
          </a:p>
        </p:txBody>
      </p:sp>
      <p:sp>
        <p:nvSpPr>
          <p:cNvPr id="5" name="Footer Placeholder 4">
            <a:extLst>
              <a:ext uri="{FF2B5EF4-FFF2-40B4-BE49-F238E27FC236}">
                <a16:creationId xmlns:a16="http://schemas.microsoft.com/office/drawing/2014/main" id="{0F3029EB-5BE7-C321-E9BD-99ED94318F18}"/>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24286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5505-0A5F-74FB-CE50-779C8E96DC63}"/>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D709F9D9-901F-62C3-A402-066EA1323812}"/>
              </a:ext>
            </a:extLst>
          </p:cNvPr>
          <p:cNvSpPr>
            <a:spLocks noGrp="1"/>
          </p:cNvSpPr>
          <p:nvPr>
            <p:ph sz="half" idx="1"/>
          </p:nvPr>
        </p:nvSpPr>
        <p:spPr/>
        <p:txBody>
          <a:bodyPr/>
          <a:lstStyle/>
          <a:p>
            <a:pPr>
              <a:buFont typeface="Wingdings" panose="05000000000000000000" pitchFamily="2" charset="2"/>
              <a:buChar char="Ø"/>
            </a:pPr>
            <a:r>
              <a:rPr lang="en-US" dirty="0"/>
              <a:t>Overall Experiences with Police</a:t>
            </a:r>
          </a:p>
          <a:p>
            <a:pPr lvl="1">
              <a:buFont typeface="Wingdings" panose="05000000000000000000" pitchFamily="2" charset="2"/>
              <a:buChar char="Ø"/>
            </a:pPr>
            <a:r>
              <a:rPr lang="en-US" dirty="0"/>
              <a:t>Very Positive			</a:t>
            </a:r>
            <a:r>
              <a:rPr lang="en-US" b="1" dirty="0">
                <a:solidFill>
                  <a:srgbClr val="FF0000"/>
                </a:solidFill>
              </a:rPr>
              <a:t>35%</a:t>
            </a:r>
            <a:endParaRPr lang="en-US" dirty="0"/>
          </a:p>
          <a:p>
            <a:pPr lvl="1">
              <a:buFont typeface="Wingdings" panose="05000000000000000000" pitchFamily="2" charset="2"/>
              <a:buChar char="Ø"/>
            </a:pPr>
            <a:r>
              <a:rPr lang="en-US" dirty="0"/>
              <a:t>Mostly Positive			</a:t>
            </a:r>
            <a:r>
              <a:rPr lang="en-US" b="1" dirty="0">
                <a:solidFill>
                  <a:srgbClr val="FF0000"/>
                </a:solidFill>
              </a:rPr>
              <a:t>44%</a:t>
            </a:r>
            <a:endParaRPr lang="en-US" dirty="0"/>
          </a:p>
          <a:p>
            <a:pPr lvl="1">
              <a:buFont typeface="Wingdings" panose="05000000000000000000" pitchFamily="2" charset="2"/>
              <a:buChar char="Ø"/>
            </a:pPr>
            <a:r>
              <a:rPr lang="en-US" dirty="0"/>
              <a:t>Neutral				</a:t>
            </a:r>
            <a:r>
              <a:rPr lang="en-US" b="1" dirty="0">
                <a:solidFill>
                  <a:srgbClr val="FF0000"/>
                </a:solidFill>
              </a:rPr>
              <a:t>19%</a:t>
            </a:r>
            <a:endParaRPr lang="en-US" dirty="0"/>
          </a:p>
          <a:p>
            <a:pPr lvl="1">
              <a:buFont typeface="Wingdings" panose="05000000000000000000" pitchFamily="2" charset="2"/>
              <a:buChar char="Ø"/>
            </a:pPr>
            <a:r>
              <a:rPr lang="en-US" dirty="0"/>
              <a:t>Negative			</a:t>
            </a:r>
            <a:r>
              <a:rPr lang="en-US" b="1" dirty="0">
                <a:solidFill>
                  <a:srgbClr val="FF0000"/>
                </a:solidFill>
              </a:rPr>
              <a:t>01%</a:t>
            </a:r>
            <a:endParaRPr lang="en-US" dirty="0"/>
          </a:p>
          <a:p>
            <a:pPr lvl="1">
              <a:buFont typeface="Wingdings" panose="05000000000000000000" pitchFamily="2" charset="2"/>
              <a:buChar char="Ø"/>
            </a:pPr>
            <a:r>
              <a:rPr lang="en-US" dirty="0"/>
              <a:t>Very Negative			</a:t>
            </a:r>
            <a:r>
              <a:rPr lang="en-US" b="1" dirty="0">
                <a:solidFill>
                  <a:srgbClr val="FF0000"/>
                </a:solidFill>
              </a:rPr>
              <a:t>00%</a:t>
            </a:r>
            <a:endParaRPr lang="en-US" dirty="0"/>
          </a:p>
        </p:txBody>
      </p:sp>
      <p:sp>
        <p:nvSpPr>
          <p:cNvPr id="4" name="Content Placeholder 3">
            <a:extLst>
              <a:ext uri="{FF2B5EF4-FFF2-40B4-BE49-F238E27FC236}">
                <a16:creationId xmlns:a16="http://schemas.microsoft.com/office/drawing/2014/main" id="{2AFF178D-BBAF-3C0B-0AEF-24ACD741C724}"/>
              </a:ext>
            </a:extLst>
          </p:cNvPr>
          <p:cNvSpPr>
            <a:spLocks noGrp="1"/>
          </p:cNvSpPr>
          <p:nvPr>
            <p:ph sz="half" idx="2"/>
          </p:nvPr>
        </p:nvSpPr>
        <p:spPr/>
        <p:txBody>
          <a:bodyPr/>
          <a:lstStyle/>
          <a:p>
            <a:pPr>
              <a:buFont typeface="Wingdings" panose="05000000000000000000" pitchFamily="2" charset="2"/>
              <a:buChar char="Ø"/>
            </a:pPr>
            <a:r>
              <a:rPr lang="en-US" dirty="0"/>
              <a:t>Effect of Prior Interactions</a:t>
            </a:r>
          </a:p>
          <a:p>
            <a:pPr lvl="1">
              <a:buFont typeface="Wingdings" panose="05000000000000000000" pitchFamily="2" charset="2"/>
              <a:buChar char="Ø"/>
            </a:pPr>
            <a:r>
              <a:rPr lang="en-US" dirty="0"/>
              <a:t>Very Important			</a:t>
            </a:r>
            <a:r>
              <a:rPr lang="en-US" b="1" dirty="0">
                <a:solidFill>
                  <a:srgbClr val="FF0000"/>
                </a:solidFill>
              </a:rPr>
              <a:t>41%</a:t>
            </a:r>
            <a:endParaRPr lang="en-US" dirty="0"/>
          </a:p>
          <a:p>
            <a:pPr lvl="1">
              <a:buFont typeface="Wingdings" panose="05000000000000000000" pitchFamily="2" charset="2"/>
              <a:buChar char="Ø"/>
            </a:pPr>
            <a:r>
              <a:rPr lang="en-US" dirty="0"/>
              <a:t>Somewhat Important		</a:t>
            </a:r>
            <a:r>
              <a:rPr lang="en-US" b="1" dirty="0">
                <a:solidFill>
                  <a:srgbClr val="FF0000"/>
                </a:solidFill>
              </a:rPr>
              <a:t>23%</a:t>
            </a:r>
            <a:endParaRPr lang="en-US" dirty="0"/>
          </a:p>
          <a:p>
            <a:pPr lvl="1">
              <a:buFont typeface="Wingdings" panose="05000000000000000000" pitchFamily="2" charset="2"/>
              <a:buChar char="Ø"/>
            </a:pPr>
            <a:r>
              <a:rPr lang="en-US" dirty="0"/>
              <a:t>Neutral				</a:t>
            </a:r>
            <a:r>
              <a:rPr lang="en-US" b="1" dirty="0">
                <a:solidFill>
                  <a:srgbClr val="FF0000"/>
                </a:solidFill>
              </a:rPr>
              <a:t>23%</a:t>
            </a:r>
            <a:endParaRPr lang="en-US" dirty="0"/>
          </a:p>
          <a:p>
            <a:pPr lvl="1">
              <a:buFont typeface="Wingdings" panose="05000000000000000000" pitchFamily="2" charset="2"/>
              <a:buChar char="Ø"/>
            </a:pPr>
            <a:r>
              <a:rPr lang="en-US" dirty="0"/>
              <a:t>Not Important			</a:t>
            </a:r>
            <a:r>
              <a:rPr lang="en-US" b="1" dirty="0">
                <a:solidFill>
                  <a:srgbClr val="FF0000"/>
                </a:solidFill>
              </a:rPr>
              <a:t>08%</a:t>
            </a:r>
            <a:endParaRPr lang="en-US" dirty="0"/>
          </a:p>
          <a:p>
            <a:pPr lvl="1">
              <a:buFont typeface="Wingdings" panose="05000000000000000000" pitchFamily="2" charset="2"/>
              <a:buChar char="Ø"/>
            </a:pPr>
            <a:r>
              <a:rPr lang="en-US" dirty="0"/>
              <a:t>Not Important at all		</a:t>
            </a:r>
            <a:r>
              <a:rPr lang="en-US" b="1" dirty="0">
                <a:solidFill>
                  <a:srgbClr val="FF0000"/>
                </a:solidFill>
              </a:rPr>
              <a:t>05%</a:t>
            </a:r>
            <a:endParaRPr lang="en-US" dirty="0"/>
          </a:p>
        </p:txBody>
      </p:sp>
      <p:sp>
        <p:nvSpPr>
          <p:cNvPr id="5" name="Footer Placeholder 4">
            <a:extLst>
              <a:ext uri="{FF2B5EF4-FFF2-40B4-BE49-F238E27FC236}">
                <a16:creationId xmlns:a16="http://schemas.microsoft.com/office/drawing/2014/main" id="{01D64F93-7236-4440-C7F6-978AC056725B}"/>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981101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7E44-F46F-21E9-5284-7569DF45E4C8}"/>
              </a:ext>
            </a:extLst>
          </p:cNvPr>
          <p:cNvSpPr>
            <a:spLocks noGrp="1"/>
          </p:cNvSpPr>
          <p:nvPr>
            <p:ph type="title"/>
          </p:nvPr>
        </p:nvSpPr>
        <p:spPr>
          <a:xfrm>
            <a:off x="-94291" y="124990"/>
            <a:ext cx="12380582" cy="1341997"/>
          </a:xfrm>
        </p:spPr>
        <p:txBody>
          <a:bodyPr>
            <a:normAutofit/>
          </a:bodyPr>
          <a:lstStyle/>
          <a:p>
            <a:r>
              <a:rPr lang="en-US" sz="3600" dirty="0"/>
              <a:t>Regarding your choice of agency, rank the factors in terms of their importance; 1 not all important to 5 Very Important</a:t>
            </a:r>
          </a:p>
        </p:txBody>
      </p:sp>
      <p:sp>
        <p:nvSpPr>
          <p:cNvPr id="3" name="Content Placeholder 2">
            <a:extLst>
              <a:ext uri="{FF2B5EF4-FFF2-40B4-BE49-F238E27FC236}">
                <a16:creationId xmlns:a16="http://schemas.microsoft.com/office/drawing/2014/main" id="{FD318E47-58E1-88F0-3C8C-1470D0B3A260}"/>
              </a:ext>
            </a:extLst>
          </p:cNvPr>
          <p:cNvSpPr>
            <a:spLocks noGrp="1"/>
          </p:cNvSpPr>
          <p:nvPr>
            <p:ph sz="half" idx="1"/>
          </p:nvPr>
        </p:nvSpPr>
        <p:spPr/>
        <p:txBody>
          <a:bodyPr>
            <a:normAutofit/>
          </a:bodyPr>
          <a:lstStyle/>
          <a:p>
            <a:pPr>
              <a:buFont typeface="Wingdings" panose="05000000000000000000" pitchFamily="2" charset="2"/>
              <a:buChar char="Ø"/>
            </a:pPr>
            <a:r>
              <a:rPr lang="en-US" dirty="0"/>
              <a:t>The agencies reputation in the community.</a:t>
            </a:r>
          </a:p>
          <a:p>
            <a:pPr>
              <a:buFont typeface="Wingdings" panose="05000000000000000000" pitchFamily="2" charset="2"/>
              <a:buChar char="Ø"/>
            </a:pPr>
            <a:r>
              <a:rPr lang="en-US" dirty="0"/>
              <a:t>1				0%</a:t>
            </a:r>
          </a:p>
          <a:p>
            <a:pPr>
              <a:buFont typeface="Wingdings" panose="05000000000000000000" pitchFamily="2" charset="2"/>
              <a:buChar char="Ø"/>
            </a:pPr>
            <a:r>
              <a:rPr lang="en-US" dirty="0"/>
              <a:t>2				7%</a:t>
            </a:r>
          </a:p>
          <a:p>
            <a:pPr>
              <a:buFont typeface="Wingdings" panose="05000000000000000000" pitchFamily="2" charset="2"/>
              <a:buChar char="Ø"/>
            </a:pPr>
            <a:r>
              <a:rPr lang="en-US" dirty="0"/>
              <a:t>3				25%</a:t>
            </a:r>
          </a:p>
          <a:p>
            <a:pPr>
              <a:buFont typeface="Wingdings" panose="05000000000000000000" pitchFamily="2" charset="2"/>
              <a:buChar char="Ø"/>
            </a:pPr>
            <a:r>
              <a:rPr lang="en-US" dirty="0"/>
              <a:t>4				20%</a:t>
            </a:r>
          </a:p>
          <a:p>
            <a:pPr>
              <a:buFont typeface="Wingdings" panose="05000000000000000000" pitchFamily="2" charset="2"/>
              <a:buChar char="Ø"/>
            </a:pPr>
            <a:r>
              <a:rPr lang="en-US" dirty="0"/>
              <a:t>5				48% </a:t>
            </a:r>
          </a:p>
        </p:txBody>
      </p:sp>
      <p:sp>
        <p:nvSpPr>
          <p:cNvPr id="4" name="Content Placeholder 3">
            <a:extLst>
              <a:ext uri="{FF2B5EF4-FFF2-40B4-BE49-F238E27FC236}">
                <a16:creationId xmlns:a16="http://schemas.microsoft.com/office/drawing/2014/main" id="{CB4F2EC2-FEB3-1553-D889-B5EAA7B41A01}"/>
              </a:ext>
            </a:extLst>
          </p:cNvPr>
          <p:cNvSpPr>
            <a:spLocks noGrp="1"/>
          </p:cNvSpPr>
          <p:nvPr>
            <p:ph sz="half" idx="2"/>
          </p:nvPr>
        </p:nvSpPr>
        <p:spPr/>
        <p:txBody>
          <a:bodyPr>
            <a:normAutofit/>
          </a:bodyPr>
          <a:lstStyle/>
          <a:p>
            <a:pPr>
              <a:buFont typeface="Wingdings" panose="05000000000000000000" pitchFamily="2" charset="2"/>
              <a:buChar char="Ø"/>
            </a:pPr>
            <a:r>
              <a:rPr lang="en-US" dirty="0"/>
              <a:t>Proximity to where I live</a:t>
            </a:r>
          </a:p>
          <a:p>
            <a:pPr lvl="1">
              <a:buFont typeface="Wingdings" panose="05000000000000000000" pitchFamily="2" charset="2"/>
              <a:buChar char="Ø"/>
            </a:pPr>
            <a:r>
              <a:rPr lang="en-US" sz="2800" dirty="0"/>
              <a:t>1				6%</a:t>
            </a:r>
          </a:p>
          <a:p>
            <a:pPr lvl="1">
              <a:buFont typeface="Wingdings" panose="05000000000000000000" pitchFamily="2" charset="2"/>
              <a:buChar char="Ø"/>
            </a:pPr>
            <a:r>
              <a:rPr lang="en-US" sz="2800" dirty="0"/>
              <a:t>2				4%</a:t>
            </a:r>
          </a:p>
          <a:p>
            <a:pPr lvl="1">
              <a:buFont typeface="Wingdings" panose="05000000000000000000" pitchFamily="2" charset="2"/>
              <a:buChar char="Ø"/>
            </a:pPr>
            <a:r>
              <a:rPr lang="en-US" sz="2800" dirty="0"/>
              <a:t>3				24%</a:t>
            </a:r>
          </a:p>
          <a:p>
            <a:pPr lvl="1">
              <a:buFont typeface="Wingdings" panose="05000000000000000000" pitchFamily="2" charset="2"/>
              <a:buChar char="Ø"/>
            </a:pPr>
            <a:r>
              <a:rPr lang="en-US" sz="2800" dirty="0"/>
              <a:t>4				30%</a:t>
            </a:r>
          </a:p>
          <a:p>
            <a:pPr lvl="1">
              <a:buFont typeface="Wingdings" panose="05000000000000000000" pitchFamily="2" charset="2"/>
              <a:buChar char="Ø"/>
            </a:pPr>
            <a:r>
              <a:rPr lang="en-US" sz="2800" dirty="0"/>
              <a:t>5				37%</a:t>
            </a:r>
          </a:p>
        </p:txBody>
      </p:sp>
      <p:sp>
        <p:nvSpPr>
          <p:cNvPr id="5" name="Footer Placeholder 4">
            <a:extLst>
              <a:ext uri="{FF2B5EF4-FFF2-40B4-BE49-F238E27FC236}">
                <a16:creationId xmlns:a16="http://schemas.microsoft.com/office/drawing/2014/main" id="{680831EB-3B90-9600-C95A-99FEA50F7ABC}"/>
              </a:ext>
            </a:extLst>
          </p:cNvPr>
          <p:cNvSpPr>
            <a:spLocks noGrp="1"/>
          </p:cNvSpPr>
          <p:nvPr>
            <p:ph type="ftr" sz="quarter" idx="11"/>
          </p:nvPr>
        </p:nvSpPr>
        <p:spPr>
          <a:xfrm>
            <a:off x="4165600" y="6550447"/>
            <a:ext cx="3860800" cy="365125"/>
          </a:xfrm>
        </p:spPr>
        <p:txBody>
          <a:bodyPr/>
          <a:lstStyle/>
          <a:p>
            <a:r>
              <a:rPr lang="en-US" dirty="0"/>
              <a:t>© Butch Beach 2024</a:t>
            </a:r>
          </a:p>
        </p:txBody>
      </p:sp>
    </p:spTree>
    <p:extLst>
      <p:ext uri="{BB962C8B-B14F-4D97-AF65-F5344CB8AC3E}">
        <p14:creationId xmlns:p14="http://schemas.microsoft.com/office/powerpoint/2010/main" val="26972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B071-BB20-7586-1992-83A0499694CE}"/>
              </a:ext>
            </a:extLst>
          </p:cNvPr>
          <p:cNvSpPr>
            <a:spLocks noGrp="1"/>
          </p:cNvSpPr>
          <p:nvPr>
            <p:ph type="title"/>
          </p:nvPr>
        </p:nvSpPr>
        <p:spPr>
          <a:xfrm>
            <a:off x="0" y="274638"/>
            <a:ext cx="12192000" cy="1143000"/>
          </a:xfrm>
        </p:spPr>
        <p:txBody>
          <a:bodyPr>
            <a:noAutofit/>
          </a:bodyPr>
          <a:lstStyle/>
          <a:p>
            <a:r>
              <a:rPr lang="en-US" sz="3600" dirty="0"/>
              <a:t>Regarding your choice of agency, rank the factors in terms of their importance; 1 not at all important to 5 Very Important</a:t>
            </a:r>
          </a:p>
        </p:txBody>
      </p:sp>
      <p:sp>
        <p:nvSpPr>
          <p:cNvPr id="3" name="Content Placeholder 2">
            <a:extLst>
              <a:ext uri="{FF2B5EF4-FFF2-40B4-BE49-F238E27FC236}">
                <a16:creationId xmlns:a16="http://schemas.microsoft.com/office/drawing/2014/main" id="{8C0B33B7-481C-0F73-5560-52969AAC857E}"/>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Professional actions of their personnel				</a:t>
            </a:r>
            <a:r>
              <a:rPr lang="en-US" b="1" dirty="0">
                <a:solidFill>
                  <a:srgbClr val="FF0000"/>
                </a:solidFill>
              </a:rPr>
              <a:t>4.64 </a:t>
            </a:r>
            <a:endParaRPr lang="en-US" dirty="0"/>
          </a:p>
          <a:p>
            <a:pPr marL="514350" indent="-514350">
              <a:buFont typeface="+mj-lt"/>
              <a:buAutoNum type="arabicPeriod"/>
            </a:pPr>
            <a:r>
              <a:rPr lang="en-US" dirty="0"/>
              <a:t>Professional appearance of their personnel			</a:t>
            </a:r>
            <a:r>
              <a:rPr lang="en-US" b="1" dirty="0">
                <a:solidFill>
                  <a:srgbClr val="FF0000"/>
                </a:solidFill>
              </a:rPr>
              <a:t>4.49 </a:t>
            </a:r>
          </a:p>
          <a:p>
            <a:pPr marL="514350" indent="-514350">
              <a:buFont typeface="+mj-lt"/>
              <a:buAutoNum type="arabicPeriod"/>
            </a:pPr>
            <a:r>
              <a:rPr lang="en-US" dirty="0"/>
              <a:t>The Agency’s reputation in the community			</a:t>
            </a:r>
            <a:r>
              <a:rPr lang="en-US" b="1" dirty="0">
                <a:solidFill>
                  <a:srgbClr val="FF0000"/>
                </a:solidFill>
              </a:rPr>
              <a:t>4.47 </a:t>
            </a:r>
            <a:endParaRPr lang="en-US" b="1" dirty="0"/>
          </a:p>
          <a:p>
            <a:pPr marL="514350" indent="-514350">
              <a:buFont typeface="+mj-lt"/>
              <a:buAutoNum type="arabicPeriod"/>
            </a:pPr>
            <a:r>
              <a:rPr lang="en-US" dirty="0"/>
              <a:t>The personal attention I received				</a:t>
            </a:r>
            <a:r>
              <a:rPr lang="en-US" b="1" dirty="0">
                <a:solidFill>
                  <a:srgbClr val="FF0000"/>
                </a:solidFill>
              </a:rPr>
              <a:t>3.81 </a:t>
            </a:r>
          </a:p>
          <a:p>
            <a:pPr marL="514350" indent="-514350">
              <a:buFont typeface="+mj-lt"/>
              <a:buAutoNum type="arabicPeriod"/>
            </a:pPr>
            <a:r>
              <a:rPr lang="en-US" dirty="0"/>
              <a:t>Proximity to where I live					</a:t>
            </a:r>
            <a:r>
              <a:rPr lang="en-US" b="1" dirty="0">
                <a:solidFill>
                  <a:srgbClr val="FF0000"/>
                </a:solidFill>
              </a:rPr>
              <a:t>3.75 </a:t>
            </a:r>
          </a:p>
          <a:p>
            <a:pPr marL="514350" indent="-514350">
              <a:buFont typeface="+mj-lt"/>
              <a:buAutoNum type="arabicPeriod"/>
            </a:pPr>
            <a:r>
              <a:rPr lang="en-US" dirty="0"/>
              <a:t>Professional, Informative website</a:t>
            </a:r>
            <a:r>
              <a:rPr lang="en-US" b="1" dirty="0">
                <a:solidFill>
                  <a:srgbClr val="FF0000"/>
                </a:solidFill>
              </a:rPr>
              <a:t>				3.56 </a:t>
            </a:r>
          </a:p>
          <a:p>
            <a:pPr marL="514350" indent="-514350">
              <a:buFont typeface="+mj-lt"/>
              <a:buAutoNum type="arabicPeriod"/>
            </a:pPr>
            <a:r>
              <a:rPr lang="en-US" dirty="0"/>
              <a:t>Professional, Informative Social Media</a:t>
            </a:r>
            <a:r>
              <a:rPr lang="en-US" b="1" dirty="0">
                <a:solidFill>
                  <a:srgbClr val="FF0000"/>
                </a:solidFill>
              </a:rPr>
              <a:t>				3.38 </a:t>
            </a:r>
          </a:p>
          <a:p>
            <a:pPr marL="514350" indent="-514350">
              <a:buFont typeface="+mj-lt"/>
              <a:buAutoNum type="arabicPeriod"/>
            </a:pPr>
            <a:r>
              <a:rPr lang="en-US" dirty="0"/>
              <a:t>Salary and benefits were comparable</a:t>
            </a:r>
            <a:r>
              <a:rPr lang="en-US" b="1" dirty="0">
                <a:solidFill>
                  <a:srgbClr val="FF0000"/>
                </a:solidFill>
              </a:rPr>
              <a:t>				3.37 </a:t>
            </a:r>
          </a:p>
          <a:p>
            <a:pPr marL="514350" indent="-514350">
              <a:buFont typeface="+mj-lt"/>
              <a:buAutoNum type="arabicPeriod"/>
            </a:pPr>
            <a:r>
              <a:rPr lang="en-US" dirty="0"/>
              <a:t>Word of mouth, personal interaction</a:t>
            </a:r>
            <a:r>
              <a:rPr lang="en-US" b="1" dirty="0">
                <a:solidFill>
                  <a:srgbClr val="FF0000"/>
                </a:solidFill>
              </a:rPr>
              <a:t>				3.30 </a:t>
            </a:r>
          </a:p>
          <a:p>
            <a:pPr marL="514350" indent="-514350">
              <a:buFont typeface="+mj-lt"/>
              <a:buAutoNum type="arabicPeriod"/>
            </a:pPr>
            <a:r>
              <a:rPr lang="en-US" dirty="0"/>
              <a:t>A ride along experience</a:t>
            </a:r>
            <a:r>
              <a:rPr lang="en-US" b="1" dirty="0">
                <a:solidFill>
                  <a:srgbClr val="FF0000"/>
                </a:solidFill>
              </a:rPr>
              <a:t>					3.24 </a:t>
            </a:r>
          </a:p>
          <a:p>
            <a:pPr marL="514350" indent="-514350">
              <a:buFont typeface="+mj-lt"/>
              <a:buAutoNum type="arabicPeriod"/>
            </a:pPr>
            <a:r>
              <a:rPr lang="en-US" dirty="0"/>
              <a:t>They had the best recruiting video</a:t>
            </a:r>
            <a:r>
              <a:rPr lang="en-US" b="1" dirty="0">
                <a:solidFill>
                  <a:srgbClr val="FF0000"/>
                </a:solidFill>
              </a:rPr>
              <a:t>				2.21 </a:t>
            </a:r>
          </a:p>
          <a:p>
            <a:pPr marL="514350" indent="-514350">
              <a:buFont typeface="+mj-lt"/>
              <a:buAutoNum type="arabicPeriod"/>
            </a:pPr>
            <a:r>
              <a:rPr lang="en-US" dirty="0"/>
              <a:t>They were the first agency to hire me</a:t>
            </a:r>
            <a:r>
              <a:rPr lang="en-US" b="1" dirty="0">
                <a:solidFill>
                  <a:srgbClr val="FF0000"/>
                </a:solidFill>
              </a:rPr>
              <a:t>				2.05 </a:t>
            </a:r>
          </a:p>
          <a:p>
            <a:pPr marL="514350" indent="-514350">
              <a:buFont typeface="+mj-lt"/>
              <a:buAutoNum type="arabicPeriod"/>
            </a:pPr>
            <a:r>
              <a:rPr lang="en-US" dirty="0"/>
              <a:t>Local advertising</a:t>
            </a:r>
            <a:r>
              <a:rPr lang="en-US" b="1" dirty="0">
                <a:solidFill>
                  <a:srgbClr val="FF0000"/>
                </a:solidFill>
              </a:rPr>
              <a:t>						1.87 </a:t>
            </a:r>
          </a:p>
          <a:p>
            <a:pPr marL="514350" indent="-514350">
              <a:buFont typeface="+mj-lt"/>
              <a:buAutoNum type="arabicPeriod"/>
            </a:pPr>
            <a:r>
              <a:rPr lang="en-US" dirty="0"/>
              <a:t>On-line job sites (zip recruiter, etc.)</a:t>
            </a:r>
            <a:r>
              <a:rPr lang="en-US" b="1" dirty="0">
                <a:solidFill>
                  <a:srgbClr val="FF0000"/>
                </a:solidFill>
              </a:rPr>
              <a:t>				1.58 </a:t>
            </a:r>
          </a:p>
          <a:p>
            <a:pPr marL="0" indent="0">
              <a:buNone/>
            </a:pPr>
            <a:endParaRPr lang="en-US" b="1" dirty="0">
              <a:solidFill>
                <a:srgbClr val="FF0000"/>
              </a:solidFill>
            </a:endParaRPr>
          </a:p>
          <a:p>
            <a:pPr marL="514350" indent="-514350">
              <a:buFont typeface="+mj-lt"/>
              <a:buAutoNum type="arabicPeriod"/>
            </a:pPr>
            <a:endParaRPr lang="en-US" dirty="0"/>
          </a:p>
          <a:p>
            <a:pPr marL="514350" indent="-514350">
              <a:buFont typeface="+mj-lt"/>
              <a:buAutoNum type="arabicPeriod"/>
            </a:pPr>
            <a:endParaRPr lang="en-US" b="1" dirty="0">
              <a:solidFill>
                <a:srgbClr val="FF0000"/>
              </a:solidFill>
            </a:endParaRPr>
          </a:p>
        </p:txBody>
      </p:sp>
      <p:sp>
        <p:nvSpPr>
          <p:cNvPr id="4" name="Footer Placeholder 3">
            <a:extLst>
              <a:ext uri="{FF2B5EF4-FFF2-40B4-BE49-F238E27FC236}">
                <a16:creationId xmlns:a16="http://schemas.microsoft.com/office/drawing/2014/main" id="{7BA37018-5F4C-DF2F-C734-D137F70456A4}"/>
              </a:ext>
            </a:extLst>
          </p:cNvPr>
          <p:cNvSpPr>
            <a:spLocks noGrp="1"/>
          </p:cNvSpPr>
          <p:nvPr>
            <p:ph type="ftr" sz="quarter" idx="11"/>
          </p:nvPr>
        </p:nvSpPr>
        <p:spPr>
          <a:xfrm>
            <a:off x="4108844" y="6583362"/>
            <a:ext cx="3860800" cy="365125"/>
          </a:xfrm>
        </p:spPr>
        <p:txBody>
          <a:bodyPr/>
          <a:lstStyle/>
          <a:p>
            <a:r>
              <a:rPr lang="en-US" dirty="0"/>
              <a:t>© Butch Beach 2024</a:t>
            </a:r>
          </a:p>
        </p:txBody>
      </p:sp>
    </p:spTree>
    <p:extLst>
      <p:ext uri="{BB962C8B-B14F-4D97-AF65-F5344CB8AC3E}">
        <p14:creationId xmlns:p14="http://schemas.microsoft.com/office/powerpoint/2010/main" val="4079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A4AD-B771-2211-13D8-127C5CAD18C7}"/>
              </a:ext>
            </a:extLst>
          </p:cNvPr>
          <p:cNvSpPr>
            <a:spLocks noGrp="1"/>
          </p:cNvSpPr>
          <p:nvPr>
            <p:ph type="title"/>
          </p:nvPr>
        </p:nvSpPr>
        <p:spPr>
          <a:xfrm>
            <a:off x="92098" y="274638"/>
            <a:ext cx="11821416" cy="1143000"/>
          </a:xfrm>
        </p:spPr>
        <p:txBody>
          <a:bodyPr>
            <a:noAutofit/>
          </a:bodyPr>
          <a:lstStyle/>
          <a:p>
            <a:r>
              <a:rPr lang="en-US" sz="3600" dirty="0"/>
              <a:t>Regarding your choice of agency, rank the factors in terms of their importance; 1 not all important to 5 Very Important</a:t>
            </a:r>
          </a:p>
        </p:txBody>
      </p:sp>
      <p:sp>
        <p:nvSpPr>
          <p:cNvPr id="3" name="Content Placeholder 2">
            <a:extLst>
              <a:ext uri="{FF2B5EF4-FFF2-40B4-BE49-F238E27FC236}">
                <a16:creationId xmlns:a16="http://schemas.microsoft.com/office/drawing/2014/main" id="{B541D5C5-B15B-5739-C1B7-331D700E1CCF}"/>
              </a:ext>
            </a:extLst>
          </p:cNvPr>
          <p:cNvSpPr>
            <a:spLocks noGrp="1"/>
          </p:cNvSpPr>
          <p:nvPr>
            <p:ph sz="half" idx="1"/>
          </p:nvPr>
        </p:nvSpPr>
        <p:spPr>
          <a:xfrm>
            <a:off x="361814" y="1600201"/>
            <a:ext cx="5632586" cy="4525963"/>
          </a:xfrm>
        </p:spPr>
        <p:txBody>
          <a:bodyPr/>
          <a:lstStyle/>
          <a:p>
            <a:pPr>
              <a:buFont typeface="Wingdings" panose="05000000000000000000" pitchFamily="2" charset="2"/>
              <a:buChar char="Ø"/>
            </a:pPr>
            <a:r>
              <a:rPr lang="en-US" dirty="0"/>
              <a:t>Professional appearance of their personnel</a:t>
            </a:r>
          </a:p>
          <a:p>
            <a:pPr lvl="1">
              <a:buFont typeface="Wingdings" panose="05000000000000000000" pitchFamily="2" charset="2"/>
              <a:buChar char="Ø"/>
            </a:pPr>
            <a:r>
              <a:rPr lang="en-US" dirty="0"/>
              <a:t>1					0%</a:t>
            </a:r>
          </a:p>
          <a:p>
            <a:pPr lvl="1">
              <a:buFont typeface="Wingdings" panose="05000000000000000000" pitchFamily="2" charset="2"/>
              <a:buChar char="Ø"/>
            </a:pPr>
            <a:r>
              <a:rPr lang="en-US" dirty="0"/>
              <a:t>2					0%</a:t>
            </a:r>
          </a:p>
          <a:p>
            <a:pPr lvl="1">
              <a:buFont typeface="Wingdings" panose="05000000000000000000" pitchFamily="2" charset="2"/>
              <a:buChar char="Ø"/>
            </a:pPr>
            <a:r>
              <a:rPr lang="en-US" dirty="0"/>
              <a:t>3					19%</a:t>
            </a:r>
          </a:p>
          <a:p>
            <a:pPr lvl="1">
              <a:buFont typeface="Wingdings" panose="05000000000000000000" pitchFamily="2" charset="2"/>
              <a:buChar char="Ø"/>
            </a:pPr>
            <a:r>
              <a:rPr lang="en-US" dirty="0"/>
              <a:t>4					24%</a:t>
            </a:r>
          </a:p>
          <a:p>
            <a:pPr lvl="1">
              <a:buFont typeface="Wingdings" panose="05000000000000000000" pitchFamily="2" charset="2"/>
              <a:buChar char="Ø"/>
            </a:pPr>
            <a:r>
              <a:rPr lang="en-US" dirty="0"/>
              <a:t>5					57%</a:t>
            </a:r>
          </a:p>
        </p:txBody>
      </p:sp>
      <p:sp>
        <p:nvSpPr>
          <p:cNvPr id="4" name="Content Placeholder 3">
            <a:extLst>
              <a:ext uri="{FF2B5EF4-FFF2-40B4-BE49-F238E27FC236}">
                <a16:creationId xmlns:a16="http://schemas.microsoft.com/office/drawing/2014/main" id="{4582DC07-BCA8-65F3-2C40-B45411D0456A}"/>
              </a:ext>
            </a:extLst>
          </p:cNvPr>
          <p:cNvSpPr>
            <a:spLocks noGrp="1"/>
          </p:cNvSpPr>
          <p:nvPr>
            <p:ph sz="half" idx="2"/>
          </p:nvPr>
        </p:nvSpPr>
        <p:spPr/>
        <p:txBody>
          <a:bodyPr/>
          <a:lstStyle/>
          <a:p>
            <a:pPr>
              <a:buFont typeface="Wingdings" panose="05000000000000000000" pitchFamily="2" charset="2"/>
              <a:buChar char="Ø"/>
            </a:pPr>
            <a:r>
              <a:rPr lang="en-US" dirty="0"/>
              <a:t>Professional Actions of their Personnel</a:t>
            </a:r>
          </a:p>
          <a:p>
            <a:pPr lvl="1">
              <a:buFont typeface="Wingdings" panose="05000000000000000000" pitchFamily="2" charset="2"/>
              <a:buChar char="Ø"/>
            </a:pPr>
            <a:r>
              <a:rPr lang="en-US" dirty="0"/>
              <a:t>1					0%</a:t>
            </a:r>
          </a:p>
          <a:p>
            <a:pPr lvl="1">
              <a:buFont typeface="Wingdings" panose="05000000000000000000" pitchFamily="2" charset="2"/>
              <a:buChar char="Ø"/>
            </a:pPr>
            <a:r>
              <a:rPr lang="en-US" dirty="0"/>
              <a:t>2					0%</a:t>
            </a:r>
          </a:p>
          <a:p>
            <a:pPr lvl="1">
              <a:buFont typeface="Wingdings" panose="05000000000000000000" pitchFamily="2" charset="2"/>
              <a:buChar char="Ø"/>
            </a:pPr>
            <a:r>
              <a:rPr lang="en-US" dirty="0"/>
              <a:t>3					18%</a:t>
            </a:r>
          </a:p>
          <a:p>
            <a:pPr lvl="1">
              <a:buFont typeface="Wingdings" panose="05000000000000000000" pitchFamily="2" charset="2"/>
              <a:buChar char="Ø"/>
            </a:pPr>
            <a:r>
              <a:rPr lang="en-US" dirty="0"/>
              <a:t>4					23%</a:t>
            </a:r>
          </a:p>
          <a:p>
            <a:pPr lvl="1">
              <a:buFont typeface="Wingdings" panose="05000000000000000000" pitchFamily="2" charset="2"/>
              <a:buChar char="Ø"/>
            </a:pPr>
            <a:r>
              <a:rPr lang="en-US" dirty="0"/>
              <a:t>5					60%</a:t>
            </a:r>
          </a:p>
        </p:txBody>
      </p:sp>
      <p:sp>
        <p:nvSpPr>
          <p:cNvPr id="5" name="Footer Placeholder 4">
            <a:extLst>
              <a:ext uri="{FF2B5EF4-FFF2-40B4-BE49-F238E27FC236}">
                <a16:creationId xmlns:a16="http://schemas.microsoft.com/office/drawing/2014/main" id="{961C413B-3A6E-FE63-CF41-3A0044104317}"/>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1255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5F9A-5BFE-0504-BC4F-AB376DE17FCB}"/>
              </a:ext>
            </a:extLst>
          </p:cNvPr>
          <p:cNvSpPr>
            <a:spLocks noGrp="1"/>
          </p:cNvSpPr>
          <p:nvPr>
            <p:ph type="title"/>
          </p:nvPr>
        </p:nvSpPr>
        <p:spPr>
          <a:xfrm>
            <a:off x="0" y="274638"/>
            <a:ext cx="12057888" cy="1143000"/>
          </a:xfrm>
        </p:spPr>
        <p:txBody>
          <a:bodyPr>
            <a:noAutofit/>
          </a:bodyPr>
          <a:lstStyle/>
          <a:p>
            <a:r>
              <a:rPr lang="en-US" sz="3600" dirty="0"/>
              <a:t>Regarding your choice of agency, rank the factors in terms of their importance; 1 not all important to 5 Very Important</a:t>
            </a:r>
          </a:p>
        </p:txBody>
      </p:sp>
      <p:sp>
        <p:nvSpPr>
          <p:cNvPr id="3" name="Content Placeholder 2">
            <a:extLst>
              <a:ext uri="{FF2B5EF4-FFF2-40B4-BE49-F238E27FC236}">
                <a16:creationId xmlns:a16="http://schemas.microsoft.com/office/drawing/2014/main" id="{9E4BD73D-F7E5-CF19-BAF4-91C1B18F1817}"/>
              </a:ext>
            </a:extLst>
          </p:cNvPr>
          <p:cNvSpPr>
            <a:spLocks noGrp="1"/>
          </p:cNvSpPr>
          <p:nvPr>
            <p:ph sz="half" idx="1"/>
          </p:nvPr>
        </p:nvSpPr>
        <p:spPr>
          <a:xfrm>
            <a:off x="644144" y="1490013"/>
            <a:ext cx="5384800" cy="4525963"/>
          </a:xfrm>
        </p:spPr>
        <p:txBody>
          <a:bodyPr/>
          <a:lstStyle/>
          <a:p>
            <a:pPr>
              <a:buFont typeface="Wingdings" panose="05000000000000000000" pitchFamily="2" charset="2"/>
              <a:buChar char="Ø"/>
            </a:pPr>
            <a:r>
              <a:rPr lang="en-US" dirty="0"/>
              <a:t>A ride along experience</a:t>
            </a:r>
          </a:p>
          <a:p>
            <a:pPr marL="0" indent="0">
              <a:buNone/>
            </a:pPr>
            <a:endParaRPr lang="en-US" dirty="0"/>
          </a:p>
          <a:p>
            <a:pPr lvl="1">
              <a:buFont typeface="Wingdings" panose="05000000000000000000" pitchFamily="2" charset="2"/>
              <a:buChar char="Ø"/>
            </a:pPr>
            <a:r>
              <a:rPr lang="en-US" dirty="0"/>
              <a:t>1					15</a:t>
            </a:r>
          </a:p>
          <a:p>
            <a:pPr lvl="1">
              <a:buFont typeface="Wingdings" panose="05000000000000000000" pitchFamily="2" charset="2"/>
              <a:buChar char="Ø"/>
            </a:pPr>
            <a:r>
              <a:rPr lang="en-US" dirty="0"/>
              <a:t>2					22</a:t>
            </a:r>
          </a:p>
          <a:p>
            <a:pPr lvl="1">
              <a:buFont typeface="Wingdings" panose="05000000000000000000" pitchFamily="2" charset="2"/>
              <a:buChar char="Ø"/>
            </a:pPr>
            <a:r>
              <a:rPr lang="en-US" dirty="0"/>
              <a:t>3					7</a:t>
            </a:r>
          </a:p>
          <a:p>
            <a:pPr lvl="1">
              <a:buFont typeface="Wingdings" panose="05000000000000000000" pitchFamily="2" charset="2"/>
              <a:buChar char="Ø"/>
            </a:pPr>
            <a:r>
              <a:rPr lang="en-US" dirty="0"/>
              <a:t>4					22</a:t>
            </a:r>
          </a:p>
          <a:p>
            <a:pPr lvl="1">
              <a:buFont typeface="Wingdings" panose="05000000000000000000" pitchFamily="2" charset="2"/>
              <a:buChar char="Ø"/>
            </a:pPr>
            <a:r>
              <a:rPr lang="en-US" dirty="0"/>
              <a:t>5					35</a:t>
            </a:r>
          </a:p>
        </p:txBody>
      </p:sp>
      <p:sp>
        <p:nvSpPr>
          <p:cNvPr id="4" name="Content Placeholder 3">
            <a:extLst>
              <a:ext uri="{FF2B5EF4-FFF2-40B4-BE49-F238E27FC236}">
                <a16:creationId xmlns:a16="http://schemas.microsoft.com/office/drawing/2014/main" id="{B3749D9B-C94C-E463-46B2-A39EE2756050}"/>
              </a:ext>
            </a:extLst>
          </p:cNvPr>
          <p:cNvSpPr>
            <a:spLocks noGrp="1"/>
          </p:cNvSpPr>
          <p:nvPr>
            <p:ph sz="half" idx="2"/>
          </p:nvPr>
        </p:nvSpPr>
        <p:spPr/>
        <p:txBody>
          <a:bodyPr/>
          <a:lstStyle/>
          <a:p>
            <a:pPr>
              <a:buFont typeface="Wingdings" panose="05000000000000000000" pitchFamily="2" charset="2"/>
              <a:buChar char="Ø"/>
            </a:pPr>
            <a:r>
              <a:rPr lang="en-US" dirty="0"/>
              <a:t>Professional, informative social media</a:t>
            </a:r>
          </a:p>
          <a:p>
            <a:pPr lvl="1">
              <a:buFont typeface="Wingdings" panose="05000000000000000000" pitchFamily="2" charset="2"/>
              <a:buChar char="Ø"/>
            </a:pPr>
            <a:r>
              <a:rPr lang="en-US" dirty="0"/>
              <a:t>1					13</a:t>
            </a:r>
          </a:p>
          <a:p>
            <a:pPr lvl="1">
              <a:buFont typeface="Wingdings" panose="05000000000000000000" pitchFamily="2" charset="2"/>
              <a:buChar char="Ø"/>
            </a:pPr>
            <a:r>
              <a:rPr lang="en-US" dirty="0"/>
              <a:t>2					11</a:t>
            </a:r>
          </a:p>
          <a:p>
            <a:pPr lvl="1">
              <a:buFont typeface="Wingdings" panose="05000000000000000000" pitchFamily="2" charset="2"/>
              <a:buChar char="Ø"/>
            </a:pPr>
            <a:r>
              <a:rPr lang="en-US" dirty="0"/>
              <a:t>3					43</a:t>
            </a:r>
          </a:p>
          <a:p>
            <a:pPr lvl="1">
              <a:buFont typeface="Wingdings" panose="05000000000000000000" pitchFamily="2" charset="2"/>
              <a:buChar char="Ø"/>
            </a:pPr>
            <a:r>
              <a:rPr lang="en-US" dirty="0"/>
              <a:t>4					12</a:t>
            </a:r>
          </a:p>
          <a:p>
            <a:pPr lvl="1">
              <a:buFont typeface="Wingdings" panose="05000000000000000000" pitchFamily="2" charset="2"/>
              <a:buChar char="Ø"/>
            </a:pPr>
            <a:r>
              <a:rPr lang="en-US" dirty="0"/>
              <a:t>5					21</a:t>
            </a:r>
          </a:p>
        </p:txBody>
      </p:sp>
      <p:sp>
        <p:nvSpPr>
          <p:cNvPr id="5" name="Footer Placeholder 4">
            <a:extLst>
              <a:ext uri="{FF2B5EF4-FFF2-40B4-BE49-F238E27FC236}">
                <a16:creationId xmlns:a16="http://schemas.microsoft.com/office/drawing/2014/main" id="{ED7775E2-13C3-BE0E-E514-79419F30B806}"/>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161942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8443-76DA-78B3-E810-7EA148696F2E}"/>
              </a:ext>
            </a:extLst>
          </p:cNvPr>
          <p:cNvSpPr>
            <a:spLocks noGrp="1"/>
          </p:cNvSpPr>
          <p:nvPr>
            <p:ph type="title"/>
          </p:nvPr>
        </p:nvSpPr>
        <p:spPr>
          <a:xfrm>
            <a:off x="46049" y="274638"/>
            <a:ext cx="12091131" cy="1143000"/>
          </a:xfrm>
        </p:spPr>
        <p:txBody>
          <a:bodyPr>
            <a:normAutofit fontScale="90000"/>
          </a:bodyPr>
          <a:lstStyle/>
          <a:p>
            <a:r>
              <a:rPr lang="en-US" sz="4000" dirty="0"/>
              <a:t>Regarding your choice of agency, rank the factors in terms of their importance; 1 not all important to 5 Very </a:t>
            </a:r>
            <a:r>
              <a:rPr lang="en-US" sz="4400" dirty="0"/>
              <a:t>Important</a:t>
            </a:r>
            <a:endParaRPr lang="en-US" dirty="0"/>
          </a:p>
        </p:txBody>
      </p:sp>
      <p:sp>
        <p:nvSpPr>
          <p:cNvPr id="3" name="Content Placeholder 2">
            <a:extLst>
              <a:ext uri="{FF2B5EF4-FFF2-40B4-BE49-F238E27FC236}">
                <a16:creationId xmlns:a16="http://schemas.microsoft.com/office/drawing/2014/main" id="{0FE063F8-EDC1-0DE2-A8E4-4DD6C13BAEC7}"/>
              </a:ext>
            </a:extLst>
          </p:cNvPr>
          <p:cNvSpPr>
            <a:spLocks noGrp="1"/>
          </p:cNvSpPr>
          <p:nvPr>
            <p:ph sz="half" idx="1"/>
          </p:nvPr>
        </p:nvSpPr>
        <p:spPr/>
        <p:txBody>
          <a:bodyPr/>
          <a:lstStyle/>
          <a:p>
            <a:pPr>
              <a:buFont typeface="Wingdings" panose="05000000000000000000" pitchFamily="2" charset="2"/>
              <a:buChar char="Ø"/>
            </a:pPr>
            <a:r>
              <a:rPr lang="en-US" dirty="0"/>
              <a:t>Professional, Informative Website</a:t>
            </a:r>
          </a:p>
          <a:p>
            <a:pPr lvl="1">
              <a:buFont typeface="Wingdings" panose="05000000000000000000" pitchFamily="2" charset="2"/>
              <a:buChar char="Ø"/>
            </a:pPr>
            <a:r>
              <a:rPr lang="en-US" dirty="0"/>
              <a:t>1					5</a:t>
            </a:r>
          </a:p>
          <a:p>
            <a:pPr lvl="1">
              <a:buFont typeface="Wingdings" panose="05000000000000000000" pitchFamily="2" charset="2"/>
              <a:buChar char="Ø"/>
            </a:pPr>
            <a:r>
              <a:rPr lang="en-US" dirty="0"/>
              <a:t>2					11</a:t>
            </a:r>
          </a:p>
          <a:p>
            <a:pPr lvl="1">
              <a:buFont typeface="Wingdings" panose="05000000000000000000" pitchFamily="2" charset="2"/>
              <a:buChar char="Ø"/>
            </a:pPr>
            <a:r>
              <a:rPr lang="en-US" dirty="0"/>
              <a:t>3					41</a:t>
            </a:r>
          </a:p>
          <a:p>
            <a:pPr lvl="1">
              <a:buFont typeface="Wingdings" panose="05000000000000000000" pitchFamily="2" charset="2"/>
              <a:buChar char="Ø"/>
            </a:pPr>
            <a:r>
              <a:rPr lang="en-US" dirty="0"/>
              <a:t>4					14</a:t>
            </a:r>
          </a:p>
          <a:p>
            <a:pPr lvl="1">
              <a:buFont typeface="Wingdings" panose="05000000000000000000" pitchFamily="2" charset="2"/>
              <a:buChar char="Ø"/>
            </a:pPr>
            <a:r>
              <a:rPr lang="en-US" dirty="0"/>
              <a:t>5					29</a:t>
            </a:r>
          </a:p>
        </p:txBody>
      </p:sp>
      <p:sp>
        <p:nvSpPr>
          <p:cNvPr id="4" name="Content Placeholder 3">
            <a:extLst>
              <a:ext uri="{FF2B5EF4-FFF2-40B4-BE49-F238E27FC236}">
                <a16:creationId xmlns:a16="http://schemas.microsoft.com/office/drawing/2014/main" id="{0CCA3F99-BED6-F031-928A-EE1C21EE12D7}"/>
              </a:ext>
            </a:extLst>
          </p:cNvPr>
          <p:cNvSpPr>
            <a:spLocks noGrp="1"/>
          </p:cNvSpPr>
          <p:nvPr>
            <p:ph sz="half" idx="2"/>
          </p:nvPr>
        </p:nvSpPr>
        <p:spPr>
          <a:xfrm>
            <a:off x="6197599" y="1600201"/>
            <a:ext cx="5459355" cy="4525963"/>
          </a:xfrm>
        </p:spPr>
        <p:txBody>
          <a:bodyPr/>
          <a:lstStyle/>
          <a:p>
            <a:pPr>
              <a:buFont typeface="Wingdings" panose="05000000000000000000" pitchFamily="2" charset="2"/>
              <a:buChar char="Ø"/>
            </a:pPr>
            <a:r>
              <a:rPr lang="en-US" dirty="0"/>
              <a:t>They had the best recruiting video</a:t>
            </a:r>
          </a:p>
          <a:p>
            <a:pPr lvl="1">
              <a:buFont typeface="Wingdings" panose="05000000000000000000" pitchFamily="2" charset="2"/>
              <a:buChar char="Ø"/>
            </a:pPr>
            <a:r>
              <a:rPr lang="en-US" dirty="0"/>
              <a:t>1					28</a:t>
            </a:r>
          </a:p>
          <a:p>
            <a:pPr lvl="1">
              <a:buFont typeface="Wingdings" panose="05000000000000000000" pitchFamily="2" charset="2"/>
              <a:buChar char="Ø"/>
            </a:pPr>
            <a:r>
              <a:rPr lang="en-US" dirty="0"/>
              <a:t>2					30</a:t>
            </a:r>
          </a:p>
          <a:p>
            <a:pPr lvl="1">
              <a:buFont typeface="Wingdings" panose="05000000000000000000" pitchFamily="2" charset="2"/>
              <a:buChar char="Ø"/>
            </a:pPr>
            <a:r>
              <a:rPr lang="en-US" dirty="0"/>
              <a:t>3					28</a:t>
            </a:r>
          </a:p>
          <a:p>
            <a:pPr lvl="1">
              <a:buFont typeface="Wingdings" panose="05000000000000000000" pitchFamily="2" charset="2"/>
              <a:buChar char="Ø"/>
            </a:pPr>
            <a:r>
              <a:rPr lang="en-US" dirty="0"/>
              <a:t>4					9</a:t>
            </a:r>
          </a:p>
          <a:p>
            <a:pPr lvl="1">
              <a:buFont typeface="Wingdings" panose="05000000000000000000" pitchFamily="2" charset="2"/>
              <a:buChar char="Ø"/>
            </a:pPr>
            <a:r>
              <a:rPr lang="en-US" dirty="0"/>
              <a:t>5					4</a:t>
            </a:r>
          </a:p>
        </p:txBody>
      </p:sp>
      <p:sp>
        <p:nvSpPr>
          <p:cNvPr id="5" name="Footer Placeholder 4">
            <a:extLst>
              <a:ext uri="{FF2B5EF4-FFF2-40B4-BE49-F238E27FC236}">
                <a16:creationId xmlns:a16="http://schemas.microsoft.com/office/drawing/2014/main" id="{2305DDD5-E579-B720-2DD1-5C48C66BD90C}"/>
              </a:ext>
            </a:extLst>
          </p:cNvPr>
          <p:cNvSpPr>
            <a:spLocks noGrp="1"/>
          </p:cNvSpPr>
          <p:nvPr>
            <p:ph type="ftr" sz="quarter" idx="11"/>
          </p:nvPr>
        </p:nvSpPr>
        <p:spPr>
          <a:xfrm>
            <a:off x="4161214" y="6583362"/>
            <a:ext cx="3860800" cy="365125"/>
          </a:xfrm>
        </p:spPr>
        <p:txBody>
          <a:bodyPr/>
          <a:lstStyle/>
          <a:p>
            <a:r>
              <a:rPr lang="en-US" dirty="0"/>
              <a:t>© Butch Beach 2024</a:t>
            </a:r>
          </a:p>
        </p:txBody>
      </p:sp>
    </p:spTree>
    <p:extLst>
      <p:ext uri="{BB962C8B-B14F-4D97-AF65-F5344CB8AC3E}">
        <p14:creationId xmlns:p14="http://schemas.microsoft.com/office/powerpoint/2010/main" val="16671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3CDF-42BC-A8E5-A426-61B51F0828FF}"/>
              </a:ext>
            </a:extLst>
          </p:cNvPr>
          <p:cNvSpPr>
            <a:spLocks noGrp="1"/>
          </p:cNvSpPr>
          <p:nvPr>
            <p:ph type="title"/>
          </p:nvPr>
        </p:nvSpPr>
        <p:spPr>
          <a:xfrm>
            <a:off x="138147" y="274638"/>
            <a:ext cx="11814837" cy="1143000"/>
          </a:xfrm>
        </p:spPr>
        <p:txBody>
          <a:bodyPr>
            <a:normAutofit fontScale="90000"/>
          </a:bodyPr>
          <a:lstStyle/>
          <a:p>
            <a:r>
              <a:rPr kumimoji="0" lang="en-US" sz="3600" b="0" i="0" u="none" strike="noStrike" kern="1200" cap="none" spc="0" normalizeH="0" baseline="0" noProof="0" dirty="0">
                <a:ln>
                  <a:noFill/>
                </a:ln>
                <a:solidFill>
                  <a:prstClr val="black"/>
                </a:solidFill>
                <a:effectLst/>
                <a:uLnTx/>
                <a:uFillTx/>
                <a:latin typeface="Calibri"/>
                <a:ea typeface="+mj-ea"/>
                <a:cs typeface="+mj-cs"/>
              </a:rPr>
              <a:t>Regarding your choice of agency, rank the factors in terms of their importance; 1 not all important to 5 Very </a:t>
            </a:r>
            <a:r>
              <a:rPr kumimoji="0" lang="en-US" sz="4000" b="0" i="0" u="none" strike="noStrike" kern="1200" cap="none" spc="0" normalizeH="0" baseline="0" noProof="0" dirty="0">
                <a:ln>
                  <a:noFill/>
                </a:ln>
                <a:solidFill>
                  <a:prstClr val="black"/>
                </a:solidFill>
                <a:effectLst/>
                <a:uLnTx/>
                <a:uFillTx/>
                <a:latin typeface="Calibri"/>
                <a:ea typeface="+mj-ea"/>
                <a:cs typeface="+mj-cs"/>
              </a:rPr>
              <a:t>Important</a:t>
            </a:r>
            <a:endParaRPr lang="en-US" dirty="0"/>
          </a:p>
        </p:txBody>
      </p:sp>
      <p:sp>
        <p:nvSpPr>
          <p:cNvPr id="3" name="Content Placeholder 2">
            <a:extLst>
              <a:ext uri="{FF2B5EF4-FFF2-40B4-BE49-F238E27FC236}">
                <a16:creationId xmlns:a16="http://schemas.microsoft.com/office/drawing/2014/main" id="{2DFA4698-39CF-3939-3AF5-993E9C58C427}"/>
              </a:ext>
            </a:extLst>
          </p:cNvPr>
          <p:cNvSpPr>
            <a:spLocks noGrp="1"/>
          </p:cNvSpPr>
          <p:nvPr>
            <p:ph sz="half" idx="1"/>
          </p:nvPr>
        </p:nvSpPr>
        <p:spPr>
          <a:xfrm>
            <a:off x="396898" y="1600201"/>
            <a:ext cx="5384800" cy="4525963"/>
          </a:xfrm>
        </p:spPr>
        <p:txBody>
          <a:bodyPr/>
          <a:lstStyle/>
          <a:p>
            <a:pPr>
              <a:buFont typeface="Wingdings" panose="05000000000000000000" pitchFamily="2" charset="2"/>
              <a:buChar char="Ø"/>
            </a:pPr>
            <a:r>
              <a:rPr lang="en-US" dirty="0"/>
              <a:t>The personal attention I received</a:t>
            </a:r>
          </a:p>
          <a:p>
            <a:pPr marL="0" indent="0">
              <a:buNone/>
            </a:pPr>
            <a:endParaRPr lang="en-US" dirty="0"/>
          </a:p>
          <a:p>
            <a:pPr lvl="1">
              <a:buFont typeface="Wingdings" panose="05000000000000000000" pitchFamily="2" charset="2"/>
              <a:buChar char="Ø"/>
            </a:pPr>
            <a:r>
              <a:rPr lang="en-US" dirty="0"/>
              <a:t>1					3</a:t>
            </a:r>
          </a:p>
          <a:p>
            <a:pPr lvl="1">
              <a:buFont typeface="Wingdings" panose="05000000000000000000" pitchFamily="2" charset="2"/>
              <a:buChar char="Ø"/>
            </a:pPr>
            <a:r>
              <a:rPr lang="en-US" dirty="0"/>
              <a:t>2					9</a:t>
            </a:r>
          </a:p>
          <a:p>
            <a:pPr lvl="1">
              <a:buFont typeface="Wingdings" panose="05000000000000000000" pitchFamily="2" charset="2"/>
              <a:buChar char="Ø"/>
            </a:pPr>
            <a:r>
              <a:rPr lang="en-US" dirty="0"/>
              <a:t>3					19</a:t>
            </a:r>
          </a:p>
          <a:p>
            <a:pPr lvl="1">
              <a:buFont typeface="Wingdings" panose="05000000000000000000" pitchFamily="2" charset="2"/>
              <a:buChar char="Ø"/>
            </a:pPr>
            <a:r>
              <a:rPr lang="en-US" dirty="0"/>
              <a:t>4					26</a:t>
            </a:r>
          </a:p>
          <a:p>
            <a:pPr lvl="1">
              <a:buFont typeface="Wingdings" panose="05000000000000000000" pitchFamily="2" charset="2"/>
              <a:buChar char="Ø"/>
            </a:pPr>
            <a:r>
              <a:rPr lang="en-US" dirty="0"/>
              <a:t>5					43</a:t>
            </a:r>
          </a:p>
        </p:txBody>
      </p:sp>
      <p:sp>
        <p:nvSpPr>
          <p:cNvPr id="4" name="Content Placeholder 3">
            <a:extLst>
              <a:ext uri="{FF2B5EF4-FFF2-40B4-BE49-F238E27FC236}">
                <a16:creationId xmlns:a16="http://schemas.microsoft.com/office/drawing/2014/main" id="{A1ECFBA8-9911-F8BB-8524-3773FAFA2DF7}"/>
              </a:ext>
            </a:extLst>
          </p:cNvPr>
          <p:cNvSpPr>
            <a:spLocks noGrp="1"/>
          </p:cNvSpPr>
          <p:nvPr>
            <p:ph sz="half" idx="2"/>
          </p:nvPr>
        </p:nvSpPr>
        <p:spPr>
          <a:xfrm>
            <a:off x="5994400" y="1600201"/>
            <a:ext cx="5800702" cy="4525963"/>
          </a:xfrm>
        </p:spPr>
        <p:txBody>
          <a:bodyPr/>
          <a:lstStyle/>
          <a:p>
            <a:pPr>
              <a:buFont typeface="Wingdings" panose="05000000000000000000" pitchFamily="2" charset="2"/>
              <a:buChar char="Ø"/>
            </a:pPr>
            <a:r>
              <a:rPr lang="en-US" dirty="0"/>
              <a:t>They were the first agency to hire me</a:t>
            </a:r>
          </a:p>
          <a:p>
            <a:pPr lvl="1">
              <a:buFont typeface="Wingdings" panose="05000000000000000000" pitchFamily="2" charset="2"/>
              <a:buChar char="Ø"/>
            </a:pPr>
            <a:r>
              <a:rPr lang="en-US" dirty="0"/>
              <a:t>1					15</a:t>
            </a:r>
          </a:p>
          <a:p>
            <a:pPr lvl="1">
              <a:buFont typeface="Wingdings" panose="05000000000000000000" pitchFamily="2" charset="2"/>
              <a:buChar char="Ø"/>
            </a:pPr>
            <a:r>
              <a:rPr lang="en-US" dirty="0"/>
              <a:t>2					25</a:t>
            </a:r>
          </a:p>
          <a:p>
            <a:pPr lvl="1">
              <a:buFont typeface="Wingdings" panose="05000000000000000000" pitchFamily="2" charset="2"/>
              <a:buChar char="Ø"/>
            </a:pPr>
            <a:r>
              <a:rPr lang="en-US" dirty="0"/>
              <a:t>3					25</a:t>
            </a:r>
          </a:p>
          <a:p>
            <a:pPr lvl="1">
              <a:buFont typeface="Wingdings" panose="05000000000000000000" pitchFamily="2" charset="2"/>
              <a:buChar char="Ø"/>
            </a:pPr>
            <a:r>
              <a:rPr lang="en-US" dirty="0"/>
              <a:t>4					15</a:t>
            </a:r>
          </a:p>
          <a:p>
            <a:pPr lvl="1">
              <a:buFont typeface="Wingdings" panose="05000000000000000000" pitchFamily="2" charset="2"/>
              <a:buChar char="Ø"/>
            </a:pPr>
            <a:r>
              <a:rPr lang="en-US" dirty="0"/>
              <a:t>5					20								</a:t>
            </a:r>
          </a:p>
        </p:txBody>
      </p:sp>
      <p:sp>
        <p:nvSpPr>
          <p:cNvPr id="5" name="Footer Placeholder 4">
            <a:extLst>
              <a:ext uri="{FF2B5EF4-FFF2-40B4-BE49-F238E27FC236}">
                <a16:creationId xmlns:a16="http://schemas.microsoft.com/office/drawing/2014/main" id="{C0012DDA-82A0-D375-5E30-B772AE737E8D}"/>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18883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0DA8-24CA-3430-35CE-1E38ABBD1FF5}"/>
              </a:ext>
            </a:extLst>
          </p:cNvPr>
          <p:cNvSpPr>
            <a:spLocks noGrp="1"/>
          </p:cNvSpPr>
          <p:nvPr>
            <p:ph type="title"/>
          </p:nvPr>
        </p:nvSpPr>
        <p:spPr/>
        <p:txBody>
          <a:bodyPr/>
          <a:lstStyle/>
          <a:p>
            <a:r>
              <a:rPr lang="en-US" altLang="en-US" sz="4400" b="1" dirty="0">
                <a:ea typeface="ＭＳ Ｐゴシック" panose="020B0600070205080204" pitchFamily="34" charset="-128"/>
              </a:rPr>
              <a:t>History of Police Recruiting Issues</a:t>
            </a:r>
            <a:endParaRPr lang="en-US" dirty="0"/>
          </a:p>
        </p:txBody>
      </p:sp>
      <p:sp>
        <p:nvSpPr>
          <p:cNvPr id="3" name="Content Placeholder 2">
            <a:extLst>
              <a:ext uri="{FF2B5EF4-FFF2-40B4-BE49-F238E27FC236}">
                <a16:creationId xmlns:a16="http://schemas.microsoft.com/office/drawing/2014/main" id="{490DCCBE-DFFE-03D9-7B0A-D46226AEBB58}"/>
              </a:ext>
            </a:extLst>
          </p:cNvPr>
          <p:cNvSpPr>
            <a:spLocks noGrp="1"/>
          </p:cNvSpPr>
          <p:nvPr>
            <p:ph idx="1"/>
          </p:nvPr>
        </p:nvSpPr>
        <p:spPr/>
        <p:txBody>
          <a:bodyPr>
            <a:normAutofit fontScale="77500" lnSpcReduction="20000"/>
          </a:bodyPr>
          <a:lstStyle/>
          <a:p>
            <a:pPr>
              <a:buFont typeface="Wingdings" panose="05000000000000000000" pitchFamily="2" charset="2"/>
              <a:buChar char="Ø"/>
            </a:pPr>
            <a:r>
              <a:rPr lang="en-US" sz="4000" dirty="0"/>
              <a:t>However, some of those issues seem to be consistent over time.</a:t>
            </a:r>
          </a:p>
          <a:p>
            <a:pPr lvl="1">
              <a:buFont typeface="Wingdings" panose="05000000000000000000" pitchFamily="2" charset="2"/>
              <a:buChar char="Ø"/>
            </a:pPr>
            <a:r>
              <a:rPr lang="en-US" sz="4000" dirty="0"/>
              <a:t>External to Policing</a:t>
            </a:r>
          </a:p>
          <a:p>
            <a:pPr lvl="2">
              <a:buFont typeface="Wingdings" panose="05000000000000000000" pitchFamily="2" charset="2"/>
              <a:buChar char="Ø"/>
            </a:pPr>
            <a:r>
              <a:rPr lang="en-US" sz="4000" dirty="0"/>
              <a:t>Economic conditions</a:t>
            </a:r>
          </a:p>
          <a:p>
            <a:pPr lvl="2">
              <a:buFont typeface="Wingdings" panose="05000000000000000000" pitchFamily="2" charset="2"/>
              <a:buChar char="Ø"/>
            </a:pPr>
            <a:r>
              <a:rPr lang="en-US" sz="4000" dirty="0"/>
              <a:t>Social conditions</a:t>
            </a:r>
          </a:p>
          <a:p>
            <a:pPr lvl="2">
              <a:buFont typeface="Wingdings" panose="05000000000000000000" pitchFamily="2" charset="2"/>
              <a:buChar char="Ø"/>
            </a:pPr>
            <a:r>
              <a:rPr lang="en-US" sz="4000" dirty="0"/>
              <a:t>Work-life changes, et.al.</a:t>
            </a:r>
          </a:p>
          <a:p>
            <a:pPr lvl="2">
              <a:buFont typeface="Wingdings" panose="05000000000000000000" pitchFamily="2" charset="2"/>
              <a:buChar char="Ø"/>
            </a:pPr>
            <a:r>
              <a:rPr lang="en-US" sz="4000" dirty="0"/>
              <a:t>Greater number of recruits have problems such as obesity, substance abuse, etc.</a:t>
            </a:r>
          </a:p>
          <a:p>
            <a:pPr lvl="2">
              <a:buFont typeface="Wingdings" panose="05000000000000000000" pitchFamily="2" charset="2"/>
              <a:buChar char="Ø"/>
            </a:pPr>
            <a:r>
              <a:rPr lang="en-US" sz="4000" dirty="0"/>
              <a:t>Younger generation is less interested in the regimented style</a:t>
            </a:r>
          </a:p>
          <a:p>
            <a:pPr marL="914400" lvl="2" indent="0">
              <a:buNone/>
            </a:pPr>
            <a:endParaRPr lang="en-US" dirty="0"/>
          </a:p>
          <a:p>
            <a:pPr marL="914400" lvl="2" indent="0">
              <a:buNone/>
            </a:pPr>
            <a:endParaRPr lang="en-US" dirty="0"/>
          </a:p>
        </p:txBody>
      </p:sp>
      <p:sp>
        <p:nvSpPr>
          <p:cNvPr id="4" name="Footer Placeholder 3">
            <a:extLst>
              <a:ext uri="{FF2B5EF4-FFF2-40B4-BE49-F238E27FC236}">
                <a16:creationId xmlns:a16="http://schemas.microsoft.com/office/drawing/2014/main" id="{80DF7A63-9D21-E2D5-B69B-178FAA7A3163}"/>
              </a:ext>
            </a:extLst>
          </p:cNvPr>
          <p:cNvSpPr>
            <a:spLocks noGrp="1"/>
          </p:cNvSpPr>
          <p:nvPr>
            <p:ph type="ftr" sz="quarter" idx="11"/>
          </p:nvPr>
        </p:nvSpPr>
        <p:spPr>
          <a:xfrm>
            <a:off x="4108845" y="6583362"/>
            <a:ext cx="3860800" cy="365125"/>
          </a:xfrm>
        </p:spPr>
        <p:txBody>
          <a:bodyPr/>
          <a:lstStyle/>
          <a:p>
            <a:r>
              <a:rPr lang="en-US" dirty="0"/>
              <a:t>© Butch Beach 2024</a:t>
            </a:r>
          </a:p>
        </p:txBody>
      </p:sp>
    </p:spTree>
    <p:extLst>
      <p:ext uri="{BB962C8B-B14F-4D97-AF65-F5344CB8AC3E}">
        <p14:creationId xmlns:p14="http://schemas.microsoft.com/office/powerpoint/2010/main" val="672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0A9-F878-A69B-49DB-46C668F083C9}"/>
              </a:ext>
            </a:extLst>
          </p:cNvPr>
          <p:cNvSpPr>
            <a:spLocks noGrp="1"/>
          </p:cNvSpPr>
          <p:nvPr>
            <p:ph type="title"/>
          </p:nvPr>
        </p:nvSpPr>
        <p:spPr/>
        <p:txBody>
          <a:bodyPr>
            <a:normAutofit fontScale="90000"/>
          </a:bodyPr>
          <a:lstStyle/>
          <a:p>
            <a:r>
              <a:rPr kumimoji="0" lang="en-US" sz="3600" b="0" i="0" u="none" strike="noStrike" kern="1200" cap="none" spc="0" normalizeH="0" baseline="0" noProof="0" dirty="0">
                <a:ln>
                  <a:noFill/>
                </a:ln>
                <a:solidFill>
                  <a:prstClr val="black"/>
                </a:solidFill>
                <a:effectLst/>
                <a:uLnTx/>
                <a:uFillTx/>
                <a:latin typeface="Calibri"/>
                <a:ea typeface="+mj-ea"/>
                <a:cs typeface="+mj-cs"/>
              </a:rPr>
              <a:t>Regarding your choice of agency, rank the factors in terms of their importance; 1 not all important to 5 Very </a:t>
            </a:r>
            <a:r>
              <a:rPr kumimoji="0" lang="en-US" sz="4000" b="0" i="0" u="none" strike="noStrike" kern="1200" cap="none" spc="0" normalizeH="0" baseline="0" noProof="0" dirty="0">
                <a:ln>
                  <a:noFill/>
                </a:ln>
                <a:solidFill>
                  <a:prstClr val="black"/>
                </a:solidFill>
                <a:effectLst/>
                <a:uLnTx/>
                <a:uFillTx/>
                <a:latin typeface="Calibri"/>
                <a:ea typeface="+mj-ea"/>
                <a:cs typeface="+mj-cs"/>
              </a:rPr>
              <a:t>Important</a:t>
            </a:r>
            <a:endParaRPr lang="en-US" dirty="0"/>
          </a:p>
        </p:txBody>
      </p:sp>
      <p:sp>
        <p:nvSpPr>
          <p:cNvPr id="3" name="Content Placeholder 2">
            <a:extLst>
              <a:ext uri="{FF2B5EF4-FFF2-40B4-BE49-F238E27FC236}">
                <a16:creationId xmlns:a16="http://schemas.microsoft.com/office/drawing/2014/main" id="{92376E3E-424F-6F8E-4098-2258AE1239C8}"/>
              </a:ext>
            </a:extLst>
          </p:cNvPr>
          <p:cNvSpPr>
            <a:spLocks noGrp="1"/>
          </p:cNvSpPr>
          <p:nvPr>
            <p:ph sz="half" idx="1"/>
          </p:nvPr>
        </p:nvSpPr>
        <p:spPr/>
        <p:txBody>
          <a:bodyPr/>
          <a:lstStyle/>
          <a:p>
            <a:pPr>
              <a:buFont typeface="Wingdings" panose="05000000000000000000" pitchFamily="2" charset="2"/>
              <a:buChar char="Ø"/>
            </a:pPr>
            <a:r>
              <a:rPr lang="en-US" dirty="0"/>
              <a:t>Salary and benefits were comparable</a:t>
            </a:r>
          </a:p>
          <a:p>
            <a:pPr lvl="1">
              <a:buFont typeface="Wingdings" panose="05000000000000000000" pitchFamily="2" charset="2"/>
              <a:buChar char="Ø"/>
            </a:pPr>
            <a:r>
              <a:rPr lang="en-US" dirty="0"/>
              <a:t>1					6</a:t>
            </a:r>
          </a:p>
          <a:p>
            <a:pPr lvl="1">
              <a:buFont typeface="Wingdings" panose="05000000000000000000" pitchFamily="2" charset="2"/>
              <a:buChar char="Ø"/>
            </a:pPr>
            <a:r>
              <a:rPr lang="en-US" dirty="0"/>
              <a:t>2					21</a:t>
            </a:r>
          </a:p>
          <a:p>
            <a:pPr lvl="1">
              <a:buFont typeface="Wingdings" panose="05000000000000000000" pitchFamily="2" charset="2"/>
              <a:buChar char="Ø"/>
            </a:pPr>
            <a:r>
              <a:rPr lang="en-US" dirty="0"/>
              <a:t>3					26</a:t>
            </a:r>
          </a:p>
          <a:p>
            <a:pPr lvl="1">
              <a:buFont typeface="Wingdings" panose="05000000000000000000" pitchFamily="2" charset="2"/>
              <a:buChar char="Ø"/>
            </a:pPr>
            <a:r>
              <a:rPr lang="en-US" dirty="0"/>
              <a:t>4					19</a:t>
            </a:r>
          </a:p>
          <a:p>
            <a:pPr lvl="1">
              <a:buFont typeface="Wingdings" panose="05000000000000000000" pitchFamily="2" charset="2"/>
              <a:buChar char="Ø"/>
            </a:pPr>
            <a:r>
              <a:rPr lang="en-US" dirty="0"/>
              <a:t>5					29</a:t>
            </a:r>
          </a:p>
        </p:txBody>
      </p:sp>
      <p:sp>
        <p:nvSpPr>
          <p:cNvPr id="4" name="Content Placeholder 3">
            <a:extLst>
              <a:ext uri="{FF2B5EF4-FFF2-40B4-BE49-F238E27FC236}">
                <a16:creationId xmlns:a16="http://schemas.microsoft.com/office/drawing/2014/main" id="{FE64CEAE-22FE-8042-6204-0246E68787CD}"/>
              </a:ext>
            </a:extLst>
          </p:cNvPr>
          <p:cNvSpPr>
            <a:spLocks noGrp="1"/>
          </p:cNvSpPr>
          <p:nvPr>
            <p:ph sz="half" idx="2"/>
          </p:nvPr>
        </p:nvSpPr>
        <p:spPr/>
        <p:txBody>
          <a:bodyPr/>
          <a:lstStyle/>
          <a:p>
            <a:pPr>
              <a:buFont typeface="Wingdings" panose="05000000000000000000" pitchFamily="2" charset="2"/>
              <a:buChar char="Ø"/>
            </a:pPr>
            <a:r>
              <a:rPr lang="en-US" dirty="0"/>
              <a:t>On-line job sites; Zip Recruiter, etc.</a:t>
            </a:r>
          </a:p>
          <a:p>
            <a:pPr lvl="1">
              <a:buFont typeface="Wingdings" panose="05000000000000000000" pitchFamily="2" charset="2"/>
              <a:buChar char="Ø"/>
            </a:pPr>
            <a:r>
              <a:rPr lang="en-US" dirty="0"/>
              <a:t>1					18</a:t>
            </a:r>
          </a:p>
          <a:p>
            <a:pPr lvl="1">
              <a:buFont typeface="Wingdings" panose="05000000000000000000" pitchFamily="2" charset="2"/>
              <a:buChar char="Ø"/>
            </a:pPr>
            <a:r>
              <a:rPr lang="en-US" dirty="0"/>
              <a:t>2					38</a:t>
            </a:r>
          </a:p>
          <a:p>
            <a:pPr lvl="1">
              <a:buFont typeface="Wingdings" panose="05000000000000000000" pitchFamily="2" charset="2"/>
              <a:buChar char="Ø"/>
            </a:pPr>
            <a:r>
              <a:rPr lang="en-US" dirty="0"/>
              <a:t>3					15</a:t>
            </a:r>
          </a:p>
          <a:p>
            <a:pPr lvl="1">
              <a:buFont typeface="Wingdings" panose="05000000000000000000" pitchFamily="2" charset="2"/>
              <a:buChar char="Ø"/>
            </a:pPr>
            <a:r>
              <a:rPr lang="en-US" dirty="0"/>
              <a:t>4					12</a:t>
            </a:r>
          </a:p>
          <a:p>
            <a:pPr lvl="1">
              <a:buFont typeface="Wingdings" panose="05000000000000000000" pitchFamily="2" charset="2"/>
              <a:buChar char="Ø"/>
            </a:pPr>
            <a:r>
              <a:rPr lang="en-US" dirty="0"/>
              <a:t>5					18</a:t>
            </a:r>
          </a:p>
        </p:txBody>
      </p:sp>
      <p:sp>
        <p:nvSpPr>
          <p:cNvPr id="5" name="Footer Placeholder 4">
            <a:extLst>
              <a:ext uri="{FF2B5EF4-FFF2-40B4-BE49-F238E27FC236}">
                <a16:creationId xmlns:a16="http://schemas.microsoft.com/office/drawing/2014/main" id="{C0EDC434-3455-544E-F6F4-952EC2A4E2AD}"/>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158865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5818-7BEC-7F2C-46B1-D8FE49B7992E}"/>
              </a:ext>
            </a:extLst>
          </p:cNvPr>
          <p:cNvSpPr>
            <a:spLocks noGrp="1"/>
          </p:cNvSpPr>
          <p:nvPr>
            <p:ph type="title"/>
          </p:nvPr>
        </p:nvSpPr>
        <p:spPr/>
        <p:txBody>
          <a:bodyPr>
            <a:normAutofit fontScale="90000"/>
          </a:bodyPr>
          <a:lstStyle/>
          <a:p>
            <a:r>
              <a:rPr kumimoji="0" lang="en-US" sz="3600" b="0" i="0" u="none" strike="noStrike" kern="1200" cap="none" spc="0" normalizeH="0" baseline="0" noProof="0" dirty="0">
                <a:ln>
                  <a:noFill/>
                </a:ln>
                <a:solidFill>
                  <a:prstClr val="black"/>
                </a:solidFill>
                <a:effectLst/>
                <a:uLnTx/>
                <a:uFillTx/>
                <a:latin typeface="Calibri"/>
                <a:ea typeface="+mj-ea"/>
                <a:cs typeface="+mj-cs"/>
              </a:rPr>
              <a:t>Regarding your choice of agency, rank the factors in terms of their importance; 1 not all important to 5 Very </a:t>
            </a:r>
            <a:r>
              <a:rPr kumimoji="0" lang="en-US" sz="4000" b="0" i="0" u="none" strike="noStrike" kern="1200" cap="none" spc="0" normalizeH="0" baseline="0" noProof="0" dirty="0">
                <a:ln>
                  <a:noFill/>
                </a:ln>
                <a:solidFill>
                  <a:prstClr val="black"/>
                </a:solidFill>
                <a:effectLst/>
                <a:uLnTx/>
                <a:uFillTx/>
                <a:latin typeface="Calibri"/>
                <a:ea typeface="+mj-ea"/>
                <a:cs typeface="+mj-cs"/>
              </a:rPr>
              <a:t>Important</a:t>
            </a:r>
            <a:endParaRPr lang="en-US" dirty="0"/>
          </a:p>
        </p:txBody>
      </p:sp>
      <p:sp>
        <p:nvSpPr>
          <p:cNvPr id="3" name="Content Placeholder 2">
            <a:extLst>
              <a:ext uri="{FF2B5EF4-FFF2-40B4-BE49-F238E27FC236}">
                <a16:creationId xmlns:a16="http://schemas.microsoft.com/office/drawing/2014/main" id="{086FEF77-1795-E24D-DF99-17706AF76CFD}"/>
              </a:ext>
            </a:extLst>
          </p:cNvPr>
          <p:cNvSpPr>
            <a:spLocks noGrp="1"/>
          </p:cNvSpPr>
          <p:nvPr>
            <p:ph sz="half" idx="1"/>
          </p:nvPr>
        </p:nvSpPr>
        <p:spPr/>
        <p:txBody>
          <a:bodyPr/>
          <a:lstStyle/>
          <a:p>
            <a:pPr>
              <a:buFont typeface="Wingdings" panose="05000000000000000000" pitchFamily="2" charset="2"/>
              <a:buChar char="Ø"/>
            </a:pPr>
            <a:r>
              <a:rPr lang="en-US" dirty="0"/>
              <a:t>Local advertising</a:t>
            </a:r>
          </a:p>
          <a:p>
            <a:pPr marL="0" indent="0">
              <a:buNone/>
            </a:pPr>
            <a:endParaRPr lang="en-US" dirty="0"/>
          </a:p>
          <a:p>
            <a:pPr lvl="1">
              <a:buFont typeface="Wingdings" panose="05000000000000000000" pitchFamily="2" charset="2"/>
              <a:buChar char="Ø"/>
            </a:pPr>
            <a:r>
              <a:rPr lang="en-US" dirty="0"/>
              <a:t>1					40</a:t>
            </a:r>
          </a:p>
          <a:p>
            <a:pPr lvl="1">
              <a:buFont typeface="Wingdings" panose="05000000000000000000" pitchFamily="2" charset="2"/>
              <a:buChar char="Ø"/>
            </a:pPr>
            <a:r>
              <a:rPr lang="en-US" dirty="0"/>
              <a:t>2					25</a:t>
            </a:r>
          </a:p>
          <a:p>
            <a:pPr lvl="1">
              <a:buFont typeface="Wingdings" panose="05000000000000000000" pitchFamily="2" charset="2"/>
              <a:buChar char="Ø"/>
            </a:pPr>
            <a:r>
              <a:rPr lang="en-US" dirty="0"/>
              <a:t>3					12</a:t>
            </a:r>
          </a:p>
          <a:p>
            <a:pPr lvl="1">
              <a:buFont typeface="Wingdings" panose="05000000000000000000" pitchFamily="2" charset="2"/>
              <a:buChar char="Ø"/>
            </a:pPr>
            <a:r>
              <a:rPr lang="en-US" dirty="0"/>
              <a:t>4					9</a:t>
            </a:r>
          </a:p>
          <a:p>
            <a:pPr lvl="1">
              <a:buFont typeface="Wingdings" panose="05000000000000000000" pitchFamily="2" charset="2"/>
              <a:buChar char="Ø"/>
            </a:pPr>
            <a:r>
              <a:rPr lang="en-US" dirty="0"/>
              <a:t>5					14</a:t>
            </a:r>
          </a:p>
        </p:txBody>
      </p:sp>
      <p:sp>
        <p:nvSpPr>
          <p:cNvPr id="4" name="Content Placeholder 3">
            <a:extLst>
              <a:ext uri="{FF2B5EF4-FFF2-40B4-BE49-F238E27FC236}">
                <a16:creationId xmlns:a16="http://schemas.microsoft.com/office/drawing/2014/main" id="{7E49BFFC-E6FE-65ED-73FD-BAEEDA30581F}"/>
              </a:ext>
            </a:extLst>
          </p:cNvPr>
          <p:cNvSpPr>
            <a:spLocks noGrp="1"/>
          </p:cNvSpPr>
          <p:nvPr>
            <p:ph sz="half" idx="2"/>
          </p:nvPr>
        </p:nvSpPr>
        <p:spPr/>
        <p:txBody>
          <a:bodyPr/>
          <a:lstStyle/>
          <a:p>
            <a:pPr>
              <a:buFont typeface="Wingdings" panose="05000000000000000000" pitchFamily="2" charset="2"/>
              <a:buChar char="Ø"/>
            </a:pPr>
            <a:r>
              <a:rPr lang="en-US" dirty="0"/>
              <a:t>Word of mouth; personal interaction</a:t>
            </a:r>
          </a:p>
          <a:p>
            <a:pPr lvl="1">
              <a:buFont typeface="Wingdings" panose="05000000000000000000" pitchFamily="2" charset="2"/>
              <a:buChar char="Ø"/>
            </a:pPr>
            <a:r>
              <a:rPr lang="en-US" dirty="0"/>
              <a:t>1					5</a:t>
            </a:r>
          </a:p>
          <a:p>
            <a:pPr lvl="1">
              <a:buFont typeface="Wingdings" panose="05000000000000000000" pitchFamily="2" charset="2"/>
              <a:buChar char="Ø"/>
            </a:pPr>
            <a:r>
              <a:rPr lang="en-US" dirty="0"/>
              <a:t>2					10</a:t>
            </a:r>
          </a:p>
          <a:p>
            <a:pPr lvl="1">
              <a:buFont typeface="Wingdings" panose="05000000000000000000" pitchFamily="2" charset="2"/>
              <a:buChar char="Ø"/>
            </a:pPr>
            <a:r>
              <a:rPr lang="en-US" dirty="0"/>
              <a:t>3					16</a:t>
            </a:r>
          </a:p>
          <a:p>
            <a:pPr lvl="1">
              <a:buFont typeface="Wingdings" panose="05000000000000000000" pitchFamily="2" charset="2"/>
              <a:buChar char="Ø"/>
            </a:pPr>
            <a:r>
              <a:rPr lang="en-US" dirty="0"/>
              <a:t>4					31</a:t>
            </a:r>
          </a:p>
          <a:p>
            <a:pPr lvl="1">
              <a:buFont typeface="Wingdings" panose="05000000000000000000" pitchFamily="2" charset="2"/>
              <a:buChar char="Ø"/>
            </a:pPr>
            <a:r>
              <a:rPr lang="en-US" dirty="0"/>
              <a:t>5					38</a:t>
            </a:r>
          </a:p>
        </p:txBody>
      </p:sp>
      <p:sp>
        <p:nvSpPr>
          <p:cNvPr id="5" name="Footer Placeholder 4">
            <a:extLst>
              <a:ext uri="{FF2B5EF4-FFF2-40B4-BE49-F238E27FC236}">
                <a16:creationId xmlns:a16="http://schemas.microsoft.com/office/drawing/2014/main" id="{5D353380-1A23-6E2C-A940-C1DC197A7BB9}"/>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238397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DF0C-DCE1-9F27-9B35-F9027CD11B68}"/>
              </a:ext>
            </a:extLst>
          </p:cNvPr>
          <p:cNvSpPr>
            <a:spLocks noGrp="1"/>
          </p:cNvSpPr>
          <p:nvPr>
            <p:ph type="title"/>
          </p:nvPr>
        </p:nvSpPr>
        <p:spPr/>
        <p:txBody>
          <a:bodyPr/>
          <a:lstStyle/>
          <a:p>
            <a:r>
              <a:rPr lang="en-US" dirty="0"/>
              <a:t>Top Ten</a:t>
            </a:r>
          </a:p>
        </p:txBody>
      </p:sp>
      <p:sp>
        <p:nvSpPr>
          <p:cNvPr id="3" name="Content Placeholder 2">
            <a:extLst>
              <a:ext uri="{FF2B5EF4-FFF2-40B4-BE49-F238E27FC236}">
                <a16:creationId xmlns:a16="http://schemas.microsoft.com/office/drawing/2014/main" id="{6E2C154C-BB8E-E9F8-DEB3-C0938FB880F9}"/>
              </a:ext>
            </a:extLst>
          </p:cNvPr>
          <p:cNvSpPr>
            <a:spLocks noGrp="1"/>
          </p:cNvSpPr>
          <p:nvPr>
            <p:ph sz="half" idx="1"/>
          </p:nvPr>
        </p:nvSpPr>
        <p:spPr/>
        <p:txBody>
          <a:bodyPr>
            <a:normAutofit fontScale="55000" lnSpcReduction="20000"/>
          </a:bodyPr>
          <a:lstStyle/>
          <a:p>
            <a:pPr marL="514350" indent="-514350">
              <a:buFont typeface="+mj-lt"/>
              <a:buAutoNum type="arabicPeriod"/>
            </a:pPr>
            <a:r>
              <a:rPr lang="en-US" dirty="0"/>
              <a:t>Professional actions of their personnel</a:t>
            </a:r>
          </a:p>
          <a:p>
            <a:pPr marL="514350" indent="-514350">
              <a:buFont typeface="+mj-lt"/>
              <a:buAutoNum type="arabicPeriod"/>
            </a:pPr>
            <a:r>
              <a:rPr lang="en-US" dirty="0"/>
              <a:t>Professional appearance of their personnel</a:t>
            </a:r>
          </a:p>
          <a:p>
            <a:pPr marL="514350" indent="-514350">
              <a:buFont typeface="+mj-lt"/>
              <a:buAutoNum type="arabicPeriod"/>
            </a:pPr>
            <a:r>
              <a:rPr lang="en-US" dirty="0"/>
              <a:t>Word of mouth; personal interaction</a:t>
            </a:r>
          </a:p>
          <a:p>
            <a:pPr marL="514350" indent="-514350">
              <a:buFont typeface="+mj-lt"/>
              <a:buAutoNum type="arabicPeriod"/>
            </a:pPr>
            <a:r>
              <a:rPr lang="en-US" dirty="0"/>
              <a:t>The personal attention I received</a:t>
            </a:r>
          </a:p>
          <a:p>
            <a:pPr marL="514350" indent="-514350">
              <a:buFont typeface="+mj-lt"/>
              <a:buAutoNum type="arabicPeriod"/>
            </a:pPr>
            <a:r>
              <a:rPr lang="en-US" dirty="0"/>
              <a:t>The agency’s reputation in the community</a:t>
            </a:r>
          </a:p>
          <a:p>
            <a:pPr marL="514350" indent="-514350">
              <a:buFont typeface="+mj-lt"/>
              <a:buAutoNum type="arabicPeriod"/>
            </a:pPr>
            <a:r>
              <a:rPr lang="en-US" dirty="0"/>
              <a:t>Proximity of where I live </a:t>
            </a:r>
          </a:p>
          <a:p>
            <a:pPr marL="514350" indent="-514350">
              <a:buFont typeface="+mj-lt"/>
              <a:buAutoNum type="arabicPeriod"/>
            </a:pPr>
            <a:r>
              <a:rPr lang="en-US" dirty="0"/>
              <a:t>Ride along experience</a:t>
            </a:r>
          </a:p>
          <a:p>
            <a:pPr marL="514350" indent="-514350">
              <a:buFont typeface="+mj-lt"/>
              <a:buAutoNum type="arabicPeriod"/>
            </a:pPr>
            <a:r>
              <a:rPr lang="en-US" dirty="0"/>
              <a:t>Salary and benefits were comparable</a:t>
            </a:r>
          </a:p>
          <a:p>
            <a:pPr marL="514350" indent="-514350">
              <a:buFont typeface="+mj-lt"/>
              <a:buAutoNum type="arabicPeriod"/>
            </a:pPr>
            <a:r>
              <a:rPr lang="en-US" dirty="0"/>
              <a:t>Professional, informative website</a:t>
            </a:r>
          </a:p>
          <a:p>
            <a:pPr marL="514350" indent="-514350">
              <a:buFont typeface="+mj-lt"/>
              <a:buAutoNum type="arabicPeriod"/>
            </a:pPr>
            <a:r>
              <a:rPr lang="en-US" dirty="0"/>
              <a:t>Professional, informative social media</a:t>
            </a:r>
          </a:p>
          <a:p>
            <a:pPr marL="514350" indent="-514350">
              <a:buFont typeface="+mj-lt"/>
              <a:buAutoNum type="arabicPeriod"/>
            </a:pPr>
            <a:r>
              <a:rPr lang="en-US" dirty="0"/>
              <a:t>They were the first agency to hire me</a:t>
            </a:r>
          </a:p>
          <a:p>
            <a:pPr marL="514350" indent="-514350">
              <a:buFont typeface="+mj-lt"/>
              <a:buAutoNum type="arabicPeriod"/>
            </a:pPr>
            <a:r>
              <a:rPr lang="en-US" dirty="0"/>
              <a:t>On-line job sites like Zip Recruiter, </a:t>
            </a:r>
            <a:r>
              <a:rPr lang="en-US" dirty="0" err="1"/>
              <a:t>etc</a:t>
            </a:r>
            <a:endParaRPr lang="en-US" dirty="0"/>
          </a:p>
          <a:p>
            <a:pPr marL="514350" indent="-514350">
              <a:buFont typeface="+mj-lt"/>
              <a:buAutoNum type="arabicPeriod"/>
            </a:pPr>
            <a:r>
              <a:rPr lang="en-US" dirty="0"/>
              <a:t>Local advertising</a:t>
            </a:r>
          </a:p>
          <a:p>
            <a:pPr marL="514350" indent="-514350">
              <a:buFont typeface="+mj-lt"/>
              <a:buAutoNum type="arabicPeriod"/>
            </a:pPr>
            <a:r>
              <a:rPr lang="en-US" dirty="0"/>
              <a:t>They had the best recruiting video</a:t>
            </a:r>
          </a:p>
          <a:p>
            <a:pPr marL="0" indent="0">
              <a:buNone/>
            </a:pPr>
            <a:endParaRPr lang="en-US" dirty="0"/>
          </a:p>
        </p:txBody>
      </p:sp>
      <p:sp>
        <p:nvSpPr>
          <p:cNvPr id="4" name="Content Placeholder 3">
            <a:extLst>
              <a:ext uri="{FF2B5EF4-FFF2-40B4-BE49-F238E27FC236}">
                <a16:creationId xmlns:a16="http://schemas.microsoft.com/office/drawing/2014/main" id="{EE196D77-C8B1-EED3-56B7-52543B9A9044}"/>
              </a:ext>
            </a:extLst>
          </p:cNvPr>
          <p:cNvSpPr>
            <a:spLocks noGrp="1"/>
          </p:cNvSpPr>
          <p:nvPr>
            <p:ph sz="half" idx="2"/>
          </p:nvPr>
        </p:nvSpPr>
        <p:spPr/>
        <p:txBody>
          <a:bodyPr>
            <a:normAutofit fontScale="55000" lnSpcReduction="20000"/>
          </a:bodyPr>
          <a:lstStyle/>
          <a:p>
            <a:pPr marL="514350" indent="-514350">
              <a:buFont typeface="+mj-lt"/>
              <a:buAutoNum type="arabicPeriod"/>
            </a:pPr>
            <a:r>
              <a:rPr lang="en-US" dirty="0"/>
              <a:t>Professional actions of their personnel		</a:t>
            </a:r>
            <a:r>
              <a:rPr lang="en-US" b="1" dirty="0">
                <a:solidFill>
                  <a:srgbClr val="FF0000"/>
                </a:solidFill>
              </a:rPr>
              <a:t> </a:t>
            </a:r>
            <a:endParaRPr lang="en-US" dirty="0"/>
          </a:p>
          <a:p>
            <a:pPr marL="514350" indent="-514350">
              <a:buFont typeface="+mj-lt"/>
              <a:buAutoNum type="arabicPeriod"/>
            </a:pPr>
            <a:r>
              <a:rPr lang="en-US" dirty="0"/>
              <a:t>Professional appearance of their personnel	</a:t>
            </a:r>
            <a:r>
              <a:rPr lang="en-US" b="1" dirty="0">
                <a:solidFill>
                  <a:srgbClr val="FF0000"/>
                </a:solidFill>
              </a:rPr>
              <a:t> </a:t>
            </a:r>
          </a:p>
          <a:p>
            <a:pPr marL="514350" indent="-514350">
              <a:buFont typeface="+mj-lt"/>
              <a:buAutoNum type="arabicPeriod"/>
            </a:pPr>
            <a:r>
              <a:rPr lang="en-US" dirty="0"/>
              <a:t>The Agency’s reputation in the community	</a:t>
            </a:r>
            <a:r>
              <a:rPr lang="en-US" b="1" dirty="0">
                <a:solidFill>
                  <a:srgbClr val="FF0000"/>
                </a:solidFill>
              </a:rPr>
              <a:t> </a:t>
            </a:r>
            <a:endParaRPr lang="en-US" b="1" dirty="0"/>
          </a:p>
          <a:p>
            <a:pPr marL="514350" indent="-514350">
              <a:buFont typeface="+mj-lt"/>
              <a:buAutoNum type="arabicPeriod"/>
            </a:pPr>
            <a:r>
              <a:rPr lang="en-US" dirty="0"/>
              <a:t>The personal attention I received		</a:t>
            </a:r>
            <a:r>
              <a:rPr lang="en-US" b="1" dirty="0">
                <a:solidFill>
                  <a:srgbClr val="FF0000"/>
                </a:solidFill>
              </a:rPr>
              <a:t> </a:t>
            </a:r>
          </a:p>
          <a:p>
            <a:pPr marL="514350" indent="-514350">
              <a:buFont typeface="+mj-lt"/>
              <a:buAutoNum type="arabicPeriod"/>
            </a:pPr>
            <a:r>
              <a:rPr lang="en-US" dirty="0"/>
              <a:t>Proximity to where I live			</a:t>
            </a:r>
            <a:r>
              <a:rPr lang="en-US" b="1" dirty="0">
                <a:solidFill>
                  <a:srgbClr val="FF0000"/>
                </a:solidFill>
              </a:rPr>
              <a:t> </a:t>
            </a:r>
          </a:p>
          <a:p>
            <a:pPr marL="514350" indent="-514350">
              <a:buFont typeface="+mj-lt"/>
              <a:buAutoNum type="arabicPeriod"/>
            </a:pPr>
            <a:r>
              <a:rPr lang="en-US" dirty="0"/>
              <a:t>Professional, Informative website</a:t>
            </a:r>
            <a:r>
              <a:rPr lang="en-US" b="1" dirty="0">
                <a:solidFill>
                  <a:srgbClr val="FF0000"/>
                </a:solidFill>
              </a:rPr>
              <a:t>		 </a:t>
            </a:r>
          </a:p>
          <a:p>
            <a:pPr marL="514350" indent="-514350">
              <a:buFont typeface="+mj-lt"/>
              <a:buAutoNum type="arabicPeriod"/>
            </a:pPr>
            <a:r>
              <a:rPr lang="en-US" dirty="0"/>
              <a:t>Professional, Informative Social Media</a:t>
            </a:r>
            <a:r>
              <a:rPr lang="en-US" b="1" dirty="0">
                <a:solidFill>
                  <a:srgbClr val="FF0000"/>
                </a:solidFill>
              </a:rPr>
              <a:t>		 </a:t>
            </a:r>
          </a:p>
          <a:p>
            <a:pPr marL="514350" indent="-514350">
              <a:buFont typeface="+mj-lt"/>
              <a:buAutoNum type="arabicPeriod"/>
            </a:pPr>
            <a:r>
              <a:rPr lang="en-US" dirty="0"/>
              <a:t>Salary and benefits were comparable</a:t>
            </a:r>
            <a:r>
              <a:rPr lang="en-US" b="1" dirty="0">
                <a:solidFill>
                  <a:srgbClr val="FF0000"/>
                </a:solidFill>
              </a:rPr>
              <a:t>		 </a:t>
            </a:r>
          </a:p>
          <a:p>
            <a:pPr marL="514350" indent="-514350">
              <a:buFont typeface="+mj-lt"/>
              <a:buAutoNum type="arabicPeriod"/>
            </a:pPr>
            <a:r>
              <a:rPr lang="en-US" dirty="0"/>
              <a:t>Word of mouth, personal interaction</a:t>
            </a:r>
            <a:r>
              <a:rPr lang="en-US" b="1" dirty="0">
                <a:solidFill>
                  <a:srgbClr val="FF0000"/>
                </a:solidFill>
              </a:rPr>
              <a:t>		 </a:t>
            </a:r>
          </a:p>
          <a:p>
            <a:pPr marL="514350" indent="-514350">
              <a:buFont typeface="+mj-lt"/>
              <a:buAutoNum type="arabicPeriod"/>
            </a:pPr>
            <a:r>
              <a:rPr lang="en-US" dirty="0"/>
              <a:t>A ride along experience</a:t>
            </a:r>
            <a:r>
              <a:rPr lang="en-US" b="1" dirty="0">
                <a:solidFill>
                  <a:srgbClr val="FF0000"/>
                </a:solidFill>
              </a:rPr>
              <a:t>			 </a:t>
            </a:r>
          </a:p>
          <a:p>
            <a:pPr marL="514350" indent="-514350">
              <a:buFont typeface="+mj-lt"/>
              <a:buAutoNum type="arabicPeriod"/>
            </a:pPr>
            <a:r>
              <a:rPr lang="en-US" dirty="0"/>
              <a:t>They had the best recruiting video</a:t>
            </a:r>
            <a:r>
              <a:rPr lang="en-US" b="1" dirty="0">
                <a:solidFill>
                  <a:srgbClr val="FF0000"/>
                </a:solidFill>
              </a:rPr>
              <a:t>		 </a:t>
            </a:r>
          </a:p>
          <a:p>
            <a:pPr marL="514350" indent="-514350">
              <a:buFont typeface="+mj-lt"/>
              <a:buAutoNum type="arabicPeriod"/>
            </a:pPr>
            <a:r>
              <a:rPr lang="en-US" dirty="0"/>
              <a:t>They were the first agency to hire me</a:t>
            </a:r>
            <a:r>
              <a:rPr lang="en-US" b="1" dirty="0">
                <a:solidFill>
                  <a:srgbClr val="FF0000"/>
                </a:solidFill>
              </a:rPr>
              <a:t>		 </a:t>
            </a:r>
          </a:p>
          <a:p>
            <a:pPr marL="514350" indent="-514350">
              <a:buFont typeface="+mj-lt"/>
              <a:buAutoNum type="arabicPeriod"/>
            </a:pPr>
            <a:r>
              <a:rPr lang="en-US" dirty="0"/>
              <a:t>Local advertising</a:t>
            </a:r>
            <a:r>
              <a:rPr lang="en-US" b="1" dirty="0">
                <a:solidFill>
                  <a:srgbClr val="FF0000"/>
                </a:solidFill>
              </a:rPr>
              <a:t>				 </a:t>
            </a:r>
          </a:p>
          <a:p>
            <a:pPr marL="514350" indent="-514350">
              <a:buFont typeface="+mj-lt"/>
              <a:buAutoNum type="arabicPeriod"/>
            </a:pPr>
            <a:r>
              <a:rPr lang="en-US" dirty="0"/>
              <a:t>On-line job sites (zip recruiter, </a:t>
            </a:r>
            <a:r>
              <a:rPr lang="en-US" dirty="0" err="1"/>
              <a:t>etc</a:t>
            </a:r>
            <a:r>
              <a:rPr lang="en-US" dirty="0"/>
              <a:t>)							</a:t>
            </a:r>
            <a:r>
              <a:rPr lang="en-US" b="1" dirty="0">
                <a:solidFill>
                  <a:srgbClr val="FF0000"/>
                </a:solidFill>
              </a:rPr>
              <a:t>	</a:t>
            </a:r>
            <a:endParaRPr lang="en-US" dirty="0"/>
          </a:p>
        </p:txBody>
      </p:sp>
      <p:sp>
        <p:nvSpPr>
          <p:cNvPr id="5" name="Footer Placeholder 4">
            <a:extLst>
              <a:ext uri="{FF2B5EF4-FFF2-40B4-BE49-F238E27FC236}">
                <a16:creationId xmlns:a16="http://schemas.microsoft.com/office/drawing/2014/main" id="{8A7D999D-EFE1-17D8-EEAE-B95823B208BF}"/>
              </a:ext>
            </a:extLst>
          </p:cNvPr>
          <p:cNvSpPr>
            <a:spLocks noGrp="1"/>
          </p:cNvSpPr>
          <p:nvPr>
            <p:ph type="ftr" sz="quarter" idx="11"/>
          </p:nvPr>
        </p:nvSpPr>
        <p:spPr>
          <a:xfrm>
            <a:off x="4267200" y="6492875"/>
            <a:ext cx="3860800" cy="365125"/>
          </a:xfrm>
        </p:spPr>
        <p:txBody>
          <a:bodyPr/>
          <a:lstStyle/>
          <a:p>
            <a:r>
              <a:rPr lang="en-US" dirty="0"/>
              <a:t>© Butch Beach 2024</a:t>
            </a:r>
          </a:p>
        </p:txBody>
      </p:sp>
    </p:spTree>
    <p:extLst>
      <p:ext uri="{BB962C8B-B14F-4D97-AF65-F5344CB8AC3E}">
        <p14:creationId xmlns:p14="http://schemas.microsoft.com/office/powerpoint/2010/main" val="84536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C0C2-6BA8-ED3E-07D0-344184001B27}"/>
              </a:ext>
            </a:extLst>
          </p:cNvPr>
          <p:cNvSpPr>
            <a:spLocks noGrp="1"/>
          </p:cNvSpPr>
          <p:nvPr>
            <p:ph type="title"/>
          </p:nvPr>
        </p:nvSpPr>
        <p:spPr/>
        <p:txBody>
          <a:bodyPr>
            <a:normAutofit fontScale="90000"/>
          </a:bodyPr>
          <a:lstStyle/>
          <a:p>
            <a:r>
              <a:rPr lang="en-US" dirty="0"/>
              <a:t>How long have you seriously considered a career in law enforcement?</a:t>
            </a:r>
          </a:p>
        </p:txBody>
      </p:sp>
      <p:sp>
        <p:nvSpPr>
          <p:cNvPr id="3" name="Content Placeholder 2">
            <a:extLst>
              <a:ext uri="{FF2B5EF4-FFF2-40B4-BE49-F238E27FC236}">
                <a16:creationId xmlns:a16="http://schemas.microsoft.com/office/drawing/2014/main" id="{2C70D78F-2272-1E7F-46CF-013046E813C1}"/>
              </a:ext>
            </a:extLst>
          </p:cNvPr>
          <p:cNvSpPr>
            <a:spLocks noGrp="1"/>
          </p:cNvSpPr>
          <p:nvPr>
            <p:ph idx="1"/>
          </p:nvPr>
        </p:nvSpPr>
        <p:spPr/>
        <p:txBody>
          <a:bodyPr/>
          <a:lstStyle/>
          <a:p>
            <a:pPr>
              <a:buFont typeface="Wingdings" panose="05000000000000000000" pitchFamily="2" charset="2"/>
              <a:buChar char="Ø"/>
            </a:pPr>
            <a:r>
              <a:rPr lang="en-US" dirty="0"/>
              <a:t>Since High School							</a:t>
            </a:r>
            <a:r>
              <a:rPr lang="en-US" b="1" dirty="0">
                <a:solidFill>
                  <a:srgbClr val="FF0000"/>
                </a:solidFill>
              </a:rPr>
              <a:t>31%</a:t>
            </a:r>
            <a:endParaRPr lang="en-US" dirty="0"/>
          </a:p>
          <a:p>
            <a:pPr>
              <a:buFont typeface="Wingdings" panose="05000000000000000000" pitchFamily="2" charset="2"/>
              <a:buChar char="Ø"/>
            </a:pPr>
            <a:r>
              <a:rPr lang="en-US" dirty="0"/>
              <a:t>After my time in college						</a:t>
            </a:r>
            <a:r>
              <a:rPr lang="en-US" b="1" dirty="0">
                <a:solidFill>
                  <a:srgbClr val="FF0000"/>
                </a:solidFill>
              </a:rPr>
              <a:t>11%</a:t>
            </a:r>
            <a:endParaRPr lang="en-US" dirty="0"/>
          </a:p>
          <a:p>
            <a:pPr>
              <a:buFont typeface="Wingdings" panose="05000000000000000000" pitchFamily="2" charset="2"/>
              <a:buChar char="Ø"/>
            </a:pPr>
            <a:r>
              <a:rPr lang="en-US" dirty="0"/>
              <a:t>After my time in the military					</a:t>
            </a:r>
            <a:r>
              <a:rPr lang="en-US" b="1" dirty="0">
                <a:solidFill>
                  <a:srgbClr val="FF0000"/>
                </a:solidFill>
              </a:rPr>
              <a:t>12%</a:t>
            </a:r>
            <a:endParaRPr lang="en-US" dirty="0"/>
          </a:p>
          <a:p>
            <a:pPr>
              <a:buFont typeface="Wingdings" panose="05000000000000000000" pitchFamily="2" charset="2"/>
              <a:buChar char="Ø"/>
            </a:pPr>
            <a:r>
              <a:rPr lang="en-US" dirty="0"/>
              <a:t>All my life								</a:t>
            </a:r>
            <a:r>
              <a:rPr lang="en-US" b="1" dirty="0">
                <a:solidFill>
                  <a:srgbClr val="FF0000"/>
                </a:solidFill>
              </a:rPr>
              <a:t>29%</a:t>
            </a:r>
            <a:endParaRPr lang="en-US" dirty="0"/>
          </a:p>
          <a:p>
            <a:pPr>
              <a:buFont typeface="Wingdings" panose="05000000000000000000" pitchFamily="2" charset="2"/>
              <a:buChar char="Ø"/>
            </a:pPr>
            <a:r>
              <a:rPr lang="en-US" dirty="0"/>
              <a:t>This is a recent decision						</a:t>
            </a:r>
            <a:r>
              <a:rPr lang="en-US" b="1" dirty="0">
                <a:solidFill>
                  <a:srgbClr val="FF0000"/>
                </a:solidFill>
              </a:rPr>
              <a:t>16%</a:t>
            </a:r>
            <a:endParaRPr lang="en-US" dirty="0"/>
          </a:p>
        </p:txBody>
      </p:sp>
      <p:sp>
        <p:nvSpPr>
          <p:cNvPr id="4" name="Footer Placeholder 3">
            <a:extLst>
              <a:ext uri="{FF2B5EF4-FFF2-40B4-BE49-F238E27FC236}">
                <a16:creationId xmlns:a16="http://schemas.microsoft.com/office/drawing/2014/main" id="{63490BEB-A47C-EC74-BEDB-0DADE805058E}"/>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1200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61B4-CE6B-571E-B62F-20A036902C75}"/>
              </a:ext>
            </a:extLst>
          </p:cNvPr>
          <p:cNvSpPr>
            <a:spLocks noGrp="1"/>
          </p:cNvSpPr>
          <p:nvPr>
            <p:ph type="title"/>
          </p:nvPr>
        </p:nvSpPr>
        <p:spPr/>
        <p:txBody>
          <a:bodyPr>
            <a:normAutofit fontScale="90000"/>
          </a:bodyPr>
          <a:lstStyle/>
          <a:p>
            <a:r>
              <a:rPr lang="en-US" dirty="0"/>
              <a:t>What were your most important expectations from your agency of choice</a:t>
            </a:r>
          </a:p>
        </p:txBody>
      </p:sp>
      <p:sp>
        <p:nvSpPr>
          <p:cNvPr id="3" name="Content Placeholder 2">
            <a:extLst>
              <a:ext uri="{FF2B5EF4-FFF2-40B4-BE49-F238E27FC236}">
                <a16:creationId xmlns:a16="http://schemas.microsoft.com/office/drawing/2014/main" id="{D65A3C6A-5D15-2A33-F191-1FA2E30AFCDB}"/>
              </a:ext>
            </a:extLst>
          </p:cNvPr>
          <p:cNvSpPr>
            <a:spLocks noGrp="1"/>
          </p:cNvSpPr>
          <p:nvPr>
            <p:ph idx="1"/>
          </p:nvPr>
        </p:nvSpPr>
        <p:spPr/>
        <p:txBody>
          <a:bodyPr/>
          <a:lstStyle/>
          <a:p>
            <a:pPr marL="514350" indent="-514350">
              <a:buFont typeface="+mj-lt"/>
              <a:buAutoNum type="arabicPeriod"/>
            </a:pPr>
            <a:r>
              <a:rPr lang="en-US" dirty="0"/>
              <a:t>Professionalism and high standards				</a:t>
            </a:r>
            <a:r>
              <a:rPr lang="en-US" b="1" dirty="0">
                <a:solidFill>
                  <a:srgbClr val="FF0000"/>
                </a:solidFill>
              </a:rPr>
              <a:t>4.62</a:t>
            </a:r>
            <a:endParaRPr lang="en-US" dirty="0"/>
          </a:p>
          <a:p>
            <a:pPr marL="514350" indent="-514350">
              <a:buFont typeface="+mj-lt"/>
              <a:buAutoNum type="arabicPeriod"/>
            </a:pPr>
            <a:r>
              <a:rPr lang="en-US" dirty="0"/>
              <a:t>Supportive of me and my career goals			</a:t>
            </a:r>
            <a:r>
              <a:rPr lang="en-US" b="1" dirty="0">
                <a:solidFill>
                  <a:srgbClr val="FF0000"/>
                </a:solidFill>
              </a:rPr>
              <a:t>4.60</a:t>
            </a:r>
          </a:p>
          <a:p>
            <a:pPr marL="514350" indent="-514350">
              <a:buFont typeface="+mj-lt"/>
              <a:buAutoNum type="arabicPeriod"/>
            </a:pPr>
            <a:r>
              <a:rPr lang="en-US" dirty="0"/>
              <a:t>Make a difference in the community			</a:t>
            </a:r>
            <a:r>
              <a:rPr lang="en-US" b="1" dirty="0">
                <a:solidFill>
                  <a:srgbClr val="FF0000"/>
                </a:solidFill>
              </a:rPr>
              <a:t>4.60</a:t>
            </a:r>
            <a:endParaRPr lang="en-US" dirty="0"/>
          </a:p>
          <a:p>
            <a:pPr marL="514350" indent="-514350">
              <a:buFont typeface="+mj-lt"/>
              <a:buAutoNum type="arabicPeriod"/>
            </a:pPr>
            <a:r>
              <a:rPr lang="en-US" dirty="0"/>
              <a:t>Family atmosphere, close to peers				</a:t>
            </a:r>
            <a:r>
              <a:rPr lang="en-US" b="1" dirty="0">
                <a:solidFill>
                  <a:srgbClr val="FF0000"/>
                </a:solidFill>
              </a:rPr>
              <a:t>4.31</a:t>
            </a:r>
            <a:endParaRPr lang="en-US" dirty="0"/>
          </a:p>
          <a:p>
            <a:pPr marL="514350" indent="-514350">
              <a:buFont typeface="+mj-lt"/>
              <a:buAutoNum type="arabicPeriod"/>
            </a:pPr>
            <a:r>
              <a:rPr lang="en-US" dirty="0"/>
              <a:t>Fun, excitement rather than the routine			</a:t>
            </a:r>
            <a:r>
              <a:rPr lang="en-US" b="1" dirty="0">
                <a:solidFill>
                  <a:srgbClr val="FF0000"/>
                </a:solidFill>
              </a:rPr>
              <a:t>3.97</a:t>
            </a:r>
            <a:endParaRPr lang="en-US" dirty="0"/>
          </a:p>
        </p:txBody>
      </p:sp>
      <p:sp>
        <p:nvSpPr>
          <p:cNvPr id="4" name="Footer Placeholder 3">
            <a:extLst>
              <a:ext uri="{FF2B5EF4-FFF2-40B4-BE49-F238E27FC236}">
                <a16:creationId xmlns:a16="http://schemas.microsoft.com/office/drawing/2014/main" id="{32D88D75-C362-814C-27EB-2CD315B4BE2D}"/>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2470924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51A2-4F5F-E7D3-407C-1DF5AB84F31B}"/>
              </a:ext>
            </a:extLst>
          </p:cNvPr>
          <p:cNvSpPr>
            <a:spLocks noGrp="1"/>
          </p:cNvSpPr>
          <p:nvPr>
            <p:ph type="title"/>
          </p:nvPr>
        </p:nvSpPr>
        <p:spPr/>
        <p:txBody>
          <a:bodyPr>
            <a:normAutofit fontScale="90000"/>
          </a:bodyPr>
          <a:lstStyle/>
          <a:p>
            <a:r>
              <a:rPr lang="en-US" dirty="0"/>
              <a:t>Which Best Describes Your Current View of Law Enforcement</a:t>
            </a:r>
          </a:p>
        </p:txBody>
      </p:sp>
      <p:sp>
        <p:nvSpPr>
          <p:cNvPr id="3" name="Content Placeholder 2">
            <a:extLst>
              <a:ext uri="{FF2B5EF4-FFF2-40B4-BE49-F238E27FC236}">
                <a16:creationId xmlns:a16="http://schemas.microsoft.com/office/drawing/2014/main" id="{58757AFA-7B27-D40C-2A9C-EDB61EE005D8}"/>
              </a:ext>
            </a:extLst>
          </p:cNvPr>
          <p:cNvSpPr>
            <a:spLocks noGrp="1"/>
          </p:cNvSpPr>
          <p:nvPr>
            <p:ph idx="1"/>
          </p:nvPr>
        </p:nvSpPr>
        <p:spPr/>
        <p:txBody>
          <a:bodyPr/>
          <a:lstStyle/>
          <a:p>
            <a:pPr>
              <a:buFont typeface="Wingdings" panose="05000000000000000000" pitchFamily="2" charset="2"/>
              <a:buChar char="Ø"/>
            </a:pPr>
            <a:r>
              <a:rPr lang="en-US" dirty="0"/>
              <a:t>A calling I plan to follow						</a:t>
            </a:r>
            <a:r>
              <a:rPr lang="en-US" b="1" dirty="0">
                <a:solidFill>
                  <a:srgbClr val="FF0000"/>
                </a:solidFill>
              </a:rPr>
              <a:t>49%</a:t>
            </a:r>
          </a:p>
          <a:p>
            <a:pPr>
              <a:buFont typeface="Wingdings" panose="05000000000000000000" pitchFamily="2" charset="2"/>
              <a:buChar char="Ø"/>
            </a:pPr>
            <a:r>
              <a:rPr lang="en-US" dirty="0"/>
              <a:t>Make a difference, help others					</a:t>
            </a:r>
            <a:r>
              <a:rPr lang="en-US" b="1" dirty="0">
                <a:solidFill>
                  <a:srgbClr val="FF0000"/>
                </a:solidFill>
              </a:rPr>
              <a:t>23%</a:t>
            </a:r>
            <a:endParaRPr lang="en-US" dirty="0"/>
          </a:p>
          <a:p>
            <a:pPr>
              <a:buFont typeface="Wingdings" panose="05000000000000000000" pitchFamily="2" charset="2"/>
              <a:buChar char="Ø"/>
            </a:pPr>
            <a:r>
              <a:rPr lang="en-US" dirty="0"/>
              <a:t>A professional field							</a:t>
            </a:r>
            <a:r>
              <a:rPr lang="en-US" b="1" dirty="0">
                <a:solidFill>
                  <a:srgbClr val="FF0000"/>
                </a:solidFill>
              </a:rPr>
              <a:t>20%</a:t>
            </a:r>
            <a:endParaRPr lang="en-US" dirty="0"/>
          </a:p>
          <a:p>
            <a:pPr>
              <a:buFont typeface="Wingdings" panose="05000000000000000000" pitchFamily="2" charset="2"/>
              <a:buChar char="Ø"/>
            </a:pPr>
            <a:r>
              <a:rPr lang="en-US" dirty="0"/>
              <a:t>It is a steady job							</a:t>
            </a:r>
            <a:r>
              <a:rPr lang="en-US" b="1" dirty="0">
                <a:solidFill>
                  <a:srgbClr val="FF0000"/>
                </a:solidFill>
              </a:rPr>
              <a:t>03%</a:t>
            </a:r>
            <a:endParaRPr lang="en-US" dirty="0"/>
          </a:p>
          <a:p>
            <a:pPr>
              <a:buFont typeface="Wingdings" panose="05000000000000000000" pitchFamily="2" charset="2"/>
              <a:buChar char="Ø"/>
            </a:pPr>
            <a:r>
              <a:rPr lang="en-US" dirty="0"/>
              <a:t>A job until a better one is available				</a:t>
            </a:r>
            <a:r>
              <a:rPr lang="en-US" b="1" dirty="0">
                <a:solidFill>
                  <a:srgbClr val="FF0000"/>
                </a:solidFill>
              </a:rPr>
              <a:t>03%</a:t>
            </a:r>
            <a:endParaRPr lang="en-US" dirty="0"/>
          </a:p>
          <a:p>
            <a:pPr>
              <a:buFont typeface="Wingdings" panose="05000000000000000000" pitchFamily="2" charset="2"/>
              <a:buChar char="Ø"/>
            </a:pPr>
            <a:r>
              <a:rPr lang="en-US" dirty="0"/>
              <a:t>Other									</a:t>
            </a:r>
            <a:r>
              <a:rPr lang="en-US" b="1" dirty="0">
                <a:solidFill>
                  <a:srgbClr val="FF0000"/>
                </a:solidFill>
              </a:rPr>
              <a:t>02%</a:t>
            </a:r>
            <a:endParaRPr lang="en-US" dirty="0"/>
          </a:p>
        </p:txBody>
      </p:sp>
      <p:sp>
        <p:nvSpPr>
          <p:cNvPr id="4" name="Footer Placeholder 3">
            <a:extLst>
              <a:ext uri="{FF2B5EF4-FFF2-40B4-BE49-F238E27FC236}">
                <a16:creationId xmlns:a16="http://schemas.microsoft.com/office/drawing/2014/main" id="{1A41947C-AA81-4FF9-F53A-336CBEEB3B8C}"/>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4233635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17DA-C37F-169B-7BC5-DE274BC7C808}"/>
              </a:ext>
            </a:extLst>
          </p:cNvPr>
          <p:cNvSpPr>
            <a:spLocks noGrp="1"/>
          </p:cNvSpPr>
          <p:nvPr>
            <p:ph type="title"/>
          </p:nvPr>
        </p:nvSpPr>
        <p:spPr/>
        <p:txBody>
          <a:bodyPr>
            <a:normAutofit fontScale="90000"/>
          </a:bodyPr>
          <a:lstStyle/>
          <a:p>
            <a:r>
              <a:rPr lang="en-US" dirty="0"/>
              <a:t>How satisfied were you with the overall application and selection process</a:t>
            </a:r>
          </a:p>
        </p:txBody>
      </p:sp>
      <p:sp>
        <p:nvSpPr>
          <p:cNvPr id="3" name="Content Placeholder 2">
            <a:extLst>
              <a:ext uri="{FF2B5EF4-FFF2-40B4-BE49-F238E27FC236}">
                <a16:creationId xmlns:a16="http://schemas.microsoft.com/office/drawing/2014/main" id="{BA7DA82A-0F2B-82A3-DA92-C96EE388502C}"/>
              </a:ext>
            </a:extLst>
          </p:cNvPr>
          <p:cNvSpPr>
            <a:spLocks noGrp="1"/>
          </p:cNvSpPr>
          <p:nvPr>
            <p:ph idx="1"/>
          </p:nvPr>
        </p:nvSpPr>
        <p:spPr/>
        <p:txBody>
          <a:bodyPr/>
          <a:lstStyle/>
          <a:p>
            <a:pPr>
              <a:buFont typeface="Wingdings" panose="05000000000000000000" pitchFamily="2" charset="2"/>
              <a:buChar char="Ø"/>
            </a:pPr>
            <a:r>
              <a:rPr lang="en-US" dirty="0"/>
              <a:t>Very satisfied								</a:t>
            </a:r>
            <a:r>
              <a:rPr lang="en-US" b="1" dirty="0">
                <a:solidFill>
                  <a:srgbClr val="FF0000"/>
                </a:solidFill>
              </a:rPr>
              <a:t>77%</a:t>
            </a:r>
            <a:endParaRPr lang="en-US" dirty="0"/>
          </a:p>
          <a:p>
            <a:pPr>
              <a:buFont typeface="Wingdings" panose="05000000000000000000" pitchFamily="2" charset="2"/>
              <a:buChar char="Ø"/>
            </a:pPr>
            <a:r>
              <a:rPr lang="en-US" dirty="0"/>
              <a:t>Somewhat satisfied							</a:t>
            </a:r>
            <a:r>
              <a:rPr lang="en-US" b="1" dirty="0">
                <a:solidFill>
                  <a:srgbClr val="FF0000"/>
                </a:solidFill>
              </a:rPr>
              <a:t>22%</a:t>
            </a:r>
            <a:endParaRPr lang="en-US" dirty="0"/>
          </a:p>
          <a:p>
            <a:pPr>
              <a:buFont typeface="Wingdings" panose="05000000000000000000" pitchFamily="2" charset="2"/>
              <a:buChar char="Ø"/>
            </a:pPr>
            <a:r>
              <a:rPr lang="en-US" dirty="0"/>
              <a:t>Not satisfied								</a:t>
            </a:r>
            <a:r>
              <a:rPr lang="en-US" b="1" dirty="0">
                <a:solidFill>
                  <a:srgbClr val="FF0000"/>
                </a:solidFill>
              </a:rPr>
              <a:t>01%</a:t>
            </a:r>
            <a:endParaRPr lang="en-US" dirty="0"/>
          </a:p>
        </p:txBody>
      </p:sp>
      <p:sp>
        <p:nvSpPr>
          <p:cNvPr id="4" name="Footer Placeholder 3">
            <a:extLst>
              <a:ext uri="{FF2B5EF4-FFF2-40B4-BE49-F238E27FC236}">
                <a16:creationId xmlns:a16="http://schemas.microsoft.com/office/drawing/2014/main" id="{7475F50B-1F07-FD62-A257-6902726DECBD}"/>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361361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4CDC-8806-55E7-0C37-E53905E082C8}"/>
              </a:ext>
            </a:extLst>
          </p:cNvPr>
          <p:cNvSpPr>
            <a:spLocks noGrp="1"/>
          </p:cNvSpPr>
          <p:nvPr>
            <p:ph type="title"/>
          </p:nvPr>
        </p:nvSpPr>
        <p:spPr/>
        <p:txBody>
          <a:bodyPr/>
          <a:lstStyle/>
          <a:p>
            <a:r>
              <a:rPr lang="en-US" dirty="0"/>
              <a:t>How important are Pay and Benefits?</a:t>
            </a:r>
          </a:p>
        </p:txBody>
      </p:sp>
      <p:sp>
        <p:nvSpPr>
          <p:cNvPr id="3" name="Content Placeholder 2">
            <a:extLst>
              <a:ext uri="{FF2B5EF4-FFF2-40B4-BE49-F238E27FC236}">
                <a16:creationId xmlns:a16="http://schemas.microsoft.com/office/drawing/2014/main" id="{5F41F3FD-5965-8237-1532-CCF32C75EC5F}"/>
              </a:ext>
            </a:extLst>
          </p:cNvPr>
          <p:cNvSpPr>
            <a:spLocks noGrp="1"/>
          </p:cNvSpPr>
          <p:nvPr>
            <p:ph idx="1"/>
          </p:nvPr>
        </p:nvSpPr>
        <p:spPr/>
        <p:txBody>
          <a:bodyPr/>
          <a:lstStyle/>
          <a:p>
            <a:pPr>
              <a:buFont typeface="Wingdings" panose="05000000000000000000" pitchFamily="2" charset="2"/>
              <a:buChar char="Ø"/>
            </a:pPr>
            <a:r>
              <a:rPr lang="en-US" dirty="0"/>
              <a:t>Very Important							</a:t>
            </a:r>
            <a:r>
              <a:rPr lang="en-US" b="1" dirty="0">
                <a:solidFill>
                  <a:srgbClr val="FF0000"/>
                </a:solidFill>
              </a:rPr>
              <a:t>48%</a:t>
            </a:r>
            <a:endParaRPr lang="en-US" dirty="0"/>
          </a:p>
          <a:p>
            <a:pPr>
              <a:buFont typeface="Wingdings" panose="05000000000000000000" pitchFamily="2" charset="2"/>
              <a:buChar char="Ø"/>
            </a:pPr>
            <a:r>
              <a:rPr lang="en-US" dirty="0"/>
              <a:t>Important but not the deciding factor			</a:t>
            </a:r>
            <a:r>
              <a:rPr lang="en-US" b="1" dirty="0">
                <a:solidFill>
                  <a:srgbClr val="FF0000"/>
                </a:solidFill>
              </a:rPr>
              <a:t>43%</a:t>
            </a:r>
            <a:endParaRPr lang="en-US" dirty="0"/>
          </a:p>
          <a:p>
            <a:pPr>
              <a:buFont typeface="Wingdings" panose="05000000000000000000" pitchFamily="2" charset="2"/>
              <a:buChar char="Ø"/>
            </a:pPr>
            <a:r>
              <a:rPr lang="en-US" dirty="0"/>
              <a:t>Fair in comparison to other agencies				</a:t>
            </a:r>
            <a:r>
              <a:rPr lang="en-US" b="1" dirty="0">
                <a:solidFill>
                  <a:srgbClr val="FF0000"/>
                </a:solidFill>
              </a:rPr>
              <a:t>06%</a:t>
            </a:r>
            <a:endParaRPr lang="en-US" dirty="0"/>
          </a:p>
          <a:p>
            <a:pPr>
              <a:buFont typeface="Wingdings" panose="05000000000000000000" pitchFamily="2" charset="2"/>
              <a:buChar char="Ø"/>
            </a:pPr>
            <a:r>
              <a:rPr lang="en-US" dirty="0"/>
              <a:t>Acceptable until better opportunity				</a:t>
            </a:r>
            <a:r>
              <a:rPr lang="en-US" b="1" dirty="0">
                <a:solidFill>
                  <a:srgbClr val="FF0000"/>
                </a:solidFill>
              </a:rPr>
              <a:t>03%</a:t>
            </a:r>
            <a:endParaRPr lang="en-US" dirty="0"/>
          </a:p>
        </p:txBody>
      </p:sp>
      <p:sp>
        <p:nvSpPr>
          <p:cNvPr id="4" name="Footer Placeholder 3">
            <a:extLst>
              <a:ext uri="{FF2B5EF4-FFF2-40B4-BE49-F238E27FC236}">
                <a16:creationId xmlns:a16="http://schemas.microsoft.com/office/drawing/2014/main" id="{161B1171-D293-B233-42CB-E180E2ADDC8E}"/>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388933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4C15-023C-73A7-56CF-E9A9A8A6C466}"/>
              </a:ext>
            </a:extLst>
          </p:cNvPr>
          <p:cNvSpPr>
            <a:spLocks noGrp="1"/>
          </p:cNvSpPr>
          <p:nvPr>
            <p:ph type="title"/>
          </p:nvPr>
        </p:nvSpPr>
        <p:spPr>
          <a:xfrm>
            <a:off x="0" y="274638"/>
            <a:ext cx="12192000" cy="1143000"/>
          </a:xfrm>
        </p:spPr>
        <p:txBody>
          <a:bodyPr>
            <a:normAutofit fontScale="90000"/>
          </a:bodyPr>
          <a:lstStyle/>
          <a:p>
            <a:r>
              <a:rPr lang="en-US" b="1" dirty="0"/>
              <a:t>Many Agencies are offering signing bonuses, even for applicants who are not yet certified. Which best reflects your opinion on these bonuses?</a:t>
            </a:r>
          </a:p>
        </p:txBody>
      </p:sp>
      <p:sp>
        <p:nvSpPr>
          <p:cNvPr id="3" name="Content Placeholder 2">
            <a:extLst>
              <a:ext uri="{FF2B5EF4-FFF2-40B4-BE49-F238E27FC236}">
                <a16:creationId xmlns:a16="http://schemas.microsoft.com/office/drawing/2014/main" id="{02AAD630-1AA2-6325-CDAC-261D5D87426D}"/>
              </a:ext>
            </a:extLst>
          </p:cNvPr>
          <p:cNvSpPr>
            <a:spLocks noGrp="1"/>
          </p:cNvSpPr>
          <p:nvPr>
            <p:ph idx="1"/>
          </p:nvPr>
        </p:nvSpPr>
        <p:spPr/>
        <p:txBody>
          <a:bodyPr/>
          <a:lstStyle/>
          <a:p>
            <a:endParaRPr lang="en-US" dirty="0"/>
          </a:p>
          <a:p>
            <a:pPr>
              <a:buFont typeface="Wingdings" panose="05000000000000000000" pitchFamily="2" charset="2"/>
              <a:buChar char="Ø"/>
            </a:pPr>
            <a:r>
              <a:rPr lang="en-US" dirty="0"/>
              <a:t>Very important								</a:t>
            </a:r>
            <a:r>
              <a:rPr lang="en-US" b="1" dirty="0">
                <a:solidFill>
                  <a:srgbClr val="FF0000"/>
                </a:solidFill>
              </a:rPr>
              <a:t>30%</a:t>
            </a:r>
            <a:endParaRPr lang="en-US" dirty="0"/>
          </a:p>
          <a:p>
            <a:pPr>
              <a:buFont typeface="Wingdings" panose="05000000000000000000" pitchFamily="2" charset="2"/>
              <a:buChar char="Ø"/>
            </a:pPr>
            <a:r>
              <a:rPr lang="en-US" dirty="0"/>
              <a:t>Somewhat important							</a:t>
            </a:r>
            <a:r>
              <a:rPr lang="en-US" b="1" dirty="0">
                <a:solidFill>
                  <a:srgbClr val="FF0000"/>
                </a:solidFill>
              </a:rPr>
              <a:t>24%</a:t>
            </a:r>
            <a:endParaRPr lang="en-US" dirty="0"/>
          </a:p>
          <a:p>
            <a:pPr>
              <a:buFont typeface="Wingdings" panose="05000000000000000000" pitchFamily="2" charset="2"/>
              <a:buChar char="Ø"/>
            </a:pPr>
            <a:r>
              <a:rPr lang="en-US" dirty="0"/>
              <a:t>A consideration, but not deciding factor				</a:t>
            </a:r>
            <a:r>
              <a:rPr lang="en-US" b="1" dirty="0">
                <a:solidFill>
                  <a:srgbClr val="FF0000"/>
                </a:solidFill>
              </a:rPr>
              <a:t>41%</a:t>
            </a:r>
            <a:endParaRPr lang="en-US" dirty="0"/>
          </a:p>
          <a:p>
            <a:pPr>
              <a:buFont typeface="Wingdings" panose="05000000000000000000" pitchFamily="2" charset="2"/>
              <a:buChar char="Ø"/>
            </a:pPr>
            <a:r>
              <a:rPr lang="en-US" dirty="0"/>
              <a:t>It is not a consideration at all						</a:t>
            </a:r>
            <a:r>
              <a:rPr lang="en-US" b="1" dirty="0">
                <a:solidFill>
                  <a:srgbClr val="FF0000"/>
                </a:solidFill>
              </a:rPr>
              <a:t>05%</a:t>
            </a:r>
            <a:endParaRPr lang="en-US" dirty="0"/>
          </a:p>
        </p:txBody>
      </p:sp>
      <p:sp>
        <p:nvSpPr>
          <p:cNvPr id="4" name="Footer Placeholder 3">
            <a:extLst>
              <a:ext uri="{FF2B5EF4-FFF2-40B4-BE49-F238E27FC236}">
                <a16:creationId xmlns:a16="http://schemas.microsoft.com/office/drawing/2014/main" id="{6752F9B9-2F28-34A4-A65E-2652D47C9FB0}"/>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2223052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888D-1278-642B-2BA8-E6792EDA16BE}"/>
              </a:ext>
            </a:extLst>
          </p:cNvPr>
          <p:cNvSpPr>
            <a:spLocks noGrp="1"/>
          </p:cNvSpPr>
          <p:nvPr>
            <p:ph type="title"/>
          </p:nvPr>
        </p:nvSpPr>
        <p:spPr>
          <a:xfrm>
            <a:off x="223665" y="274638"/>
            <a:ext cx="11893779" cy="1143000"/>
          </a:xfrm>
        </p:spPr>
        <p:txBody>
          <a:bodyPr>
            <a:normAutofit fontScale="90000"/>
          </a:bodyPr>
          <a:lstStyle/>
          <a:p>
            <a:r>
              <a:rPr lang="en-US" b="1" dirty="0"/>
              <a:t>When asked what can administrators do to improve the chances of attracting quality applicants, they said:</a:t>
            </a:r>
          </a:p>
        </p:txBody>
      </p:sp>
      <p:sp>
        <p:nvSpPr>
          <p:cNvPr id="3" name="Content Placeholder 2">
            <a:extLst>
              <a:ext uri="{FF2B5EF4-FFF2-40B4-BE49-F238E27FC236}">
                <a16:creationId xmlns:a16="http://schemas.microsoft.com/office/drawing/2014/main" id="{6FB85760-E6FC-6FC4-2191-55D26FC7CD02}"/>
              </a:ext>
            </a:extLst>
          </p:cNvPr>
          <p:cNvSpPr>
            <a:spLocks noGrp="1"/>
          </p:cNvSpPr>
          <p:nvPr>
            <p:ph idx="1"/>
          </p:nvPr>
        </p:nvSpPr>
        <p:spPr/>
        <p:txBody>
          <a:bodyPr>
            <a:normAutofit lnSpcReduction="10000"/>
          </a:bodyPr>
          <a:lstStyle/>
          <a:p>
            <a:pPr marL="514350" indent="-514350">
              <a:buFont typeface="+mj-lt"/>
              <a:buAutoNum type="arabicPeriod"/>
            </a:pPr>
            <a:r>
              <a:rPr lang="en-US" dirty="0"/>
              <a:t>Department job/career fairs					</a:t>
            </a:r>
            <a:r>
              <a:rPr lang="en-US" b="1" dirty="0">
                <a:solidFill>
                  <a:srgbClr val="FF0000"/>
                </a:solidFill>
              </a:rPr>
              <a:t>4.29</a:t>
            </a:r>
            <a:endParaRPr lang="en-US" dirty="0"/>
          </a:p>
          <a:p>
            <a:pPr marL="514350" indent="-514350">
              <a:buFont typeface="+mj-lt"/>
              <a:buAutoNum type="arabicPeriod"/>
            </a:pPr>
            <a:r>
              <a:rPr lang="en-US" dirty="0"/>
              <a:t>Community Outreach Programs				</a:t>
            </a:r>
            <a:r>
              <a:rPr lang="en-US" b="1" dirty="0">
                <a:solidFill>
                  <a:srgbClr val="FF0000"/>
                </a:solidFill>
              </a:rPr>
              <a:t>4.26</a:t>
            </a:r>
            <a:endParaRPr lang="en-US" dirty="0"/>
          </a:p>
          <a:p>
            <a:pPr marL="514350" indent="-514350">
              <a:buFont typeface="+mj-lt"/>
              <a:buAutoNum type="arabicPeriod"/>
            </a:pPr>
            <a:r>
              <a:rPr lang="en-US" dirty="0"/>
              <a:t>Department website easy to navigate			</a:t>
            </a:r>
            <a:r>
              <a:rPr lang="en-US" b="1" dirty="0">
                <a:solidFill>
                  <a:srgbClr val="FF0000"/>
                </a:solidFill>
              </a:rPr>
              <a:t>4.20</a:t>
            </a:r>
            <a:endParaRPr lang="en-US" dirty="0"/>
          </a:p>
          <a:p>
            <a:pPr marL="514350" indent="-514350">
              <a:buFont typeface="+mj-lt"/>
              <a:buAutoNum type="arabicPeriod"/>
            </a:pPr>
            <a:r>
              <a:rPr lang="en-US" dirty="0"/>
              <a:t>Ride along programs						</a:t>
            </a:r>
            <a:r>
              <a:rPr lang="en-US" b="1" dirty="0">
                <a:solidFill>
                  <a:srgbClr val="FF0000"/>
                </a:solidFill>
              </a:rPr>
              <a:t>4.02</a:t>
            </a:r>
            <a:endParaRPr lang="en-US" dirty="0"/>
          </a:p>
          <a:p>
            <a:pPr marL="514350" indent="-514350">
              <a:buFont typeface="+mj-lt"/>
              <a:buAutoNum type="arabicPeriod"/>
            </a:pPr>
            <a:r>
              <a:rPr lang="en-US" dirty="0"/>
              <a:t>Citizen police academies						</a:t>
            </a:r>
            <a:r>
              <a:rPr lang="en-US" b="1" dirty="0">
                <a:solidFill>
                  <a:srgbClr val="FF0000"/>
                </a:solidFill>
              </a:rPr>
              <a:t>3.40</a:t>
            </a:r>
            <a:endParaRPr lang="en-US" dirty="0"/>
          </a:p>
          <a:p>
            <a:pPr marL="514350" indent="-514350">
              <a:buFont typeface="+mj-lt"/>
              <a:buAutoNum type="arabicPeriod"/>
            </a:pPr>
            <a:r>
              <a:rPr lang="en-US" dirty="0"/>
              <a:t>Facebook advertising						</a:t>
            </a:r>
            <a:r>
              <a:rPr lang="en-US" b="1" dirty="0">
                <a:solidFill>
                  <a:srgbClr val="FF0000"/>
                </a:solidFill>
              </a:rPr>
              <a:t>3.06</a:t>
            </a:r>
            <a:endParaRPr lang="en-US" dirty="0"/>
          </a:p>
          <a:p>
            <a:pPr marL="514350" indent="-514350">
              <a:buFont typeface="+mj-lt"/>
              <a:buAutoNum type="arabicPeriod"/>
            </a:pPr>
            <a:r>
              <a:rPr lang="en-US" dirty="0"/>
              <a:t>Roadside Billboards						</a:t>
            </a:r>
            <a:r>
              <a:rPr lang="en-US" b="1" dirty="0">
                <a:solidFill>
                  <a:srgbClr val="FF0000"/>
                </a:solidFill>
              </a:rPr>
              <a:t>2.83</a:t>
            </a:r>
            <a:endParaRPr lang="en-US" dirty="0"/>
          </a:p>
          <a:p>
            <a:pPr marL="514350" indent="-514350">
              <a:buFont typeface="+mj-lt"/>
              <a:buAutoNum type="arabicPeriod"/>
            </a:pPr>
            <a:r>
              <a:rPr lang="en-US" dirty="0"/>
              <a:t>Social media								</a:t>
            </a:r>
            <a:r>
              <a:rPr lang="en-US" b="1" dirty="0">
                <a:solidFill>
                  <a:srgbClr val="FF0000"/>
                </a:solidFill>
              </a:rPr>
              <a:t>2.49</a:t>
            </a:r>
            <a:endParaRPr lang="en-US" dirty="0"/>
          </a:p>
        </p:txBody>
      </p:sp>
      <p:sp>
        <p:nvSpPr>
          <p:cNvPr id="4" name="Footer Placeholder 3">
            <a:extLst>
              <a:ext uri="{FF2B5EF4-FFF2-40B4-BE49-F238E27FC236}">
                <a16:creationId xmlns:a16="http://schemas.microsoft.com/office/drawing/2014/main" id="{241CD5CE-D392-AB63-E72D-C6726C60B3CC}"/>
              </a:ext>
            </a:extLst>
          </p:cNvPr>
          <p:cNvSpPr>
            <a:spLocks noGrp="1"/>
          </p:cNvSpPr>
          <p:nvPr>
            <p:ph type="ftr" sz="quarter" idx="11"/>
          </p:nvPr>
        </p:nvSpPr>
        <p:spPr>
          <a:xfrm>
            <a:off x="4240154" y="6492875"/>
            <a:ext cx="3860800" cy="365125"/>
          </a:xfrm>
        </p:spPr>
        <p:txBody>
          <a:bodyPr/>
          <a:lstStyle/>
          <a:p>
            <a:r>
              <a:rPr lang="en-US"/>
              <a:t>© Butch Beach 2024</a:t>
            </a:r>
          </a:p>
        </p:txBody>
      </p:sp>
    </p:spTree>
    <p:extLst>
      <p:ext uri="{BB962C8B-B14F-4D97-AF65-F5344CB8AC3E}">
        <p14:creationId xmlns:p14="http://schemas.microsoft.com/office/powerpoint/2010/main" val="219526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3F3B-3D0D-F91A-912B-6AE723570FB1}"/>
              </a:ext>
            </a:extLst>
          </p:cNvPr>
          <p:cNvSpPr>
            <a:spLocks noGrp="1"/>
          </p:cNvSpPr>
          <p:nvPr>
            <p:ph type="title"/>
          </p:nvPr>
        </p:nvSpPr>
        <p:spPr/>
        <p:txBody>
          <a:bodyPr/>
          <a:lstStyle/>
          <a:p>
            <a:r>
              <a:rPr lang="en-US" altLang="en-US" sz="4400" b="1" dirty="0">
                <a:ea typeface="ＭＳ Ｐゴシック" panose="020B0600070205080204" pitchFamily="34" charset="-128"/>
              </a:rPr>
              <a:t>History of Police Recruiting Issues</a:t>
            </a:r>
            <a:endParaRPr lang="en-US" dirty="0"/>
          </a:p>
        </p:txBody>
      </p:sp>
      <p:sp>
        <p:nvSpPr>
          <p:cNvPr id="3" name="Content Placeholder 2">
            <a:extLst>
              <a:ext uri="{FF2B5EF4-FFF2-40B4-BE49-F238E27FC236}">
                <a16:creationId xmlns:a16="http://schemas.microsoft.com/office/drawing/2014/main" id="{3E4DB047-2982-ED92-D789-387869363EC8}"/>
              </a:ext>
            </a:extLst>
          </p:cNvPr>
          <p:cNvSpPr>
            <a:spLocks noGrp="1"/>
          </p:cNvSpPr>
          <p:nvPr>
            <p:ph idx="1"/>
          </p:nvPr>
        </p:nvSpPr>
        <p:spPr/>
        <p:txBody>
          <a:bodyPr/>
          <a:lstStyle/>
          <a:p>
            <a:pPr>
              <a:buFont typeface="Wingdings" panose="05000000000000000000" pitchFamily="2" charset="2"/>
              <a:buChar char="Ø"/>
            </a:pPr>
            <a:r>
              <a:rPr lang="en-US" dirty="0"/>
              <a:t>Internal to Policing</a:t>
            </a:r>
          </a:p>
          <a:p>
            <a:pPr lvl="1">
              <a:buFont typeface="Wingdings" panose="05000000000000000000" pitchFamily="2" charset="2"/>
              <a:buChar char="Ø"/>
            </a:pPr>
            <a:r>
              <a:rPr lang="en-US" dirty="0"/>
              <a:t>Lack of Training Opportunities</a:t>
            </a:r>
          </a:p>
          <a:p>
            <a:pPr lvl="1">
              <a:buFont typeface="Wingdings" panose="05000000000000000000" pitchFamily="2" charset="2"/>
              <a:buChar char="Ø"/>
            </a:pPr>
            <a:r>
              <a:rPr lang="en-US" dirty="0"/>
              <a:t>Lack of Competitive Compensation Packages</a:t>
            </a:r>
          </a:p>
          <a:p>
            <a:pPr lvl="2">
              <a:buFont typeface="Wingdings" panose="05000000000000000000" pitchFamily="2" charset="2"/>
              <a:buChar char="Ø"/>
            </a:pPr>
            <a:r>
              <a:rPr lang="en-US" dirty="0"/>
              <a:t> Salary</a:t>
            </a:r>
          </a:p>
          <a:p>
            <a:pPr lvl="2">
              <a:buFont typeface="Wingdings" panose="05000000000000000000" pitchFamily="2" charset="2"/>
              <a:buChar char="Ø"/>
            </a:pPr>
            <a:r>
              <a:rPr lang="en-US" dirty="0"/>
              <a:t>Retirement</a:t>
            </a:r>
          </a:p>
          <a:p>
            <a:pPr lvl="2">
              <a:buFont typeface="Wingdings" panose="05000000000000000000" pitchFamily="2" charset="2"/>
              <a:buChar char="Ø"/>
            </a:pPr>
            <a:r>
              <a:rPr lang="en-US" dirty="0"/>
              <a:t>Insurance</a:t>
            </a:r>
          </a:p>
          <a:p>
            <a:pPr marL="914400" lvl="2" indent="0">
              <a:buNone/>
            </a:pPr>
            <a:endParaRPr lang="en-US" dirty="0"/>
          </a:p>
        </p:txBody>
      </p:sp>
      <p:sp>
        <p:nvSpPr>
          <p:cNvPr id="4" name="Footer Placeholder 3">
            <a:extLst>
              <a:ext uri="{FF2B5EF4-FFF2-40B4-BE49-F238E27FC236}">
                <a16:creationId xmlns:a16="http://schemas.microsoft.com/office/drawing/2014/main" id="{D5CCA0EA-A687-CAAB-95EC-07999944B6FB}"/>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36644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09B5-15DA-1774-99E9-803B93E20A3C}"/>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id="{8D5EAEEB-A34E-C8CB-E009-F01CBE72C736}"/>
              </a:ext>
            </a:extLst>
          </p:cNvPr>
          <p:cNvSpPr>
            <a:spLocks noGrp="1"/>
          </p:cNvSpPr>
          <p:nvPr>
            <p:ph idx="1"/>
          </p:nvPr>
        </p:nvSpPr>
        <p:spPr/>
        <p:txBody>
          <a:bodyPr/>
          <a:lstStyle/>
          <a:p>
            <a:pPr>
              <a:buFont typeface="Wingdings" panose="05000000000000000000" pitchFamily="2" charset="2"/>
              <a:buChar char="ü"/>
            </a:pPr>
            <a:r>
              <a:rPr lang="en-US" dirty="0"/>
              <a:t>How does one define professionalism?</a:t>
            </a:r>
          </a:p>
          <a:p>
            <a:pPr>
              <a:buFont typeface="Wingdings" panose="05000000000000000000" pitchFamily="2" charset="2"/>
              <a:buChar char="ü"/>
            </a:pPr>
            <a:r>
              <a:rPr lang="en-US" dirty="0"/>
              <a:t>What does </a:t>
            </a:r>
            <a:r>
              <a:rPr lang="en-US" dirty="0" err="1"/>
              <a:t>GenZ</a:t>
            </a:r>
            <a:r>
              <a:rPr lang="en-US" dirty="0"/>
              <a:t> expect from an organization and its leaders?</a:t>
            </a:r>
          </a:p>
        </p:txBody>
      </p:sp>
      <p:sp>
        <p:nvSpPr>
          <p:cNvPr id="4" name="Footer Placeholder 3">
            <a:extLst>
              <a:ext uri="{FF2B5EF4-FFF2-40B4-BE49-F238E27FC236}">
                <a16:creationId xmlns:a16="http://schemas.microsoft.com/office/drawing/2014/main" id="{93688E90-6E46-A4C5-6F16-3102E7C1530E}"/>
              </a:ext>
            </a:extLst>
          </p:cNvPr>
          <p:cNvSpPr>
            <a:spLocks noGrp="1"/>
          </p:cNvSpPr>
          <p:nvPr>
            <p:ph type="ftr" sz="quarter" idx="11"/>
          </p:nvPr>
        </p:nvSpPr>
        <p:spPr>
          <a:xfrm>
            <a:off x="4165600" y="6492875"/>
            <a:ext cx="3860800" cy="365125"/>
          </a:xfrm>
        </p:spPr>
        <p:txBody>
          <a:bodyPr/>
          <a:lstStyle/>
          <a:p>
            <a:r>
              <a:rPr lang="en-US"/>
              <a:t>© Butch Beach 2024</a:t>
            </a:r>
          </a:p>
        </p:txBody>
      </p:sp>
    </p:spTree>
    <p:extLst>
      <p:ext uri="{BB962C8B-B14F-4D97-AF65-F5344CB8AC3E}">
        <p14:creationId xmlns:p14="http://schemas.microsoft.com/office/powerpoint/2010/main" val="5031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2C3A-E5CB-0F2F-759C-A25003307CA5}"/>
              </a:ext>
            </a:extLst>
          </p:cNvPr>
          <p:cNvSpPr>
            <a:spLocks noGrp="1"/>
          </p:cNvSpPr>
          <p:nvPr>
            <p:ph type="title"/>
          </p:nvPr>
        </p:nvSpPr>
        <p:spPr/>
        <p:txBody>
          <a:bodyPr/>
          <a:lstStyle/>
          <a:p>
            <a:r>
              <a:rPr lang="en-US" dirty="0"/>
              <a:t>Leadership Expectations of Gen Z</a:t>
            </a:r>
          </a:p>
        </p:txBody>
      </p:sp>
      <p:sp>
        <p:nvSpPr>
          <p:cNvPr id="3" name="Content Placeholder 2">
            <a:extLst>
              <a:ext uri="{FF2B5EF4-FFF2-40B4-BE49-F238E27FC236}">
                <a16:creationId xmlns:a16="http://schemas.microsoft.com/office/drawing/2014/main" id="{3DF6E86A-B37C-05DC-AC14-1755AC8130A1}"/>
              </a:ext>
            </a:extLst>
          </p:cNvPr>
          <p:cNvSpPr>
            <a:spLocks noGrp="1"/>
          </p:cNvSpPr>
          <p:nvPr>
            <p:ph idx="1"/>
          </p:nvPr>
        </p:nvSpPr>
        <p:spPr/>
        <p:txBody>
          <a:bodyPr>
            <a:normAutofit fontScale="77500" lnSpcReduction="20000"/>
          </a:bodyPr>
          <a:lstStyle/>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Gen Z values honesty, integrity, fairness, altruism, and care for values as key dimensions of leadership.</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They expect leaders to consistently demonstrate moral behaviors, both personally and professionally</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 leader’s personality, particularly their integrity, moral development, and moral identity, is crucial in shaping perceptions of this generation.</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Ethical leadership is critical in predicting Gen Z employee’s productivity, satisfaction, turnover, voice behaviors, and innovative behaviors.</a:t>
            </a:r>
          </a:p>
          <a:p>
            <a:pPr>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Lim, A.T. (2024).Ethical Leadership in the eyes of </a:t>
            </a:r>
            <a:r>
              <a:rPr lang="en-US" dirty="0" err="1">
                <a:latin typeface="Times New Roman" panose="02020603050405020304" pitchFamily="18" charset="0"/>
                <a:cs typeface="Times New Roman" panose="02020603050405020304" pitchFamily="18" charset="0"/>
              </a:rPr>
              <a:t>GenZ</a:t>
            </a:r>
            <a:r>
              <a:rPr lang="en-US" dirty="0">
                <a:latin typeface="Times New Roman" panose="02020603050405020304" pitchFamily="18" charset="0"/>
                <a:cs typeface="Times New Roman" panose="02020603050405020304" pitchFamily="18" charset="0"/>
              </a:rPr>
              <a:t>: A literature review.</a:t>
            </a:r>
          </a:p>
          <a:p>
            <a:pPr marL="0" indent="0">
              <a:buNone/>
            </a:pP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FIRM A Journal of Management Studies</a:t>
            </a:r>
            <a:r>
              <a:rPr lang="en-US" dirty="0">
                <a:latin typeface="Times New Roman" panose="02020603050405020304" pitchFamily="18" charset="0"/>
                <a:cs typeface="Times New Roman" panose="02020603050405020304" pitchFamily="18" charset="0"/>
              </a:rPr>
              <a:t>, 9(1), 83-96.</a:t>
            </a:r>
          </a:p>
        </p:txBody>
      </p:sp>
      <p:sp>
        <p:nvSpPr>
          <p:cNvPr id="4" name="Footer Placeholder 3">
            <a:extLst>
              <a:ext uri="{FF2B5EF4-FFF2-40B4-BE49-F238E27FC236}">
                <a16:creationId xmlns:a16="http://schemas.microsoft.com/office/drawing/2014/main" id="{4BAA3114-8812-C0D1-21F0-F60850C4A36B}"/>
              </a:ext>
            </a:extLst>
          </p:cNvPr>
          <p:cNvSpPr>
            <a:spLocks noGrp="1"/>
          </p:cNvSpPr>
          <p:nvPr>
            <p:ph type="ftr" sz="quarter" idx="11"/>
          </p:nvPr>
        </p:nvSpPr>
        <p:spPr/>
        <p:txBody>
          <a:bodyPr/>
          <a:lstStyle/>
          <a:p>
            <a:r>
              <a:rPr lang="en-US"/>
              <a:t>© Butch Beach 2024</a:t>
            </a:r>
          </a:p>
        </p:txBody>
      </p:sp>
    </p:spTree>
    <p:extLst>
      <p:ext uri="{BB962C8B-B14F-4D97-AF65-F5344CB8AC3E}">
        <p14:creationId xmlns:p14="http://schemas.microsoft.com/office/powerpoint/2010/main" val="3388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455E-BD5A-A148-33E3-7C0A8B15F922}"/>
              </a:ext>
            </a:extLst>
          </p:cNvPr>
          <p:cNvSpPr>
            <a:spLocks noGrp="1"/>
          </p:cNvSpPr>
          <p:nvPr>
            <p:ph type="title"/>
          </p:nvPr>
        </p:nvSpPr>
        <p:spPr/>
        <p:txBody>
          <a:bodyPr/>
          <a:lstStyle/>
          <a:p>
            <a:r>
              <a:rPr lang="en-US" dirty="0"/>
              <a:t>Leadership Expectations of Gen Z</a:t>
            </a:r>
          </a:p>
        </p:txBody>
      </p:sp>
      <p:sp>
        <p:nvSpPr>
          <p:cNvPr id="3" name="Content Placeholder 2">
            <a:extLst>
              <a:ext uri="{FF2B5EF4-FFF2-40B4-BE49-F238E27FC236}">
                <a16:creationId xmlns:a16="http://schemas.microsoft.com/office/drawing/2014/main" id="{3DDD9682-51DC-681D-9152-8FD6096B7447}"/>
              </a:ext>
            </a:extLst>
          </p:cNvPr>
          <p:cNvSpPr>
            <a:spLocks noGrp="1"/>
          </p:cNvSpPr>
          <p:nvPr>
            <p:ph idx="1"/>
          </p:nvPr>
        </p:nvSpPr>
        <p:spPr>
          <a:xfrm>
            <a:off x="609600" y="1600201"/>
            <a:ext cx="10972800" cy="4581524"/>
          </a:xfrm>
        </p:spPr>
        <p:txBody>
          <a:bodyPr>
            <a:normAutofit fontScale="62500" lnSpcReduction="20000"/>
          </a:bodyPr>
          <a:lstStyle/>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 2020 study found that Gen Z employees expect support and understanding from supervisors and the they reject the traditional idea of a “Boss” telling them what to do and expect a more informed, collegiate, and facilitated process</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 2021 study found that Gen Z employees “want a positive, communicative leader who provides mentorship and other developmental opportunities from ambitious team members”</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This generation are less interested in a long-term career IF it does not fit with their values and are not in a hurry either to take leadership positions or be tied into a particular job role as an “identity”. Further, this study found that this generation want to know and be aligned with the purpose of tasks and roles and expect to be developed professionally.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 2022 study found that generational expectations of leaders is significantly informed by macro-cultural factors. Gen Z employees from collectivist culture with high power distance, long term orientation and high uncertainty avoidance have higher expectations of their future leaders.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Wilkinson, D.J. (2024). OR Research Briefing. </a:t>
            </a:r>
            <a:r>
              <a:rPr lang="en-US" i="1" dirty="0">
                <a:latin typeface="Times New Roman" panose="02020603050405020304" pitchFamily="18" charset="0"/>
                <a:cs typeface="Times New Roman" panose="02020603050405020304" pitchFamily="18" charset="0"/>
              </a:rPr>
              <a:t>Ethical Leadership Expectations </a:t>
            </a:r>
            <a:r>
              <a:rPr lang="en-US" i="1">
                <a:latin typeface="Times New Roman" panose="02020603050405020304" pitchFamily="18" charset="0"/>
                <a:cs typeface="Times New Roman" panose="02020603050405020304" pitchFamily="18" charset="0"/>
              </a:rPr>
              <a:t>of New Entrants into 	Employment </a:t>
            </a:r>
            <a:r>
              <a:rPr lang="en-US" i="1" dirty="0">
                <a:latin typeface="Times New Roman" panose="02020603050405020304" pitchFamily="18" charset="0"/>
                <a:cs typeface="Times New Roman" panose="02020603050405020304" pitchFamily="18" charset="0"/>
              </a:rPr>
              <a:t>(Gen Z). </a:t>
            </a:r>
            <a:r>
              <a:rPr lang="en-US" dirty="0">
                <a:latin typeface="Times New Roman" panose="02020603050405020304" pitchFamily="18" charset="0"/>
                <a:cs typeface="Times New Roman" panose="02020603050405020304" pitchFamily="18" charset="0"/>
              </a:rPr>
              <a:t>Oxford-Review.org/September 8, 2024</a:t>
            </a:r>
          </a:p>
          <a:p>
            <a:pPr marL="0" indent="0">
              <a:buNone/>
            </a:pPr>
            <a:endParaRPr lang="en-US" dirty="0"/>
          </a:p>
        </p:txBody>
      </p:sp>
      <p:sp>
        <p:nvSpPr>
          <p:cNvPr id="4" name="Footer Placeholder 3">
            <a:extLst>
              <a:ext uri="{FF2B5EF4-FFF2-40B4-BE49-F238E27FC236}">
                <a16:creationId xmlns:a16="http://schemas.microsoft.com/office/drawing/2014/main" id="{2D85E62E-9CF6-5507-404B-336FA8BF3832}"/>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76786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8E8E-DE69-B4AD-9057-1035E21E4437}"/>
              </a:ext>
            </a:extLst>
          </p:cNvPr>
          <p:cNvSpPr>
            <a:spLocks noGrp="1"/>
          </p:cNvSpPr>
          <p:nvPr>
            <p:ph type="title"/>
          </p:nvPr>
        </p:nvSpPr>
        <p:spPr/>
        <p:txBody>
          <a:bodyPr/>
          <a:lstStyle/>
          <a:p>
            <a:r>
              <a:rPr lang="en-US" dirty="0"/>
              <a:t>Professional Culture</a:t>
            </a:r>
          </a:p>
        </p:txBody>
      </p:sp>
      <p:sp>
        <p:nvSpPr>
          <p:cNvPr id="3" name="Content Placeholder 2">
            <a:extLst>
              <a:ext uri="{FF2B5EF4-FFF2-40B4-BE49-F238E27FC236}">
                <a16:creationId xmlns:a16="http://schemas.microsoft.com/office/drawing/2014/main" id="{197E77B0-29A6-5DB4-8926-470B20244478}"/>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How is it developed?</a:t>
            </a:r>
          </a:p>
          <a:p>
            <a:pPr lvl="1">
              <a:buFont typeface="Wingdings" panose="05000000000000000000" pitchFamily="2" charset="2"/>
              <a:buChar char="Ø"/>
            </a:pPr>
            <a:r>
              <a:rPr lang="en-US" dirty="0"/>
              <a:t>Leaders develop and consistently maintain ethical principles such as honesty, integrity, altruism, and fairness</a:t>
            </a:r>
          </a:p>
          <a:p>
            <a:pPr>
              <a:buFont typeface="Wingdings" panose="05000000000000000000" pitchFamily="2" charset="2"/>
              <a:buChar char="Ø"/>
            </a:pPr>
            <a:r>
              <a:rPr lang="en-US" dirty="0"/>
              <a:t>How is it maintained?</a:t>
            </a:r>
          </a:p>
          <a:p>
            <a:pPr lvl="1">
              <a:buFont typeface="Wingdings" panose="05000000000000000000" pitchFamily="2" charset="2"/>
              <a:buChar char="Ø"/>
            </a:pPr>
            <a:r>
              <a:rPr lang="en-US" dirty="0"/>
              <a:t>Make principled decisions that prioritize the well-being of employees and the organization</a:t>
            </a:r>
          </a:p>
          <a:p>
            <a:pPr lvl="1">
              <a:buFont typeface="Wingdings" panose="05000000000000000000" pitchFamily="2" charset="2"/>
              <a:buChar char="Ø"/>
            </a:pPr>
            <a:r>
              <a:rPr lang="en-US" dirty="0"/>
              <a:t>Actively promote and model ethical behavior to create a strong ethical culture.</a:t>
            </a:r>
          </a:p>
          <a:p>
            <a:pPr>
              <a:buFont typeface="Wingdings" panose="05000000000000000000" pitchFamily="2" charset="2"/>
              <a:buChar char="Ø"/>
            </a:pPr>
            <a:endParaRPr lang="en-US" dirty="0"/>
          </a:p>
          <a:p>
            <a:pPr>
              <a:buFont typeface="Wingdings" panose="05000000000000000000" pitchFamily="2" charset="2"/>
              <a:buChar char="Ø"/>
            </a:pPr>
            <a:r>
              <a:rPr lang="en-US" dirty="0"/>
              <a:t>A strong ethical culture; Attracts ethical people, satisfies ethical people, retains ethical people</a:t>
            </a:r>
          </a:p>
        </p:txBody>
      </p:sp>
      <p:sp>
        <p:nvSpPr>
          <p:cNvPr id="4" name="Footer Placeholder 3">
            <a:extLst>
              <a:ext uri="{FF2B5EF4-FFF2-40B4-BE49-F238E27FC236}">
                <a16:creationId xmlns:a16="http://schemas.microsoft.com/office/drawing/2014/main" id="{B58AB3C7-432C-167B-500C-1D04EEBA9769}"/>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11424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A8F7-D079-1A9E-DCD9-8B72024BFA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D2B45E-7775-CB1A-43D8-F1E876104D5B}"/>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448CAF8A-6DA4-DF12-FF4F-AEE997765C71}"/>
              </a:ext>
            </a:extLst>
          </p:cNvPr>
          <p:cNvSpPr/>
          <p:nvPr/>
        </p:nvSpPr>
        <p:spPr>
          <a:xfrm rot="20409904">
            <a:off x="853001" y="2526299"/>
            <a:ext cx="10113220" cy="1200329"/>
          </a:xfrm>
          <a:prstGeom prst="rect">
            <a:avLst/>
          </a:prstGeom>
          <a:noFill/>
        </p:spPr>
        <p:txBody>
          <a:bodyPr wrap="squar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 or Comments</a:t>
            </a:r>
          </a:p>
        </p:txBody>
      </p:sp>
      <p:sp>
        <p:nvSpPr>
          <p:cNvPr id="4" name="Footer Placeholder 3">
            <a:extLst>
              <a:ext uri="{FF2B5EF4-FFF2-40B4-BE49-F238E27FC236}">
                <a16:creationId xmlns:a16="http://schemas.microsoft.com/office/drawing/2014/main" id="{F70275F3-4327-3CBC-89FA-F7B89C7E7C9A}"/>
              </a:ext>
            </a:extLst>
          </p:cNvPr>
          <p:cNvSpPr>
            <a:spLocks noGrp="1"/>
          </p:cNvSpPr>
          <p:nvPr>
            <p:ph type="ftr" sz="quarter" idx="11"/>
          </p:nvPr>
        </p:nvSpPr>
        <p:spPr>
          <a:xfrm>
            <a:off x="4165600" y="6499476"/>
            <a:ext cx="3860800" cy="358524"/>
          </a:xfrm>
        </p:spPr>
        <p:txBody>
          <a:bodyPr/>
          <a:lstStyle/>
          <a:p>
            <a:r>
              <a:rPr lang="en-US" dirty="0"/>
              <a:t>© Butch Beach 2024</a:t>
            </a:r>
          </a:p>
        </p:txBody>
      </p:sp>
    </p:spTree>
    <p:extLst>
      <p:ext uri="{BB962C8B-B14F-4D97-AF65-F5344CB8AC3E}">
        <p14:creationId xmlns:p14="http://schemas.microsoft.com/office/powerpoint/2010/main" val="34769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EA98-5FF7-5F0B-D78A-349C3EB0362F}"/>
              </a:ext>
            </a:extLst>
          </p:cNvPr>
          <p:cNvSpPr>
            <a:spLocks noGrp="1"/>
          </p:cNvSpPr>
          <p:nvPr>
            <p:ph type="title"/>
          </p:nvPr>
        </p:nvSpPr>
        <p:spPr/>
        <p:txBody>
          <a:bodyPr>
            <a:normAutofit fontScale="90000"/>
          </a:bodyPr>
          <a:lstStyle/>
          <a:p>
            <a:r>
              <a:rPr lang="en-US" altLang="en-US" b="1" dirty="0">
                <a:ea typeface="ＭＳ Ｐゴシック" panose="020B0600070205080204" pitchFamily="34" charset="-128"/>
              </a:rPr>
              <a:t>History of Police Recruiting Issues</a:t>
            </a:r>
            <a:br>
              <a:rPr lang="en-US" dirty="0"/>
            </a:br>
            <a:endParaRPr lang="en-US" dirty="0"/>
          </a:p>
        </p:txBody>
      </p:sp>
      <p:sp>
        <p:nvSpPr>
          <p:cNvPr id="3" name="Content Placeholder 2">
            <a:extLst>
              <a:ext uri="{FF2B5EF4-FFF2-40B4-BE49-F238E27FC236}">
                <a16:creationId xmlns:a16="http://schemas.microsoft.com/office/drawing/2014/main" id="{C93177EE-DEC7-F8EA-E722-CF3C0B0B977C}"/>
              </a:ext>
            </a:extLst>
          </p:cNvPr>
          <p:cNvSpPr>
            <a:spLocks noGrp="1"/>
          </p:cNvSpPr>
          <p:nvPr>
            <p:ph idx="1"/>
          </p:nvPr>
        </p:nvSpPr>
        <p:spPr>
          <a:xfrm>
            <a:off x="609600" y="1619120"/>
            <a:ext cx="10972800" cy="4525963"/>
          </a:xfrm>
        </p:spPr>
        <p:txBody>
          <a:bodyPr>
            <a:normAutofit fontScale="92500"/>
          </a:bodyPr>
          <a:lstStyle/>
          <a:p>
            <a:pPr>
              <a:buFont typeface="Wingdings" panose="05000000000000000000" pitchFamily="2" charset="2"/>
              <a:buChar char="Ø"/>
            </a:pPr>
            <a:r>
              <a:rPr lang="en-US" dirty="0"/>
              <a:t>The recruitment issues seem to growing more difficult.</a:t>
            </a:r>
          </a:p>
          <a:p>
            <a:pPr>
              <a:buFont typeface="Wingdings" panose="05000000000000000000" pitchFamily="2" charset="2"/>
              <a:buChar char="Ø"/>
            </a:pPr>
            <a:r>
              <a:rPr lang="en-US" dirty="0"/>
              <a:t>There is greater negative coverage of the media</a:t>
            </a:r>
          </a:p>
          <a:p>
            <a:pPr>
              <a:buFont typeface="Wingdings" panose="05000000000000000000" pitchFamily="2" charset="2"/>
              <a:buChar char="Ø"/>
            </a:pPr>
            <a:r>
              <a:rPr lang="en-US" dirty="0"/>
              <a:t>There remains the recruiting of minorities; being representative</a:t>
            </a:r>
          </a:p>
          <a:p>
            <a:pPr>
              <a:buFont typeface="Wingdings" panose="05000000000000000000" pitchFamily="2" charset="2"/>
              <a:buChar char="Ø"/>
            </a:pPr>
            <a:r>
              <a:rPr lang="en-US" dirty="0"/>
              <a:t>Additionally, there are now difficulties with recruiting due to generational gaps.</a:t>
            </a:r>
          </a:p>
          <a:p>
            <a:pPr lvl="1">
              <a:buFont typeface="Wingdings" panose="05000000000000000000" pitchFamily="2" charset="2"/>
              <a:buChar char="Ø"/>
            </a:pPr>
            <a:r>
              <a:rPr lang="en-US" dirty="0"/>
              <a:t>These generation differences present problems through:</a:t>
            </a:r>
          </a:p>
          <a:p>
            <a:pPr lvl="2">
              <a:buFont typeface="Wingdings" panose="05000000000000000000" pitchFamily="2" charset="2"/>
              <a:buChar char="Ø"/>
            </a:pPr>
            <a:r>
              <a:rPr lang="en-US" dirty="0"/>
              <a:t>Generational preferences</a:t>
            </a:r>
          </a:p>
          <a:p>
            <a:pPr lvl="2">
              <a:buFont typeface="Wingdings" panose="05000000000000000000" pitchFamily="2" charset="2"/>
              <a:buChar char="Ø"/>
            </a:pPr>
            <a:r>
              <a:rPr lang="en-US" dirty="0"/>
              <a:t>Conceptions of work</a:t>
            </a:r>
          </a:p>
          <a:p>
            <a:pPr lvl="2">
              <a:buFont typeface="Wingdings" panose="05000000000000000000" pitchFamily="2" charset="2"/>
              <a:buChar char="Ø"/>
            </a:pPr>
            <a:r>
              <a:rPr lang="en-US" dirty="0"/>
              <a:t>Career changes</a:t>
            </a:r>
          </a:p>
          <a:p>
            <a:pPr marL="914400" lvl="2" indent="0">
              <a:buNone/>
            </a:pPr>
            <a:endParaRPr lang="en-US" dirty="0"/>
          </a:p>
        </p:txBody>
      </p:sp>
      <p:sp>
        <p:nvSpPr>
          <p:cNvPr id="4" name="Footer Placeholder 3">
            <a:extLst>
              <a:ext uri="{FF2B5EF4-FFF2-40B4-BE49-F238E27FC236}">
                <a16:creationId xmlns:a16="http://schemas.microsoft.com/office/drawing/2014/main" id="{0535EF9D-DD6B-BD08-6564-9A7B8A3D6918}"/>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144771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E485-A356-1D36-9983-5FEA251C6992}"/>
              </a:ext>
            </a:extLst>
          </p:cNvPr>
          <p:cNvSpPr>
            <a:spLocks noGrp="1"/>
          </p:cNvSpPr>
          <p:nvPr>
            <p:ph type="title"/>
          </p:nvPr>
        </p:nvSpPr>
        <p:spPr/>
        <p:txBody>
          <a:bodyPr/>
          <a:lstStyle/>
          <a:p>
            <a:r>
              <a:rPr lang="en-US" altLang="en-US" b="1" dirty="0">
                <a:ea typeface="ＭＳ Ｐゴシック" panose="020B0600070205080204" pitchFamily="34" charset="-128"/>
              </a:rPr>
              <a:t>History of Police Recruiting Issues</a:t>
            </a:r>
            <a:endParaRPr lang="en-US" dirty="0"/>
          </a:p>
        </p:txBody>
      </p:sp>
      <p:sp>
        <p:nvSpPr>
          <p:cNvPr id="3" name="Content Placeholder 2">
            <a:extLst>
              <a:ext uri="{FF2B5EF4-FFF2-40B4-BE49-F238E27FC236}">
                <a16:creationId xmlns:a16="http://schemas.microsoft.com/office/drawing/2014/main" id="{382A6E88-E522-67BB-8506-8FC449116F32}"/>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t>Ellen </a:t>
            </a:r>
            <a:r>
              <a:rPr lang="en-US" dirty="0" err="1"/>
              <a:t>Scrivner</a:t>
            </a:r>
            <a:r>
              <a:rPr lang="en-US" dirty="0"/>
              <a:t> (2006) of the John Jay College of Criminal Justice noted that “the police candidate of the 1970s and 1980s were identified as “responsibility absorbers” with prior military experience, who were educated through their departments to follow a “reactive” policing cycle of respond, control, and return to service. By contrast, the candidates of today are more likely to need a stronger focus on strategic thinking and problems-solving skills, an ability to collaborate with the community, and a greater capacity to use technology and problem-solving skills often acquired through a college education before joining the department.”</a:t>
            </a:r>
          </a:p>
        </p:txBody>
      </p:sp>
      <p:sp>
        <p:nvSpPr>
          <p:cNvPr id="4" name="Footer Placeholder 3">
            <a:extLst>
              <a:ext uri="{FF2B5EF4-FFF2-40B4-BE49-F238E27FC236}">
                <a16:creationId xmlns:a16="http://schemas.microsoft.com/office/drawing/2014/main" id="{BB7A3ACE-41F0-BA6E-96C6-7F9A3F7DE0B3}"/>
              </a:ext>
            </a:extLst>
          </p:cNvPr>
          <p:cNvSpPr>
            <a:spLocks noGrp="1"/>
          </p:cNvSpPr>
          <p:nvPr>
            <p:ph type="ftr" sz="quarter" idx="11"/>
          </p:nvPr>
        </p:nvSpPr>
        <p:spPr>
          <a:xfrm>
            <a:off x="4165600" y="6492875"/>
            <a:ext cx="3860800" cy="365125"/>
          </a:xfrm>
        </p:spPr>
        <p:txBody>
          <a:bodyPr/>
          <a:lstStyle/>
          <a:p>
            <a:r>
              <a:rPr lang="en-US" dirty="0"/>
              <a:t>© Butch Beach 2024</a:t>
            </a:r>
          </a:p>
        </p:txBody>
      </p:sp>
    </p:spTree>
    <p:extLst>
      <p:ext uri="{BB962C8B-B14F-4D97-AF65-F5344CB8AC3E}">
        <p14:creationId xmlns:p14="http://schemas.microsoft.com/office/powerpoint/2010/main" val="154967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FCEA-BFE0-81D0-2256-D343E3A9D33B}"/>
              </a:ext>
            </a:extLst>
          </p:cNvPr>
          <p:cNvSpPr>
            <a:spLocks noGrp="1"/>
          </p:cNvSpPr>
          <p:nvPr>
            <p:ph type="title"/>
          </p:nvPr>
        </p:nvSpPr>
        <p:spPr/>
        <p:txBody>
          <a:bodyPr/>
          <a:lstStyle/>
          <a:p>
            <a:r>
              <a:rPr lang="en-US" altLang="en-US" b="1" dirty="0">
                <a:ea typeface="ＭＳ Ｐゴシック" panose="020B0600070205080204" pitchFamily="34" charset="-128"/>
              </a:rPr>
              <a:t>History of Police Recruiting Issues</a:t>
            </a:r>
            <a:endParaRPr lang="en-US" dirty="0"/>
          </a:p>
        </p:txBody>
      </p:sp>
      <p:sp>
        <p:nvSpPr>
          <p:cNvPr id="3" name="TextBox 2">
            <a:extLst>
              <a:ext uri="{FF2B5EF4-FFF2-40B4-BE49-F238E27FC236}">
                <a16:creationId xmlns:a16="http://schemas.microsoft.com/office/drawing/2014/main" id="{43652B7A-A6E2-79F4-9996-9CEEC260A6D8}"/>
              </a:ext>
            </a:extLst>
          </p:cNvPr>
          <p:cNvSpPr txBox="1"/>
          <p:nvPr/>
        </p:nvSpPr>
        <p:spPr>
          <a:xfrm>
            <a:off x="4527164" y="2533888"/>
            <a:ext cx="3449494" cy="2031325"/>
          </a:xfrm>
          <a:prstGeom prst="rect">
            <a:avLst/>
          </a:prstGeom>
          <a:noFill/>
        </p:spPr>
        <p:txBody>
          <a:bodyPr wrap="square" rtlCol="0">
            <a:spAutoFit/>
          </a:bodyPr>
          <a:lstStyle/>
          <a:p>
            <a:r>
              <a:rPr lang="en-US" dirty="0"/>
              <a:t>Clean criminal record</a:t>
            </a:r>
          </a:p>
          <a:p>
            <a:r>
              <a:rPr lang="en-US" dirty="0"/>
              <a:t>Little to no drug use</a:t>
            </a:r>
          </a:p>
          <a:p>
            <a:r>
              <a:rPr lang="en-US" dirty="0"/>
              <a:t>Willing to work outdoors and in dangerous environments</a:t>
            </a:r>
          </a:p>
          <a:p>
            <a:r>
              <a:rPr lang="en-US" dirty="0"/>
              <a:t>Healthy and physically fit</a:t>
            </a:r>
          </a:p>
          <a:p>
            <a:r>
              <a:rPr lang="en-US" dirty="0"/>
              <a:t>H.S. diploma or better</a:t>
            </a:r>
          </a:p>
          <a:p>
            <a:r>
              <a:rPr lang="en-US" dirty="0"/>
              <a:t>Average to high intelligence</a:t>
            </a:r>
          </a:p>
        </p:txBody>
      </p:sp>
      <p:sp>
        <p:nvSpPr>
          <p:cNvPr id="4" name="TextBox 3">
            <a:extLst>
              <a:ext uri="{FF2B5EF4-FFF2-40B4-BE49-F238E27FC236}">
                <a16:creationId xmlns:a16="http://schemas.microsoft.com/office/drawing/2014/main" id="{A84D9610-EF1E-01FF-61DF-2602B2DCAA24}"/>
              </a:ext>
            </a:extLst>
          </p:cNvPr>
          <p:cNvSpPr txBox="1"/>
          <p:nvPr/>
        </p:nvSpPr>
        <p:spPr>
          <a:xfrm>
            <a:off x="3821705" y="1580873"/>
            <a:ext cx="3301545" cy="523220"/>
          </a:xfrm>
          <a:prstGeom prst="rect">
            <a:avLst/>
          </a:prstGeom>
          <a:noFill/>
        </p:spPr>
        <p:txBody>
          <a:bodyPr wrap="none" rtlCol="0">
            <a:spAutoFit/>
          </a:bodyPr>
          <a:lstStyle/>
          <a:p>
            <a:r>
              <a:rPr lang="en-US" sz="2800" dirty="0"/>
              <a:t>Desirable Labor Base</a:t>
            </a:r>
          </a:p>
        </p:txBody>
      </p:sp>
      <p:sp>
        <p:nvSpPr>
          <p:cNvPr id="5" name="Oval 4">
            <a:extLst>
              <a:ext uri="{FF2B5EF4-FFF2-40B4-BE49-F238E27FC236}">
                <a16:creationId xmlns:a16="http://schemas.microsoft.com/office/drawing/2014/main" id="{789E88B7-3E9C-1D28-7F50-311AD7ACF35E}"/>
              </a:ext>
            </a:extLst>
          </p:cNvPr>
          <p:cNvSpPr/>
          <p:nvPr/>
        </p:nvSpPr>
        <p:spPr>
          <a:xfrm>
            <a:off x="327922" y="2118885"/>
            <a:ext cx="195492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Local Law enforcement</a:t>
            </a:r>
          </a:p>
        </p:txBody>
      </p:sp>
      <p:sp>
        <p:nvSpPr>
          <p:cNvPr id="6" name="Oval 5">
            <a:extLst>
              <a:ext uri="{FF2B5EF4-FFF2-40B4-BE49-F238E27FC236}">
                <a16:creationId xmlns:a16="http://schemas.microsoft.com/office/drawing/2014/main" id="{04B37DB9-32F2-8C65-3363-32E249EF9D52}"/>
              </a:ext>
            </a:extLst>
          </p:cNvPr>
          <p:cNvSpPr/>
          <p:nvPr/>
        </p:nvSpPr>
        <p:spPr>
          <a:xfrm>
            <a:off x="327922" y="4379661"/>
            <a:ext cx="1803575"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Federal Agencies</a:t>
            </a:r>
          </a:p>
        </p:txBody>
      </p:sp>
      <p:sp>
        <p:nvSpPr>
          <p:cNvPr id="7" name="Oval 6">
            <a:extLst>
              <a:ext uri="{FF2B5EF4-FFF2-40B4-BE49-F238E27FC236}">
                <a16:creationId xmlns:a16="http://schemas.microsoft.com/office/drawing/2014/main" id="{3B8C0C6B-0C83-FF58-555E-50673E0E86B8}"/>
              </a:ext>
            </a:extLst>
          </p:cNvPr>
          <p:cNvSpPr/>
          <p:nvPr/>
        </p:nvSpPr>
        <p:spPr>
          <a:xfrm>
            <a:off x="4852913" y="5196315"/>
            <a:ext cx="2074742"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Military</a:t>
            </a:r>
          </a:p>
        </p:txBody>
      </p:sp>
      <p:sp>
        <p:nvSpPr>
          <p:cNvPr id="8" name="Oval 7">
            <a:extLst>
              <a:ext uri="{FF2B5EF4-FFF2-40B4-BE49-F238E27FC236}">
                <a16:creationId xmlns:a16="http://schemas.microsoft.com/office/drawing/2014/main" id="{A504F3B0-4BAA-791D-E64C-E711B813BDBA}"/>
              </a:ext>
            </a:extLst>
          </p:cNvPr>
          <p:cNvSpPr/>
          <p:nvPr/>
        </p:nvSpPr>
        <p:spPr>
          <a:xfrm>
            <a:off x="9463514" y="1907627"/>
            <a:ext cx="2118886"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Firefighters</a:t>
            </a:r>
          </a:p>
        </p:txBody>
      </p:sp>
      <p:sp>
        <p:nvSpPr>
          <p:cNvPr id="9" name="Oval 8">
            <a:extLst>
              <a:ext uri="{FF2B5EF4-FFF2-40B4-BE49-F238E27FC236}">
                <a16:creationId xmlns:a16="http://schemas.microsoft.com/office/drawing/2014/main" id="{CD6EDC8F-C262-71B7-DF66-34F91F953587}"/>
              </a:ext>
            </a:extLst>
          </p:cNvPr>
          <p:cNvSpPr/>
          <p:nvPr/>
        </p:nvSpPr>
        <p:spPr>
          <a:xfrm>
            <a:off x="9545781" y="4285068"/>
            <a:ext cx="2036619"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Private Contractors</a:t>
            </a:r>
          </a:p>
        </p:txBody>
      </p:sp>
      <p:cxnSp>
        <p:nvCxnSpPr>
          <p:cNvPr id="11" name="Straight Arrow Connector 10">
            <a:extLst>
              <a:ext uri="{FF2B5EF4-FFF2-40B4-BE49-F238E27FC236}">
                <a16:creationId xmlns:a16="http://schemas.microsoft.com/office/drawing/2014/main" id="{43AB6CA9-AC4B-19A2-6A7F-7127959AC814}"/>
              </a:ext>
            </a:extLst>
          </p:cNvPr>
          <p:cNvCxnSpPr>
            <a:cxnSpLocks/>
          </p:cNvCxnSpPr>
          <p:nvPr/>
        </p:nvCxnSpPr>
        <p:spPr>
          <a:xfrm>
            <a:off x="2270234" y="2606827"/>
            <a:ext cx="2118886" cy="85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2E58A1-9F89-5C52-411F-686ECAF0A023}"/>
              </a:ext>
            </a:extLst>
          </p:cNvPr>
          <p:cNvCxnSpPr>
            <a:stCxn id="6" idx="6"/>
          </p:cNvCxnSpPr>
          <p:nvPr/>
        </p:nvCxnSpPr>
        <p:spPr>
          <a:xfrm flipV="1">
            <a:off x="2131497" y="3872011"/>
            <a:ext cx="2257623" cy="96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83A73-003E-E0EF-B891-32AB87928424}"/>
              </a:ext>
            </a:extLst>
          </p:cNvPr>
          <p:cNvCxnSpPr>
            <a:cxnSpLocks/>
            <a:stCxn id="7" idx="0"/>
          </p:cNvCxnSpPr>
          <p:nvPr/>
        </p:nvCxnSpPr>
        <p:spPr>
          <a:xfrm flipV="1">
            <a:off x="5890284" y="4565213"/>
            <a:ext cx="0" cy="631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5DED0B-3259-9599-799D-7316860B7095}"/>
              </a:ext>
            </a:extLst>
          </p:cNvPr>
          <p:cNvCxnSpPr>
            <a:cxnSpLocks/>
          </p:cNvCxnSpPr>
          <p:nvPr/>
        </p:nvCxnSpPr>
        <p:spPr>
          <a:xfrm flipH="1" flipV="1">
            <a:off x="7636817" y="3771112"/>
            <a:ext cx="1985906" cy="1008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9D653E7-F165-DB2B-1E75-8153C04FE15A}"/>
              </a:ext>
            </a:extLst>
          </p:cNvPr>
          <p:cNvCxnSpPr>
            <a:cxnSpLocks/>
          </p:cNvCxnSpPr>
          <p:nvPr/>
        </p:nvCxnSpPr>
        <p:spPr>
          <a:xfrm flipH="1">
            <a:off x="7725103" y="2567655"/>
            <a:ext cx="1820678" cy="740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A553B188-E7E4-1CB0-1EDE-D3A77A112E95}"/>
              </a:ext>
            </a:extLst>
          </p:cNvPr>
          <p:cNvSpPr>
            <a:spLocks noGrp="1"/>
          </p:cNvSpPr>
          <p:nvPr>
            <p:ph type="ftr" sz="quarter" idx="11"/>
          </p:nvPr>
        </p:nvSpPr>
        <p:spPr>
          <a:xfrm>
            <a:off x="4165600" y="6446304"/>
            <a:ext cx="3860800" cy="365125"/>
          </a:xfrm>
        </p:spPr>
        <p:txBody>
          <a:bodyPr/>
          <a:lstStyle/>
          <a:p>
            <a:r>
              <a:rPr lang="en-US" dirty="0"/>
              <a:t>© Butch Beach 2024</a:t>
            </a:r>
          </a:p>
        </p:txBody>
      </p:sp>
    </p:spTree>
    <p:extLst>
      <p:ext uri="{BB962C8B-B14F-4D97-AF65-F5344CB8AC3E}">
        <p14:creationId xmlns:p14="http://schemas.microsoft.com/office/powerpoint/2010/main" val="97130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45BC-BDAD-2785-3DEB-9182405F32BF}"/>
              </a:ext>
            </a:extLst>
          </p:cNvPr>
          <p:cNvSpPr>
            <a:spLocks noGrp="1"/>
          </p:cNvSpPr>
          <p:nvPr>
            <p:ph type="title"/>
          </p:nvPr>
        </p:nvSpPr>
        <p:spPr/>
        <p:txBody>
          <a:bodyPr/>
          <a:lstStyle/>
          <a:p>
            <a:r>
              <a:rPr lang="en-US" altLang="en-US" sz="4400" b="1" dirty="0">
                <a:ea typeface="ＭＳ Ｐゴシック" panose="020B0600070205080204" pitchFamily="34" charset="-128"/>
              </a:rPr>
              <a:t>History of Police Recruiting Issues</a:t>
            </a:r>
            <a:endParaRPr lang="en-US" dirty="0"/>
          </a:p>
        </p:txBody>
      </p:sp>
      <p:sp>
        <p:nvSpPr>
          <p:cNvPr id="3" name="Content Placeholder 2">
            <a:extLst>
              <a:ext uri="{FF2B5EF4-FFF2-40B4-BE49-F238E27FC236}">
                <a16:creationId xmlns:a16="http://schemas.microsoft.com/office/drawing/2014/main" id="{7D411E68-9D47-F1A2-45E2-7D23E3662E1E}"/>
              </a:ext>
            </a:extLst>
          </p:cNvPr>
          <p:cNvSpPr>
            <a:spLocks noGrp="1"/>
          </p:cNvSpPr>
          <p:nvPr>
            <p:ph idx="1"/>
          </p:nvPr>
        </p:nvSpPr>
        <p:spPr/>
        <p:txBody>
          <a:bodyPr/>
          <a:lstStyle/>
          <a:p>
            <a:pPr>
              <a:buFont typeface="Wingdings" panose="05000000000000000000" pitchFamily="2" charset="2"/>
              <a:buChar char="Ø"/>
            </a:pPr>
            <a:r>
              <a:rPr lang="en-US" dirty="0"/>
              <a:t>The final challenge may be the hiring process itself:</a:t>
            </a:r>
          </a:p>
          <a:p>
            <a:pPr lvl="1">
              <a:buFont typeface="Wingdings" panose="05000000000000000000" pitchFamily="2" charset="2"/>
              <a:buChar char="Ø"/>
            </a:pPr>
            <a:r>
              <a:rPr lang="en-US" dirty="0"/>
              <a:t>How long does the applicant have to wait for a decision?</a:t>
            </a:r>
          </a:p>
          <a:p>
            <a:pPr lvl="1">
              <a:buFont typeface="Wingdings" panose="05000000000000000000" pitchFamily="2" charset="2"/>
              <a:buChar char="Ø"/>
            </a:pPr>
            <a:r>
              <a:rPr lang="en-US" dirty="0"/>
              <a:t>How rigorous is the application process?</a:t>
            </a:r>
          </a:p>
          <a:p>
            <a:pPr lvl="1">
              <a:buFont typeface="Wingdings" panose="05000000000000000000" pitchFamily="2" charset="2"/>
              <a:buChar char="Ø"/>
            </a:pPr>
            <a:r>
              <a:rPr lang="en-US" dirty="0"/>
              <a:t>Is the application available online?</a:t>
            </a:r>
          </a:p>
        </p:txBody>
      </p:sp>
      <p:sp>
        <p:nvSpPr>
          <p:cNvPr id="4" name="Footer Placeholder 3">
            <a:extLst>
              <a:ext uri="{FF2B5EF4-FFF2-40B4-BE49-F238E27FC236}">
                <a16:creationId xmlns:a16="http://schemas.microsoft.com/office/drawing/2014/main" id="{45DB68D8-917D-F5B0-2B11-3AFC13E76CBE}"/>
              </a:ext>
            </a:extLst>
          </p:cNvPr>
          <p:cNvSpPr>
            <a:spLocks noGrp="1"/>
          </p:cNvSpPr>
          <p:nvPr>
            <p:ph type="ftr" sz="quarter" idx="11"/>
          </p:nvPr>
        </p:nvSpPr>
        <p:spPr>
          <a:xfrm>
            <a:off x="4165600" y="6583361"/>
            <a:ext cx="3860800" cy="221035"/>
          </a:xfrm>
        </p:spPr>
        <p:txBody>
          <a:bodyPr/>
          <a:lstStyle/>
          <a:p>
            <a:r>
              <a:rPr lang="en-US" dirty="0"/>
              <a:t>© Butch Beach 2024</a:t>
            </a:r>
          </a:p>
        </p:txBody>
      </p:sp>
    </p:spTree>
    <p:extLst>
      <p:ext uri="{BB962C8B-B14F-4D97-AF65-F5344CB8AC3E}">
        <p14:creationId xmlns:p14="http://schemas.microsoft.com/office/powerpoint/2010/main" val="10733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6404-A161-E1EB-5018-6DAE098EDE4F}"/>
              </a:ext>
            </a:extLst>
          </p:cNvPr>
          <p:cNvSpPr>
            <a:spLocks noGrp="1"/>
          </p:cNvSpPr>
          <p:nvPr>
            <p:ph type="title"/>
          </p:nvPr>
        </p:nvSpPr>
        <p:spPr/>
        <p:txBody>
          <a:bodyPr/>
          <a:lstStyle/>
          <a:p>
            <a:r>
              <a:rPr lang="en-US" dirty="0"/>
              <a:t>Recruiting to Retention</a:t>
            </a:r>
          </a:p>
        </p:txBody>
      </p:sp>
      <p:sp>
        <p:nvSpPr>
          <p:cNvPr id="3" name="Content Placeholder 2">
            <a:extLst>
              <a:ext uri="{FF2B5EF4-FFF2-40B4-BE49-F238E27FC236}">
                <a16:creationId xmlns:a16="http://schemas.microsoft.com/office/drawing/2014/main" id="{17CA39A4-BA8F-250F-606C-B8AED036802C}"/>
              </a:ext>
            </a:extLst>
          </p:cNvPr>
          <p:cNvSpPr>
            <a:spLocks noGrp="1"/>
          </p:cNvSpPr>
          <p:nvPr>
            <p:ph idx="1"/>
          </p:nvPr>
        </p:nvSpPr>
        <p:spPr/>
        <p:txBody>
          <a:bodyPr/>
          <a:lstStyle/>
          <a:p>
            <a:pPr>
              <a:buFont typeface="Wingdings" panose="05000000000000000000" pitchFamily="2" charset="2"/>
              <a:buChar char="Ø"/>
            </a:pPr>
            <a:r>
              <a:rPr lang="en-US" dirty="0"/>
              <a:t>Theory of evolutionary police officer retention</a:t>
            </a:r>
          </a:p>
          <a:p>
            <a:pPr lvl="1">
              <a:buFont typeface="Wingdings" panose="05000000000000000000" pitchFamily="2" charset="2"/>
              <a:buChar char="Ø"/>
            </a:pPr>
            <a:r>
              <a:rPr lang="en-US" dirty="0"/>
              <a:t>Begins with recruiting; getting the right people in the pipeline</a:t>
            </a:r>
          </a:p>
          <a:p>
            <a:pPr lvl="1">
              <a:buFont typeface="Wingdings" panose="05000000000000000000" pitchFamily="2" charset="2"/>
              <a:buChar char="Ø"/>
            </a:pPr>
            <a:r>
              <a:rPr lang="en-US" dirty="0"/>
              <a:t>Selection process; getting the right people in the seats</a:t>
            </a:r>
          </a:p>
          <a:p>
            <a:pPr lvl="1">
              <a:buFont typeface="Wingdings" panose="05000000000000000000" pitchFamily="2" charset="2"/>
              <a:buChar char="Ø"/>
            </a:pPr>
            <a:r>
              <a:rPr lang="en-US" dirty="0"/>
              <a:t>Keeping the right people; ethical, moral, disciplined officers.</a:t>
            </a:r>
          </a:p>
          <a:p>
            <a:pPr lvl="1">
              <a:buFont typeface="Wingdings" panose="05000000000000000000" pitchFamily="2" charset="2"/>
              <a:buChar char="Ø"/>
            </a:pPr>
            <a:r>
              <a:rPr lang="en-US" dirty="0"/>
              <a:t>Retention is an intentional act</a:t>
            </a:r>
          </a:p>
          <a:p>
            <a:pPr lvl="2">
              <a:buFont typeface="Wingdings" panose="05000000000000000000" pitchFamily="2" charset="2"/>
              <a:buChar char="Ø"/>
            </a:pPr>
            <a:r>
              <a:rPr lang="en-US" dirty="0"/>
              <a:t>Continued professional development</a:t>
            </a:r>
          </a:p>
          <a:p>
            <a:pPr lvl="2">
              <a:buFont typeface="Wingdings" panose="05000000000000000000" pitchFamily="2" charset="2"/>
              <a:buChar char="Ø"/>
            </a:pPr>
            <a:r>
              <a:rPr lang="en-US" dirty="0"/>
              <a:t>Continued maintenance; salary increases; working environment</a:t>
            </a:r>
          </a:p>
          <a:p>
            <a:pPr lvl="2">
              <a:buFont typeface="Wingdings" panose="05000000000000000000" pitchFamily="2" charset="2"/>
              <a:buChar char="Ø"/>
            </a:pPr>
            <a:r>
              <a:rPr lang="en-US" dirty="0"/>
              <a:t>Promotional opportunities</a:t>
            </a:r>
          </a:p>
          <a:p>
            <a:pPr lvl="2">
              <a:buFont typeface="Wingdings" panose="05000000000000000000" pitchFamily="2" charset="2"/>
              <a:buChar char="Ø"/>
            </a:pPr>
            <a:endParaRPr lang="en-US" dirty="0"/>
          </a:p>
          <a:p>
            <a:pPr lvl="2">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A6B9EFFF-78F6-30C8-1E9F-0D43445CFD0E}"/>
              </a:ext>
            </a:extLst>
          </p:cNvPr>
          <p:cNvSpPr>
            <a:spLocks noGrp="1"/>
          </p:cNvSpPr>
          <p:nvPr>
            <p:ph type="ftr" sz="quarter" idx="11"/>
          </p:nvPr>
        </p:nvSpPr>
        <p:spPr>
          <a:xfrm>
            <a:off x="4165600" y="6583362"/>
            <a:ext cx="3860800" cy="365125"/>
          </a:xfrm>
        </p:spPr>
        <p:txBody>
          <a:bodyPr/>
          <a:lstStyle/>
          <a:p>
            <a:r>
              <a:rPr lang="en-US" dirty="0"/>
              <a:t>© Butch Beach 2024</a:t>
            </a:r>
          </a:p>
        </p:txBody>
      </p:sp>
    </p:spTree>
    <p:extLst>
      <p:ext uri="{BB962C8B-B14F-4D97-AF65-F5344CB8AC3E}">
        <p14:creationId xmlns:p14="http://schemas.microsoft.com/office/powerpoint/2010/main" val="15424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nstitutional Law Hall" id="{0B3F0DFE-6908-4CE8-B265-C325294EB284}" vid="{B7E54603-76E1-4E2D-92CA-4EEEED2AD9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3574</Words>
  <Application>Microsoft Office PowerPoint</Application>
  <PresentationFormat>Widescreen</PresentationFormat>
  <Paragraphs>438</Paragraphs>
  <Slides>44</Slides>
  <Notes>1</Notes>
  <HiddenSlides>23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acumin-pro</vt:lpstr>
      <vt:lpstr>Arial</vt:lpstr>
      <vt:lpstr>Calibri</vt:lpstr>
      <vt:lpstr>Century Gothic</vt:lpstr>
      <vt:lpstr>Times New Roman</vt:lpstr>
      <vt:lpstr>Wingdings</vt:lpstr>
      <vt:lpstr>1_Office Theme</vt:lpstr>
      <vt:lpstr>Reducing Recruiting Issues in Law Enforcement: A survey of Georgia Cadets</vt:lpstr>
      <vt:lpstr>History of Police Recruiting Issues</vt:lpstr>
      <vt:lpstr>History of Police Recruiting Issues</vt:lpstr>
      <vt:lpstr>History of Police Recruiting Issues</vt:lpstr>
      <vt:lpstr>History of Police Recruiting Issues </vt:lpstr>
      <vt:lpstr>History of Police Recruiting Issues</vt:lpstr>
      <vt:lpstr>History of Police Recruiting Issues</vt:lpstr>
      <vt:lpstr>History of Police Recruiting Issues</vt:lpstr>
      <vt:lpstr>Recruiting to Retention</vt:lpstr>
      <vt:lpstr>Generational Challenges</vt:lpstr>
      <vt:lpstr>Generational Workplace Characteristics</vt:lpstr>
      <vt:lpstr>Who are Generation Z?</vt:lpstr>
      <vt:lpstr>Who are Generation Z?</vt:lpstr>
      <vt:lpstr>Who are Generation Z?</vt:lpstr>
      <vt:lpstr>Who are Generation Z?</vt:lpstr>
      <vt:lpstr>What does this mean?</vt:lpstr>
      <vt:lpstr>Recruiting in the state of Georgia</vt:lpstr>
      <vt:lpstr>Recruiting in the state of Georgia</vt:lpstr>
      <vt:lpstr>Survey Results</vt:lpstr>
      <vt:lpstr>Survey Results</vt:lpstr>
      <vt:lpstr>Survey Results</vt:lpstr>
      <vt:lpstr>Survey Results</vt:lpstr>
      <vt:lpstr>Survey Results</vt:lpstr>
      <vt:lpstr>Regarding your choice of agency, rank the factors in terms of their importance; 1 not all important to 5 Very Important</vt:lpstr>
      <vt:lpstr>Regarding your choice of agency, rank the factors in terms of their importance; 1 not at all important to 5 Very Important</vt:lpstr>
      <vt:lpstr>Regarding your choice of agency, rank the factors in terms of their importance; 1 not all important to 5 Very Important</vt:lpstr>
      <vt:lpstr>Regarding your choice of agency, rank the factors in terms of their importance; 1 not all important to 5 Very Important</vt:lpstr>
      <vt:lpstr>Regarding your choice of agency, rank the factors in terms of their importance; 1 not all important to 5 Very Important</vt:lpstr>
      <vt:lpstr>Regarding your choice of agency, rank the factors in terms of their importance; 1 not all important to 5 Very Important</vt:lpstr>
      <vt:lpstr>Regarding your choice of agency, rank the factors in terms of their importance; 1 not all important to 5 Very Important</vt:lpstr>
      <vt:lpstr>Regarding your choice of agency, rank the factors in terms of their importance; 1 not all important to 5 Very Important</vt:lpstr>
      <vt:lpstr>Top Ten</vt:lpstr>
      <vt:lpstr>How long have you seriously considered a career in law enforcement?</vt:lpstr>
      <vt:lpstr>What were your most important expectations from your agency of choice</vt:lpstr>
      <vt:lpstr>Which Best Describes Your Current View of Law Enforcement</vt:lpstr>
      <vt:lpstr>How satisfied were you with the overall application and selection process</vt:lpstr>
      <vt:lpstr>How important are Pay and Benefits?</vt:lpstr>
      <vt:lpstr>Many Agencies are offering signing bonuses, even for applicants who are not yet certified. Which best reflects your opinion on these bonuses?</vt:lpstr>
      <vt:lpstr>When asked what can administrators do to improve the chances of attracting quality applicants, they said:</vt:lpstr>
      <vt:lpstr>Professionalism</vt:lpstr>
      <vt:lpstr>Leadership Expectations of Gen Z</vt:lpstr>
      <vt:lpstr>Leadership Expectations of Gen Z</vt:lpstr>
      <vt:lpstr>Professional Culture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 Recruiting</dc:title>
  <dc:creator>Butch Beach</dc:creator>
  <cp:lastModifiedBy>Butch Beach</cp:lastModifiedBy>
  <cp:revision>8</cp:revision>
  <dcterms:created xsi:type="dcterms:W3CDTF">2023-09-08T15:18:08Z</dcterms:created>
  <dcterms:modified xsi:type="dcterms:W3CDTF">2024-10-03T14:04:12Z</dcterms:modified>
</cp:coreProperties>
</file>