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4"/>
  </p:sldMasterIdLst>
  <p:notesMasterIdLst>
    <p:notesMasterId r:id="rId78"/>
  </p:notesMasterIdLst>
  <p:sldIdLst>
    <p:sldId id="330" r:id="rId5"/>
    <p:sldId id="269" r:id="rId6"/>
    <p:sldId id="331" r:id="rId7"/>
    <p:sldId id="325" r:id="rId8"/>
    <p:sldId id="327" r:id="rId9"/>
    <p:sldId id="329" r:id="rId10"/>
    <p:sldId id="323" r:id="rId11"/>
    <p:sldId id="266" r:id="rId12"/>
    <p:sldId id="272" r:id="rId13"/>
    <p:sldId id="270" r:id="rId14"/>
    <p:sldId id="271" r:id="rId15"/>
    <p:sldId id="278" r:id="rId16"/>
    <p:sldId id="256" r:id="rId17"/>
    <p:sldId id="257" r:id="rId18"/>
    <p:sldId id="258" r:id="rId19"/>
    <p:sldId id="259" r:id="rId20"/>
    <p:sldId id="260" r:id="rId21"/>
    <p:sldId id="261" r:id="rId22"/>
    <p:sldId id="279" r:id="rId23"/>
    <p:sldId id="280" r:id="rId24"/>
    <p:sldId id="262" r:id="rId25"/>
    <p:sldId id="263" r:id="rId26"/>
    <p:sldId id="326" r:id="rId27"/>
    <p:sldId id="281" r:id="rId28"/>
    <p:sldId id="264" r:id="rId29"/>
    <p:sldId id="265" r:id="rId30"/>
    <p:sldId id="282" r:id="rId31"/>
    <p:sldId id="267" r:id="rId32"/>
    <p:sldId id="268" r:id="rId33"/>
    <p:sldId id="283" r:id="rId34"/>
    <p:sldId id="284" r:id="rId35"/>
    <p:sldId id="285" r:id="rId36"/>
    <p:sldId id="274" r:id="rId37"/>
    <p:sldId id="275" r:id="rId38"/>
    <p:sldId id="276" r:id="rId39"/>
    <p:sldId id="277" r:id="rId40"/>
    <p:sldId id="286" r:id="rId41"/>
    <p:sldId id="287" r:id="rId42"/>
    <p:sldId id="288" r:id="rId43"/>
    <p:sldId id="289" r:id="rId44"/>
    <p:sldId id="290" r:id="rId45"/>
    <p:sldId id="291" r:id="rId46"/>
    <p:sldId id="292" r:id="rId47"/>
    <p:sldId id="294" r:id="rId48"/>
    <p:sldId id="295" r:id="rId49"/>
    <p:sldId id="318" r:id="rId50"/>
    <p:sldId id="293" r:id="rId51"/>
    <p:sldId id="297" r:id="rId52"/>
    <p:sldId id="298" r:id="rId53"/>
    <p:sldId id="299" r:id="rId54"/>
    <p:sldId id="300" r:id="rId55"/>
    <p:sldId id="301" r:id="rId56"/>
    <p:sldId id="302" r:id="rId57"/>
    <p:sldId id="303" r:id="rId58"/>
    <p:sldId id="304" r:id="rId59"/>
    <p:sldId id="305" r:id="rId60"/>
    <p:sldId id="306" r:id="rId61"/>
    <p:sldId id="307" r:id="rId62"/>
    <p:sldId id="308" r:id="rId63"/>
    <p:sldId id="309" r:id="rId64"/>
    <p:sldId id="310" r:id="rId65"/>
    <p:sldId id="311" r:id="rId66"/>
    <p:sldId id="312" r:id="rId67"/>
    <p:sldId id="313" r:id="rId68"/>
    <p:sldId id="314" r:id="rId69"/>
    <p:sldId id="315" r:id="rId70"/>
    <p:sldId id="316" r:id="rId71"/>
    <p:sldId id="317" r:id="rId72"/>
    <p:sldId id="324" r:id="rId73"/>
    <p:sldId id="328" r:id="rId74"/>
    <p:sldId id="320" r:id="rId75"/>
    <p:sldId id="273" r:id="rId76"/>
    <p:sldId id="332" r:id="rId7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EAAA00"/>
    <a:srgbClr val="FFAA2D"/>
    <a:srgbClr val="FFCC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973AB73-D5F9-43A7-8CA8-31E89C81F148}" type="datetimeFigureOut">
              <a:rPr lang="en-US" smtClean="0"/>
              <a:t>10/5/2024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68A4858-AE83-4525-A360-B7F10DE41D3D}" type="slidenum">
              <a:rPr lang="en-US" smtClean="0"/>
              <a:t>‹#›</a:t>
            </a:fld>
            <a:endParaRPr lang="en-US"/>
          </a:p>
        </p:txBody>
      </p:sp>
    </p:spTree>
    <p:extLst>
      <p:ext uri="{BB962C8B-B14F-4D97-AF65-F5344CB8AC3E}">
        <p14:creationId xmlns:p14="http://schemas.microsoft.com/office/powerpoint/2010/main" val="56727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2E7AF70-799A-44D8-AF37-0C58C5B4A78A}"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656006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7AF70-799A-44D8-AF37-0C58C5B4A78A}"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138123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7AF70-799A-44D8-AF37-0C58C5B4A78A}"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1074820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E7AF70-799A-44D8-AF37-0C58C5B4A78A}"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326967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E7AF70-799A-44D8-AF37-0C58C5B4A78A}" type="datetimeFigureOut">
              <a:rPr lang="en-US" smtClean="0"/>
              <a:t>10/5/2024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154456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E7AF70-799A-44D8-AF37-0C58C5B4A78A}"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2983145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E7AF70-799A-44D8-AF37-0C58C5B4A78A}" type="datetimeFigureOut">
              <a:rPr lang="en-US" smtClean="0"/>
              <a:t>10/5/2024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947501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E7AF70-799A-44D8-AF37-0C58C5B4A78A}" type="datetimeFigureOut">
              <a:rPr lang="en-US" smtClean="0"/>
              <a:t>10/5/2024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1461241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E7AF70-799A-44D8-AF37-0C58C5B4A78A}" type="datetimeFigureOut">
              <a:rPr lang="en-US" smtClean="0"/>
              <a:t>10/5/2024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4282803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E7AF70-799A-44D8-AF37-0C58C5B4A78A}"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1486988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E7AF70-799A-44D8-AF37-0C58C5B4A78A}" type="datetimeFigureOut">
              <a:rPr lang="en-US" smtClean="0"/>
              <a:t>10/5/2024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967DFE-5479-469B-874A-B348AD04F646}" type="slidenum">
              <a:rPr lang="en-US" smtClean="0"/>
              <a:t>‹#›</a:t>
            </a:fld>
            <a:endParaRPr lang="en-US"/>
          </a:p>
        </p:txBody>
      </p:sp>
    </p:spTree>
    <p:extLst>
      <p:ext uri="{BB962C8B-B14F-4D97-AF65-F5344CB8AC3E}">
        <p14:creationId xmlns:p14="http://schemas.microsoft.com/office/powerpoint/2010/main" val="3138431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E7AF70-799A-44D8-AF37-0C58C5B4A78A}" type="datetimeFigureOut">
              <a:rPr lang="en-US" smtClean="0"/>
              <a:t>10/5/2024</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967DFE-5479-469B-874A-B348AD04F646}" type="slidenum">
              <a:rPr lang="en-US" smtClean="0"/>
              <a:t>‹#›</a:t>
            </a:fld>
            <a:endParaRPr lang="en-US"/>
          </a:p>
        </p:txBody>
      </p:sp>
    </p:spTree>
    <p:extLst>
      <p:ext uri="{BB962C8B-B14F-4D97-AF65-F5344CB8AC3E}">
        <p14:creationId xmlns:p14="http://schemas.microsoft.com/office/powerpoint/2010/main" val="12801372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pixabay.com/de/vectors/blase-sprache-kommentar-sprechblase-160851/" TargetMode="External"/><Relationship Id="rId5" Type="http://schemas.openxmlformats.org/officeDocument/2006/relationships/image" Target="../media/image15.png"/><Relationship Id="rId4" Type="http://schemas.openxmlformats.org/officeDocument/2006/relationships/hyperlink" Target="https://pixabay.com/vectors/bubble-speech-talk-words-thinking-157906/"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studentsasuramsedu77864-my.sharepoint.com/:v:/r/personal/cwill114_asurams_edu/Documents/GunViolenceOpen2024.mp4?csf=1&amp;web=1&amp;e=nMDfYs&amp;nav=eyJyZWZlcnJhbEluZm8iOnsicmVmZXJyYWxBcHAiOiJTdHJlYW1XZWJBcHAiLCJyZWZlcnJhbFZpZXciOiJTaGFyZURpYWxvZy1MaW5rIiwicmVmZXJyYWxBcHBQbGF0Zm9ybSI6IldlYiIsInJlZmVycmFsTW9kZSI6InZpZXcifX0%3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verystat.org/wp-content/uploads/2024/05/Gun-Violence-in-Georgia-2024-05.pdf"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digitalcommons.georgiasouthern.edu/jgpha/vol8/iss1/12"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hyperlink" Target="https://everytownresearch.org/rankings/" TargetMode="External"/><Relationship Id="rId4" Type="http://schemas.openxmlformats.org/officeDocument/2006/relationships/hyperlink" Target="https://publichealth.jhu.edu/center-for-gun-violence-solutions/solutions" TargetMode="External"/></Relationships>
</file>

<file path=ppt/slides/_rels/slide7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gunviolencearchiv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4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051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extBox 2">
            <a:extLst>
              <a:ext uri="{FF2B5EF4-FFF2-40B4-BE49-F238E27FC236}">
                <a16:creationId xmlns:a16="http://schemas.microsoft.com/office/drawing/2014/main" id="{46A88A05-6DE5-13ED-066A-4BD4AF896988}"/>
              </a:ext>
            </a:extLst>
          </p:cNvPr>
          <p:cNvSpPr txBox="1"/>
          <p:nvPr/>
        </p:nvSpPr>
        <p:spPr>
          <a:xfrm>
            <a:off x="877465" y="901009"/>
            <a:ext cx="10755293" cy="51090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800" dirty="0">
                <a:effectLst>
                  <a:outerShdw blurRad="38100" dist="38100" dir="2700000" algn="tl">
                    <a:srgbClr val="000000">
                      <a:alpha val="43137"/>
                    </a:srgbClr>
                  </a:outerShdw>
                </a:effectLst>
                <a:ea typeface="Calibri"/>
                <a:cs typeface="Calibri"/>
              </a:rPr>
              <a:t>The literature on gun violence in South Georgia shows significant public health challenges and disparities that are heavily influenced by demographic and social factors.</a:t>
            </a:r>
            <a:endParaRPr lang="en-US" dirty="0">
              <a:effectLst>
                <a:outerShdw blurRad="38100" dist="38100" dir="2700000" algn="tl">
                  <a:srgbClr val="000000">
                    <a:alpha val="43137"/>
                  </a:srgbClr>
                </a:outerShdw>
              </a:effectLst>
            </a:endParaRPr>
          </a:p>
          <a:p>
            <a:pPr marL="457200" indent="-457200">
              <a:buFont typeface="Arial"/>
              <a:buChar char="•"/>
            </a:pPr>
            <a:r>
              <a:rPr lang="en-US" sz="2800" dirty="0">
                <a:effectLst>
                  <a:outerShdw blurRad="38100" dist="38100" dir="2700000" algn="tl">
                    <a:srgbClr val="000000">
                      <a:alpha val="43137"/>
                    </a:srgbClr>
                  </a:outerShdw>
                </a:effectLst>
                <a:ea typeface="Calibri"/>
                <a:cs typeface="Calibri"/>
              </a:rPr>
              <a:t>Firearm-related injuries and fatalities in Georgia have escalated over recent years, with a notable increase in both homicides and suicides involving firearms. </a:t>
            </a:r>
          </a:p>
          <a:p>
            <a:pPr marL="457200" indent="-457200">
              <a:buFont typeface="Arial"/>
              <a:buChar char="•"/>
            </a:pPr>
            <a:r>
              <a:rPr lang="en-US" sz="2800" dirty="0">
                <a:effectLst>
                  <a:outerShdw blurRad="38100" dist="38100" dir="2700000" algn="tl">
                    <a:srgbClr val="000000">
                      <a:alpha val="43137"/>
                    </a:srgbClr>
                  </a:outerShdw>
                </a:effectLst>
                <a:ea typeface="Calibri"/>
                <a:cs typeface="Calibri"/>
              </a:rPr>
              <a:t> A study by Danner et al. (2020) emphasizes that the state’s average annual firearm injury rate is 31.5 per 100,000 people. </a:t>
            </a:r>
          </a:p>
          <a:p>
            <a:pPr marL="457200" indent="-457200">
              <a:buFont typeface="Arial"/>
              <a:buChar char="•"/>
            </a:pPr>
            <a:r>
              <a:rPr lang="en-US" sz="2800" dirty="0">
                <a:effectLst>
                  <a:outerShdw blurRad="38100" dist="38100" dir="2700000" algn="tl">
                    <a:srgbClr val="000000">
                      <a:alpha val="43137"/>
                    </a:srgbClr>
                  </a:outerShdw>
                </a:effectLst>
                <a:ea typeface="Calibri"/>
                <a:cs typeface="Calibri"/>
              </a:rPr>
              <a:t>This research also reveals that firearm suicides have the highest fatality rate, which is six times higher than other forms of gun-related violence (Danner et al., 2020).</a:t>
            </a:r>
            <a:endParaRPr lang="en-US" dirty="0">
              <a:effectLst>
                <a:outerShdw blurRad="38100" dist="38100" dir="2700000" algn="tl">
                  <a:srgbClr val="000000">
                    <a:alpha val="43137"/>
                  </a:srgbClr>
                </a:outerShdw>
              </a:effectLst>
              <a:ea typeface="Calibri"/>
              <a:cs typeface="Calibri"/>
            </a:endParaRPr>
          </a:p>
          <a:p>
            <a:pPr algn="l"/>
            <a:endParaRPr lang="en-US" dirty="0">
              <a:effectLst>
                <a:outerShdw blurRad="38100" dist="38100" dir="2700000" algn="tl">
                  <a:srgbClr val="000000">
                    <a:alpha val="43137"/>
                  </a:srgbClr>
                </a:outerShdw>
              </a:effectLst>
              <a:ea typeface="Calibri"/>
              <a:cs typeface="Calibri"/>
            </a:endParaRPr>
          </a:p>
        </p:txBody>
      </p:sp>
      <p:sp>
        <p:nvSpPr>
          <p:cNvPr id="5" name="TextBox 4">
            <a:extLst>
              <a:ext uri="{FF2B5EF4-FFF2-40B4-BE49-F238E27FC236}">
                <a16:creationId xmlns:a16="http://schemas.microsoft.com/office/drawing/2014/main" id="{64A738FA-7954-E034-B237-81513624D8E7}"/>
              </a:ext>
            </a:extLst>
          </p:cNvPr>
          <p:cNvSpPr txBox="1"/>
          <p:nvPr/>
        </p:nvSpPr>
        <p:spPr>
          <a:xfrm>
            <a:off x="1882837" y="111577"/>
            <a:ext cx="76161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dirty="0">
                <a:effectLst>
                  <a:outerShdw blurRad="38100" dist="38100" dir="2700000" algn="tl">
                    <a:srgbClr val="000000">
                      <a:alpha val="43137"/>
                    </a:srgbClr>
                  </a:outerShdw>
                </a:effectLst>
                <a:ea typeface="Calibri"/>
                <a:cs typeface="Calibri"/>
              </a:rPr>
              <a:t>Literature on Gun Violence in South Georgia</a:t>
            </a:r>
          </a:p>
        </p:txBody>
      </p:sp>
    </p:spTree>
    <p:extLst>
      <p:ext uri="{BB962C8B-B14F-4D97-AF65-F5344CB8AC3E}">
        <p14:creationId xmlns:p14="http://schemas.microsoft.com/office/powerpoint/2010/main" val="3888946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extBox 2">
            <a:extLst>
              <a:ext uri="{FF2B5EF4-FFF2-40B4-BE49-F238E27FC236}">
                <a16:creationId xmlns:a16="http://schemas.microsoft.com/office/drawing/2014/main" id="{F49C1A1D-FF0B-23D8-15FB-789390C7A658}"/>
              </a:ext>
            </a:extLst>
          </p:cNvPr>
          <p:cNvSpPr txBox="1"/>
          <p:nvPr/>
        </p:nvSpPr>
        <p:spPr>
          <a:xfrm>
            <a:off x="430260" y="698250"/>
            <a:ext cx="11761740" cy="57708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700" dirty="0">
                <a:effectLst>
                  <a:outerShdw blurRad="38100" dist="38100" dir="2700000" algn="tl">
                    <a:srgbClr val="000000">
                      <a:alpha val="43137"/>
                    </a:srgbClr>
                  </a:outerShdw>
                </a:effectLst>
                <a:ea typeface="Calibri"/>
                <a:cs typeface="Calibri"/>
              </a:rPr>
              <a:t>In terms of geographical impact, Southern Georgia has seen elevated levels of gun-related crimes, particularly in rural areas where access to mental health services and gun safety education is limited. </a:t>
            </a:r>
            <a:endParaRPr lang="en-US" dirty="0">
              <a:effectLst>
                <a:outerShdw blurRad="38100" dist="38100" dir="2700000" algn="tl">
                  <a:srgbClr val="000000">
                    <a:alpha val="43137"/>
                  </a:srgbClr>
                </a:outerShdw>
              </a:effectLst>
              <a:ea typeface="Calibri"/>
              <a:cs typeface="Calibri"/>
            </a:endParaRPr>
          </a:p>
          <a:p>
            <a:pPr marL="457200" indent="-457200">
              <a:buFont typeface="Arial"/>
              <a:buChar char="•"/>
            </a:pPr>
            <a:r>
              <a:rPr lang="en-US" sz="2700" dirty="0">
                <a:effectLst>
                  <a:outerShdw blurRad="38100" dist="38100" dir="2700000" algn="tl">
                    <a:srgbClr val="000000">
                      <a:alpha val="43137"/>
                    </a:srgbClr>
                  </a:outerShdw>
                </a:effectLst>
                <a:ea typeface="Calibri"/>
                <a:cs typeface="Calibri"/>
              </a:rPr>
              <a:t>According to the Educational Fund to Stop Gun Violence (EFSGV), the state ranks 17th in the United States for overall firearm mortality rate, with 14.8 deaths per 100,000 individuals. </a:t>
            </a:r>
            <a:endParaRPr lang="en-US" dirty="0">
              <a:effectLst>
                <a:outerShdw blurRad="38100" dist="38100" dir="2700000" algn="tl">
                  <a:srgbClr val="000000">
                    <a:alpha val="43137"/>
                  </a:srgbClr>
                </a:outerShdw>
              </a:effectLst>
              <a:ea typeface="Calibri"/>
              <a:cs typeface="Calibri"/>
            </a:endParaRPr>
          </a:p>
          <a:p>
            <a:pPr marL="457200" indent="-457200">
              <a:buFont typeface="Arial"/>
              <a:buChar char="•"/>
            </a:pPr>
            <a:r>
              <a:rPr lang="en-US" sz="2700" dirty="0">
                <a:effectLst>
                  <a:outerShdw blurRad="38100" dist="38100" dir="2700000" algn="tl">
                    <a:srgbClr val="000000">
                      <a:alpha val="43137"/>
                    </a:srgbClr>
                  </a:outerShdw>
                </a:effectLst>
                <a:ea typeface="Calibri"/>
                <a:cs typeface="Calibri"/>
              </a:rPr>
              <a:t>This underscores the need for targeted interventions and policy reforms to reduce the prevalence of firearm suicides and homicides in these communities (EFSGV, 2020).</a:t>
            </a:r>
            <a:endParaRPr lang="en-US" dirty="0">
              <a:effectLst>
                <a:outerShdw blurRad="38100" dist="38100" dir="2700000" algn="tl">
                  <a:srgbClr val="000000">
                    <a:alpha val="43137"/>
                  </a:srgbClr>
                </a:outerShdw>
              </a:effectLst>
              <a:ea typeface="Calibri"/>
              <a:cs typeface="Calibri"/>
            </a:endParaRPr>
          </a:p>
          <a:p>
            <a:pPr marL="457200" indent="-457200">
              <a:buFont typeface="Arial"/>
              <a:buChar char="•"/>
            </a:pPr>
            <a:r>
              <a:rPr lang="en-US" sz="2700" dirty="0">
                <a:effectLst>
                  <a:outerShdw blurRad="38100" dist="38100" dir="2700000" algn="tl">
                    <a:srgbClr val="000000">
                      <a:alpha val="43137"/>
                    </a:srgbClr>
                  </a:outerShdw>
                </a:effectLst>
                <a:ea typeface="Calibri"/>
                <a:cs typeface="Calibri"/>
              </a:rPr>
              <a:t>To effectively address gun violence in South Georgia, a multifaceted approach that involves public health strategies, community-based interventions, and enhanced research into the causes and prevention of gun violence is required (Danner et al., 2020; EFSGV, 2020).</a:t>
            </a:r>
            <a:endParaRPr lang="en-US" dirty="0">
              <a:effectLst>
                <a:outerShdw blurRad="38100" dist="38100" dir="2700000" algn="tl">
                  <a:srgbClr val="000000">
                    <a:alpha val="43137"/>
                  </a:srgbClr>
                </a:outerShdw>
              </a:effectLst>
              <a:ea typeface="Calibri"/>
              <a:cs typeface="Calibri"/>
            </a:endParaRPr>
          </a:p>
          <a:p>
            <a:pPr algn="l"/>
            <a:endParaRPr lang="en-US" dirty="0">
              <a:effectLst>
                <a:outerShdw blurRad="38100" dist="38100" dir="2700000" algn="tl">
                  <a:srgbClr val="000000">
                    <a:alpha val="43137"/>
                  </a:srgbClr>
                </a:outerShdw>
              </a:effectLst>
              <a:ea typeface="Calibri"/>
              <a:cs typeface="Calibri"/>
            </a:endParaRPr>
          </a:p>
        </p:txBody>
      </p:sp>
      <p:sp>
        <p:nvSpPr>
          <p:cNvPr id="8" name="TextBox 7">
            <a:extLst>
              <a:ext uri="{FF2B5EF4-FFF2-40B4-BE49-F238E27FC236}">
                <a16:creationId xmlns:a16="http://schemas.microsoft.com/office/drawing/2014/main" id="{BDE7E887-4D44-7567-C32A-8B466B9779F1}"/>
              </a:ext>
            </a:extLst>
          </p:cNvPr>
          <p:cNvSpPr txBox="1"/>
          <p:nvPr/>
        </p:nvSpPr>
        <p:spPr>
          <a:xfrm>
            <a:off x="2830664" y="127329"/>
            <a:ext cx="73863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effectLst>
                  <a:outerShdw blurRad="38100" dist="38100" dir="2700000" algn="tl">
                    <a:srgbClr val="000000">
                      <a:alpha val="43137"/>
                    </a:srgbClr>
                  </a:outerShdw>
                </a:effectLst>
                <a:ea typeface="Calibri"/>
                <a:cs typeface="Calibri"/>
              </a:rPr>
              <a:t>Literature on Gun Violence in South Georgia</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30670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8D6B-1BD3-4AFF-935E-4B4CF6629A13}"/>
              </a:ext>
            </a:extLst>
          </p:cNvPr>
          <p:cNvSpPr>
            <a:spLocks noGrp="1"/>
          </p:cNvSpPr>
          <p:nvPr>
            <p:ph type="title"/>
          </p:nvPr>
        </p:nvSpPr>
        <p:spPr>
          <a:xfrm>
            <a:off x="685100" y="457203"/>
            <a:ext cx="10972800" cy="1143000"/>
          </a:xfrm>
        </p:spPr>
        <p:txBody>
          <a:bodyPr/>
          <a:lstStyle/>
          <a:p>
            <a:r>
              <a:rPr lang="en-US" dirty="0">
                <a:solidFill>
                  <a:srgbClr val="0070C0"/>
                </a:solidFill>
              </a:rPr>
              <a:t>Student Survey Results</a:t>
            </a:r>
          </a:p>
        </p:txBody>
      </p:sp>
      <p:sp>
        <p:nvSpPr>
          <p:cNvPr id="3" name="Content Placeholder 2">
            <a:extLst>
              <a:ext uri="{FF2B5EF4-FFF2-40B4-BE49-F238E27FC236}">
                <a16:creationId xmlns:a16="http://schemas.microsoft.com/office/drawing/2014/main" id="{FB69162E-E155-4E77-A985-BF82D446593F}"/>
              </a:ext>
            </a:extLst>
          </p:cNvPr>
          <p:cNvSpPr>
            <a:spLocks noGrp="1"/>
          </p:cNvSpPr>
          <p:nvPr>
            <p:ph idx="1"/>
          </p:nvPr>
        </p:nvSpPr>
        <p:spPr/>
        <p:txBody>
          <a:bodyPr/>
          <a:lstStyle/>
          <a:p>
            <a:r>
              <a:rPr lang="en-US" dirty="0">
                <a:effectLst>
                  <a:outerShdw blurRad="38100" dist="38100" dir="2700000" algn="tl">
                    <a:srgbClr val="000000">
                      <a:alpha val="43137"/>
                    </a:srgbClr>
                  </a:outerShdw>
                </a:effectLst>
              </a:rPr>
              <a:t>10 questions</a:t>
            </a:r>
          </a:p>
          <a:p>
            <a:r>
              <a:rPr lang="en-US" dirty="0">
                <a:effectLst>
                  <a:outerShdw blurRad="38100" dist="38100" dir="2700000" algn="tl">
                    <a:srgbClr val="000000">
                      <a:alpha val="43137"/>
                    </a:srgbClr>
                  </a:outerShdw>
                </a:effectLst>
              </a:rPr>
              <a:t>8 Likert scale questions</a:t>
            </a:r>
          </a:p>
          <a:p>
            <a:r>
              <a:rPr lang="en-US" dirty="0">
                <a:effectLst>
                  <a:outerShdw blurRad="38100" dist="38100" dir="2700000" algn="tl">
                    <a:srgbClr val="000000">
                      <a:alpha val="43137"/>
                    </a:srgbClr>
                  </a:outerShdw>
                </a:effectLst>
              </a:rPr>
              <a:t>2 open-ended questions</a:t>
            </a:r>
          </a:p>
          <a:p>
            <a:r>
              <a:rPr lang="en-US" dirty="0">
                <a:effectLst>
                  <a:outerShdw blurRad="38100" dist="38100" dir="2700000" algn="tl">
                    <a:srgbClr val="000000">
                      <a:alpha val="43137"/>
                    </a:srgbClr>
                  </a:outerShdw>
                </a:effectLst>
              </a:rPr>
              <a:t>181 responses</a:t>
            </a:r>
          </a:p>
        </p:txBody>
      </p:sp>
      <p:pic>
        <p:nvPicPr>
          <p:cNvPr id="4" name="Picture 3">
            <a:extLst>
              <a:ext uri="{FF2B5EF4-FFF2-40B4-BE49-F238E27FC236}">
                <a16:creationId xmlns:a16="http://schemas.microsoft.com/office/drawing/2014/main" id="{BB2ABAE8-494C-473C-AA6D-438992712E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3684006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2897AC-C9D6-4576-952D-B5B9D972BC5A}"/>
              </a:ext>
            </a:extLst>
          </p:cNvPr>
          <p:cNvSpPr>
            <a:spLocks noGrp="1"/>
          </p:cNvSpPr>
          <p:nvPr>
            <p:ph type="title"/>
          </p:nvPr>
        </p:nvSpPr>
        <p:spPr>
          <a:xfrm>
            <a:off x="701879" y="409448"/>
            <a:ext cx="10972800" cy="1143000"/>
          </a:xfrm>
        </p:spPr>
        <p:txBody>
          <a:bodyPr>
            <a:normAutofit/>
          </a:bodyPr>
          <a:lstStyle/>
          <a:p>
            <a:r>
              <a:rPr lang="en-US" sz="3600" dirty="0">
                <a:solidFill>
                  <a:srgbClr val="0070C0"/>
                </a:solidFill>
              </a:rPr>
              <a:t>*I feel safe from gun violence when I am at school</a:t>
            </a:r>
            <a:r>
              <a:rPr lang="en-US" dirty="0">
                <a:solidFill>
                  <a:srgbClr val="0070C0"/>
                </a:solidFill>
              </a:rPr>
              <a:t>.</a:t>
            </a:r>
          </a:p>
        </p:txBody>
      </p:sp>
      <p:pic>
        <p:nvPicPr>
          <p:cNvPr id="6" name="Picture 5">
            <a:extLst>
              <a:ext uri="{FF2B5EF4-FFF2-40B4-BE49-F238E27FC236}">
                <a16:creationId xmlns:a16="http://schemas.microsoft.com/office/drawing/2014/main" id="{C016228D-C431-4AB3-B2E2-DF1BD184B8EF}"/>
              </a:ext>
            </a:extLst>
          </p:cNvPr>
          <p:cNvPicPr>
            <a:picLocks noChangeAspect="1"/>
          </p:cNvPicPr>
          <p:nvPr/>
        </p:nvPicPr>
        <p:blipFill>
          <a:blip r:embed="rId2"/>
          <a:stretch>
            <a:fillRect/>
          </a:stretch>
        </p:blipFill>
        <p:spPr>
          <a:xfrm>
            <a:off x="1282063" y="1725927"/>
            <a:ext cx="9215867" cy="4540500"/>
          </a:xfrm>
          <a:prstGeom prst="rect">
            <a:avLst/>
          </a:prstGeom>
        </p:spPr>
      </p:pic>
      <p:pic>
        <p:nvPicPr>
          <p:cNvPr id="5" name="Picture 4">
            <a:extLst>
              <a:ext uri="{FF2B5EF4-FFF2-40B4-BE49-F238E27FC236}">
                <a16:creationId xmlns:a16="http://schemas.microsoft.com/office/drawing/2014/main" id="{FDF68D47-CCC9-46A7-9F22-DBE3D68162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2" name="Rectangle 1">
            <a:extLst>
              <a:ext uri="{FF2B5EF4-FFF2-40B4-BE49-F238E27FC236}">
                <a16:creationId xmlns:a16="http://schemas.microsoft.com/office/drawing/2014/main" id="{9E5AB46A-0BD9-49E8-8373-6F12958BDC96}"/>
              </a:ext>
            </a:extLst>
          </p:cNvPr>
          <p:cNvSpPr/>
          <p:nvPr/>
        </p:nvSpPr>
        <p:spPr>
          <a:xfrm>
            <a:off x="1635860" y="1725927"/>
            <a:ext cx="3514808" cy="523220"/>
          </a:xfrm>
          <a:prstGeom prst="rect">
            <a:avLst/>
          </a:prstGeom>
        </p:spPr>
        <p:txBody>
          <a:bodyPr wrap="none">
            <a:spAutoFit/>
          </a:bodyPr>
          <a:lstStyle/>
          <a:p>
            <a:r>
              <a:rPr lang="en-US" sz="2800" dirty="0">
                <a:solidFill>
                  <a:srgbClr val="FF0000"/>
                </a:solidFill>
              </a:rPr>
              <a:t>Student Survey Results</a:t>
            </a:r>
          </a:p>
        </p:txBody>
      </p:sp>
    </p:spTree>
    <p:extLst>
      <p:ext uri="{BB962C8B-B14F-4D97-AF65-F5344CB8AC3E}">
        <p14:creationId xmlns:p14="http://schemas.microsoft.com/office/powerpoint/2010/main" val="1535829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D459C-A62F-47AC-93D2-ED989F0DC88C}"/>
              </a:ext>
            </a:extLst>
          </p:cNvPr>
          <p:cNvSpPr>
            <a:spLocks noGrp="1"/>
          </p:cNvSpPr>
          <p:nvPr>
            <p:ph type="title"/>
          </p:nvPr>
        </p:nvSpPr>
        <p:spPr>
          <a:xfrm>
            <a:off x="609599" y="274637"/>
            <a:ext cx="11444577" cy="1482601"/>
          </a:xfrm>
        </p:spPr>
        <p:txBody>
          <a:bodyPr>
            <a:normAutofit/>
          </a:bodyPr>
          <a:lstStyle/>
          <a:p>
            <a:r>
              <a:rPr lang="en-US" sz="3600" dirty="0">
                <a:solidFill>
                  <a:srgbClr val="0070C0"/>
                </a:solidFill>
              </a:rPr>
              <a:t>My school has effective measures in place to prevent gun violence</a:t>
            </a:r>
            <a:r>
              <a:rPr lang="en-US" dirty="0">
                <a:solidFill>
                  <a:srgbClr val="0070C0"/>
                </a:solidFill>
              </a:rPr>
              <a:t>.</a:t>
            </a:r>
          </a:p>
        </p:txBody>
      </p:sp>
      <p:pic>
        <p:nvPicPr>
          <p:cNvPr id="4" name="Picture 3">
            <a:extLst>
              <a:ext uri="{FF2B5EF4-FFF2-40B4-BE49-F238E27FC236}">
                <a16:creationId xmlns:a16="http://schemas.microsoft.com/office/drawing/2014/main" id="{ECD8FD95-F5DB-4A29-9A91-73EC6C0A5BB8}"/>
              </a:ext>
            </a:extLst>
          </p:cNvPr>
          <p:cNvPicPr>
            <a:picLocks noChangeAspect="1"/>
          </p:cNvPicPr>
          <p:nvPr/>
        </p:nvPicPr>
        <p:blipFill>
          <a:blip r:embed="rId2"/>
          <a:stretch>
            <a:fillRect/>
          </a:stretch>
        </p:blipFill>
        <p:spPr>
          <a:xfrm>
            <a:off x="978572" y="1657539"/>
            <a:ext cx="9591675" cy="5076825"/>
          </a:xfrm>
          <a:prstGeom prst="rect">
            <a:avLst/>
          </a:prstGeom>
        </p:spPr>
      </p:pic>
      <p:pic>
        <p:nvPicPr>
          <p:cNvPr id="5" name="Picture 4">
            <a:extLst>
              <a:ext uri="{FF2B5EF4-FFF2-40B4-BE49-F238E27FC236}">
                <a16:creationId xmlns:a16="http://schemas.microsoft.com/office/drawing/2014/main" id="{B1ADA08A-4500-4994-A1E1-201A7E828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6" name="Rectangle 5">
            <a:extLst>
              <a:ext uri="{FF2B5EF4-FFF2-40B4-BE49-F238E27FC236}">
                <a16:creationId xmlns:a16="http://schemas.microsoft.com/office/drawing/2014/main" id="{C9D925DB-F8DF-42EA-8C54-09524EE3CCAF}"/>
              </a:ext>
            </a:extLst>
          </p:cNvPr>
          <p:cNvSpPr/>
          <p:nvPr/>
        </p:nvSpPr>
        <p:spPr>
          <a:xfrm>
            <a:off x="1635860" y="1725927"/>
            <a:ext cx="3514808" cy="523220"/>
          </a:xfrm>
          <a:prstGeom prst="rect">
            <a:avLst/>
          </a:prstGeom>
        </p:spPr>
        <p:txBody>
          <a:bodyPr wrap="none">
            <a:spAutoFit/>
          </a:bodyPr>
          <a:lstStyle/>
          <a:p>
            <a:r>
              <a:rPr lang="en-US" sz="2800" dirty="0">
                <a:solidFill>
                  <a:srgbClr val="FF0000"/>
                </a:solidFill>
              </a:rPr>
              <a:t>Student Survey Results</a:t>
            </a:r>
          </a:p>
        </p:txBody>
      </p:sp>
    </p:spTree>
    <p:extLst>
      <p:ext uri="{BB962C8B-B14F-4D97-AF65-F5344CB8AC3E}">
        <p14:creationId xmlns:p14="http://schemas.microsoft.com/office/powerpoint/2010/main" val="229993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F7AC-B908-42BE-B8A6-95B35BAA568C}"/>
              </a:ext>
            </a:extLst>
          </p:cNvPr>
          <p:cNvSpPr>
            <a:spLocks noGrp="1"/>
          </p:cNvSpPr>
          <p:nvPr>
            <p:ph type="title"/>
          </p:nvPr>
        </p:nvSpPr>
        <p:spPr>
          <a:xfrm>
            <a:off x="609599" y="274637"/>
            <a:ext cx="11086769" cy="1363331"/>
          </a:xfrm>
        </p:spPr>
        <p:txBody>
          <a:bodyPr>
            <a:noAutofit/>
          </a:bodyPr>
          <a:lstStyle/>
          <a:p>
            <a:r>
              <a:rPr lang="en-US" sz="3200" dirty="0">
                <a:solidFill>
                  <a:srgbClr val="0070C0"/>
                </a:solidFill>
              </a:rPr>
              <a:t>The presence of security personnel (e.g., guards, resource officers) makes me feel safer at school.</a:t>
            </a:r>
          </a:p>
        </p:txBody>
      </p:sp>
      <p:pic>
        <p:nvPicPr>
          <p:cNvPr id="4" name="Picture 3">
            <a:extLst>
              <a:ext uri="{FF2B5EF4-FFF2-40B4-BE49-F238E27FC236}">
                <a16:creationId xmlns:a16="http://schemas.microsoft.com/office/drawing/2014/main" id="{4EC6D9FB-7074-42C9-B86C-8B4AECAAD9E7}"/>
              </a:ext>
            </a:extLst>
          </p:cNvPr>
          <p:cNvPicPr>
            <a:picLocks noChangeAspect="1"/>
          </p:cNvPicPr>
          <p:nvPr/>
        </p:nvPicPr>
        <p:blipFill>
          <a:blip r:embed="rId2"/>
          <a:stretch>
            <a:fillRect/>
          </a:stretch>
        </p:blipFill>
        <p:spPr>
          <a:xfrm>
            <a:off x="1342858" y="1808576"/>
            <a:ext cx="9620250" cy="4448175"/>
          </a:xfrm>
          <a:prstGeom prst="rect">
            <a:avLst/>
          </a:prstGeom>
        </p:spPr>
      </p:pic>
      <p:pic>
        <p:nvPicPr>
          <p:cNvPr id="5" name="Picture 4">
            <a:extLst>
              <a:ext uri="{FF2B5EF4-FFF2-40B4-BE49-F238E27FC236}">
                <a16:creationId xmlns:a16="http://schemas.microsoft.com/office/drawing/2014/main" id="{76A22678-67C6-4837-A2FE-CD650D16BF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6" name="Rectangle 5">
            <a:extLst>
              <a:ext uri="{FF2B5EF4-FFF2-40B4-BE49-F238E27FC236}">
                <a16:creationId xmlns:a16="http://schemas.microsoft.com/office/drawing/2014/main" id="{FC2DA066-58A1-4EB5-9E8F-E5B9B228F2AA}"/>
              </a:ext>
            </a:extLst>
          </p:cNvPr>
          <p:cNvSpPr/>
          <p:nvPr/>
        </p:nvSpPr>
        <p:spPr>
          <a:xfrm>
            <a:off x="1736528" y="1637968"/>
            <a:ext cx="3514808" cy="523220"/>
          </a:xfrm>
          <a:prstGeom prst="rect">
            <a:avLst/>
          </a:prstGeom>
        </p:spPr>
        <p:txBody>
          <a:bodyPr wrap="none">
            <a:spAutoFit/>
          </a:bodyPr>
          <a:lstStyle/>
          <a:p>
            <a:r>
              <a:rPr lang="en-US" sz="2800" dirty="0">
                <a:solidFill>
                  <a:srgbClr val="FF0000"/>
                </a:solidFill>
              </a:rPr>
              <a:t>Student Survey Results</a:t>
            </a:r>
          </a:p>
        </p:txBody>
      </p:sp>
    </p:spTree>
    <p:extLst>
      <p:ext uri="{BB962C8B-B14F-4D97-AF65-F5344CB8AC3E}">
        <p14:creationId xmlns:p14="http://schemas.microsoft.com/office/powerpoint/2010/main" val="1865578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5331B-E30C-44B6-90D8-C384EC453CC9}"/>
              </a:ext>
            </a:extLst>
          </p:cNvPr>
          <p:cNvSpPr>
            <a:spLocks noGrp="1"/>
          </p:cNvSpPr>
          <p:nvPr>
            <p:ph type="title"/>
          </p:nvPr>
        </p:nvSpPr>
        <p:spPr/>
        <p:txBody>
          <a:bodyPr>
            <a:noAutofit/>
          </a:bodyPr>
          <a:lstStyle/>
          <a:p>
            <a:r>
              <a:rPr lang="en-US" sz="2800" dirty="0">
                <a:solidFill>
                  <a:srgbClr val="0070C0"/>
                </a:solidFill>
              </a:rPr>
              <a:t>I believe gun violence in the community influences the safety of my school.</a:t>
            </a:r>
          </a:p>
        </p:txBody>
      </p:sp>
      <p:pic>
        <p:nvPicPr>
          <p:cNvPr id="4" name="Picture 3">
            <a:extLst>
              <a:ext uri="{FF2B5EF4-FFF2-40B4-BE49-F238E27FC236}">
                <a16:creationId xmlns:a16="http://schemas.microsoft.com/office/drawing/2014/main" id="{0D2F229D-D670-48BA-8275-45F6E19A0594}"/>
              </a:ext>
            </a:extLst>
          </p:cNvPr>
          <p:cNvPicPr>
            <a:picLocks noChangeAspect="1"/>
          </p:cNvPicPr>
          <p:nvPr/>
        </p:nvPicPr>
        <p:blipFill>
          <a:blip r:embed="rId2"/>
          <a:stretch>
            <a:fillRect/>
          </a:stretch>
        </p:blipFill>
        <p:spPr>
          <a:xfrm>
            <a:off x="1179059" y="1771650"/>
            <a:ext cx="9648825" cy="4591050"/>
          </a:xfrm>
          <a:prstGeom prst="rect">
            <a:avLst/>
          </a:prstGeom>
        </p:spPr>
      </p:pic>
      <p:pic>
        <p:nvPicPr>
          <p:cNvPr id="5" name="Picture 4">
            <a:extLst>
              <a:ext uri="{FF2B5EF4-FFF2-40B4-BE49-F238E27FC236}">
                <a16:creationId xmlns:a16="http://schemas.microsoft.com/office/drawing/2014/main" id="{FE9CD329-BC88-4F3B-8C02-04AEB69D4B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6" name="Rectangle 5">
            <a:extLst>
              <a:ext uri="{FF2B5EF4-FFF2-40B4-BE49-F238E27FC236}">
                <a16:creationId xmlns:a16="http://schemas.microsoft.com/office/drawing/2014/main" id="{6468E4E9-9836-4C82-A7F6-02636FD1CD3D}"/>
              </a:ext>
            </a:extLst>
          </p:cNvPr>
          <p:cNvSpPr/>
          <p:nvPr/>
        </p:nvSpPr>
        <p:spPr>
          <a:xfrm>
            <a:off x="1686194" y="1616870"/>
            <a:ext cx="3514808" cy="523220"/>
          </a:xfrm>
          <a:prstGeom prst="rect">
            <a:avLst/>
          </a:prstGeom>
        </p:spPr>
        <p:txBody>
          <a:bodyPr wrap="none">
            <a:spAutoFit/>
          </a:bodyPr>
          <a:lstStyle/>
          <a:p>
            <a:r>
              <a:rPr lang="en-US" sz="2800" dirty="0">
                <a:solidFill>
                  <a:srgbClr val="FF0000"/>
                </a:solidFill>
              </a:rPr>
              <a:t>Student Survey Results</a:t>
            </a:r>
          </a:p>
        </p:txBody>
      </p:sp>
    </p:spTree>
    <p:extLst>
      <p:ext uri="{BB962C8B-B14F-4D97-AF65-F5344CB8AC3E}">
        <p14:creationId xmlns:p14="http://schemas.microsoft.com/office/powerpoint/2010/main" val="36425474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0766C-B858-4DA1-A31C-9CFDF3A44D8D}"/>
              </a:ext>
            </a:extLst>
          </p:cNvPr>
          <p:cNvSpPr>
            <a:spLocks noGrp="1"/>
          </p:cNvSpPr>
          <p:nvPr>
            <p:ph type="title"/>
          </p:nvPr>
        </p:nvSpPr>
        <p:spPr>
          <a:xfrm>
            <a:off x="608275" y="206091"/>
            <a:ext cx="10975450" cy="1415331"/>
          </a:xfrm>
        </p:spPr>
        <p:txBody>
          <a:bodyPr>
            <a:normAutofit/>
          </a:bodyPr>
          <a:lstStyle/>
          <a:p>
            <a:r>
              <a:rPr lang="en-US" sz="3600" dirty="0">
                <a:solidFill>
                  <a:srgbClr val="0070C0"/>
                </a:solidFill>
              </a:rPr>
              <a:t>My school offers sufficient mental health resources for students who feel unsafe or anxious about gun violence</a:t>
            </a:r>
            <a:r>
              <a:rPr lang="en-US" dirty="0">
                <a:solidFill>
                  <a:srgbClr val="0070C0"/>
                </a:solidFill>
              </a:rPr>
              <a:t>.</a:t>
            </a:r>
          </a:p>
        </p:txBody>
      </p:sp>
      <p:pic>
        <p:nvPicPr>
          <p:cNvPr id="4" name="Picture 3">
            <a:extLst>
              <a:ext uri="{FF2B5EF4-FFF2-40B4-BE49-F238E27FC236}">
                <a16:creationId xmlns:a16="http://schemas.microsoft.com/office/drawing/2014/main" id="{25AB56B1-6C5F-4031-9707-F852864FF09F}"/>
              </a:ext>
            </a:extLst>
          </p:cNvPr>
          <p:cNvPicPr>
            <a:picLocks noChangeAspect="1"/>
          </p:cNvPicPr>
          <p:nvPr/>
        </p:nvPicPr>
        <p:blipFill>
          <a:blip r:embed="rId2"/>
          <a:stretch>
            <a:fillRect/>
          </a:stretch>
        </p:blipFill>
        <p:spPr>
          <a:xfrm>
            <a:off x="1143000" y="1934936"/>
            <a:ext cx="9677400" cy="4457700"/>
          </a:xfrm>
          <a:prstGeom prst="rect">
            <a:avLst/>
          </a:prstGeom>
        </p:spPr>
      </p:pic>
      <p:pic>
        <p:nvPicPr>
          <p:cNvPr id="5" name="Picture 4">
            <a:extLst>
              <a:ext uri="{FF2B5EF4-FFF2-40B4-BE49-F238E27FC236}">
                <a16:creationId xmlns:a16="http://schemas.microsoft.com/office/drawing/2014/main" id="{E6B8A3A2-7C04-425E-9B31-FA4B8AAA1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6" name="Rectangle 5">
            <a:extLst>
              <a:ext uri="{FF2B5EF4-FFF2-40B4-BE49-F238E27FC236}">
                <a16:creationId xmlns:a16="http://schemas.microsoft.com/office/drawing/2014/main" id="{AD7CFCFF-DA34-4643-8CFD-49206E6B0A4E}"/>
              </a:ext>
            </a:extLst>
          </p:cNvPr>
          <p:cNvSpPr/>
          <p:nvPr/>
        </p:nvSpPr>
        <p:spPr>
          <a:xfrm>
            <a:off x="1560359" y="1734316"/>
            <a:ext cx="3514808" cy="523220"/>
          </a:xfrm>
          <a:prstGeom prst="rect">
            <a:avLst/>
          </a:prstGeom>
        </p:spPr>
        <p:txBody>
          <a:bodyPr wrap="none">
            <a:spAutoFit/>
          </a:bodyPr>
          <a:lstStyle/>
          <a:p>
            <a:r>
              <a:rPr lang="en-US" sz="2800" dirty="0">
                <a:solidFill>
                  <a:srgbClr val="FF0000"/>
                </a:solidFill>
              </a:rPr>
              <a:t>Student Survey Results</a:t>
            </a:r>
          </a:p>
        </p:txBody>
      </p:sp>
    </p:spTree>
    <p:extLst>
      <p:ext uri="{BB962C8B-B14F-4D97-AF65-F5344CB8AC3E}">
        <p14:creationId xmlns:p14="http://schemas.microsoft.com/office/powerpoint/2010/main" val="950190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C39F-3693-4EC8-9E14-16C0C00941C9}"/>
              </a:ext>
            </a:extLst>
          </p:cNvPr>
          <p:cNvSpPr>
            <a:spLocks noGrp="1"/>
          </p:cNvSpPr>
          <p:nvPr>
            <p:ph type="title"/>
          </p:nvPr>
        </p:nvSpPr>
        <p:spPr/>
        <p:txBody>
          <a:bodyPr>
            <a:normAutofit fontScale="90000"/>
          </a:bodyPr>
          <a:lstStyle/>
          <a:p>
            <a:r>
              <a:rPr lang="en-US">
                <a:solidFill>
                  <a:srgbClr val="0070C0"/>
                </a:solidFill>
              </a:rPr>
              <a:t>I trust my teachers and school staff to handle a potential threat of gun violence effectively.</a:t>
            </a:r>
          </a:p>
        </p:txBody>
      </p:sp>
      <p:pic>
        <p:nvPicPr>
          <p:cNvPr id="4" name="Picture 3">
            <a:extLst>
              <a:ext uri="{FF2B5EF4-FFF2-40B4-BE49-F238E27FC236}">
                <a16:creationId xmlns:a16="http://schemas.microsoft.com/office/drawing/2014/main" id="{B301D796-1BD0-4C78-A39B-673C6DCA5DFC}"/>
              </a:ext>
            </a:extLst>
          </p:cNvPr>
          <p:cNvPicPr>
            <a:picLocks noChangeAspect="1"/>
          </p:cNvPicPr>
          <p:nvPr/>
        </p:nvPicPr>
        <p:blipFill>
          <a:blip r:embed="rId2"/>
          <a:stretch>
            <a:fillRect/>
          </a:stretch>
        </p:blipFill>
        <p:spPr>
          <a:xfrm>
            <a:off x="1243012" y="1693066"/>
            <a:ext cx="9705975" cy="4838700"/>
          </a:xfrm>
          <a:prstGeom prst="rect">
            <a:avLst/>
          </a:prstGeom>
        </p:spPr>
      </p:pic>
      <p:pic>
        <p:nvPicPr>
          <p:cNvPr id="5" name="Picture 4">
            <a:extLst>
              <a:ext uri="{FF2B5EF4-FFF2-40B4-BE49-F238E27FC236}">
                <a16:creationId xmlns:a16="http://schemas.microsoft.com/office/drawing/2014/main" id="{BB7B4047-7985-4C08-9D57-C794D31293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6" name="Rectangle 5">
            <a:extLst>
              <a:ext uri="{FF2B5EF4-FFF2-40B4-BE49-F238E27FC236}">
                <a16:creationId xmlns:a16="http://schemas.microsoft.com/office/drawing/2014/main" id="{7967EBBE-C93A-4211-85D2-CBC165D55109}"/>
              </a:ext>
            </a:extLst>
          </p:cNvPr>
          <p:cNvSpPr/>
          <p:nvPr/>
        </p:nvSpPr>
        <p:spPr>
          <a:xfrm>
            <a:off x="1761694" y="1649611"/>
            <a:ext cx="3514808" cy="523220"/>
          </a:xfrm>
          <a:prstGeom prst="rect">
            <a:avLst/>
          </a:prstGeom>
        </p:spPr>
        <p:txBody>
          <a:bodyPr wrap="none">
            <a:spAutoFit/>
          </a:bodyPr>
          <a:lstStyle/>
          <a:p>
            <a:r>
              <a:rPr lang="en-US" sz="2800" dirty="0">
                <a:solidFill>
                  <a:srgbClr val="FF0000"/>
                </a:solidFill>
              </a:rPr>
              <a:t>Student Survey Results</a:t>
            </a:r>
          </a:p>
        </p:txBody>
      </p:sp>
    </p:spTree>
    <p:extLst>
      <p:ext uri="{BB962C8B-B14F-4D97-AF65-F5344CB8AC3E}">
        <p14:creationId xmlns:p14="http://schemas.microsoft.com/office/powerpoint/2010/main" val="3130140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F790-C9F8-411D-ABBA-9118D6985E3B}"/>
              </a:ext>
            </a:extLst>
          </p:cNvPr>
          <p:cNvSpPr>
            <a:spLocks noGrp="1"/>
          </p:cNvSpPr>
          <p:nvPr>
            <p:ph type="title"/>
          </p:nvPr>
        </p:nvSpPr>
        <p:spPr/>
        <p:txBody>
          <a:bodyPr>
            <a:normAutofit fontScale="90000"/>
          </a:bodyPr>
          <a:lstStyle/>
          <a:p>
            <a:r>
              <a:rPr lang="en-US">
                <a:solidFill>
                  <a:srgbClr val="0070C0"/>
                </a:solidFill>
              </a:rPr>
              <a:t>I feel that student voices are heard when it comes to decisions about school safety.</a:t>
            </a:r>
          </a:p>
        </p:txBody>
      </p:sp>
      <p:pic>
        <p:nvPicPr>
          <p:cNvPr id="4" name="Picture 3">
            <a:extLst>
              <a:ext uri="{FF2B5EF4-FFF2-40B4-BE49-F238E27FC236}">
                <a16:creationId xmlns:a16="http://schemas.microsoft.com/office/drawing/2014/main" id="{7AD6E8B3-A9CB-4959-9E8A-06180157E4D4}"/>
              </a:ext>
            </a:extLst>
          </p:cNvPr>
          <p:cNvPicPr>
            <a:picLocks noChangeAspect="1"/>
          </p:cNvPicPr>
          <p:nvPr/>
        </p:nvPicPr>
        <p:blipFill>
          <a:blip r:embed="rId2"/>
          <a:stretch>
            <a:fillRect/>
          </a:stretch>
        </p:blipFill>
        <p:spPr>
          <a:xfrm>
            <a:off x="1045266" y="1725927"/>
            <a:ext cx="9658350" cy="4648200"/>
          </a:xfrm>
          <a:prstGeom prst="rect">
            <a:avLst/>
          </a:prstGeom>
        </p:spPr>
      </p:pic>
      <p:pic>
        <p:nvPicPr>
          <p:cNvPr id="5" name="Picture 4">
            <a:extLst>
              <a:ext uri="{FF2B5EF4-FFF2-40B4-BE49-F238E27FC236}">
                <a16:creationId xmlns:a16="http://schemas.microsoft.com/office/drawing/2014/main" id="{93D937C0-B925-4883-BB32-28C38A5EB5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6" name="Rectangle 5">
            <a:extLst>
              <a:ext uri="{FF2B5EF4-FFF2-40B4-BE49-F238E27FC236}">
                <a16:creationId xmlns:a16="http://schemas.microsoft.com/office/drawing/2014/main" id="{74BA1B18-84BF-4330-8DA1-E57CB1E7548C}"/>
              </a:ext>
            </a:extLst>
          </p:cNvPr>
          <p:cNvSpPr/>
          <p:nvPr/>
        </p:nvSpPr>
        <p:spPr>
          <a:xfrm>
            <a:off x="1652638" y="1625259"/>
            <a:ext cx="3514808" cy="523220"/>
          </a:xfrm>
          <a:prstGeom prst="rect">
            <a:avLst/>
          </a:prstGeom>
        </p:spPr>
        <p:txBody>
          <a:bodyPr wrap="none">
            <a:spAutoFit/>
          </a:bodyPr>
          <a:lstStyle/>
          <a:p>
            <a:r>
              <a:rPr lang="en-US" sz="2800" dirty="0">
                <a:solidFill>
                  <a:srgbClr val="FF0000"/>
                </a:solidFill>
              </a:rPr>
              <a:t>Student Survey Results</a:t>
            </a:r>
          </a:p>
        </p:txBody>
      </p:sp>
    </p:spTree>
    <p:extLst>
      <p:ext uri="{BB962C8B-B14F-4D97-AF65-F5344CB8AC3E}">
        <p14:creationId xmlns:p14="http://schemas.microsoft.com/office/powerpoint/2010/main" val="350011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1"/>
            <a:ext cx="12191308" cy="6858389"/>
          </a:xfrm>
          <a:prstGeom prst="rect">
            <a:avLst/>
          </a:prstGeom>
        </p:spPr>
      </p:pic>
      <p:sp>
        <p:nvSpPr>
          <p:cNvPr id="2" name="TextBox 1">
            <a:extLst>
              <a:ext uri="{FF2B5EF4-FFF2-40B4-BE49-F238E27FC236}">
                <a16:creationId xmlns:a16="http://schemas.microsoft.com/office/drawing/2014/main" id="{7556F17F-4DE5-68A6-D430-CF8C7DB37BDF}"/>
              </a:ext>
            </a:extLst>
          </p:cNvPr>
          <p:cNvSpPr txBox="1"/>
          <p:nvPr/>
        </p:nvSpPr>
        <p:spPr>
          <a:xfrm>
            <a:off x="528710" y="225262"/>
            <a:ext cx="11243274" cy="36625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4000" dirty="0">
              <a:effectLst>
                <a:outerShdw blurRad="38100" dist="38100" dir="2700000" algn="tl">
                  <a:srgbClr val="000000">
                    <a:alpha val="43137"/>
                  </a:srgbClr>
                </a:outerShdw>
              </a:effectLst>
              <a:latin typeface="Times New Roman" panose="02020603050405020304" pitchFamily="18" charset="0"/>
              <a:ea typeface="Calibri"/>
              <a:cs typeface="Times New Roman" panose="02020603050405020304" pitchFamily="18" charset="0"/>
            </a:endParaRPr>
          </a:p>
          <a:p>
            <a:pPr algn="ctr"/>
            <a:r>
              <a:rPr lang="en-US" sz="4000" dirty="0">
                <a:effectLst>
                  <a:outerShdw blurRad="38100" dist="38100" dir="2700000" algn="tl">
                    <a:srgbClr val="000000">
                      <a:alpha val="43137"/>
                    </a:srgbClr>
                  </a:outerShdw>
                </a:effectLst>
                <a:ea typeface="Calibri"/>
                <a:cs typeface="Times New Roman" panose="02020603050405020304" pitchFamily="18" charset="0"/>
              </a:rPr>
              <a:t>“</a:t>
            </a:r>
            <a:r>
              <a:rPr lang="en-US" sz="4800" dirty="0">
                <a:effectLst>
                  <a:outerShdw blurRad="38100" dist="38100" dir="2700000" algn="tl">
                    <a:srgbClr val="000000">
                      <a:alpha val="43137"/>
                    </a:srgbClr>
                  </a:outerShdw>
                </a:effectLst>
                <a:ea typeface="Calibri"/>
                <a:cs typeface="Times New Roman" panose="02020603050405020304" pitchFamily="18" charset="0"/>
              </a:rPr>
              <a:t>Pruning Branches That Could Have Flourished." Multidisciplinary Perspectives and Strategies for Safeguarding our Schools and Neighborhoods from Gun Violence"</a:t>
            </a:r>
            <a:endParaRPr lang="en-US" sz="4800" dirty="0">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1092358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088C7-0C00-4550-9B73-E2000772A86A}"/>
              </a:ext>
            </a:extLst>
          </p:cNvPr>
          <p:cNvSpPr>
            <a:spLocks noGrp="1"/>
          </p:cNvSpPr>
          <p:nvPr>
            <p:ph type="title"/>
          </p:nvPr>
        </p:nvSpPr>
        <p:spPr/>
        <p:txBody>
          <a:bodyPr>
            <a:normAutofit fontScale="90000"/>
          </a:bodyPr>
          <a:lstStyle/>
          <a:p>
            <a:r>
              <a:rPr lang="en-US">
                <a:solidFill>
                  <a:srgbClr val="0070C0"/>
                </a:solidFill>
              </a:rPr>
              <a:t>Gun violence in my neighborhood affects how I feel about going to school.</a:t>
            </a:r>
          </a:p>
        </p:txBody>
      </p:sp>
      <p:pic>
        <p:nvPicPr>
          <p:cNvPr id="4" name="Picture 3">
            <a:extLst>
              <a:ext uri="{FF2B5EF4-FFF2-40B4-BE49-F238E27FC236}">
                <a16:creationId xmlns:a16="http://schemas.microsoft.com/office/drawing/2014/main" id="{28A1677E-B2FE-41C4-AE8D-60B94F4F0989}"/>
              </a:ext>
            </a:extLst>
          </p:cNvPr>
          <p:cNvPicPr>
            <a:picLocks noChangeAspect="1"/>
          </p:cNvPicPr>
          <p:nvPr/>
        </p:nvPicPr>
        <p:blipFill>
          <a:blip r:embed="rId2"/>
          <a:stretch>
            <a:fillRect/>
          </a:stretch>
        </p:blipFill>
        <p:spPr>
          <a:xfrm>
            <a:off x="1157287" y="1606550"/>
            <a:ext cx="9439275" cy="4648200"/>
          </a:xfrm>
          <a:prstGeom prst="rect">
            <a:avLst/>
          </a:prstGeom>
        </p:spPr>
      </p:pic>
      <p:pic>
        <p:nvPicPr>
          <p:cNvPr id="5" name="Picture 4">
            <a:extLst>
              <a:ext uri="{FF2B5EF4-FFF2-40B4-BE49-F238E27FC236}">
                <a16:creationId xmlns:a16="http://schemas.microsoft.com/office/drawing/2014/main" id="{B206D6B2-BAA8-458A-B1D1-069B52FF1E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6" name="Rectangle 5">
            <a:extLst>
              <a:ext uri="{FF2B5EF4-FFF2-40B4-BE49-F238E27FC236}">
                <a16:creationId xmlns:a16="http://schemas.microsoft.com/office/drawing/2014/main" id="{D4FAC53A-7B2F-47FE-8EF5-7AD430C0245F}"/>
              </a:ext>
            </a:extLst>
          </p:cNvPr>
          <p:cNvSpPr/>
          <p:nvPr/>
        </p:nvSpPr>
        <p:spPr>
          <a:xfrm>
            <a:off x="1595438" y="1700760"/>
            <a:ext cx="3514808" cy="523220"/>
          </a:xfrm>
          <a:prstGeom prst="rect">
            <a:avLst/>
          </a:prstGeom>
        </p:spPr>
        <p:txBody>
          <a:bodyPr wrap="none">
            <a:spAutoFit/>
          </a:bodyPr>
          <a:lstStyle/>
          <a:p>
            <a:r>
              <a:rPr lang="en-US" sz="2800" dirty="0">
                <a:solidFill>
                  <a:srgbClr val="FF0000"/>
                </a:solidFill>
              </a:rPr>
              <a:t>Student Survey Results</a:t>
            </a:r>
          </a:p>
        </p:txBody>
      </p:sp>
    </p:spTree>
    <p:extLst>
      <p:ext uri="{BB962C8B-B14F-4D97-AF65-F5344CB8AC3E}">
        <p14:creationId xmlns:p14="http://schemas.microsoft.com/office/powerpoint/2010/main" val="3019020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1143-A994-4AF7-9D91-20F40B2D6DB2}"/>
              </a:ext>
            </a:extLst>
          </p:cNvPr>
          <p:cNvSpPr>
            <a:spLocks noGrp="1"/>
          </p:cNvSpPr>
          <p:nvPr>
            <p:ph type="title"/>
          </p:nvPr>
        </p:nvSpPr>
        <p:spPr>
          <a:xfrm>
            <a:off x="278295" y="274638"/>
            <a:ext cx="11505537" cy="1143000"/>
          </a:xfrm>
        </p:spPr>
        <p:txBody>
          <a:bodyPr>
            <a:noAutofit/>
          </a:bodyPr>
          <a:lstStyle/>
          <a:p>
            <a:r>
              <a:rPr lang="en-US" sz="3600" dirty="0">
                <a:solidFill>
                  <a:srgbClr val="0070C0"/>
                </a:solidFill>
              </a:rPr>
              <a:t>Steps the school could take to make students feel safer from gun violence…</a:t>
            </a:r>
            <a:endParaRPr lang="en-US" sz="4000" dirty="0">
              <a:solidFill>
                <a:srgbClr val="0070C0"/>
              </a:solidFill>
            </a:endParaRPr>
          </a:p>
        </p:txBody>
      </p:sp>
      <p:sp>
        <p:nvSpPr>
          <p:cNvPr id="3" name="Content Placeholder 2">
            <a:extLst>
              <a:ext uri="{FF2B5EF4-FFF2-40B4-BE49-F238E27FC236}">
                <a16:creationId xmlns:a16="http://schemas.microsoft.com/office/drawing/2014/main" id="{4F101D27-90C7-414D-BF95-2BE2A1AB48D1}"/>
              </a:ext>
            </a:extLst>
          </p:cNvPr>
          <p:cNvSpPr>
            <a:spLocks noGrp="1"/>
          </p:cNvSpPr>
          <p:nvPr>
            <p:ph idx="1"/>
          </p:nvPr>
        </p:nvSpPr>
        <p:spPr/>
        <p:txBody>
          <a:bodyPr>
            <a:normAutofit lnSpcReduction="10000"/>
          </a:bodyPr>
          <a:lstStyle/>
          <a:p>
            <a:r>
              <a:rPr lang="en-US" dirty="0">
                <a:effectLst>
                  <a:outerShdw blurRad="38100" dist="38100" dir="2700000" algn="tl">
                    <a:srgbClr val="000000">
                      <a:alpha val="43137"/>
                    </a:srgbClr>
                  </a:outerShdw>
                </a:effectLst>
              </a:rPr>
              <a:t>More visible security and metal detectors</a:t>
            </a:r>
          </a:p>
          <a:p>
            <a:r>
              <a:rPr lang="en-US" dirty="0">
                <a:effectLst>
                  <a:outerShdw blurRad="38100" dist="38100" dir="2700000" algn="tl">
                    <a:srgbClr val="000000">
                      <a:alpha val="43137"/>
                    </a:srgbClr>
                  </a:outerShdw>
                </a:effectLst>
              </a:rPr>
              <a:t>Every building on campus should not be so easily accessible to the public. </a:t>
            </a:r>
          </a:p>
          <a:p>
            <a:r>
              <a:rPr lang="en-US" dirty="0">
                <a:effectLst>
                  <a:outerShdw blurRad="38100" dist="38100" dir="2700000" algn="tl">
                    <a:srgbClr val="000000">
                      <a:alpha val="43137"/>
                    </a:srgbClr>
                  </a:outerShdw>
                </a:effectLst>
              </a:rPr>
              <a:t>Random people come in all of the time and it makes me feel so unsafe. Literally can come into our buildings with ill intent. </a:t>
            </a:r>
          </a:p>
          <a:p>
            <a:r>
              <a:rPr lang="en-US" dirty="0">
                <a:effectLst>
                  <a:outerShdw blurRad="38100" dist="38100" dir="2700000" algn="tl">
                    <a:srgbClr val="000000">
                      <a:alpha val="43137"/>
                    </a:srgbClr>
                  </a:outerShdw>
                </a:effectLst>
              </a:rPr>
              <a:t>I think that metal detectors should be put in place and be restrictive on who and who can’t come on school property.</a:t>
            </a:r>
          </a:p>
          <a:p>
            <a:r>
              <a:rPr lang="en-US" dirty="0">
                <a:effectLst>
                  <a:outerShdw blurRad="38100" dist="38100" dir="2700000" algn="tl">
                    <a:srgbClr val="000000">
                      <a:alpha val="43137"/>
                    </a:srgbClr>
                  </a:outerShdw>
                </a:effectLst>
              </a:rPr>
              <a:t>I feel as though the school could provide students with plans on what to do to keep themselves safe.</a:t>
            </a:r>
          </a:p>
        </p:txBody>
      </p:sp>
      <p:pic>
        <p:nvPicPr>
          <p:cNvPr id="4" name="Picture 3">
            <a:extLst>
              <a:ext uri="{FF2B5EF4-FFF2-40B4-BE49-F238E27FC236}">
                <a16:creationId xmlns:a16="http://schemas.microsoft.com/office/drawing/2014/main" id="{BC97E1C3-892F-468C-A060-0808E8EADB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5" name="Rectangle 4">
            <a:extLst>
              <a:ext uri="{FF2B5EF4-FFF2-40B4-BE49-F238E27FC236}">
                <a16:creationId xmlns:a16="http://schemas.microsoft.com/office/drawing/2014/main" id="{AF9F60A7-5745-4B66-8A7A-A5554DBB6C7C}"/>
              </a:ext>
            </a:extLst>
          </p:cNvPr>
          <p:cNvSpPr/>
          <p:nvPr/>
        </p:nvSpPr>
        <p:spPr>
          <a:xfrm rot="20262316">
            <a:off x="8445097" y="1062547"/>
            <a:ext cx="2474332" cy="954107"/>
          </a:xfrm>
          <a:prstGeom prst="rect">
            <a:avLst/>
          </a:prstGeom>
        </p:spPr>
        <p:txBody>
          <a:bodyPr wrap="none">
            <a:spAutoFit/>
          </a:bodyPr>
          <a:lstStyle/>
          <a:p>
            <a:pPr algn="ctr"/>
            <a:r>
              <a:rPr lang="en-US" sz="2800" dirty="0">
                <a:solidFill>
                  <a:srgbClr val="FF0000"/>
                </a:solidFill>
              </a:rPr>
              <a:t>Student Survey </a:t>
            </a:r>
          </a:p>
          <a:p>
            <a:pPr algn="ctr"/>
            <a:r>
              <a:rPr lang="en-US" sz="2800" dirty="0">
                <a:solidFill>
                  <a:srgbClr val="FF0000"/>
                </a:solidFill>
              </a:rPr>
              <a:t>Responses</a:t>
            </a:r>
          </a:p>
        </p:txBody>
      </p:sp>
    </p:spTree>
    <p:extLst>
      <p:ext uri="{BB962C8B-B14F-4D97-AF65-F5344CB8AC3E}">
        <p14:creationId xmlns:p14="http://schemas.microsoft.com/office/powerpoint/2010/main" val="2954893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41CE-D2C8-4237-9C13-8B599574AD9A}"/>
              </a:ext>
            </a:extLst>
          </p:cNvPr>
          <p:cNvSpPr>
            <a:spLocks noGrp="1"/>
          </p:cNvSpPr>
          <p:nvPr>
            <p:ph type="title"/>
          </p:nvPr>
        </p:nvSpPr>
        <p:spPr/>
        <p:txBody>
          <a:bodyPr>
            <a:normAutofit fontScale="90000"/>
          </a:bodyPr>
          <a:lstStyle/>
          <a:p>
            <a:r>
              <a:rPr lang="en-US" dirty="0">
                <a:solidFill>
                  <a:srgbClr val="0070C0"/>
                </a:solidFill>
              </a:rPr>
              <a:t>Steps the school could take to make students feel safer from gun violence…</a:t>
            </a:r>
            <a:r>
              <a:rPr lang="en-US" i="1" dirty="0">
                <a:solidFill>
                  <a:srgbClr val="0070C0"/>
                </a:solidFill>
              </a:rPr>
              <a:t>cont’d.</a:t>
            </a:r>
          </a:p>
        </p:txBody>
      </p:sp>
      <p:sp>
        <p:nvSpPr>
          <p:cNvPr id="3" name="Content Placeholder 2">
            <a:extLst>
              <a:ext uri="{FF2B5EF4-FFF2-40B4-BE49-F238E27FC236}">
                <a16:creationId xmlns:a16="http://schemas.microsoft.com/office/drawing/2014/main" id="{6E0A430F-1F9A-43DA-B1C1-5799E75D3B34}"/>
              </a:ext>
            </a:extLst>
          </p:cNvPr>
          <p:cNvSpPr>
            <a:spLocks noGrp="1"/>
          </p:cNvSpPr>
          <p:nvPr>
            <p:ph idx="1"/>
          </p:nvPr>
        </p:nvSpPr>
        <p:spPr>
          <a:xfrm>
            <a:off x="609600" y="1600204"/>
            <a:ext cx="11118574" cy="4466642"/>
          </a:xfrm>
        </p:spPr>
        <p:txBody>
          <a:bodyPr>
            <a:normAutofit fontScale="92500" lnSpcReduction="10000"/>
          </a:bodyPr>
          <a:lstStyle/>
          <a:p>
            <a:r>
              <a:rPr lang="en-US" dirty="0">
                <a:effectLst>
                  <a:outerShdw blurRad="38100" dist="38100" dir="2700000" algn="tl">
                    <a:srgbClr val="000000">
                      <a:alpha val="43137"/>
                    </a:srgbClr>
                  </a:outerShdw>
                </a:effectLst>
              </a:rPr>
              <a:t>I think that my school should implement active shooter drills scheduled at least once a semester that include the faculty, staff, and students. </a:t>
            </a:r>
          </a:p>
          <a:p>
            <a:r>
              <a:rPr lang="en-US" dirty="0">
                <a:effectLst>
                  <a:outerShdw blurRad="38100" dist="38100" dir="2700000" algn="tl">
                    <a:srgbClr val="000000">
                      <a:alpha val="43137"/>
                    </a:srgbClr>
                  </a:outerShdw>
                </a:effectLst>
              </a:rPr>
              <a:t>This will ensure that students feel more secure because they will have some knowledge of what to do in an emergency situation.</a:t>
            </a:r>
          </a:p>
          <a:p>
            <a:r>
              <a:rPr lang="en-US" dirty="0">
                <a:effectLst>
                  <a:outerShdw blurRad="38100" dist="38100" dir="2700000" algn="tl">
                    <a:srgbClr val="000000">
                      <a:alpha val="43137"/>
                    </a:srgbClr>
                  </a:outerShdw>
                </a:effectLst>
              </a:rPr>
              <a:t>Listen to the students more about who is carrying and implement more weapon detectors and cameras. </a:t>
            </a:r>
          </a:p>
          <a:p>
            <a:r>
              <a:rPr lang="en-US" dirty="0">
                <a:effectLst>
                  <a:outerShdw blurRad="38100" dist="38100" dir="2700000" algn="tl">
                    <a:srgbClr val="000000">
                      <a:alpha val="43137"/>
                    </a:srgbClr>
                  </a:outerShdw>
                </a:effectLst>
              </a:rPr>
              <a:t>Cameras should be everywhere. The only privacy you should have is in your room.</a:t>
            </a:r>
          </a:p>
        </p:txBody>
      </p:sp>
      <p:pic>
        <p:nvPicPr>
          <p:cNvPr id="4" name="Picture 3">
            <a:extLst>
              <a:ext uri="{FF2B5EF4-FFF2-40B4-BE49-F238E27FC236}">
                <a16:creationId xmlns:a16="http://schemas.microsoft.com/office/drawing/2014/main" id="{ADF649E0-FCD1-4DB4-A8DC-17784EF8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5" name="Rectangle 4">
            <a:extLst>
              <a:ext uri="{FF2B5EF4-FFF2-40B4-BE49-F238E27FC236}">
                <a16:creationId xmlns:a16="http://schemas.microsoft.com/office/drawing/2014/main" id="{83DA688C-AE24-4247-BC03-CC9E689655C4}"/>
              </a:ext>
            </a:extLst>
          </p:cNvPr>
          <p:cNvSpPr/>
          <p:nvPr/>
        </p:nvSpPr>
        <p:spPr>
          <a:xfrm>
            <a:off x="7622975" y="5195572"/>
            <a:ext cx="2474332" cy="954107"/>
          </a:xfrm>
          <a:prstGeom prst="rect">
            <a:avLst/>
          </a:prstGeom>
        </p:spPr>
        <p:txBody>
          <a:bodyPr wrap="none">
            <a:spAutoFit/>
          </a:bodyPr>
          <a:lstStyle/>
          <a:p>
            <a:pPr algn="ctr"/>
            <a:r>
              <a:rPr lang="en-US" sz="2800" dirty="0">
                <a:solidFill>
                  <a:srgbClr val="FF0000"/>
                </a:solidFill>
              </a:rPr>
              <a:t>Student Survey </a:t>
            </a:r>
          </a:p>
          <a:p>
            <a:pPr algn="ctr"/>
            <a:r>
              <a:rPr lang="en-US" sz="2800" dirty="0">
                <a:solidFill>
                  <a:srgbClr val="FF0000"/>
                </a:solidFill>
              </a:rPr>
              <a:t>Responses</a:t>
            </a:r>
          </a:p>
        </p:txBody>
      </p:sp>
    </p:spTree>
    <p:extLst>
      <p:ext uri="{BB962C8B-B14F-4D97-AF65-F5344CB8AC3E}">
        <p14:creationId xmlns:p14="http://schemas.microsoft.com/office/powerpoint/2010/main" val="1070919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F649E0-FCD1-4DB4-A8DC-17784EF8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pic>
        <p:nvPicPr>
          <p:cNvPr id="23" name="Picture 22">
            <a:extLst>
              <a:ext uri="{FF2B5EF4-FFF2-40B4-BE49-F238E27FC236}">
                <a16:creationId xmlns:a16="http://schemas.microsoft.com/office/drawing/2014/main" id="{72D65019-8CC5-4B35-911A-EE934542816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030937">
            <a:off x="127168" y="3566734"/>
            <a:ext cx="3845367" cy="2693253"/>
          </a:xfrm>
          <a:prstGeom prst="rect">
            <a:avLst/>
          </a:prstGeom>
        </p:spPr>
      </p:pic>
      <p:sp>
        <p:nvSpPr>
          <p:cNvPr id="22" name="Rectangle 21">
            <a:extLst>
              <a:ext uri="{FF2B5EF4-FFF2-40B4-BE49-F238E27FC236}">
                <a16:creationId xmlns:a16="http://schemas.microsoft.com/office/drawing/2014/main" id="{FB5EA87A-00FE-43BF-8DAA-5EE430AF61EB}"/>
              </a:ext>
            </a:extLst>
          </p:cNvPr>
          <p:cNvSpPr/>
          <p:nvPr/>
        </p:nvSpPr>
        <p:spPr>
          <a:xfrm rot="20842275">
            <a:off x="477852" y="3931239"/>
            <a:ext cx="3060065" cy="1738938"/>
          </a:xfrm>
          <a:prstGeom prst="rect">
            <a:avLst/>
          </a:prstGeom>
        </p:spPr>
        <p:txBody>
          <a:bodyPr wrap="square">
            <a:spAutoFit/>
          </a:bodyPr>
          <a:lstStyle/>
          <a:p>
            <a:pPr algn="ctr"/>
            <a:r>
              <a:rPr lang="en-US" sz="1600" dirty="0">
                <a:latin typeface="Tahoma" panose="020B0604030504040204" pitchFamily="34" charset="0"/>
                <a:ea typeface="Calibri" panose="020F0502020204030204" pitchFamily="34" charset="0"/>
                <a:cs typeface="Times New Roman" panose="02020603050405020304" pitchFamily="18" charset="0"/>
              </a:rPr>
              <a:t>“I feel that gun violence is something that happens too often in our country.  It saddens me that gun violence takes place in schools and in general.”</a:t>
            </a:r>
          </a:p>
          <a:p>
            <a:pPr algn="ctr"/>
            <a:r>
              <a:rPr lang="en-US" sz="1100" dirty="0">
                <a:effectLst/>
                <a:latin typeface="Tahoma" panose="020B0604030504040204" pitchFamily="34" charset="0"/>
                <a:ea typeface="Calibri" panose="020F0502020204030204" pitchFamily="34" charset="0"/>
                <a:cs typeface="Times New Roman" panose="02020603050405020304" pitchFamily="18" charset="0"/>
              </a:rPr>
              <a:t>--Aspiring Teacher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18025256-9509-4B01-BADF-4A84C4D27A9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1030937">
            <a:off x="4777227" y="2810006"/>
            <a:ext cx="5134285" cy="3595997"/>
          </a:xfrm>
          <a:prstGeom prst="rect">
            <a:avLst/>
          </a:prstGeom>
        </p:spPr>
      </p:pic>
      <p:pic>
        <p:nvPicPr>
          <p:cNvPr id="16" name="Content Placeholder 15">
            <a:extLst>
              <a:ext uri="{FF2B5EF4-FFF2-40B4-BE49-F238E27FC236}">
                <a16:creationId xmlns:a16="http://schemas.microsoft.com/office/drawing/2014/main" id="{14FA4888-DF82-4C3B-90F8-216580B22E44}"/>
              </a:ext>
            </a:extLst>
          </p:cNvPr>
          <p:cNvPicPr>
            <a:picLocks noGrp="1" noChangeAspect="1"/>
          </p:cNvPicPr>
          <p:nvPr>
            <p:ph idx="1"/>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rot="21044302">
            <a:off x="1126612" y="128093"/>
            <a:ext cx="5230035" cy="3661024"/>
          </a:xfrm>
        </p:spPr>
      </p:pic>
      <p:sp>
        <p:nvSpPr>
          <p:cNvPr id="5" name="Rectangle 4">
            <a:extLst>
              <a:ext uri="{FF2B5EF4-FFF2-40B4-BE49-F238E27FC236}">
                <a16:creationId xmlns:a16="http://schemas.microsoft.com/office/drawing/2014/main" id="{83DA688C-AE24-4247-BC03-CC9E689655C4}"/>
              </a:ext>
            </a:extLst>
          </p:cNvPr>
          <p:cNvSpPr/>
          <p:nvPr/>
        </p:nvSpPr>
        <p:spPr>
          <a:xfrm>
            <a:off x="9565931" y="5219334"/>
            <a:ext cx="2587696" cy="954107"/>
          </a:xfrm>
          <a:prstGeom prst="rect">
            <a:avLst/>
          </a:prstGeom>
        </p:spPr>
        <p:txBody>
          <a:bodyPr wrap="none">
            <a:spAutoFit/>
          </a:bodyPr>
          <a:lstStyle/>
          <a:p>
            <a:pPr algn="ctr"/>
            <a:r>
              <a:rPr lang="en-US" sz="2800" dirty="0">
                <a:solidFill>
                  <a:srgbClr val="FF0000"/>
                </a:solidFill>
              </a:rPr>
              <a:t>Aspiring Teacher</a:t>
            </a:r>
          </a:p>
          <a:p>
            <a:pPr algn="ctr"/>
            <a:r>
              <a:rPr lang="en-US" sz="2800" dirty="0">
                <a:solidFill>
                  <a:srgbClr val="FF0000"/>
                </a:solidFill>
              </a:rPr>
              <a:t>Responses</a:t>
            </a:r>
          </a:p>
        </p:txBody>
      </p:sp>
      <p:sp>
        <p:nvSpPr>
          <p:cNvPr id="12" name="Rectangle 11">
            <a:extLst>
              <a:ext uri="{FF2B5EF4-FFF2-40B4-BE49-F238E27FC236}">
                <a16:creationId xmlns:a16="http://schemas.microsoft.com/office/drawing/2014/main" id="{A536403B-9383-4E82-B644-1E8572A8B471}"/>
              </a:ext>
            </a:extLst>
          </p:cNvPr>
          <p:cNvSpPr/>
          <p:nvPr/>
        </p:nvSpPr>
        <p:spPr>
          <a:xfrm rot="21108254">
            <a:off x="1823813" y="517820"/>
            <a:ext cx="3650807" cy="2554545"/>
          </a:xfrm>
          <a:prstGeom prst="rect">
            <a:avLst/>
          </a:prstGeom>
        </p:spPr>
        <p:txBody>
          <a:bodyPr wrap="square">
            <a:spAutoFit/>
          </a:bodyPr>
          <a:lstStyle/>
          <a:p>
            <a:pPr algn="ctr"/>
            <a:r>
              <a:rPr lang="en-US" sz="1600" dirty="0">
                <a:latin typeface="Tahoma" panose="020B0604030504040204" pitchFamily="34" charset="0"/>
                <a:ea typeface="Calibri" panose="020F0502020204030204" pitchFamily="34" charset="0"/>
                <a:cs typeface="Times New Roman" panose="02020603050405020304" pitchFamily="18" charset="0"/>
              </a:rPr>
              <a:t>“</a:t>
            </a:r>
            <a:r>
              <a:rPr lang="en-US" dirty="0"/>
              <a:t>Being an aspiring teacher in an era where gun violence is high, makes me sad to think about.  The recent shooting is a sad sight to see because kids go to school to learn.  This just makes me realize we have to be more vigilant and promote anti-gun violence</a:t>
            </a:r>
            <a:r>
              <a:rPr lang="en-US" sz="1600" dirty="0">
                <a:latin typeface="Tahoma" panose="020B0604030504040204" pitchFamily="34" charset="0"/>
                <a:ea typeface="Calibri" panose="020F0502020204030204" pitchFamily="34" charset="0"/>
                <a:cs typeface="Times New Roman" panose="02020603050405020304" pitchFamily="18" charset="0"/>
              </a:rPr>
              <a:t>.” 			--</a:t>
            </a:r>
            <a:r>
              <a:rPr lang="en-US" sz="1100" dirty="0">
                <a:latin typeface="Tahoma" panose="020B0604030504040204" pitchFamily="34" charset="0"/>
                <a:ea typeface="Calibri" panose="020F0502020204030204" pitchFamily="34" charset="0"/>
                <a:cs typeface="Times New Roman" panose="02020603050405020304" pitchFamily="18" charset="0"/>
              </a:rPr>
              <a:t>Aspiring Teacher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2A45D8E0-4088-4246-97BD-34F6057713B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221208" y="31346"/>
            <a:ext cx="4689446" cy="3284437"/>
          </a:xfrm>
          <a:prstGeom prst="rect">
            <a:avLst/>
          </a:prstGeom>
        </p:spPr>
      </p:pic>
      <p:sp>
        <p:nvSpPr>
          <p:cNvPr id="19" name="Rectangle 18">
            <a:extLst>
              <a:ext uri="{FF2B5EF4-FFF2-40B4-BE49-F238E27FC236}">
                <a16:creationId xmlns:a16="http://schemas.microsoft.com/office/drawing/2014/main" id="{CA471164-FD1A-4FBE-AC49-46623FB56A85}"/>
              </a:ext>
            </a:extLst>
          </p:cNvPr>
          <p:cNvSpPr/>
          <p:nvPr/>
        </p:nvSpPr>
        <p:spPr>
          <a:xfrm>
            <a:off x="7731869" y="598416"/>
            <a:ext cx="3668124" cy="1985159"/>
          </a:xfrm>
          <a:prstGeom prst="rect">
            <a:avLst/>
          </a:prstGeom>
        </p:spPr>
        <p:txBody>
          <a:bodyPr wrap="square">
            <a:spAutoFit/>
          </a:bodyPr>
          <a:lstStyle/>
          <a:p>
            <a:pPr algn="ctr"/>
            <a:r>
              <a:rPr lang="en-US" sz="1600" dirty="0">
                <a:latin typeface="Tahoma" panose="020B0604030504040204" pitchFamily="34" charset="0"/>
                <a:ea typeface="Calibri" panose="020F0502020204030204" pitchFamily="34" charset="0"/>
                <a:cs typeface="Times New Roman" panose="02020603050405020304" pitchFamily="18" charset="0"/>
              </a:rPr>
              <a:t>“I feel a bit worried for not only myself but my future students.  It is scary to think a place such as a school would be targeted as a place to pursue gun violence.  It is even scarier to think it could potentially be one of the students sitting in my classroom.”</a:t>
            </a:r>
          </a:p>
          <a:p>
            <a:pPr algn="ctr"/>
            <a:r>
              <a:rPr lang="en-US" sz="1100" dirty="0">
                <a:latin typeface="Tahoma" panose="020B0604030504040204" pitchFamily="34" charset="0"/>
                <a:ea typeface="Calibri" panose="020F0502020204030204" pitchFamily="34" charset="0"/>
                <a:cs typeface="Times New Roman" panose="02020603050405020304" pitchFamily="18" charset="0"/>
              </a:rPr>
              <a:t>--Aspiring Teacher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9C25845A-C936-4E2D-A0A2-C377B9D21AB6}"/>
              </a:ext>
            </a:extLst>
          </p:cNvPr>
          <p:cNvSpPr/>
          <p:nvPr/>
        </p:nvSpPr>
        <p:spPr>
          <a:xfrm rot="20843129">
            <a:off x="5310178" y="3267073"/>
            <a:ext cx="3851469" cy="2492990"/>
          </a:xfrm>
          <a:prstGeom prst="rect">
            <a:avLst/>
          </a:prstGeom>
        </p:spPr>
        <p:txBody>
          <a:bodyPr wrap="square">
            <a:spAutoFit/>
          </a:bodyPr>
          <a:lstStyle/>
          <a:p>
            <a:pPr algn="ctr"/>
            <a:r>
              <a:rPr lang="en-US" sz="1600" dirty="0">
                <a:latin typeface="Tahoma" panose="020B0604030504040204" pitchFamily="34" charset="0"/>
                <a:ea typeface="Calibri" panose="020F0502020204030204" pitchFamily="34" charset="0"/>
                <a:cs typeface="Times New Roman" panose="02020603050405020304" pitchFamily="18" charset="0"/>
              </a:rPr>
              <a:t>“Gun violence in the profession I’m in personally frightens me.  I think about the drills that are put in place in case of an intruder.  I ponder on what if it doesn’t work like it’s supposed to.  What if I’m not able to protect someone’s child fast enough?  What if I don’t make it back to my own home?  It’s just a really scary thing to think about.”</a:t>
            </a:r>
          </a:p>
          <a:p>
            <a:pPr algn="ctr"/>
            <a:r>
              <a:rPr lang="en-US" sz="1200" dirty="0">
                <a:effectLst/>
                <a:latin typeface="Tahoma" panose="020B0604030504040204" pitchFamily="34" charset="0"/>
                <a:ea typeface="Calibri" panose="020F0502020204030204" pitchFamily="34" charset="0"/>
                <a:cs typeface="Times New Roman" panose="02020603050405020304" pitchFamily="18" charset="0"/>
              </a:rPr>
              <a:t>---Aspiring Teacher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547003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86E5-8752-478D-B53D-A501E0AF9135}"/>
              </a:ext>
            </a:extLst>
          </p:cNvPr>
          <p:cNvSpPr>
            <a:spLocks noGrp="1"/>
          </p:cNvSpPr>
          <p:nvPr>
            <p:ph type="title"/>
          </p:nvPr>
        </p:nvSpPr>
        <p:spPr/>
        <p:txBody>
          <a:bodyPr>
            <a:normAutofit fontScale="90000"/>
          </a:bodyPr>
          <a:lstStyle/>
          <a:p>
            <a:br>
              <a:rPr lang="en-US" dirty="0">
                <a:solidFill>
                  <a:srgbClr val="0070C0"/>
                </a:solidFill>
              </a:rPr>
            </a:br>
            <a:r>
              <a:rPr lang="en-US" dirty="0">
                <a:solidFill>
                  <a:srgbClr val="0070C0"/>
                </a:solidFill>
              </a:rPr>
              <a:t>Faculty and Staff Survey Results</a:t>
            </a:r>
          </a:p>
        </p:txBody>
      </p:sp>
      <p:sp>
        <p:nvSpPr>
          <p:cNvPr id="3" name="Content Placeholder 2">
            <a:extLst>
              <a:ext uri="{FF2B5EF4-FFF2-40B4-BE49-F238E27FC236}">
                <a16:creationId xmlns:a16="http://schemas.microsoft.com/office/drawing/2014/main" id="{410F4241-7D7D-4B10-B003-A0DFB10C14CB}"/>
              </a:ext>
            </a:extLst>
          </p:cNvPr>
          <p:cNvSpPr>
            <a:spLocks noGrp="1"/>
          </p:cNvSpPr>
          <p:nvPr>
            <p:ph idx="1"/>
          </p:nvPr>
        </p:nvSpPr>
        <p:spPr/>
        <p:txBody>
          <a:bodyPr/>
          <a:lstStyle/>
          <a:p>
            <a:r>
              <a:rPr lang="en-US" dirty="0">
                <a:effectLst>
                  <a:outerShdw blurRad="38100" dist="38100" dir="2700000" algn="tl">
                    <a:srgbClr val="000000">
                      <a:alpha val="43137"/>
                    </a:srgbClr>
                  </a:outerShdw>
                </a:effectLst>
              </a:rPr>
              <a:t>10 questions</a:t>
            </a:r>
          </a:p>
          <a:p>
            <a:r>
              <a:rPr lang="en-US" dirty="0">
                <a:effectLst>
                  <a:outerShdw blurRad="38100" dist="38100" dir="2700000" algn="tl">
                    <a:srgbClr val="000000">
                      <a:alpha val="43137"/>
                    </a:srgbClr>
                  </a:outerShdw>
                </a:effectLst>
              </a:rPr>
              <a:t>8 Likert scale questions</a:t>
            </a:r>
          </a:p>
          <a:p>
            <a:r>
              <a:rPr lang="en-US" dirty="0">
                <a:effectLst>
                  <a:outerShdw blurRad="38100" dist="38100" dir="2700000" algn="tl">
                    <a:srgbClr val="000000">
                      <a:alpha val="43137"/>
                    </a:srgbClr>
                  </a:outerShdw>
                </a:effectLst>
              </a:rPr>
              <a:t>2 open-ended questions</a:t>
            </a:r>
          </a:p>
          <a:p>
            <a:r>
              <a:rPr lang="en-US" dirty="0">
                <a:effectLst>
                  <a:outerShdw blurRad="38100" dist="38100" dir="2700000" algn="tl">
                    <a:srgbClr val="000000">
                      <a:alpha val="43137"/>
                    </a:srgbClr>
                  </a:outerShdw>
                </a:effectLst>
              </a:rPr>
              <a:t>85 responses</a:t>
            </a:r>
          </a:p>
          <a:p>
            <a:endParaRPr lang="en-US"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901382BD-1D75-4D04-A9FF-BB175D93A0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42749505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D34F6-5C5B-47C4-AF97-8C12426E4F69}"/>
              </a:ext>
            </a:extLst>
          </p:cNvPr>
          <p:cNvSpPr>
            <a:spLocks noGrp="1"/>
          </p:cNvSpPr>
          <p:nvPr>
            <p:ph type="title"/>
          </p:nvPr>
        </p:nvSpPr>
        <p:spPr>
          <a:xfrm>
            <a:off x="609600" y="306443"/>
            <a:ext cx="10972800" cy="1143000"/>
          </a:xfrm>
        </p:spPr>
        <p:txBody>
          <a:bodyPr>
            <a:normAutofit fontScale="90000"/>
          </a:bodyPr>
          <a:lstStyle/>
          <a:p>
            <a:r>
              <a:rPr lang="en-US" sz="2700" dirty="0"/>
              <a:t>Faculty Survey</a:t>
            </a:r>
            <a:br>
              <a:rPr lang="en-US" sz="2700" dirty="0">
                <a:solidFill>
                  <a:srgbClr val="0070C0"/>
                </a:solidFill>
              </a:rPr>
            </a:br>
            <a:r>
              <a:rPr lang="en-US" sz="2200" dirty="0">
                <a:solidFill>
                  <a:srgbClr val="0070C0"/>
                </a:solidFill>
              </a:rPr>
              <a:t>I feel confident that my school is adequately prepared to handle potential gun violence incidents</a:t>
            </a:r>
            <a:endParaRPr lang="en-US" dirty="0">
              <a:solidFill>
                <a:srgbClr val="0070C0"/>
              </a:solidFill>
            </a:endParaRPr>
          </a:p>
        </p:txBody>
      </p:sp>
      <p:pic>
        <p:nvPicPr>
          <p:cNvPr id="4" name="Picture 3">
            <a:extLst>
              <a:ext uri="{FF2B5EF4-FFF2-40B4-BE49-F238E27FC236}">
                <a16:creationId xmlns:a16="http://schemas.microsoft.com/office/drawing/2014/main" id="{68223B52-20F1-405A-9819-59D3D961A0DB}"/>
              </a:ext>
            </a:extLst>
          </p:cNvPr>
          <p:cNvPicPr>
            <a:picLocks noChangeAspect="1"/>
          </p:cNvPicPr>
          <p:nvPr/>
        </p:nvPicPr>
        <p:blipFill>
          <a:blip r:embed="rId2"/>
          <a:stretch>
            <a:fillRect/>
          </a:stretch>
        </p:blipFill>
        <p:spPr>
          <a:xfrm>
            <a:off x="1116720" y="1702081"/>
            <a:ext cx="9563100" cy="4600575"/>
          </a:xfrm>
          <a:prstGeom prst="rect">
            <a:avLst/>
          </a:prstGeom>
        </p:spPr>
      </p:pic>
      <p:pic>
        <p:nvPicPr>
          <p:cNvPr id="5" name="Picture 4">
            <a:extLst>
              <a:ext uri="{FF2B5EF4-FFF2-40B4-BE49-F238E27FC236}">
                <a16:creationId xmlns:a16="http://schemas.microsoft.com/office/drawing/2014/main" id="{4E87164F-36DB-4CBA-AFB1-EA141E225E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3812306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8C63-F22E-49FF-B44A-3E25C2CC7A4B}"/>
              </a:ext>
            </a:extLst>
          </p:cNvPr>
          <p:cNvSpPr>
            <a:spLocks noGrp="1"/>
          </p:cNvSpPr>
          <p:nvPr>
            <p:ph type="title"/>
          </p:nvPr>
        </p:nvSpPr>
        <p:spPr/>
        <p:txBody>
          <a:bodyPr>
            <a:noAutofit/>
          </a:bodyPr>
          <a:lstStyle/>
          <a:p>
            <a:r>
              <a:rPr lang="en-US" sz="2000" dirty="0"/>
              <a:t>Faculty Survey</a:t>
            </a:r>
            <a:br>
              <a:rPr lang="en-US" sz="2000" dirty="0">
                <a:solidFill>
                  <a:srgbClr val="0070C0"/>
                </a:solidFill>
              </a:rPr>
            </a:br>
            <a:r>
              <a:rPr lang="en-US" sz="2000" dirty="0">
                <a:solidFill>
                  <a:srgbClr val="0070C0"/>
                </a:solidFill>
              </a:rPr>
              <a:t>The training I have received prepares me to respond appropriately in the event of gun violence.</a:t>
            </a:r>
          </a:p>
        </p:txBody>
      </p:sp>
      <p:pic>
        <p:nvPicPr>
          <p:cNvPr id="4" name="Picture 3">
            <a:extLst>
              <a:ext uri="{FF2B5EF4-FFF2-40B4-BE49-F238E27FC236}">
                <a16:creationId xmlns:a16="http://schemas.microsoft.com/office/drawing/2014/main" id="{7A1D8DFA-AB65-448C-A1A6-DCF3C15897B4}"/>
              </a:ext>
            </a:extLst>
          </p:cNvPr>
          <p:cNvPicPr>
            <a:picLocks noChangeAspect="1"/>
          </p:cNvPicPr>
          <p:nvPr/>
        </p:nvPicPr>
        <p:blipFill>
          <a:blip r:embed="rId2"/>
          <a:stretch>
            <a:fillRect/>
          </a:stretch>
        </p:blipFill>
        <p:spPr>
          <a:xfrm>
            <a:off x="347662" y="1633819"/>
            <a:ext cx="11496675" cy="4552950"/>
          </a:xfrm>
          <a:prstGeom prst="rect">
            <a:avLst/>
          </a:prstGeom>
        </p:spPr>
      </p:pic>
      <p:pic>
        <p:nvPicPr>
          <p:cNvPr id="5" name="Picture 4">
            <a:extLst>
              <a:ext uri="{FF2B5EF4-FFF2-40B4-BE49-F238E27FC236}">
                <a16:creationId xmlns:a16="http://schemas.microsoft.com/office/drawing/2014/main" id="{F4FB69DB-1B64-454D-A9AD-4A04DD8E47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1601681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B41AB-20F2-43BA-A870-0F7267972048}"/>
              </a:ext>
            </a:extLst>
          </p:cNvPr>
          <p:cNvSpPr>
            <a:spLocks noGrp="1"/>
          </p:cNvSpPr>
          <p:nvPr>
            <p:ph type="title"/>
          </p:nvPr>
        </p:nvSpPr>
        <p:spPr>
          <a:xfrm>
            <a:off x="609600" y="509869"/>
            <a:ext cx="10972800" cy="1143000"/>
          </a:xfrm>
        </p:spPr>
        <p:txBody>
          <a:bodyPr>
            <a:normAutofit fontScale="90000"/>
          </a:bodyPr>
          <a:lstStyle/>
          <a:p>
            <a:r>
              <a:rPr lang="en-US">
                <a:solidFill>
                  <a:srgbClr val="0070C0"/>
                </a:solidFill>
              </a:rPr>
              <a:t>I believe my school’s security measures are sufficient to prevent gun violence.</a:t>
            </a:r>
          </a:p>
        </p:txBody>
      </p:sp>
      <p:pic>
        <p:nvPicPr>
          <p:cNvPr id="4" name="Picture 3">
            <a:extLst>
              <a:ext uri="{FF2B5EF4-FFF2-40B4-BE49-F238E27FC236}">
                <a16:creationId xmlns:a16="http://schemas.microsoft.com/office/drawing/2014/main" id="{B3603CAF-6DC9-4B2B-A94F-E43F5085370C}"/>
              </a:ext>
            </a:extLst>
          </p:cNvPr>
          <p:cNvPicPr>
            <a:picLocks noChangeAspect="1"/>
          </p:cNvPicPr>
          <p:nvPr/>
        </p:nvPicPr>
        <p:blipFill>
          <a:blip r:embed="rId2"/>
          <a:stretch>
            <a:fillRect/>
          </a:stretch>
        </p:blipFill>
        <p:spPr>
          <a:xfrm>
            <a:off x="1134836" y="1652869"/>
            <a:ext cx="9658350" cy="4533900"/>
          </a:xfrm>
          <a:prstGeom prst="rect">
            <a:avLst/>
          </a:prstGeom>
        </p:spPr>
      </p:pic>
      <p:pic>
        <p:nvPicPr>
          <p:cNvPr id="5" name="Picture 4">
            <a:extLst>
              <a:ext uri="{FF2B5EF4-FFF2-40B4-BE49-F238E27FC236}">
                <a16:creationId xmlns:a16="http://schemas.microsoft.com/office/drawing/2014/main" id="{8FA87DBE-9B47-4FEB-AC76-A021231BD7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695763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C977-8097-416D-9523-969C6E4AD652}"/>
              </a:ext>
            </a:extLst>
          </p:cNvPr>
          <p:cNvSpPr>
            <a:spLocks noGrp="1"/>
          </p:cNvSpPr>
          <p:nvPr>
            <p:ph type="title"/>
          </p:nvPr>
        </p:nvSpPr>
        <p:spPr>
          <a:xfrm>
            <a:off x="609599" y="346357"/>
            <a:ext cx="10972800" cy="1143000"/>
          </a:xfrm>
        </p:spPr>
        <p:txBody>
          <a:bodyPr>
            <a:normAutofit fontScale="90000"/>
          </a:bodyPr>
          <a:lstStyle/>
          <a:p>
            <a:r>
              <a:rPr lang="en-US">
                <a:solidFill>
                  <a:srgbClr val="0070C0"/>
                </a:solidFill>
              </a:rPr>
              <a:t>I am concerned about the potential for gun violence in my school.</a:t>
            </a:r>
          </a:p>
        </p:txBody>
      </p:sp>
      <p:pic>
        <p:nvPicPr>
          <p:cNvPr id="4" name="Picture 3">
            <a:extLst>
              <a:ext uri="{FF2B5EF4-FFF2-40B4-BE49-F238E27FC236}">
                <a16:creationId xmlns:a16="http://schemas.microsoft.com/office/drawing/2014/main" id="{908226B2-2E5F-4F6E-BE37-E9F6EF372F4C}"/>
              </a:ext>
            </a:extLst>
          </p:cNvPr>
          <p:cNvPicPr>
            <a:picLocks noChangeAspect="1"/>
          </p:cNvPicPr>
          <p:nvPr/>
        </p:nvPicPr>
        <p:blipFill>
          <a:blip r:embed="rId2"/>
          <a:stretch>
            <a:fillRect/>
          </a:stretch>
        </p:blipFill>
        <p:spPr>
          <a:xfrm>
            <a:off x="1512093" y="1580731"/>
            <a:ext cx="9167812" cy="4514663"/>
          </a:xfrm>
          <a:prstGeom prst="rect">
            <a:avLst/>
          </a:prstGeom>
        </p:spPr>
      </p:pic>
      <p:pic>
        <p:nvPicPr>
          <p:cNvPr id="5" name="Picture 4">
            <a:extLst>
              <a:ext uri="{FF2B5EF4-FFF2-40B4-BE49-F238E27FC236}">
                <a16:creationId xmlns:a16="http://schemas.microsoft.com/office/drawing/2014/main" id="{92409CA2-9B59-4535-8542-CBEDDE173F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761869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C1DE3-1029-4849-B1E9-86ED02294C74}"/>
              </a:ext>
            </a:extLst>
          </p:cNvPr>
          <p:cNvSpPr>
            <a:spLocks noGrp="1"/>
          </p:cNvSpPr>
          <p:nvPr>
            <p:ph type="title"/>
          </p:nvPr>
        </p:nvSpPr>
        <p:spPr>
          <a:xfrm>
            <a:off x="428625" y="588963"/>
            <a:ext cx="11153775" cy="1143000"/>
          </a:xfrm>
        </p:spPr>
        <p:txBody>
          <a:bodyPr>
            <a:normAutofit fontScale="90000"/>
          </a:bodyPr>
          <a:lstStyle/>
          <a:p>
            <a:r>
              <a:rPr lang="en-US">
                <a:solidFill>
                  <a:srgbClr val="0070C0"/>
                </a:solidFill>
              </a:rPr>
              <a:t>I feel that collaboration between teachers, administrators, and local authorities can reduce the risk of gun violence in schools.</a:t>
            </a:r>
          </a:p>
        </p:txBody>
      </p:sp>
      <p:pic>
        <p:nvPicPr>
          <p:cNvPr id="4" name="Picture 3">
            <a:extLst>
              <a:ext uri="{FF2B5EF4-FFF2-40B4-BE49-F238E27FC236}">
                <a16:creationId xmlns:a16="http://schemas.microsoft.com/office/drawing/2014/main" id="{189FADA6-485C-4D55-82E9-EB8D0F35490E}"/>
              </a:ext>
            </a:extLst>
          </p:cNvPr>
          <p:cNvPicPr>
            <a:picLocks noChangeAspect="1"/>
          </p:cNvPicPr>
          <p:nvPr/>
        </p:nvPicPr>
        <p:blipFill>
          <a:blip r:embed="rId2"/>
          <a:stretch>
            <a:fillRect/>
          </a:stretch>
        </p:blipFill>
        <p:spPr>
          <a:xfrm>
            <a:off x="1485900" y="2094597"/>
            <a:ext cx="8629650" cy="4336817"/>
          </a:xfrm>
          <a:prstGeom prst="rect">
            <a:avLst/>
          </a:prstGeom>
        </p:spPr>
      </p:pic>
      <p:pic>
        <p:nvPicPr>
          <p:cNvPr id="5" name="Picture 4">
            <a:extLst>
              <a:ext uri="{FF2B5EF4-FFF2-40B4-BE49-F238E27FC236}">
                <a16:creationId xmlns:a16="http://schemas.microsoft.com/office/drawing/2014/main" id="{5331F8A7-4B00-4C03-BE90-D8A514CD1C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1625754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1"/>
            <a:ext cx="12191308" cy="6858389"/>
          </a:xfrm>
          <a:prstGeom prst="rect">
            <a:avLst/>
          </a:prstGeom>
        </p:spPr>
      </p:pic>
      <p:sp>
        <p:nvSpPr>
          <p:cNvPr id="3" name="Rectangle 2">
            <a:extLst>
              <a:ext uri="{FF2B5EF4-FFF2-40B4-BE49-F238E27FC236}">
                <a16:creationId xmlns:a16="http://schemas.microsoft.com/office/drawing/2014/main" id="{F67C2D46-4A0F-4071-AEF5-DC185CF9DE4A}"/>
              </a:ext>
            </a:extLst>
          </p:cNvPr>
          <p:cNvSpPr/>
          <p:nvPr/>
        </p:nvSpPr>
        <p:spPr>
          <a:xfrm>
            <a:off x="4550224" y="3244334"/>
            <a:ext cx="3091552" cy="369332"/>
          </a:xfrm>
          <a:prstGeom prst="rect">
            <a:avLst/>
          </a:prstGeom>
        </p:spPr>
        <p:txBody>
          <a:bodyPr wrap="none">
            <a:spAutoFit/>
          </a:bodyPr>
          <a:lstStyle/>
          <a:p>
            <a:pPr lvl="0" algn="ctr" eaLnBrk="0" fontAlgn="base" hangingPunct="0">
              <a:spcBef>
                <a:spcPct val="0"/>
              </a:spcBef>
              <a:spcAft>
                <a:spcPct val="0"/>
              </a:spcAft>
            </a:pPr>
            <a:r>
              <a:rPr lang="en-US" altLang="en-US" dirty="0">
                <a:effectLst>
                  <a:outerShdw blurRad="38100" dist="38100" dir="2700000" algn="tl">
                    <a:srgbClr val="000000">
                      <a:alpha val="43137"/>
                    </a:srgbClr>
                  </a:outerShdw>
                </a:effectLst>
                <a:latin typeface="Arial" panose="020B0604020202020204" pitchFamily="34" charset="0"/>
                <a:hlinkClick r:id="rId4">
                  <a:extLst>
                    <a:ext uri="{A12FA001-AC4F-418D-AE19-62706E023703}">
                      <ahyp:hlinkClr xmlns:ahyp="http://schemas.microsoft.com/office/drawing/2018/hyperlinkcolor" val="tx"/>
                    </a:ext>
                  </a:extLst>
                </a:hlinkClick>
              </a:rPr>
              <a:t>GunViolenceOpen2024.mp4</a:t>
            </a:r>
            <a:endParaRPr lang="en-US" altLang="en-US" dirty="0">
              <a:effectLst>
                <a:outerShdw blurRad="38100" dist="38100" dir="2700000" algn="tl">
                  <a:srgbClr val="000000">
                    <a:alpha val="43137"/>
                  </a:srgbClr>
                </a:outerShdw>
              </a:effectLst>
              <a:latin typeface="Arial" panose="020B0604020202020204" pitchFamily="34" charset="0"/>
            </a:endParaRPr>
          </a:p>
        </p:txBody>
      </p:sp>
    </p:spTree>
    <p:extLst>
      <p:ext uri="{BB962C8B-B14F-4D97-AF65-F5344CB8AC3E}">
        <p14:creationId xmlns:p14="http://schemas.microsoft.com/office/powerpoint/2010/main" val="41485738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CC77-6F22-405F-9AD3-191BF74A4D30}"/>
              </a:ext>
            </a:extLst>
          </p:cNvPr>
          <p:cNvSpPr>
            <a:spLocks noGrp="1"/>
          </p:cNvSpPr>
          <p:nvPr>
            <p:ph type="title"/>
          </p:nvPr>
        </p:nvSpPr>
        <p:spPr>
          <a:xfrm>
            <a:off x="381000" y="274638"/>
            <a:ext cx="11201400" cy="1143000"/>
          </a:xfrm>
        </p:spPr>
        <p:txBody>
          <a:bodyPr>
            <a:normAutofit fontScale="90000"/>
          </a:bodyPr>
          <a:lstStyle/>
          <a:p>
            <a:r>
              <a:rPr lang="en-US">
                <a:solidFill>
                  <a:srgbClr val="0070C0"/>
                </a:solidFill>
              </a:rPr>
              <a:t>I have access to the resources I need to help students who are anxious or traumatized by gun violence.</a:t>
            </a:r>
          </a:p>
        </p:txBody>
      </p:sp>
      <p:pic>
        <p:nvPicPr>
          <p:cNvPr id="4" name="Picture 3">
            <a:extLst>
              <a:ext uri="{FF2B5EF4-FFF2-40B4-BE49-F238E27FC236}">
                <a16:creationId xmlns:a16="http://schemas.microsoft.com/office/drawing/2014/main" id="{E9C9EFD3-74C4-4F10-9D8F-EBE68E5E9F1F}"/>
              </a:ext>
            </a:extLst>
          </p:cNvPr>
          <p:cNvPicPr>
            <a:picLocks noChangeAspect="1"/>
          </p:cNvPicPr>
          <p:nvPr/>
        </p:nvPicPr>
        <p:blipFill>
          <a:blip r:embed="rId2"/>
          <a:stretch>
            <a:fillRect/>
          </a:stretch>
        </p:blipFill>
        <p:spPr>
          <a:xfrm>
            <a:off x="1172936" y="1497153"/>
            <a:ext cx="9391650" cy="4610100"/>
          </a:xfrm>
          <a:prstGeom prst="rect">
            <a:avLst/>
          </a:prstGeom>
        </p:spPr>
      </p:pic>
      <p:pic>
        <p:nvPicPr>
          <p:cNvPr id="5" name="Picture 4">
            <a:extLst>
              <a:ext uri="{FF2B5EF4-FFF2-40B4-BE49-F238E27FC236}">
                <a16:creationId xmlns:a16="http://schemas.microsoft.com/office/drawing/2014/main" id="{43B3284E-9DEA-47AA-89DC-214BCE0B2A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8180585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830B-8F57-4D5D-A6E6-73C864114208}"/>
              </a:ext>
            </a:extLst>
          </p:cNvPr>
          <p:cNvSpPr>
            <a:spLocks noGrp="1"/>
          </p:cNvSpPr>
          <p:nvPr>
            <p:ph type="title"/>
          </p:nvPr>
        </p:nvSpPr>
        <p:spPr>
          <a:xfrm>
            <a:off x="371475" y="569913"/>
            <a:ext cx="11134725" cy="1143000"/>
          </a:xfrm>
        </p:spPr>
        <p:txBody>
          <a:bodyPr>
            <a:normAutofit fontScale="90000"/>
          </a:bodyPr>
          <a:lstStyle/>
          <a:p>
            <a:r>
              <a:rPr lang="en-US">
                <a:solidFill>
                  <a:srgbClr val="0070C0"/>
                </a:solidFill>
              </a:rPr>
              <a:t>I believe there is a connection between gun violence in the community and the safety of my school.</a:t>
            </a:r>
          </a:p>
        </p:txBody>
      </p:sp>
      <p:pic>
        <p:nvPicPr>
          <p:cNvPr id="4" name="Picture 3">
            <a:extLst>
              <a:ext uri="{FF2B5EF4-FFF2-40B4-BE49-F238E27FC236}">
                <a16:creationId xmlns:a16="http://schemas.microsoft.com/office/drawing/2014/main" id="{BD368F78-F213-40A3-8DDE-9673AF94D485}"/>
              </a:ext>
            </a:extLst>
          </p:cNvPr>
          <p:cNvPicPr>
            <a:picLocks noChangeAspect="1"/>
          </p:cNvPicPr>
          <p:nvPr/>
        </p:nvPicPr>
        <p:blipFill>
          <a:blip r:embed="rId2"/>
          <a:stretch>
            <a:fillRect/>
          </a:stretch>
        </p:blipFill>
        <p:spPr>
          <a:xfrm>
            <a:off x="1091293" y="1866900"/>
            <a:ext cx="9696450" cy="4560888"/>
          </a:xfrm>
          <a:prstGeom prst="rect">
            <a:avLst/>
          </a:prstGeom>
        </p:spPr>
      </p:pic>
      <p:pic>
        <p:nvPicPr>
          <p:cNvPr id="5" name="Picture 4">
            <a:extLst>
              <a:ext uri="{FF2B5EF4-FFF2-40B4-BE49-F238E27FC236}">
                <a16:creationId xmlns:a16="http://schemas.microsoft.com/office/drawing/2014/main" id="{7981850C-ED71-4108-9763-04D448B7D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42488360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3196-5402-44AC-B524-7C820FD6B407}"/>
              </a:ext>
            </a:extLst>
          </p:cNvPr>
          <p:cNvSpPr>
            <a:spLocks noGrp="1"/>
          </p:cNvSpPr>
          <p:nvPr>
            <p:ph type="title"/>
          </p:nvPr>
        </p:nvSpPr>
        <p:spPr/>
        <p:txBody>
          <a:bodyPr>
            <a:normAutofit fontScale="90000"/>
          </a:bodyPr>
          <a:lstStyle/>
          <a:p>
            <a:r>
              <a:rPr lang="en-US">
                <a:solidFill>
                  <a:srgbClr val="0070C0"/>
                </a:solidFill>
              </a:rPr>
              <a:t>I feel that more can be done at the local or federal level to protect schools from gun violence.</a:t>
            </a:r>
          </a:p>
        </p:txBody>
      </p:sp>
      <p:pic>
        <p:nvPicPr>
          <p:cNvPr id="4" name="Picture 3">
            <a:extLst>
              <a:ext uri="{FF2B5EF4-FFF2-40B4-BE49-F238E27FC236}">
                <a16:creationId xmlns:a16="http://schemas.microsoft.com/office/drawing/2014/main" id="{9D80C1CF-2E75-437A-B55F-4CDDCE345A69}"/>
              </a:ext>
            </a:extLst>
          </p:cNvPr>
          <p:cNvPicPr>
            <a:picLocks noChangeAspect="1"/>
          </p:cNvPicPr>
          <p:nvPr/>
        </p:nvPicPr>
        <p:blipFill>
          <a:blip r:embed="rId2"/>
          <a:stretch>
            <a:fillRect/>
          </a:stretch>
        </p:blipFill>
        <p:spPr>
          <a:xfrm>
            <a:off x="1173615" y="1768475"/>
            <a:ext cx="9553575" cy="4533900"/>
          </a:xfrm>
          <a:prstGeom prst="rect">
            <a:avLst/>
          </a:prstGeom>
        </p:spPr>
      </p:pic>
      <p:pic>
        <p:nvPicPr>
          <p:cNvPr id="5" name="Picture 4">
            <a:extLst>
              <a:ext uri="{FF2B5EF4-FFF2-40B4-BE49-F238E27FC236}">
                <a16:creationId xmlns:a16="http://schemas.microsoft.com/office/drawing/2014/main" id="{9EF6A24D-0788-46BA-8C7D-856027196A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1367043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B0FF1-CAB0-4F3D-A934-36501ECA7CC0}"/>
              </a:ext>
            </a:extLst>
          </p:cNvPr>
          <p:cNvSpPr>
            <a:spLocks noGrp="1"/>
          </p:cNvSpPr>
          <p:nvPr>
            <p:ph type="title"/>
          </p:nvPr>
        </p:nvSpPr>
        <p:spPr/>
        <p:txBody>
          <a:bodyPr>
            <a:normAutofit fontScale="90000"/>
          </a:bodyPr>
          <a:lstStyle/>
          <a:p>
            <a:r>
              <a:rPr lang="en-US">
                <a:solidFill>
                  <a:srgbClr val="0070C0"/>
                </a:solidFill>
              </a:rPr>
              <a:t>What could be done within schools to prevent gun violence…</a:t>
            </a:r>
          </a:p>
        </p:txBody>
      </p:sp>
      <p:sp>
        <p:nvSpPr>
          <p:cNvPr id="3" name="Content Placeholder 2">
            <a:extLst>
              <a:ext uri="{FF2B5EF4-FFF2-40B4-BE49-F238E27FC236}">
                <a16:creationId xmlns:a16="http://schemas.microsoft.com/office/drawing/2014/main" id="{2176F887-B126-4484-8939-FE9944AA0E59}"/>
              </a:ext>
            </a:extLst>
          </p:cNvPr>
          <p:cNvSpPr>
            <a:spLocks noGrp="1"/>
          </p:cNvSpPr>
          <p:nvPr>
            <p:ph idx="1"/>
          </p:nvPr>
        </p:nvSpPr>
        <p:spPr>
          <a:xfrm>
            <a:off x="609599" y="1600204"/>
            <a:ext cx="11110623" cy="4490496"/>
          </a:xfrm>
        </p:spPr>
        <p:txBody>
          <a:bodyPr>
            <a:normAutofit lnSpcReduction="10000"/>
          </a:bodyPr>
          <a:lstStyle/>
          <a:p>
            <a:r>
              <a:rPr lang="en-US" dirty="0">
                <a:effectLst>
                  <a:outerShdw blurRad="38100" dist="38100" dir="2700000" algn="tl">
                    <a:srgbClr val="000000">
                      <a:alpha val="43137"/>
                    </a:srgbClr>
                  </a:outerShdw>
                </a:effectLst>
              </a:rPr>
              <a:t>More training on gun violence and the seriousness of it as a real threat as the mentality is will not happen here. Also, kids are almost immune to it like it is a joke and they are waiting for it to happen or a threat to happen - not taken seriously.</a:t>
            </a:r>
          </a:p>
          <a:p>
            <a:r>
              <a:rPr lang="en-US" dirty="0">
                <a:effectLst>
                  <a:outerShdw blurRad="38100" dist="38100" dir="2700000" algn="tl">
                    <a:srgbClr val="000000">
                      <a:alpha val="43137"/>
                    </a:srgbClr>
                  </a:outerShdw>
                </a:effectLst>
              </a:rPr>
              <a:t>Gun legislation on the federal and state level. Community centered approaches to reducing guns in the community.</a:t>
            </a:r>
          </a:p>
          <a:p>
            <a:r>
              <a:rPr lang="en-US" dirty="0">
                <a:effectLst>
                  <a:outerShdw blurRad="38100" dist="38100" dir="2700000" algn="tl">
                    <a:srgbClr val="000000">
                      <a:alpha val="43137"/>
                    </a:srgbClr>
                  </a:outerShdw>
                </a:effectLst>
              </a:rPr>
              <a:t>To ensure preventative measures are continuously and consistently practiced by exercising a zero tolerance policy on guns on campus.</a:t>
            </a:r>
          </a:p>
        </p:txBody>
      </p:sp>
      <p:pic>
        <p:nvPicPr>
          <p:cNvPr id="4" name="Picture 3">
            <a:extLst>
              <a:ext uri="{FF2B5EF4-FFF2-40B4-BE49-F238E27FC236}">
                <a16:creationId xmlns:a16="http://schemas.microsoft.com/office/drawing/2014/main" id="{2860FFA0-A3E1-48B4-8149-72DA36A3FB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703059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FDCD1-B448-4212-BC4E-3E9F89C7805D}"/>
              </a:ext>
            </a:extLst>
          </p:cNvPr>
          <p:cNvSpPr>
            <a:spLocks noGrp="1"/>
          </p:cNvSpPr>
          <p:nvPr>
            <p:ph type="title"/>
          </p:nvPr>
        </p:nvSpPr>
        <p:spPr/>
        <p:txBody>
          <a:bodyPr>
            <a:normAutofit fontScale="90000"/>
          </a:bodyPr>
          <a:lstStyle/>
          <a:p>
            <a:r>
              <a:rPr lang="en-US">
                <a:solidFill>
                  <a:srgbClr val="0070C0"/>
                </a:solidFill>
              </a:rPr>
              <a:t>What could be done within schools to prevent gun violence…</a:t>
            </a:r>
            <a:r>
              <a:rPr lang="en-US" i="1">
                <a:solidFill>
                  <a:srgbClr val="0070C0"/>
                </a:solidFill>
              </a:rPr>
              <a:t>cont’d.</a:t>
            </a:r>
          </a:p>
        </p:txBody>
      </p:sp>
      <p:sp>
        <p:nvSpPr>
          <p:cNvPr id="3" name="Content Placeholder 2">
            <a:extLst>
              <a:ext uri="{FF2B5EF4-FFF2-40B4-BE49-F238E27FC236}">
                <a16:creationId xmlns:a16="http://schemas.microsoft.com/office/drawing/2014/main" id="{9F1D803C-A493-44E3-86A9-F6B623B518DB}"/>
              </a:ext>
            </a:extLst>
          </p:cNvPr>
          <p:cNvSpPr>
            <a:spLocks noGrp="1"/>
          </p:cNvSpPr>
          <p:nvPr>
            <p:ph idx="1"/>
          </p:nvPr>
        </p:nvSpPr>
        <p:spPr/>
        <p:txBody>
          <a:bodyPr>
            <a:normAutofit fontScale="85000" lnSpcReduction="20000"/>
          </a:bodyPr>
          <a:lstStyle/>
          <a:p>
            <a:r>
              <a:rPr lang="en-US" dirty="0">
                <a:effectLst>
                  <a:outerShdw blurRad="38100" dist="38100" dir="2700000" algn="tl">
                    <a:srgbClr val="000000">
                      <a:alpha val="43137"/>
                    </a:srgbClr>
                  </a:outerShdw>
                </a:effectLst>
              </a:rPr>
              <a:t>Gun violence is just a symptom. We need to treat the root cause of the violence, through more efforts to normalize that it's OK to seek help, its OK to get therapy, its OK to feel your feelings, and work on teaching people healthier ways to deal.</a:t>
            </a:r>
          </a:p>
          <a:p>
            <a:r>
              <a:rPr lang="en-US" dirty="0">
                <a:effectLst>
                  <a:outerShdw blurRad="38100" dist="38100" dir="2700000" algn="tl">
                    <a:srgbClr val="000000">
                      <a:alpha val="43137"/>
                    </a:srgbClr>
                  </a:outerShdw>
                </a:effectLst>
              </a:rPr>
              <a:t>Better screening and security measures, access to mental/behavioral support for students, faculty, and staff; and crisis response resources on campus.</a:t>
            </a:r>
          </a:p>
          <a:p>
            <a:r>
              <a:rPr lang="en-US" dirty="0">
                <a:effectLst>
                  <a:outerShdw blurRad="38100" dist="38100" dir="2700000" algn="tl">
                    <a:srgbClr val="000000">
                      <a:alpha val="43137"/>
                    </a:srgbClr>
                  </a:outerShdw>
                </a:effectLst>
              </a:rPr>
              <a:t>Secure funding to better equip our facilities with cameras, hire security personnel to be more present, upgrade the IT infrastructure, develop a strong crisis management playbook, have an effective gun violence communication strategy, and be intentional about making student well-being a priority.</a:t>
            </a:r>
          </a:p>
        </p:txBody>
      </p:sp>
      <p:pic>
        <p:nvPicPr>
          <p:cNvPr id="4" name="Picture 3">
            <a:extLst>
              <a:ext uri="{FF2B5EF4-FFF2-40B4-BE49-F238E27FC236}">
                <a16:creationId xmlns:a16="http://schemas.microsoft.com/office/drawing/2014/main" id="{1084CDC5-A1AE-4BE6-B77E-C10113E229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17723908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3FB48-0BB5-4930-AA82-1DEE32EB03FA}"/>
              </a:ext>
            </a:extLst>
          </p:cNvPr>
          <p:cNvSpPr>
            <a:spLocks noGrp="1"/>
          </p:cNvSpPr>
          <p:nvPr>
            <p:ph type="title"/>
          </p:nvPr>
        </p:nvSpPr>
        <p:spPr/>
        <p:txBody>
          <a:bodyPr/>
          <a:lstStyle/>
          <a:p>
            <a:r>
              <a:rPr lang="en-US">
                <a:solidFill>
                  <a:srgbClr val="0070C0"/>
                </a:solidFill>
              </a:rPr>
              <a:t>Parents Survey Results</a:t>
            </a:r>
          </a:p>
        </p:txBody>
      </p:sp>
      <p:sp>
        <p:nvSpPr>
          <p:cNvPr id="3" name="Content Placeholder 2">
            <a:extLst>
              <a:ext uri="{FF2B5EF4-FFF2-40B4-BE49-F238E27FC236}">
                <a16:creationId xmlns:a16="http://schemas.microsoft.com/office/drawing/2014/main" id="{13067837-2944-4043-BC75-213435C87574}"/>
              </a:ext>
            </a:extLst>
          </p:cNvPr>
          <p:cNvSpPr>
            <a:spLocks noGrp="1"/>
          </p:cNvSpPr>
          <p:nvPr>
            <p:ph idx="1"/>
          </p:nvPr>
        </p:nvSpPr>
        <p:spPr/>
        <p:txBody>
          <a:bodyPr/>
          <a:lstStyle/>
          <a:p>
            <a:r>
              <a:rPr lang="en-US" dirty="0">
                <a:effectLst>
                  <a:outerShdw blurRad="38100" dist="38100" dir="2700000" algn="tl">
                    <a:srgbClr val="000000">
                      <a:alpha val="43137"/>
                    </a:srgbClr>
                  </a:outerShdw>
                </a:effectLst>
              </a:rPr>
              <a:t>10 questions</a:t>
            </a:r>
          </a:p>
          <a:p>
            <a:r>
              <a:rPr lang="en-US" dirty="0">
                <a:effectLst>
                  <a:outerShdw blurRad="38100" dist="38100" dir="2700000" algn="tl">
                    <a:srgbClr val="000000">
                      <a:alpha val="43137"/>
                    </a:srgbClr>
                  </a:outerShdw>
                </a:effectLst>
              </a:rPr>
              <a:t>8 Likert scale questions</a:t>
            </a:r>
          </a:p>
          <a:p>
            <a:r>
              <a:rPr lang="en-US" dirty="0">
                <a:effectLst>
                  <a:outerShdw blurRad="38100" dist="38100" dir="2700000" algn="tl">
                    <a:srgbClr val="000000">
                      <a:alpha val="43137"/>
                    </a:srgbClr>
                  </a:outerShdw>
                </a:effectLst>
              </a:rPr>
              <a:t>2 open-ended questions</a:t>
            </a:r>
          </a:p>
          <a:p>
            <a:r>
              <a:rPr lang="en-US" dirty="0">
                <a:effectLst>
                  <a:outerShdw blurRad="38100" dist="38100" dir="2700000" algn="tl">
                    <a:srgbClr val="000000">
                      <a:alpha val="43137"/>
                    </a:srgbClr>
                  </a:outerShdw>
                </a:effectLst>
              </a:rPr>
              <a:t>9 responses</a:t>
            </a:r>
          </a:p>
          <a:p>
            <a:endParaRPr lang="en-US"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8EC1453A-1030-40AC-B1EC-C9F8D0C5FB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5862817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FC917-1E36-4EF8-9B94-EE7E5CE78055}"/>
              </a:ext>
            </a:extLst>
          </p:cNvPr>
          <p:cNvSpPr>
            <a:spLocks noGrp="1"/>
          </p:cNvSpPr>
          <p:nvPr>
            <p:ph type="title"/>
          </p:nvPr>
        </p:nvSpPr>
        <p:spPr>
          <a:xfrm>
            <a:off x="609600" y="0"/>
            <a:ext cx="10972800" cy="1484313"/>
          </a:xfrm>
        </p:spPr>
        <p:txBody>
          <a:bodyPr>
            <a:normAutofit fontScale="90000"/>
          </a:bodyPr>
          <a:lstStyle/>
          <a:p>
            <a:br>
              <a:rPr lang="en-US" dirty="0">
                <a:solidFill>
                  <a:srgbClr val="0070C0"/>
                </a:solidFill>
              </a:rPr>
            </a:br>
            <a:r>
              <a:rPr lang="en-US" sz="2200" dirty="0">
                <a:solidFill>
                  <a:srgbClr val="0070C0"/>
                </a:solidFill>
              </a:rPr>
              <a:t>Parents Survey</a:t>
            </a:r>
            <a:br>
              <a:rPr lang="en-US" sz="2200" dirty="0">
                <a:solidFill>
                  <a:srgbClr val="0070C0"/>
                </a:solidFill>
              </a:rPr>
            </a:br>
            <a:r>
              <a:rPr lang="en-US" sz="2200" dirty="0">
                <a:solidFill>
                  <a:srgbClr val="0070C0"/>
                </a:solidFill>
              </a:rPr>
              <a:t>I feel confident that my child’s school has effective safety measures in place to prevent gun violence</a:t>
            </a:r>
            <a:r>
              <a:rPr lang="en-US" dirty="0">
                <a:solidFill>
                  <a:srgbClr val="0070C0"/>
                </a:solidFill>
              </a:rPr>
              <a:t>.</a:t>
            </a:r>
          </a:p>
        </p:txBody>
      </p:sp>
      <p:pic>
        <p:nvPicPr>
          <p:cNvPr id="4" name="Picture 3">
            <a:extLst>
              <a:ext uri="{FF2B5EF4-FFF2-40B4-BE49-F238E27FC236}">
                <a16:creationId xmlns:a16="http://schemas.microsoft.com/office/drawing/2014/main" id="{0480A173-67C2-4AA8-BC6A-1306E054AC6C}"/>
              </a:ext>
            </a:extLst>
          </p:cNvPr>
          <p:cNvPicPr>
            <a:picLocks noChangeAspect="1"/>
          </p:cNvPicPr>
          <p:nvPr/>
        </p:nvPicPr>
        <p:blipFill>
          <a:blip r:embed="rId2"/>
          <a:stretch>
            <a:fillRect/>
          </a:stretch>
        </p:blipFill>
        <p:spPr>
          <a:xfrm>
            <a:off x="1142319" y="1611766"/>
            <a:ext cx="9344025" cy="4733925"/>
          </a:xfrm>
          <a:prstGeom prst="rect">
            <a:avLst/>
          </a:prstGeom>
        </p:spPr>
      </p:pic>
      <p:pic>
        <p:nvPicPr>
          <p:cNvPr id="5" name="Picture 4">
            <a:extLst>
              <a:ext uri="{FF2B5EF4-FFF2-40B4-BE49-F238E27FC236}">
                <a16:creationId xmlns:a16="http://schemas.microsoft.com/office/drawing/2014/main" id="{A8D55B35-C282-4931-A35F-AC9446A6D3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5363529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729D0-0A14-4290-AF06-48BCF4B7727D}"/>
              </a:ext>
            </a:extLst>
          </p:cNvPr>
          <p:cNvSpPr>
            <a:spLocks noGrp="1"/>
          </p:cNvSpPr>
          <p:nvPr>
            <p:ph type="title"/>
          </p:nvPr>
        </p:nvSpPr>
        <p:spPr>
          <a:xfrm>
            <a:off x="447675" y="584200"/>
            <a:ext cx="11077575" cy="1143000"/>
          </a:xfrm>
        </p:spPr>
        <p:txBody>
          <a:bodyPr>
            <a:normAutofit fontScale="90000"/>
          </a:bodyPr>
          <a:lstStyle/>
          <a:p>
            <a:r>
              <a:rPr lang="en-US">
                <a:solidFill>
                  <a:srgbClr val="0070C0"/>
                </a:solidFill>
              </a:rPr>
              <a:t>I am satisfied with the communication between the school and parents regarding safety protocols for gun violence.</a:t>
            </a:r>
          </a:p>
        </p:txBody>
      </p:sp>
      <p:pic>
        <p:nvPicPr>
          <p:cNvPr id="4" name="Picture 3">
            <a:extLst>
              <a:ext uri="{FF2B5EF4-FFF2-40B4-BE49-F238E27FC236}">
                <a16:creationId xmlns:a16="http://schemas.microsoft.com/office/drawing/2014/main" id="{8C856FD6-2A0C-4B9F-8B47-53F746539994}"/>
              </a:ext>
            </a:extLst>
          </p:cNvPr>
          <p:cNvPicPr>
            <a:picLocks noChangeAspect="1"/>
          </p:cNvPicPr>
          <p:nvPr/>
        </p:nvPicPr>
        <p:blipFill>
          <a:blip r:embed="rId2"/>
          <a:stretch>
            <a:fillRect/>
          </a:stretch>
        </p:blipFill>
        <p:spPr>
          <a:xfrm>
            <a:off x="1824037" y="2156845"/>
            <a:ext cx="8270235" cy="4092575"/>
          </a:xfrm>
          <a:prstGeom prst="rect">
            <a:avLst/>
          </a:prstGeom>
        </p:spPr>
      </p:pic>
      <p:pic>
        <p:nvPicPr>
          <p:cNvPr id="5" name="Picture 4">
            <a:extLst>
              <a:ext uri="{FF2B5EF4-FFF2-40B4-BE49-F238E27FC236}">
                <a16:creationId xmlns:a16="http://schemas.microsoft.com/office/drawing/2014/main" id="{65FFE532-34F3-4C06-876E-AE3C05C27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3007253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90EC-7D03-4690-A927-208A410DC922}"/>
              </a:ext>
            </a:extLst>
          </p:cNvPr>
          <p:cNvSpPr>
            <a:spLocks noGrp="1"/>
          </p:cNvSpPr>
          <p:nvPr>
            <p:ph type="title"/>
          </p:nvPr>
        </p:nvSpPr>
        <p:spPr/>
        <p:txBody>
          <a:bodyPr>
            <a:normAutofit fontScale="90000"/>
          </a:bodyPr>
          <a:lstStyle/>
          <a:p>
            <a:r>
              <a:rPr lang="en-US">
                <a:solidFill>
                  <a:srgbClr val="0070C0"/>
                </a:solidFill>
              </a:rPr>
              <a:t>I believe that schools need additional support from law enforcement to prevent gun violence.</a:t>
            </a:r>
          </a:p>
        </p:txBody>
      </p:sp>
      <p:pic>
        <p:nvPicPr>
          <p:cNvPr id="4" name="Picture 3">
            <a:extLst>
              <a:ext uri="{FF2B5EF4-FFF2-40B4-BE49-F238E27FC236}">
                <a16:creationId xmlns:a16="http://schemas.microsoft.com/office/drawing/2014/main" id="{880B36EA-E98E-4FE5-A77C-8E1584467D48}"/>
              </a:ext>
            </a:extLst>
          </p:cNvPr>
          <p:cNvPicPr>
            <a:picLocks noChangeAspect="1"/>
          </p:cNvPicPr>
          <p:nvPr/>
        </p:nvPicPr>
        <p:blipFill>
          <a:blip r:embed="rId2"/>
          <a:stretch>
            <a:fillRect/>
          </a:stretch>
        </p:blipFill>
        <p:spPr>
          <a:xfrm>
            <a:off x="1128032" y="1500469"/>
            <a:ext cx="9391650" cy="4686300"/>
          </a:xfrm>
          <a:prstGeom prst="rect">
            <a:avLst/>
          </a:prstGeom>
        </p:spPr>
      </p:pic>
      <p:pic>
        <p:nvPicPr>
          <p:cNvPr id="5" name="Picture 4">
            <a:extLst>
              <a:ext uri="{FF2B5EF4-FFF2-40B4-BE49-F238E27FC236}">
                <a16:creationId xmlns:a16="http://schemas.microsoft.com/office/drawing/2014/main" id="{0F3CFA16-234F-42DB-832B-FB61F84416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627706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4CFAF-D3EC-407D-A1F3-61AF9E2CD0C1}"/>
              </a:ext>
            </a:extLst>
          </p:cNvPr>
          <p:cNvSpPr>
            <a:spLocks noGrp="1"/>
          </p:cNvSpPr>
          <p:nvPr>
            <p:ph type="title"/>
          </p:nvPr>
        </p:nvSpPr>
        <p:spPr>
          <a:xfrm>
            <a:off x="609600" y="369888"/>
            <a:ext cx="10972800" cy="1143000"/>
          </a:xfrm>
        </p:spPr>
        <p:txBody>
          <a:bodyPr>
            <a:normAutofit fontScale="90000"/>
          </a:bodyPr>
          <a:lstStyle/>
          <a:p>
            <a:r>
              <a:rPr lang="en-US">
                <a:solidFill>
                  <a:srgbClr val="0070C0"/>
                </a:solidFill>
              </a:rPr>
              <a:t>Gun violence in the community affects how safe I feel sending my child to school.</a:t>
            </a:r>
          </a:p>
        </p:txBody>
      </p:sp>
      <p:pic>
        <p:nvPicPr>
          <p:cNvPr id="4" name="Picture 3">
            <a:extLst>
              <a:ext uri="{FF2B5EF4-FFF2-40B4-BE49-F238E27FC236}">
                <a16:creationId xmlns:a16="http://schemas.microsoft.com/office/drawing/2014/main" id="{2498BD07-1494-4858-B8C7-0AFCA31D0E55}"/>
              </a:ext>
            </a:extLst>
          </p:cNvPr>
          <p:cNvPicPr>
            <a:picLocks noChangeAspect="1"/>
          </p:cNvPicPr>
          <p:nvPr/>
        </p:nvPicPr>
        <p:blipFill>
          <a:blip r:embed="rId2"/>
          <a:stretch>
            <a:fillRect/>
          </a:stretch>
        </p:blipFill>
        <p:spPr>
          <a:xfrm>
            <a:off x="1274990" y="1769609"/>
            <a:ext cx="9429750" cy="4524375"/>
          </a:xfrm>
          <a:prstGeom prst="rect">
            <a:avLst/>
          </a:prstGeom>
        </p:spPr>
      </p:pic>
      <p:pic>
        <p:nvPicPr>
          <p:cNvPr id="5" name="Picture 4">
            <a:extLst>
              <a:ext uri="{FF2B5EF4-FFF2-40B4-BE49-F238E27FC236}">
                <a16:creationId xmlns:a16="http://schemas.microsoft.com/office/drawing/2014/main" id="{B076C8E3-9734-4382-9214-BA5A56F2D0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04259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165B6-F5EF-4A92-B607-903B29D3C4EA}"/>
              </a:ext>
            </a:extLst>
          </p:cNvPr>
          <p:cNvSpPr>
            <a:spLocks noGrp="1"/>
          </p:cNvSpPr>
          <p:nvPr>
            <p:ph type="title"/>
          </p:nvPr>
        </p:nvSpPr>
        <p:spPr/>
        <p:txBody>
          <a:bodyPr/>
          <a:lstStyle/>
          <a:p>
            <a:r>
              <a:rPr lang="en-US" dirty="0"/>
              <a:t>Welcome</a:t>
            </a:r>
          </a:p>
        </p:txBody>
      </p:sp>
      <p:sp>
        <p:nvSpPr>
          <p:cNvPr id="4" name="Rectangle 1">
            <a:extLst>
              <a:ext uri="{FF2B5EF4-FFF2-40B4-BE49-F238E27FC236}">
                <a16:creationId xmlns:a16="http://schemas.microsoft.com/office/drawing/2014/main" id="{0B31A8B8-DEA8-F69A-B6C5-A4C6113356F9}"/>
              </a:ext>
            </a:extLst>
          </p:cNvPr>
          <p:cNvSpPr>
            <a:spLocks noGrp="1" noChangeArrowheads="1"/>
          </p:cNvSpPr>
          <p:nvPr>
            <p:ph idx="1"/>
          </p:nvPr>
        </p:nvSpPr>
        <p:spPr bwMode="auto">
          <a:xfrm>
            <a:off x="609600" y="2308914"/>
            <a:ext cx="10150186"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None/>
              <a:tabLst/>
            </a:pPr>
            <a:r>
              <a:rPr kumimoji="0" lang="en-US" altLang="en-US" sz="4000" b="0" u="none" strike="noStrike" cap="none" normalizeH="0" baseline="0" dirty="0">
                <a:ln>
                  <a:noFill/>
                </a:ln>
                <a:solidFill>
                  <a:schemeClr val="tx1"/>
                </a:solidFill>
                <a:effectLst/>
              </a:rPr>
              <a:t>We are a team of dedicated professionals </a:t>
            </a:r>
          </a:p>
          <a:p>
            <a:pPr marL="0" marR="0" lvl="0" indent="0" algn="ctr" defTabSz="914400" rtl="0" eaLnBrk="0" fontAlgn="base" latinLnBrk="0" hangingPunct="0">
              <a:lnSpc>
                <a:spcPct val="100000"/>
              </a:lnSpc>
              <a:spcBef>
                <a:spcPct val="0"/>
              </a:spcBef>
              <a:spcAft>
                <a:spcPct val="0"/>
              </a:spcAft>
              <a:buClrTx/>
              <a:buSzTx/>
              <a:buNone/>
              <a:tabLst/>
            </a:pPr>
            <a:r>
              <a:rPr kumimoji="0" lang="en-US" altLang="en-US" sz="4000" b="0" u="none" strike="noStrike" cap="none" normalizeH="0" baseline="0" dirty="0">
                <a:ln>
                  <a:noFill/>
                </a:ln>
                <a:solidFill>
                  <a:schemeClr val="tx1"/>
                </a:solidFill>
                <a:effectLst/>
              </a:rPr>
              <a:t>focused on addressing the complex </a:t>
            </a:r>
          </a:p>
          <a:p>
            <a:pPr marL="0" marR="0" lvl="0" indent="0" algn="ctr" defTabSz="914400" rtl="0" eaLnBrk="0" fontAlgn="base" latinLnBrk="0" hangingPunct="0">
              <a:lnSpc>
                <a:spcPct val="100000"/>
              </a:lnSpc>
              <a:spcBef>
                <a:spcPct val="0"/>
              </a:spcBef>
              <a:spcAft>
                <a:spcPct val="0"/>
              </a:spcAft>
              <a:buClrTx/>
              <a:buSzTx/>
              <a:buNone/>
              <a:tabLst/>
            </a:pPr>
            <a:r>
              <a:rPr kumimoji="0" lang="en-US" altLang="en-US" sz="4000" b="0" u="none" strike="noStrike" cap="none" normalizeH="0" baseline="0" dirty="0">
                <a:ln>
                  <a:noFill/>
                </a:ln>
                <a:solidFill>
                  <a:schemeClr val="tx1"/>
                </a:solidFill>
                <a:effectLst/>
              </a:rPr>
              <a:t>issue of gun violence in our schools and communities.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C603B844-B7A2-7E45-CD6D-BAABA938CD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400906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93E76-A5E1-49B5-9B7B-EAFEB2D756A3}"/>
              </a:ext>
            </a:extLst>
          </p:cNvPr>
          <p:cNvSpPr>
            <a:spLocks noGrp="1"/>
          </p:cNvSpPr>
          <p:nvPr>
            <p:ph type="title"/>
          </p:nvPr>
        </p:nvSpPr>
        <p:spPr>
          <a:xfrm>
            <a:off x="609599" y="574675"/>
            <a:ext cx="10972800" cy="1143000"/>
          </a:xfrm>
        </p:spPr>
        <p:txBody>
          <a:bodyPr>
            <a:normAutofit fontScale="90000"/>
          </a:bodyPr>
          <a:lstStyle/>
          <a:p>
            <a:r>
              <a:rPr lang="en-US">
                <a:solidFill>
                  <a:srgbClr val="0070C0"/>
                </a:solidFill>
              </a:rPr>
              <a:t>I trust my child’s school to handle a potential gun violence threat effectively.</a:t>
            </a:r>
          </a:p>
        </p:txBody>
      </p:sp>
      <p:pic>
        <p:nvPicPr>
          <p:cNvPr id="4" name="Picture 3">
            <a:extLst>
              <a:ext uri="{FF2B5EF4-FFF2-40B4-BE49-F238E27FC236}">
                <a16:creationId xmlns:a16="http://schemas.microsoft.com/office/drawing/2014/main" id="{6B546F9C-2A9D-4132-8DAC-3825C7DD4C24}"/>
              </a:ext>
            </a:extLst>
          </p:cNvPr>
          <p:cNvPicPr>
            <a:picLocks noChangeAspect="1"/>
          </p:cNvPicPr>
          <p:nvPr/>
        </p:nvPicPr>
        <p:blipFill>
          <a:blip r:embed="rId2"/>
          <a:stretch>
            <a:fillRect/>
          </a:stretch>
        </p:blipFill>
        <p:spPr>
          <a:xfrm>
            <a:off x="1338262" y="1835150"/>
            <a:ext cx="9515475" cy="4448175"/>
          </a:xfrm>
          <a:prstGeom prst="rect">
            <a:avLst/>
          </a:prstGeom>
        </p:spPr>
      </p:pic>
      <p:pic>
        <p:nvPicPr>
          <p:cNvPr id="5" name="Picture 4">
            <a:extLst>
              <a:ext uri="{FF2B5EF4-FFF2-40B4-BE49-F238E27FC236}">
                <a16:creationId xmlns:a16="http://schemas.microsoft.com/office/drawing/2014/main" id="{E8AB60F8-33F7-4229-AAD1-5B5FB75D1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5685544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014B7-2761-4894-A038-8C5C8A7F2349}"/>
              </a:ext>
            </a:extLst>
          </p:cNvPr>
          <p:cNvSpPr>
            <a:spLocks noGrp="1"/>
          </p:cNvSpPr>
          <p:nvPr>
            <p:ph type="title"/>
          </p:nvPr>
        </p:nvSpPr>
        <p:spPr>
          <a:xfrm>
            <a:off x="609600" y="455159"/>
            <a:ext cx="10972800" cy="1143000"/>
          </a:xfrm>
        </p:spPr>
        <p:txBody>
          <a:bodyPr>
            <a:normAutofit fontScale="90000"/>
          </a:bodyPr>
          <a:lstStyle/>
          <a:p>
            <a:r>
              <a:rPr lang="en-US">
                <a:solidFill>
                  <a:srgbClr val="0070C0"/>
                </a:solidFill>
              </a:rPr>
              <a:t>I am concerned about the long-term psychological effects of gun violence on children.</a:t>
            </a:r>
          </a:p>
        </p:txBody>
      </p:sp>
      <p:pic>
        <p:nvPicPr>
          <p:cNvPr id="4" name="Picture 3">
            <a:extLst>
              <a:ext uri="{FF2B5EF4-FFF2-40B4-BE49-F238E27FC236}">
                <a16:creationId xmlns:a16="http://schemas.microsoft.com/office/drawing/2014/main" id="{1E06A11C-0B7E-4C02-B7F0-3AAAAC46D101}"/>
              </a:ext>
            </a:extLst>
          </p:cNvPr>
          <p:cNvPicPr>
            <a:picLocks noChangeAspect="1"/>
          </p:cNvPicPr>
          <p:nvPr/>
        </p:nvPicPr>
        <p:blipFill>
          <a:blip r:embed="rId2"/>
          <a:stretch>
            <a:fillRect/>
          </a:stretch>
        </p:blipFill>
        <p:spPr>
          <a:xfrm>
            <a:off x="1249816" y="1821316"/>
            <a:ext cx="9134475" cy="4581525"/>
          </a:xfrm>
          <a:prstGeom prst="rect">
            <a:avLst/>
          </a:prstGeom>
        </p:spPr>
      </p:pic>
      <p:pic>
        <p:nvPicPr>
          <p:cNvPr id="5" name="Picture 4">
            <a:extLst>
              <a:ext uri="{FF2B5EF4-FFF2-40B4-BE49-F238E27FC236}">
                <a16:creationId xmlns:a16="http://schemas.microsoft.com/office/drawing/2014/main" id="{A7C225B7-BAAE-4698-BB52-FFC8FBC1BE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289438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0873B-34CA-4867-A6FD-EAEF6A991834}"/>
              </a:ext>
            </a:extLst>
          </p:cNvPr>
          <p:cNvSpPr>
            <a:spLocks noGrp="1"/>
          </p:cNvSpPr>
          <p:nvPr>
            <p:ph type="title"/>
          </p:nvPr>
        </p:nvSpPr>
        <p:spPr>
          <a:xfrm>
            <a:off x="609600" y="582740"/>
            <a:ext cx="10972800" cy="1143000"/>
          </a:xfrm>
        </p:spPr>
        <p:txBody>
          <a:bodyPr>
            <a:normAutofit fontScale="90000"/>
          </a:bodyPr>
          <a:lstStyle/>
          <a:p>
            <a:r>
              <a:rPr lang="en-US">
                <a:solidFill>
                  <a:srgbClr val="0070C0"/>
                </a:solidFill>
              </a:rPr>
              <a:t>I believe gun violence prevention efforts should involve schools, parents, and the local community working together.</a:t>
            </a:r>
          </a:p>
        </p:txBody>
      </p:sp>
      <p:pic>
        <p:nvPicPr>
          <p:cNvPr id="4" name="Picture 3">
            <a:extLst>
              <a:ext uri="{FF2B5EF4-FFF2-40B4-BE49-F238E27FC236}">
                <a16:creationId xmlns:a16="http://schemas.microsoft.com/office/drawing/2014/main" id="{5589E175-31C5-433F-A698-3275C06BAEF6}"/>
              </a:ext>
            </a:extLst>
          </p:cNvPr>
          <p:cNvPicPr>
            <a:picLocks noChangeAspect="1"/>
          </p:cNvPicPr>
          <p:nvPr/>
        </p:nvPicPr>
        <p:blipFill>
          <a:blip r:embed="rId2"/>
          <a:stretch>
            <a:fillRect/>
          </a:stretch>
        </p:blipFill>
        <p:spPr>
          <a:xfrm>
            <a:off x="1504949" y="2099313"/>
            <a:ext cx="8772525" cy="4403878"/>
          </a:xfrm>
          <a:prstGeom prst="rect">
            <a:avLst/>
          </a:prstGeom>
        </p:spPr>
      </p:pic>
      <p:pic>
        <p:nvPicPr>
          <p:cNvPr id="5" name="Picture 4">
            <a:extLst>
              <a:ext uri="{FF2B5EF4-FFF2-40B4-BE49-F238E27FC236}">
                <a16:creationId xmlns:a16="http://schemas.microsoft.com/office/drawing/2014/main" id="{907518D2-38BC-4190-8F9A-2B1FC16DA5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3337763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771E2-11D6-4A1D-B6AD-C88524E5EDF0}"/>
              </a:ext>
            </a:extLst>
          </p:cNvPr>
          <p:cNvSpPr>
            <a:spLocks noGrp="1"/>
          </p:cNvSpPr>
          <p:nvPr>
            <p:ph type="title"/>
          </p:nvPr>
        </p:nvSpPr>
        <p:spPr>
          <a:xfrm>
            <a:off x="609599" y="450850"/>
            <a:ext cx="10972800" cy="1143000"/>
          </a:xfrm>
        </p:spPr>
        <p:txBody>
          <a:bodyPr>
            <a:normAutofit fontScale="90000"/>
          </a:bodyPr>
          <a:lstStyle/>
          <a:p>
            <a:r>
              <a:rPr lang="en-US">
                <a:solidFill>
                  <a:srgbClr val="0070C0"/>
                </a:solidFill>
              </a:rPr>
              <a:t>I feel that current gun control policies are insufficient to protect schools and neighborhoods from gun violence.</a:t>
            </a:r>
          </a:p>
        </p:txBody>
      </p:sp>
      <p:pic>
        <p:nvPicPr>
          <p:cNvPr id="4" name="Picture 3">
            <a:extLst>
              <a:ext uri="{FF2B5EF4-FFF2-40B4-BE49-F238E27FC236}">
                <a16:creationId xmlns:a16="http://schemas.microsoft.com/office/drawing/2014/main" id="{FB709828-0208-4E11-AF3E-B3B6245B54CB}"/>
              </a:ext>
            </a:extLst>
          </p:cNvPr>
          <p:cNvPicPr>
            <a:picLocks noChangeAspect="1"/>
          </p:cNvPicPr>
          <p:nvPr/>
        </p:nvPicPr>
        <p:blipFill>
          <a:blip r:embed="rId2"/>
          <a:stretch>
            <a:fillRect/>
          </a:stretch>
        </p:blipFill>
        <p:spPr>
          <a:xfrm>
            <a:off x="1452562" y="1944040"/>
            <a:ext cx="9286875" cy="4463110"/>
          </a:xfrm>
          <a:prstGeom prst="rect">
            <a:avLst/>
          </a:prstGeom>
        </p:spPr>
      </p:pic>
      <p:pic>
        <p:nvPicPr>
          <p:cNvPr id="5" name="Picture 4">
            <a:extLst>
              <a:ext uri="{FF2B5EF4-FFF2-40B4-BE49-F238E27FC236}">
                <a16:creationId xmlns:a16="http://schemas.microsoft.com/office/drawing/2014/main" id="{DB1AB022-F570-4659-B125-B03947FCF1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9253543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B55E0-901E-4689-8EC2-FF23FE447D2B}"/>
              </a:ext>
            </a:extLst>
          </p:cNvPr>
          <p:cNvSpPr>
            <a:spLocks noGrp="1"/>
          </p:cNvSpPr>
          <p:nvPr>
            <p:ph type="title"/>
          </p:nvPr>
        </p:nvSpPr>
        <p:spPr>
          <a:xfrm>
            <a:off x="609600" y="160334"/>
            <a:ext cx="10972800" cy="1143000"/>
          </a:xfrm>
        </p:spPr>
        <p:txBody>
          <a:bodyPr>
            <a:normAutofit fontScale="90000"/>
          </a:bodyPr>
          <a:lstStyle/>
          <a:p>
            <a:r>
              <a:rPr lang="en-US" dirty="0">
                <a:solidFill>
                  <a:srgbClr val="0070C0"/>
                </a:solidFill>
                <a:effectLst>
                  <a:outerShdw blurRad="38100" dist="38100" dir="2700000" algn="tl">
                    <a:srgbClr val="000000">
                      <a:alpha val="43137"/>
                    </a:srgbClr>
                  </a:outerShdw>
                </a:effectLst>
              </a:rPr>
              <a:t>Steps that should be taken by schools and communities to improve safety from gun violence…</a:t>
            </a:r>
          </a:p>
        </p:txBody>
      </p:sp>
      <p:sp>
        <p:nvSpPr>
          <p:cNvPr id="3" name="Content Placeholder 2">
            <a:extLst>
              <a:ext uri="{FF2B5EF4-FFF2-40B4-BE49-F238E27FC236}">
                <a16:creationId xmlns:a16="http://schemas.microsoft.com/office/drawing/2014/main" id="{4CCD650F-9949-4D8A-9452-4BCA383385D1}"/>
              </a:ext>
            </a:extLst>
          </p:cNvPr>
          <p:cNvSpPr>
            <a:spLocks noGrp="1"/>
          </p:cNvSpPr>
          <p:nvPr>
            <p:ph idx="1"/>
          </p:nvPr>
        </p:nvSpPr>
        <p:spPr/>
        <p:txBody>
          <a:bodyPr>
            <a:normAutofit lnSpcReduction="10000"/>
          </a:bodyPr>
          <a:lstStyle/>
          <a:p>
            <a:r>
              <a:rPr lang="en-US" dirty="0">
                <a:effectLst>
                  <a:outerShdw blurRad="38100" dist="38100" dir="2700000" algn="tl">
                    <a:srgbClr val="000000">
                      <a:alpha val="43137"/>
                    </a:srgbClr>
                  </a:outerShdw>
                </a:effectLst>
              </a:rPr>
              <a:t>Start by holding stakeholders meetings to get input and communicate current policies.</a:t>
            </a:r>
          </a:p>
          <a:p>
            <a:r>
              <a:rPr lang="en-US" dirty="0">
                <a:effectLst>
                  <a:outerShdw blurRad="38100" dist="38100" dir="2700000" algn="tl">
                    <a:srgbClr val="000000">
                      <a:alpha val="43137"/>
                    </a:srgbClr>
                  </a:outerShdw>
                </a:effectLst>
              </a:rPr>
              <a:t>Schools being a little more vigilant in terms of checking bags before entry.</a:t>
            </a:r>
          </a:p>
          <a:p>
            <a:r>
              <a:rPr lang="en-US" dirty="0">
                <a:effectLst>
                  <a:outerShdw blurRad="38100" dist="38100" dir="2700000" algn="tl">
                    <a:srgbClr val="000000">
                      <a:alpha val="43137"/>
                    </a:srgbClr>
                  </a:outerShdw>
                </a:effectLst>
              </a:rPr>
              <a:t>The school systems should conduct more education based efforts not only to students, but teachers and parents as well. In addition, better security at access points in all schools should be employed. Finally, all students and faculty should be mandated to take a course involving Active Shooter trainings.</a:t>
            </a:r>
          </a:p>
        </p:txBody>
      </p:sp>
      <p:pic>
        <p:nvPicPr>
          <p:cNvPr id="4" name="Picture 3">
            <a:extLst>
              <a:ext uri="{FF2B5EF4-FFF2-40B4-BE49-F238E27FC236}">
                <a16:creationId xmlns:a16="http://schemas.microsoft.com/office/drawing/2014/main" id="{4F0EA2D8-C4D5-46F2-8115-F23BE1BE9A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9260691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7B82-31F3-4690-A77C-DE510C36C59C}"/>
              </a:ext>
            </a:extLst>
          </p:cNvPr>
          <p:cNvSpPr>
            <a:spLocks noGrp="1"/>
          </p:cNvSpPr>
          <p:nvPr>
            <p:ph type="title"/>
          </p:nvPr>
        </p:nvSpPr>
        <p:spPr/>
        <p:txBody>
          <a:bodyPr>
            <a:normAutofit fontScale="90000"/>
          </a:bodyPr>
          <a:lstStyle/>
          <a:p>
            <a:r>
              <a:rPr lang="en-US" dirty="0">
                <a:solidFill>
                  <a:srgbClr val="0070C0"/>
                </a:solidFill>
                <a:effectLst>
                  <a:outerShdw blurRad="38100" dist="38100" dir="2700000" algn="tl">
                    <a:srgbClr val="000000">
                      <a:alpha val="43137"/>
                    </a:srgbClr>
                  </a:outerShdw>
                </a:effectLst>
              </a:rPr>
              <a:t>Steps that should be taken by schools and communities to improve safety from gun violence…</a:t>
            </a:r>
            <a:r>
              <a:rPr lang="en-US" i="1" dirty="0">
                <a:solidFill>
                  <a:srgbClr val="0070C0"/>
                </a:solidFill>
                <a:effectLst>
                  <a:outerShdw blurRad="38100" dist="38100" dir="2700000" algn="tl">
                    <a:srgbClr val="000000">
                      <a:alpha val="43137"/>
                    </a:srgbClr>
                  </a:outerShdw>
                </a:effectLst>
              </a:rPr>
              <a:t>cont’d.</a:t>
            </a:r>
          </a:p>
        </p:txBody>
      </p:sp>
      <p:sp>
        <p:nvSpPr>
          <p:cNvPr id="3" name="Content Placeholder 2">
            <a:extLst>
              <a:ext uri="{FF2B5EF4-FFF2-40B4-BE49-F238E27FC236}">
                <a16:creationId xmlns:a16="http://schemas.microsoft.com/office/drawing/2014/main" id="{A67BBE1A-DEF1-4DCF-8FDD-E58B9DD44EDD}"/>
              </a:ext>
            </a:extLst>
          </p:cNvPr>
          <p:cNvSpPr>
            <a:spLocks noGrp="1"/>
          </p:cNvSpPr>
          <p:nvPr>
            <p:ph idx="1"/>
          </p:nvPr>
        </p:nvSpPr>
        <p:spPr>
          <a:xfrm>
            <a:off x="553941" y="1918255"/>
            <a:ext cx="10972800" cy="4525963"/>
          </a:xfrm>
        </p:spPr>
        <p:txBody>
          <a:bodyPr>
            <a:normAutofit/>
          </a:bodyPr>
          <a:lstStyle/>
          <a:p>
            <a:r>
              <a:rPr lang="en-US" dirty="0">
                <a:effectLst>
                  <a:outerShdw blurRad="38100" dist="38100" dir="2700000" algn="tl">
                    <a:srgbClr val="000000">
                      <a:alpha val="43137"/>
                    </a:srgbClr>
                  </a:outerShdw>
                </a:effectLst>
              </a:rPr>
              <a:t>I feel that school should in place a random check (at least twice) on lockers throughout the month.</a:t>
            </a:r>
          </a:p>
          <a:p>
            <a:r>
              <a:rPr lang="en-US" dirty="0">
                <a:effectLst>
                  <a:outerShdw blurRad="38100" dist="38100" dir="2700000" algn="tl">
                    <a:srgbClr val="000000">
                      <a:alpha val="43137"/>
                    </a:srgbClr>
                  </a:outerShdw>
                </a:effectLst>
              </a:rPr>
              <a:t>Schools and communities should be more transparent about the number of guns on campus and how gun-related cases have been handled. </a:t>
            </a:r>
          </a:p>
          <a:p>
            <a:r>
              <a:rPr lang="en-US" dirty="0">
                <a:effectLst>
                  <a:outerShdw blurRad="38100" dist="38100" dir="2700000" algn="tl">
                    <a:srgbClr val="000000">
                      <a:alpha val="43137"/>
                    </a:srgbClr>
                  </a:outerShdw>
                </a:effectLst>
              </a:rPr>
              <a:t>Schools and local law enforcement agencies need to work closely and train together.</a:t>
            </a:r>
          </a:p>
        </p:txBody>
      </p:sp>
      <p:pic>
        <p:nvPicPr>
          <p:cNvPr id="4" name="Picture 3">
            <a:extLst>
              <a:ext uri="{FF2B5EF4-FFF2-40B4-BE49-F238E27FC236}">
                <a16:creationId xmlns:a16="http://schemas.microsoft.com/office/drawing/2014/main" id="{F18F3D4A-F3C3-4B6F-AF2A-F1F86983EB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32228404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D4D33-C6CE-40C8-8FEA-A203D38B2378}"/>
              </a:ext>
            </a:extLst>
          </p:cNvPr>
          <p:cNvSpPr>
            <a:spLocks noGrp="1"/>
          </p:cNvSpPr>
          <p:nvPr>
            <p:ph type="title"/>
          </p:nvPr>
        </p:nvSpPr>
        <p:spPr/>
        <p:txBody>
          <a:bodyPr/>
          <a:lstStyle/>
          <a:p>
            <a:r>
              <a:rPr lang="en-US" dirty="0">
                <a:solidFill>
                  <a:srgbClr val="0070C0"/>
                </a:solidFill>
                <a:effectLst>
                  <a:outerShdw blurRad="38100" dist="38100" dir="2700000" algn="tl">
                    <a:srgbClr val="000000">
                      <a:alpha val="43137"/>
                    </a:srgbClr>
                  </a:outerShdw>
                </a:effectLst>
              </a:rPr>
              <a:t>Law Enforcement Officers Survey Results</a:t>
            </a:r>
          </a:p>
        </p:txBody>
      </p:sp>
      <p:sp>
        <p:nvSpPr>
          <p:cNvPr id="3" name="Content Placeholder 2">
            <a:extLst>
              <a:ext uri="{FF2B5EF4-FFF2-40B4-BE49-F238E27FC236}">
                <a16:creationId xmlns:a16="http://schemas.microsoft.com/office/drawing/2014/main" id="{652F74AB-9AF6-436E-82E9-ACB1ADB9AE08}"/>
              </a:ext>
            </a:extLst>
          </p:cNvPr>
          <p:cNvSpPr>
            <a:spLocks noGrp="1"/>
          </p:cNvSpPr>
          <p:nvPr>
            <p:ph idx="1"/>
          </p:nvPr>
        </p:nvSpPr>
        <p:spPr/>
        <p:txBody>
          <a:bodyPr/>
          <a:lstStyle/>
          <a:p>
            <a:r>
              <a:rPr lang="en-US" dirty="0">
                <a:effectLst>
                  <a:outerShdw blurRad="38100" dist="38100" dir="2700000" algn="tl">
                    <a:srgbClr val="000000">
                      <a:alpha val="43137"/>
                    </a:srgbClr>
                  </a:outerShdw>
                </a:effectLst>
              </a:rPr>
              <a:t>27 questions</a:t>
            </a:r>
          </a:p>
          <a:p>
            <a:r>
              <a:rPr lang="en-US" dirty="0">
                <a:effectLst>
                  <a:outerShdw blurRad="38100" dist="38100" dir="2700000" algn="tl">
                    <a:srgbClr val="000000">
                      <a:alpha val="43137"/>
                    </a:srgbClr>
                  </a:outerShdw>
                </a:effectLst>
              </a:rPr>
              <a:t>6 Demographic </a:t>
            </a:r>
          </a:p>
          <a:p>
            <a:r>
              <a:rPr lang="en-US" dirty="0">
                <a:effectLst>
                  <a:outerShdw blurRad="38100" dist="38100" dir="2700000" algn="tl">
                    <a:srgbClr val="000000">
                      <a:alpha val="43137"/>
                    </a:srgbClr>
                  </a:outerShdw>
                </a:effectLst>
              </a:rPr>
              <a:t>21 Likert scale</a:t>
            </a:r>
          </a:p>
          <a:p>
            <a:r>
              <a:rPr lang="en-US" dirty="0">
                <a:effectLst>
                  <a:outerShdw blurRad="38100" dist="38100" dir="2700000" algn="tl">
                    <a:srgbClr val="000000">
                      <a:alpha val="43137"/>
                    </a:srgbClr>
                  </a:outerShdw>
                </a:effectLst>
              </a:rPr>
              <a:t>1 open-ended</a:t>
            </a:r>
          </a:p>
          <a:p>
            <a:r>
              <a:rPr lang="en-US" dirty="0">
                <a:effectLst>
                  <a:outerShdw blurRad="38100" dist="38100" dir="2700000" algn="tl">
                    <a:srgbClr val="000000">
                      <a:alpha val="43137"/>
                    </a:srgbClr>
                  </a:outerShdw>
                </a:effectLst>
              </a:rPr>
              <a:t>33 responses</a:t>
            </a:r>
          </a:p>
        </p:txBody>
      </p:sp>
      <p:pic>
        <p:nvPicPr>
          <p:cNvPr id="4" name="Picture 3">
            <a:extLst>
              <a:ext uri="{FF2B5EF4-FFF2-40B4-BE49-F238E27FC236}">
                <a16:creationId xmlns:a16="http://schemas.microsoft.com/office/drawing/2014/main" id="{71925131-5837-45B6-9367-20013B84B4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411908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26828-35B3-48E3-9157-6CFEB42A28F3}"/>
              </a:ext>
            </a:extLst>
          </p:cNvPr>
          <p:cNvSpPr>
            <a:spLocks noGrp="1"/>
          </p:cNvSpPr>
          <p:nvPr>
            <p:ph type="title"/>
          </p:nvPr>
        </p:nvSpPr>
        <p:spPr/>
        <p:txBody>
          <a:bodyPr>
            <a:normAutofit fontScale="90000"/>
          </a:bodyPr>
          <a:lstStyle/>
          <a:p>
            <a:r>
              <a:rPr lang="en-US">
                <a:solidFill>
                  <a:srgbClr val="0070C0"/>
                </a:solidFill>
              </a:rPr>
              <a:t>I have responded to incidents of gun violence in schools.</a:t>
            </a:r>
          </a:p>
        </p:txBody>
      </p:sp>
      <p:pic>
        <p:nvPicPr>
          <p:cNvPr id="4" name="Picture 3">
            <a:extLst>
              <a:ext uri="{FF2B5EF4-FFF2-40B4-BE49-F238E27FC236}">
                <a16:creationId xmlns:a16="http://schemas.microsoft.com/office/drawing/2014/main" id="{A9D592A1-722C-48B4-9FDD-0CE4A878146A}"/>
              </a:ext>
            </a:extLst>
          </p:cNvPr>
          <p:cNvPicPr>
            <a:picLocks noChangeAspect="1"/>
          </p:cNvPicPr>
          <p:nvPr/>
        </p:nvPicPr>
        <p:blipFill>
          <a:blip r:embed="rId2"/>
          <a:stretch>
            <a:fillRect/>
          </a:stretch>
        </p:blipFill>
        <p:spPr>
          <a:xfrm>
            <a:off x="2309812" y="1666875"/>
            <a:ext cx="7572375" cy="3524250"/>
          </a:xfrm>
          <a:prstGeom prst="rect">
            <a:avLst/>
          </a:prstGeom>
        </p:spPr>
      </p:pic>
      <p:pic>
        <p:nvPicPr>
          <p:cNvPr id="5" name="Picture 4">
            <a:extLst>
              <a:ext uri="{FF2B5EF4-FFF2-40B4-BE49-F238E27FC236}">
                <a16:creationId xmlns:a16="http://schemas.microsoft.com/office/drawing/2014/main" id="{9D7CEF99-F8F4-489B-8B71-84B4B5DC12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37754451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9437-7FD8-450D-9613-9F3F4942E4E0}"/>
              </a:ext>
            </a:extLst>
          </p:cNvPr>
          <p:cNvSpPr>
            <a:spLocks noGrp="1"/>
          </p:cNvSpPr>
          <p:nvPr>
            <p:ph type="title"/>
          </p:nvPr>
        </p:nvSpPr>
        <p:spPr/>
        <p:txBody>
          <a:bodyPr>
            <a:normAutofit fontScale="90000"/>
          </a:bodyPr>
          <a:lstStyle/>
          <a:p>
            <a:r>
              <a:rPr lang="en-US" dirty="0">
                <a:solidFill>
                  <a:srgbClr val="0070C0"/>
                </a:solidFill>
                <a:effectLst>
                  <a:outerShdw blurRad="38100" dist="38100" dir="2700000" algn="tl">
                    <a:srgbClr val="000000">
                      <a:alpha val="43137"/>
                    </a:srgbClr>
                  </a:outerShdw>
                </a:effectLst>
              </a:rPr>
              <a:t>I have responded to gun violence in residential neighborhoods.</a:t>
            </a:r>
          </a:p>
        </p:txBody>
      </p:sp>
      <p:pic>
        <p:nvPicPr>
          <p:cNvPr id="4" name="Picture 3">
            <a:extLst>
              <a:ext uri="{FF2B5EF4-FFF2-40B4-BE49-F238E27FC236}">
                <a16:creationId xmlns:a16="http://schemas.microsoft.com/office/drawing/2014/main" id="{1DEC613C-8CBD-49DB-A442-F8D96FE6C4EE}"/>
              </a:ext>
            </a:extLst>
          </p:cNvPr>
          <p:cNvPicPr>
            <a:picLocks noChangeAspect="1"/>
          </p:cNvPicPr>
          <p:nvPr/>
        </p:nvPicPr>
        <p:blipFill>
          <a:blip r:embed="rId2"/>
          <a:stretch>
            <a:fillRect/>
          </a:stretch>
        </p:blipFill>
        <p:spPr>
          <a:xfrm>
            <a:off x="2324100" y="1609725"/>
            <a:ext cx="7543800" cy="3638550"/>
          </a:xfrm>
          <a:prstGeom prst="rect">
            <a:avLst/>
          </a:prstGeom>
        </p:spPr>
      </p:pic>
      <p:pic>
        <p:nvPicPr>
          <p:cNvPr id="6" name="Picture 5">
            <a:extLst>
              <a:ext uri="{FF2B5EF4-FFF2-40B4-BE49-F238E27FC236}">
                <a16:creationId xmlns:a16="http://schemas.microsoft.com/office/drawing/2014/main" id="{9590980A-9F3A-4C71-895B-0A8AA5997C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5756000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A8837-453C-4C1F-B5CA-E1C121AB61BD}"/>
              </a:ext>
            </a:extLst>
          </p:cNvPr>
          <p:cNvSpPr>
            <a:spLocks noGrp="1"/>
          </p:cNvSpPr>
          <p:nvPr>
            <p:ph type="title"/>
          </p:nvPr>
        </p:nvSpPr>
        <p:spPr/>
        <p:txBody>
          <a:bodyPr>
            <a:normAutofit fontScale="90000"/>
          </a:bodyPr>
          <a:lstStyle/>
          <a:p>
            <a:r>
              <a:rPr lang="en-US">
                <a:solidFill>
                  <a:srgbClr val="0070C0"/>
                </a:solidFill>
              </a:rPr>
              <a:t>Gun violence incidents in neighborhoods occur frequently in my jurisdiction.</a:t>
            </a:r>
          </a:p>
        </p:txBody>
      </p:sp>
      <p:pic>
        <p:nvPicPr>
          <p:cNvPr id="4" name="Picture 3">
            <a:extLst>
              <a:ext uri="{FF2B5EF4-FFF2-40B4-BE49-F238E27FC236}">
                <a16:creationId xmlns:a16="http://schemas.microsoft.com/office/drawing/2014/main" id="{AD9BCCCB-0F92-4DFD-BD1A-B5A0A135F1D9}"/>
              </a:ext>
            </a:extLst>
          </p:cNvPr>
          <p:cNvPicPr>
            <a:picLocks noChangeAspect="1"/>
          </p:cNvPicPr>
          <p:nvPr/>
        </p:nvPicPr>
        <p:blipFill>
          <a:blip r:embed="rId2"/>
          <a:stretch>
            <a:fillRect/>
          </a:stretch>
        </p:blipFill>
        <p:spPr>
          <a:xfrm>
            <a:off x="2386012" y="1685925"/>
            <a:ext cx="7419975" cy="3486150"/>
          </a:xfrm>
          <a:prstGeom prst="rect">
            <a:avLst/>
          </a:prstGeom>
        </p:spPr>
      </p:pic>
      <p:pic>
        <p:nvPicPr>
          <p:cNvPr id="5" name="Picture 4">
            <a:extLst>
              <a:ext uri="{FF2B5EF4-FFF2-40B4-BE49-F238E27FC236}">
                <a16:creationId xmlns:a16="http://schemas.microsoft.com/office/drawing/2014/main" id="{4C619EE0-7825-4D5A-AE22-0F2A085D9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94625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DC48D-BEDC-C65D-50A9-8CBC3EE136A6}"/>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Meet Our Team</a:t>
            </a:r>
          </a:p>
        </p:txBody>
      </p:sp>
      <p:sp>
        <p:nvSpPr>
          <p:cNvPr id="3" name="Content Placeholder 2">
            <a:extLst>
              <a:ext uri="{FF2B5EF4-FFF2-40B4-BE49-F238E27FC236}">
                <a16:creationId xmlns:a16="http://schemas.microsoft.com/office/drawing/2014/main" id="{9D1FF105-86E0-ADC7-C0AC-14879FB9BF56}"/>
              </a:ext>
            </a:extLst>
          </p:cNvPr>
          <p:cNvSpPr>
            <a:spLocks noGrp="1"/>
          </p:cNvSpPr>
          <p:nvPr>
            <p:ph idx="1"/>
          </p:nvPr>
        </p:nvSpPr>
        <p:spPr>
          <a:xfrm>
            <a:off x="609600" y="1184565"/>
            <a:ext cx="10972800" cy="4941602"/>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None/>
              <a:tabLst/>
            </a:pPr>
            <a:endParaRPr lang="en-US" altLang="en-US" sz="1800" dirty="0">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Dr. Anthony Owusu-Ansah</a:t>
            </a:r>
          </a:p>
          <a:p>
            <a:pPr marL="457200" marR="0" lvl="1"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Dr. Bettie Stafford</a:t>
            </a:r>
            <a:endParaRPr kumimoji="0" lang="en-US" altLang="en-US" sz="2400" b="0" i="1"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Dr. Vonda Hubbard</a:t>
            </a:r>
            <a:endParaRPr kumimoji="0" lang="en-US" altLang="en-US" sz="2400" b="0" i="1"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endParaRPr kumimoji="0" lang="en-US" altLang="en-US" sz="24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rPr>
              <a:t>Dr. </a:t>
            </a:r>
            <a:r>
              <a:rPr kumimoji="0" lang="en-US" altLang="en-US" sz="2400" b="1" i="0" u="none" strike="noStrike" cap="none" normalizeH="0" baseline="0" dirty="0" err="1">
                <a:ln>
                  <a:noFill/>
                </a:ln>
                <a:solidFill>
                  <a:schemeClr val="tx1"/>
                </a:solidFill>
                <a:effectLst/>
              </a:rPr>
              <a:t>Kizzie</a:t>
            </a:r>
            <a:r>
              <a:rPr kumimoji="0" lang="en-US" altLang="en-US" sz="2400" b="1" i="0" u="none" strike="noStrike" cap="none" normalizeH="0" baseline="0" dirty="0">
                <a:ln>
                  <a:noFill/>
                </a:ln>
                <a:solidFill>
                  <a:schemeClr val="tx1"/>
                </a:solidFill>
                <a:effectLst/>
              </a:rPr>
              <a:t> Donaldson-Richard</a:t>
            </a:r>
            <a:endParaRPr kumimoji="0" lang="en-US" altLang="en-US" sz="2400" b="0" i="1"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endParaRPr lang="en-US" altLang="en-US" sz="2400" i="1" dirty="0"/>
          </a:p>
          <a:p>
            <a:pPr lvl="1" eaLnBrk="0" fontAlgn="base" hangingPunct="0">
              <a:spcBef>
                <a:spcPct val="0"/>
              </a:spcBef>
              <a:spcAft>
                <a:spcPct val="0"/>
              </a:spcAft>
              <a:buFont typeface="Arial" panose="020B0604020202020204" pitchFamily="34" charset="0"/>
              <a:buChar char="•"/>
            </a:pPr>
            <a:r>
              <a:rPr lang="en-US" sz="2400" dirty="0"/>
              <a:t>“Unfortunately, </a:t>
            </a:r>
            <a:r>
              <a:rPr lang="en-US" sz="2400" b="1" dirty="0"/>
              <a:t>Professor Brandon Henry </a:t>
            </a:r>
            <a:r>
              <a:rPr lang="en-US" sz="2400" dirty="0"/>
              <a:t>is unable to join us today due to a family emergency. He played a crucial role in our team, </a:t>
            </a:r>
            <a:r>
              <a:rPr lang="en-US" sz="2400" i="1" dirty="0"/>
              <a:t>contributing the data which focused on community outreached  and youth engagement to reduce gun violence</a:t>
            </a:r>
            <a:r>
              <a:rPr lang="en-US" sz="2400" dirty="0"/>
              <a:t>, and we extend our thoughts and support to professor Henry and his family during this time. We look forward to having him with us again soon.”</a:t>
            </a:r>
            <a:endParaRPr kumimoji="0" lang="en-US" altLang="en-US" sz="2400" b="0" i="1"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endParaRPr lang="en-US" altLang="en-US" sz="1800" i="1" dirty="0">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B51DA21C-938C-9DD2-79C0-1BA1D9966B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9343168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755E-89B4-421D-B571-16F8A78FF81B}"/>
              </a:ext>
            </a:extLst>
          </p:cNvPr>
          <p:cNvSpPr>
            <a:spLocks noGrp="1"/>
          </p:cNvSpPr>
          <p:nvPr>
            <p:ph type="title"/>
          </p:nvPr>
        </p:nvSpPr>
        <p:spPr/>
        <p:txBody>
          <a:bodyPr>
            <a:normAutofit fontScale="90000"/>
          </a:bodyPr>
          <a:lstStyle/>
          <a:p>
            <a:r>
              <a:rPr lang="en-US">
                <a:solidFill>
                  <a:srgbClr val="0070C0"/>
                </a:solidFill>
              </a:rPr>
              <a:t>Gun violence is a significant issue in schools in my jurisdiction.</a:t>
            </a:r>
          </a:p>
        </p:txBody>
      </p:sp>
      <p:pic>
        <p:nvPicPr>
          <p:cNvPr id="4" name="Picture 3">
            <a:extLst>
              <a:ext uri="{FF2B5EF4-FFF2-40B4-BE49-F238E27FC236}">
                <a16:creationId xmlns:a16="http://schemas.microsoft.com/office/drawing/2014/main" id="{75C6F4F3-3A16-4F9F-B85B-E4337156A0D9}"/>
              </a:ext>
            </a:extLst>
          </p:cNvPr>
          <p:cNvPicPr>
            <a:picLocks noChangeAspect="1"/>
          </p:cNvPicPr>
          <p:nvPr/>
        </p:nvPicPr>
        <p:blipFill>
          <a:blip r:embed="rId2"/>
          <a:stretch>
            <a:fillRect/>
          </a:stretch>
        </p:blipFill>
        <p:spPr>
          <a:xfrm>
            <a:off x="2366962" y="1676400"/>
            <a:ext cx="7458075" cy="3505200"/>
          </a:xfrm>
          <a:prstGeom prst="rect">
            <a:avLst/>
          </a:prstGeom>
        </p:spPr>
      </p:pic>
      <p:pic>
        <p:nvPicPr>
          <p:cNvPr id="5" name="Picture 4">
            <a:extLst>
              <a:ext uri="{FF2B5EF4-FFF2-40B4-BE49-F238E27FC236}">
                <a16:creationId xmlns:a16="http://schemas.microsoft.com/office/drawing/2014/main" id="{ED33B1E8-A8DA-4FA2-9FF2-DDB0209DDE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40297115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4F718-4CC9-451B-8CDF-738A466970D6}"/>
              </a:ext>
            </a:extLst>
          </p:cNvPr>
          <p:cNvSpPr>
            <a:spLocks noGrp="1"/>
          </p:cNvSpPr>
          <p:nvPr>
            <p:ph type="title"/>
          </p:nvPr>
        </p:nvSpPr>
        <p:spPr/>
        <p:txBody>
          <a:bodyPr>
            <a:normAutofit fontScale="90000"/>
          </a:bodyPr>
          <a:lstStyle/>
          <a:p>
            <a:r>
              <a:rPr lang="en-US">
                <a:solidFill>
                  <a:srgbClr val="0070C0"/>
                </a:solidFill>
              </a:rPr>
              <a:t>Access to firearms is a major contributor to gun violence in schools.</a:t>
            </a:r>
          </a:p>
        </p:txBody>
      </p:sp>
      <p:pic>
        <p:nvPicPr>
          <p:cNvPr id="4" name="Picture 3">
            <a:extLst>
              <a:ext uri="{FF2B5EF4-FFF2-40B4-BE49-F238E27FC236}">
                <a16:creationId xmlns:a16="http://schemas.microsoft.com/office/drawing/2014/main" id="{E69C7CEF-C5CE-4CF8-81F8-95DEFD526138}"/>
              </a:ext>
            </a:extLst>
          </p:cNvPr>
          <p:cNvPicPr>
            <a:picLocks noChangeAspect="1"/>
          </p:cNvPicPr>
          <p:nvPr/>
        </p:nvPicPr>
        <p:blipFill>
          <a:blip r:embed="rId2"/>
          <a:stretch>
            <a:fillRect/>
          </a:stretch>
        </p:blipFill>
        <p:spPr>
          <a:xfrm>
            <a:off x="2338387" y="1681162"/>
            <a:ext cx="7515225" cy="3495675"/>
          </a:xfrm>
          <a:prstGeom prst="rect">
            <a:avLst/>
          </a:prstGeom>
        </p:spPr>
      </p:pic>
      <p:pic>
        <p:nvPicPr>
          <p:cNvPr id="5" name="Picture 4">
            <a:extLst>
              <a:ext uri="{FF2B5EF4-FFF2-40B4-BE49-F238E27FC236}">
                <a16:creationId xmlns:a16="http://schemas.microsoft.com/office/drawing/2014/main" id="{3C1D1308-A7C5-4495-A57E-7A5BEFAD43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1201765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FFC3D-B364-457F-9B8F-C5982DBD93EA}"/>
              </a:ext>
            </a:extLst>
          </p:cNvPr>
          <p:cNvSpPr>
            <a:spLocks noGrp="1"/>
          </p:cNvSpPr>
          <p:nvPr>
            <p:ph type="title"/>
          </p:nvPr>
        </p:nvSpPr>
        <p:spPr/>
        <p:txBody>
          <a:bodyPr>
            <a:normAutofit fontScale="90000"/>
          </a:bodyPr>
          <a:lstStyle/>
          <a:p>
            <a:r>
              <a:rPr lang="en-US">
                <a:solidFill>
                  <a:srgbClr val="0070C0"/>
                </a:solidFill>
              </a:rPr>
              <a:t>Mental health issues among students contribute to school gun violence.</a:t>
            </a:r>
          </a:p>
        </p:txBody>
      </p:sp>
      <p:pic>
        <p:nvPicPr>
          <p:cNvPr id="4" name="Picture 3">
            <a:extLst>
              <a:ext uri="{FF2B5EF4-FFF2-40B4-BE49-F238E27FC236}">
                <a16:creationId xmlns:a16="http://schemas.microsoft.com/office/drawing/2014/main" id="{12C796B2-B771-417F-8763-7916F7EAFEAB}"/>
              </a:ext>
            </a:extLst>
          </p:cNvPr>
          <p:cNvPicPr>
            <a:picLocks noChangeAspect="1"/>
          </p:cNvPicPr>
          <p:nvPr/>
        </p:nvPicPr>
        <p:blipFill>
          <a:blip r:embed="rId2"/>
          <a:stretch>
            <a:fillRect/>
          </a:stretch>
        </p:blipFill>
        <p:spPr>
          <a:xfrm>
            <a:off x="2300287" y="1714500"/>
            <a:ext cx="7591425" cy="3429000"/>
          </a:xfrm>
          <a:prstGeom prst="rect">
            <a:avLst/>
          </a:prstGeom>
        </p:spPr>
      </p:pic>
      <p:pic>
        <p:nvPicPr>
          <p:cNvPr id="5" name="Picture 4">
            <a:extLst>
              <a:ext uri="{FF2B5EF4-FFF2-40B4-BE49-F238E27FC236}">
                <a16:creationId xmlns:a16="http://schemas.microsoft.com/office/drawing/2014/main" id="{DBF3A90F-2260-4095-B3A7-5192F1A582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1774094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B38C-A9BF-4ECE-8BC0-388519B1D243}"/>
              </a:ext>
            </a:extLst>
          </p:cNvPr>
          <p:cNvSpPr>
            <a:spLocks noGrp="1"/>
          </p:cNvSpPr>
          <p:nvPr>
            <p:ph type="title"/>
          </p:nvPr>
        </p:nvSpPr>
        <p:spPr/>
        <p:txBody>
          <a:bodyPr>
            <a:normAutofit fontScale="90000"/>
          </a:bodyPr>
          <a:lstStyle/>
          <a:p>
            <a:r>
              <a:rPr lang="en-US">
                <a:solidFill>
                  <a:srgbClr val="0070C0"/>
                </a:solidFill>
              </a:rPr>
              <a:t>Current school safety measures are effective in preventing gun violence.</a:t>
            </a:r>
          </a:p>
        </p:txBody>
      </p:sp>
      <p:pic>
        <p:nvPicPr>
          <p:cNvPr id="4" name="Picture 3">
            <a:extLst>
              <a:ext uri="{FF2B5EF4-FFF2-40B4-BE49-F238E27FC236}">
                <a16:creationId xmlns:a16="http://schemas.microsoft.com/office/drawing/2014/main" id="{80755612-1681-40D6-857D-D92EC9418D2C}"/>
              </a:ext>
            </a:extLst>
          </p:cNvPr>
          <p:cNvPicPr>
            <a:picLocks noChangeAspect="1"/>
          </p:cNvPicPr>
          <p:nvPr/>
        </p:nvPicPr>
        <p:blipFill>
          <a:blip r:embed="rId2"/>
          <a:stretch>
            <a:fillRect/>
          </a:stretch>
        </p:blipFill>
        <p:spPr>
          <a:xfrm>
            <a:off x="2257425" y="1704975"/>
            <a:ext cx="7677150" cy="3448050"/>
          </a:xfrm>
          <a:prstGeom prst="rect">
            <a:avLst/>
          </a:prstGeom>
        </p:spPr>
      </p:pic>
      <p:pic>
        <p:nvPicPr>
          <p:cNvPr id="5" name="Picture 4">
            <a:extLst>
              <a:ext uri="{FF2B5EF4-FFF2-40B4-BE49-F238E27FC236}">
                <a16:creationId xmlns:a16="http://schemas.microsoft.com/office/drawing/2014/main" id="{3E0C0645-499D-4B25-A4EC-C2DD21EA2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15807763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88771-6847-41FE-9024-78F58325B852}"/>
              </a:ext>
            </a:extLst>
          </p:cNvPr>
          <p:cNvSpPr>
            <a:spLocks noGrp="1"/>
          </p:cNvSpPr>
          <p:nvPr>
            <p:ph type="title"/>
          </p:nvPr>
        </p:nvSpPr>
        <p:spPr>
          <a:xfrm>
            <a:off x="457200" y="1160463"/>
            <a:ext cx="10972800" cy="1143000"/>
          </a:xfrm>
        </p:spPr>
        <p:txBody>
          <a:bodyPr>
            <a:normAutofit fontScale="90000"/>
          </a:bodyPr>
          <a:lstStyle/>
          <a:p>
            <a:r>
              <a:rPr lang="en-US">
                <a:solidFill>
                  <a:srgbClr val="0070C0"/>
                </a:solidFill>
              </a:rPr>
              <a:t>Gun violence is a significant issue in neighborhoods in my jurisdiction.</a:t>
            </a:r>
            <a:br>
              <a:rPr lang="en-US">
                <a:solidFill>
                  <a:srgbClr val="0070C0"/>
                </a:solidFill>
              </a:rPr>
            </a:br>
            <a:br>
              <a:rPr lang="en-US"/>
            </a:br>
            <a:endParaRPr lang="en-US"/>
          </a:p>
        </p:txBody>
      </p:sp>
      <p:pic>
        <p:nvPicPr>
          <p:cNvPr id="4" name="Picture 3">
            <a:extLst>
              <a:ext uri="{FF2B5EF4-FFF2-40B4-BE49-F238E27FC236}">
                <a16:creationId xmlns:a16="http://schemas.microsoft.com/office/drawing/2014/main" id="{99AFF090-1D34-47DA-999D-8E01060ED642}"/>
              </a:ext>
            </a:extLst>
          </p:cNvPr>
          <p:cNvPicPr>
            <a:picLocks noChangeAspect="1"/>
          </p:cNvPicPr>
          <p:nvPr/>
        </p:nvPicPr>
        <p:blipFill>
          <a:blip r:embed="rId2"/>
          <a:stretch>
            <a:fillRect/>
          </a:stretch>
        </p:blipFill>
        <p:spPr>
          <a:xfrm>
            <a:off x="2147887" y="1866900"/>
            <a:ext cx="7896225" cy="3543300"/>
          </a:xfrm>
          <a:prstGeom prst="rect">
            <a:avLst/>
          </a:prstGeom>
        </p:spPr>
      </p:pic>
      <p:pic>
        <p:nvPicPr>
          <p:cNvPr id="5" name="Picture 4">
            <a:extLst>
              <a:ext uri="{FF2B5EF4-FFF2-40B4-BE49-F238E27FC236}">
                <a16:creationId xmlns:a16="http://schemas.microsoft.com/office/drawing/2014/main" id="{B70E53E7-1EBF-47AD-B033-F5101159F9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778374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F02D1-45CA-48DE-A1B6-BF6E9669DDF3}"/>
              </a:ext>
            </a:extLst>
          </p:cNvPr>
          <p:cNvSpPr>
            <a:spLocks noGrp="1"/>
          </p:cNvSpPr>
          <p:nvPr>
            <p:ph type="title"/>
          </p:nvPr>
        </p:nvSpPr>
        <p:spPr/>
        <p:txBody>
          <a:bodyPr>
            <a:normAutofit fontScale="90000"/>
          </a:bodyPr>
          <a:lstStyle/>
          <a:p>
            <a:r>
              <a:rPr lang="en-US">
                <a:solidFill>
                  <a:srgbClr val="0070C0"/>
                </a:solidFill>
              </a:rPr>
              <a:t>Gang activity is a primary cause of gun violence in neighborhoods.</a:t>
            </a:r>
          </a:p>
        </p:txBody>
      </p:sp>
      <p:pic>
        <p:nvPicPr>
          <p:cNvPr id="4" name="Picture 3">
            <a:extLst>
              <a:ext uri="{FF2B5EF4-FFF2-40B4-BE49-F238E27FC236}">
                <a16:creationId xmlns:a16="http://schemas.microsoft.com/office/drawing/2014/main" id="{132E4502-C315-4DD3-9824-67939DF03573}"/>
              </a:ext>
            </a:extLst>
          </p:cNvPr>
          <p:cNvPicPr>
            <a:picLocks noChangeAspect="1"/>
          </p:cNvPicPr>
          <p:nvPr/>
        </p:nvPicPr>
        <p:blipFill>
          <a:blip r:embed="rId2"/>
          <a:stretch>
            <a:fillRect/>
          </a:stretch>
        </p:blipFill>
        <p:spPr>
          <a:xfrm>
            <a:off x="2414587" y="1700212"/>
            <a:ext cx="7362825" cy="3457575"/>
          </a:xfrm>
          <a:prstGeom prst="rect">
            <a:avLst/>
          </a:prstGeom>
        </p:spPr>
      </p:pic>
      <p:pic>
        <p:nvPicPr>
          <p:cNvPr id="5" name="Picture 4">
            <a:extLst>
              <a:ext uri="{FF2B5EF4-FFF2-40B4-BE49-F238E27FC236}">
                <a16:creationId xmlns:a16="http://schemas.microsoft.com/office/drawing/2014/main" id="{E6178C64-6176-4820-A198-A89D850A12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15934041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AB102-8EE5-4236-A353-95552284C640}"/>
              </a:ext>
            </a:extLst>
          </p:cNvPr>
          <p:cNvSpPr>
            <a:spLocks noGrp="1"/>
          </p:cNvSpPr>
          <p:nvPr>
            <p:ph type="title"/>
          </p:nvPr>
        </p:nvSpPr>
        <p:spPr/>
        <p:txBody>
          <a:bodyPr>
            <a:normAutofit fontScale="90000"/>
          </a:bodyPr>
          <a:lstStyle/>
          <a:p>
            <a:r>
              <a:rPr lang="en-US">
                <a:solidFill>
                  <a:srgbClr val="0070C0"/>
                </a:solidFill>
              </a:rPr>
              <a:t>Easy access to firearms contributes to gun violence in neighborhoods.</a:t>
            </a:r>
          </a:p>
        </p:txBody>
      </p:sp>
      <p:pic>
        <p:nvPicPr>
          <p:cNvPr id="4" name="Picture 3">
            <a:extLst>
              <a:ext uri="{FF2B5EF4-FFF2-40B4-BE49-F238E27FC236}">
                <a16:creationId xmlns:a16="http://schemas.microsoft.com/office/drawing/2014/main" id="{1A881E60-2994-4A7A-8002-5159E3446B00}"/>
              </a:ext>
            </a:extLst>
          </p:cNvPr>
          <p:cNvPicPr>
            <a:picLocks noChangeAspect="1"/>
          </p:cNvPicPr>
          <p:nvPr/>
        </p:nvPicPr>
        <p:blipFill>
          <a:blip r:embed="rId2"/>
          <a:stretch>
            <a:fillRect/>
          </a:stretch>
        </p:blipFill>
        <p:spPr>
          <a:xfrm>
            <a:off x="2271712" y="1657350"/>
            <a:ext cx="7648575" cy="3543300"/>
          </a:xfrm>
          <a:prstGeom prst="rect">
            <a:avLst/>
          </a:prstGeom>
        </p:spPr>
      </p:pic>
      <p:pic>
        <p:nvPicPr>
          <p:cNvPr id="5" name="Picture 4">
            <a:extLst>
              <a:ext uri="{FF2B5EF4-FFF2-40B4-BE49-F238E27FC236}">
                <a16:creationId xmlns:a16="http://schemas.microsoft.com/office/drawing/2014/main" id="{3A693463-DE95-4704-BCC5-392542BEBF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42168014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2EBE3-C605-4D53-802E-2C45A2EAC674}"/>
              </a:ext>
            </a:extLst>
          </p:cNvPr>
          <p:cNvSpPr>
            <a:spLocks noGrp="1"/>
          </p:cNvSpPr>
          <p:nvPr>
            <p:ph type="title"/>
          </p:nvPr>
        </p:nvSpPr>
        <p:spPr/>
        <p:txBody>
          <a:bodyPr>
            <a:normAutofit fontScale="90000"/>
          </a:bodyPr>
          <a:lstStyle/>
          <a:p>
            <a:r>
              <a:rPr lang="en-US">
                <a:solidFill>
                  <a:srgbClr val="0070C0"/>
                </a:solidFill>
              </a:rPr>
              <a:t>Domestic disputes frequently lead to gun violence in residential areas.</a:t>
            </a:r>
          </a:p>
        </p:txBody>
      </p:sp>
      <p:pic>
        <p:nvPicPr>
          <p:cNvPr id="4" name="Picture 3">
            <a:extLst>
              <a:ext uri="{FF2B5EF4-FFF2-40B4-BE49-F238E27FC236}">
                <a16:creationId xmlns:a16="http://schemas.microsoft.com/office/drawing/2014/main" id="{278D682E-4931-4CF6-8AB1-99161CDD875F}"/>
              </a:ext>
            </a:extLst>
          </p:cNvPr>
          <p:cNvPicPr>
            <a:picLocks noChangeAspect="1"/>
          </p:cNvPicPr>
          <p:nvPr/>
        </p:nvPicPr>
        <p:blipFill>
          <a:blip r:embed="rId2"/>
          <a:stretch>
            <a:fillRect/>
          </a:stretch>
        </p:blipFill>
        <p:spPr>
          <a:xfrm>
            <a:off x="2347912" y="1666875"/>
            <a:ext cx="7496175" cy="3524250"/>
          </a:xfrm>
          <a:prstGeom prst="rect">
            <a:avLst/>
          </a:prstGeom>
        </p:spPr>
      </p:pic>
      <p:pic>
        <p:nvPicPr>
          <p:cNvPr id="5" name="Picture 4">
            <a:extLst>
              <a:ext uri="{FF2B5EF4-FFF2-40B4-BE49-F238E27FC236}">
                <a16:creationId xmlns:a16="http://schemas.microsoft.com/office/drawing/2014/main" id="{177D53BE-2C59-4887-ADC9-586213801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16374319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A992D-FFD9-4F8D-A65C-23BEEFBF1694}"/>
              </a:ext>
            </a:extLst>
          </p:cNvPr>
          <p:cNvSpPr>
            <a:spLocks noGrp="1"/>
          </p:cNvSpPr>
          <p:nvPr>
            <p:ph type="title"/>
          </p:nvPr>
        </p:nvSpPr>
        <p:spPr/>
        <p:txBody>
          <a:bodyPr>
            <a:normAutofit fontScale="90000"/>
          </a:bodyPr>
          <a:lstStyle/>
          <a:p>
            <a:r>
              <a:rPr lang="en-US">
                <a:solidFill>
                  <a:srgbClr val="0070C0"/>
                </a:solidFill>
              </a:rPr>
              <a:t>Current policing strategies are effective in reducing gun violence in neighborhoods.</a:t>
            </a:r>
          </a:p>
        </p:txBody>
      </p:sp>
      <p:pic>
        <p:nvPicPr>
          <p:cNvPr id="4" name="Picture 3">
            <a:extLst>
              <a:ext uri="{FF2B5EF4-FFF2-40B4-BE49-F238E27FC236}">
                <a16:creationId xmlns:a16="http://schemas.microsoft.com/office/drawing/2014/main" id="{3F22F6DE-C504-41A4-97F9-9D8D6783060C}"/>
              </a:ext>
            </a:extLst>
          </p:cNvPr>
          <p:cNvPicPr>
            <a:picLocks noChangeAspect="1"/>
          </p:cNvPicPr>
          <p:nvPr/>
        </p:nvPicPr>
        <p:blipFill>
          <a:blip r:embed="rId2"/>
          <a:stretch>
            <a:fillRect/>
          </a:stretch>
        </p:blipFill>
        <p:spPr>
          <a:xfrm>
            <a:off x="2228850" y="1666875"/>
            <a:ext cx="7734300" cy="3524250"/>
          </a:xfrm>
          <a:prstGeom prst="rect">
            <a:avLst/>
          </a:prstGeom>
        </p:spPr>
      </p:pic>
      <p:pic>
        <p:nvPicPr>
          <p:cNvPr id="5" name="Picture 4">
            <a:extLst>
              <a:ext uri="{FF2B5EF4-FFF2-40B4-BE49-F238E27FC236}">
                <a16:creationId xmlns:a16="http://schemas.microsoft.com/office/drawing/2014/main" id="{1F3F3056-9D60-42C5-9E98-D96D822481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4132474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17E22-10FA-4A43-B9F9-5518582F89EA}"/>
              </a:ext>
            </a:extLst>
          </p:cNvPr>
          <p:cNvSpPr>
            <a:spLocks noGrp="1"/>
          </p:cNvSpPr>
          <p:nvPr>
            <p:ph type="title"/>
          </p:nvPr>
        </p:nvSpPr>
        <p:spPr/>
        <p:txBody>
          <a:bodyPr>
            <a:normAutofit fontScale="90000"/>
          </a:bodyPr>
          <a:lstStyle/>
          <a:p>
            <a:r>
              <a:rPr lang="en-US">
                <a:solidFill>
                  <a:srgbClr val="0070C0"/>
                </a:solidFill>
              </a:rPr>
              <a:t>I feel well-prepared to respond to incidents of gun violence in schools.</a:t>
            </a:r>
          </a:p>
        </p:txBody>
      </p:sp>
      <p:pic>
        <p:nvPicPr>
          <p:cNvPr id="4" name="Picture 3">
            <a:extLst>
              <a:ext uri="{FF2B5EF4-FFF2-40B4-BE49-F238E27FC236}">
                <a16:creationId xmlns:a16="http://schemas.microsoft.com/office/drawing/2014/main" id="{7A325F3D-397E-4022-BD7B-EDF925B7E4F8}"/>
              </a:ext>
            </a:extLst>
          </p:cNvPr>
          <p:cNvPicPr>
            <a:picLocks noChangeAspect="1"/>
          </p:cNvPicPr>
          <p:nvPr/>
        </p:nvPicPr>
        <p:blipFill>
          <a:blip r:embed="rId2"/>
          <a:stretch>
            <a:fillRect/>
          </a:stretch>
        </p:blipFill>
        <p:spPr>
          <a:xfrm>
            <a:off x="2324100" y="1590675"/>
            <a:ext cx="7543800" cy="3676650"/>
          </a:xfrm>
          <a:prstGeom prst="rect">
            <a:avLst/>
          </a:prstGeom>
        </p:spPr>
      </p:pic>
      <p:pic>
        <p:nvPicPr>
          <p:cNvPr id="5" name="Picture 4">
            <a:extLst>
              <a:ext uri="{FF2B5EF4-FFF2-40B4-BE49-F238E27FC236}">
                <a16:creationId xmlns:a16="http://schemas.microsoft.com/office/drawing/2014/main" id="{D99742D1-A50B-4633-A4EB-C41D3E765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596348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E4EB6-856A-E944-F6B4-D4B954DF3865}"/>
              </a:ext>
            </a:extLst>
          </p:cNvPr>
          <p:cNvSpPr>
            <a:spLocks noGrp="1"/>
          </p:cNvSpPr>
          <p:nvPr>
            <p:ph type="title"/>
          </p:nvPr>
        </p:nvSpPr>
        <p:spPr/>
        <p:txBody>
          <a:bodyPr/>
          <a:lstStyle/>
          <a:p>
            <a:r>
              <a:rPr lang="en-US" dirty="0"/>
              <a:t>Our Mission</a:t>
            </a:r>
          </a:p>
        </p:txBody>
      </p:sp>
      <p:sp>
        <p:nvSpPr>
          <p:cNvPr id="3" name="Content Placeholder 2">
            <a:extLst>
              <a:ext uri="{FF2B5EF4-FFF2-40B4-BE49-F238E27FC236}">
                <a16:creationId xmlns:a16="http://schemas.microsoft.com/office/drawing/2014/main" id="{02F7EC07-DE10-97AA-7A57-1D0D96645418}"/>
              </a:ext>
            </a:extLst>
          </p:cNvPr>
          <p:cNvSpPr>
            <a:spLocks noGrp="1"/>
          </p:cNvSpPr>
          <p:nvPr>
            <p:ph idx="1"/>
          </p:nvPr>
        </p:nvSpPr>
        <p:spPr/>
        <p:txBody>
          <a:bodyPr/>
          <a:lstStyle/>
          <a:p>
            <a:pPr marL="0" marR="0" lvl="0" indent="0" algn="ctr" defTabSz="914400" rtl="0" eaLnBrk="0" fontAlgn="base" latinLnBrk="0" hangingPunct="0">
              <a:lnSpc>
                <a:spcPct val="100000"/>
              </a:lnSpc>
              <a:spcBef>
                <a:spcPct val="0"/>
              </a:spcBef>
              <a:spcAft>
                <a:spcPct val="0"/>
              </a:spcAft>
              <a:buClrTx/>
              <a:buSzTx/>
              <a:buNone/>
              <a:tabLst/>
            </a:pPr>
            <a:r>
              <a:rPr kumimoji="0" lang="en-US" altLang="en-US" sz="5400" b="0" u="none" strike="noStrike" cap="none" normalizeH="0" baseline="0" dirty="0">
                <a:ln>
                  <a:noFill/>
                </a:ln>
                <a:solidFill>
                  <a:schemeClr val="tx1"/>
                </a:solidFill>
                <a:effectLst/>
              </a:rPr>
              <a:t>"To create safer schools and stronger communities by</a:t>
            </a:r>
          </a:p>
          <a:p>
            <a:pPr marL="0" marR="0" lvl="0" indent="0" algn="ctr" defTabSz="914400" rtl="0" eaLnBrk="0" fontAlgn="base" latinLnBrk="0" hangingPunct="0">
              <a:lnSpc>
                <a:spcPct val="100000"/>
              </a:lnSpc>
              <a:spcBef>
                <a:spcPct val="0"/>
              </a:spcBef>
              <a:spcAft>
                <a:spcPct val="0"/>
              </a:spcAft>
              <a:buClrTx/>
              <a:buSzTx/>
              <a:buNone/>
              <a:tabLst/>
            </a:pPr>
            <a:r>
              <a:rPr kumimoji="0" lang="en-US" altLang="en-US" sz="5400" b="0" u="none" strike="noStrike" cap="none" normalizeH="0" baseline="0" dirty="0">
                <a:ln>
                  <a:noFill/>
                </a:ln>
                <a:solidFill>
                  <a:schemeClr val="tx1"/>
                </a:solidFill>
                <a:effectLst/>
              </a:rPr>
              <a:t> implementing multidisciplinary strategies and promoting positive change.“</a:t>
            </a:r>
          </a:p>
          <a:p>
            <a:pPr marL="0" marR="0" lvl="0" indent="0" algn="ctr" defTabSz="914400" rtl="0" eaLnBrk="0" fontAlgn="base" latinLnBrk="0" hangingPunct="0">
              <a:lnSpc>
                <a:spcPct val="100000"/>
              </a:lnSpc>
              <a:spcBef>
                <a:spcPct val="0"/>
              </a:spcBef>
              <a:spcAft>
                <a:spcPct val="0"/>
              </a:spcAft>
              <a:buClrTx/>
              <a:buSzTx/>
              <a:buNone/>
              <a:tabLst/>
            </a:pPr>
            <a:endParaRPr kumimoji="0" lang="en-US" altLang="en-US" sz="5400" b="0" u="none" strike="noStrike" cap="none" normalizeH="0" baseline="0" dirty="0">
              <a:ln>
                <a:noFill/>
              </a:ln>
              <a:solidFill>
                <a:schemeClr val="tx1"/>
              </a:solidFill>
              <a:effectLst/>
            </a:endParaRPr>
          </a:p>
          <a:p>
            <a:endParaRPr lang="en-US" dirty="0"/>
          </a:p>
        </p:txBody>
      </p:sp>
      <p:pic>
        <p:nvPicPr>
          <p:cNvPr id="4" name="Picture 3">
            <a:extLst>
              <a:ext uri="{FF2B5EF4-FFF2-40B4-BE49-F238E27FC236}">
                <a16:creationId xmlns:a16="http://schemas.microsoft.com/office/drawing/2014/main" id="{0C0557C5-3459-2F32-352C-DE0732548C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041507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80BDA-3CA0-486C-958B-C9E330F2DE95}"/>
              </a:ext>
            </a:extLst>
          </p:cNvPr>
          <p:cNvSpPr>
            <a:spLocks noGrp="1"/>
          </p:cNvSpPr>
          <p:nvPr>
            <p:ph type="title"/>
          </p:nvPr>
        </p:nvSpPr>
        <p:spPr/>
        <p:txBody>
          <a:bodyPr>
            <a:normAutofit fontScale="90000"/>
          </a:bodyPr>
          <a:lstStyle/>
          <a:p>
            <a:r>
              <a:rPr lang="en-US">
                <a:solidFill>
                  <a:srgbClr val="0070C0"/>
                </a:solidFill>
              </a:rPr>
              <a:t>I feel well-prepared to respond to incidents of gun violence in neighborhoods.</a:t>
            </a:r>
          </a:p>
        </p:txBody>
      </p:sp>
      <p:pic>
        <p:nvPicPr>
          <p:cNvPr id="4" name="Picture 3">
            <a:extLst>
              <a:ext uri="{FF2B5EF4-FFF2-40B4-BE49-F238E27FC236}">
                <a16:creationId xmlns:a16="http://schemas.microsoft.com/office/drawing/2014/main" id="{7D8DC67B-2A30-450E-907E-0686F1FA43FF}"/>
              </a:ext>
            </a:extLst>
          </p:cNvPr>
          <p:cNvPicPr>
            <a:picLocks noChangeAspect="1"/>
          </p:cNvPicPr>
          <p:nvPr/>
        </p:nvPicPr>
        <p:blipFill>
          <a:blip r:embed="rId2"/>
          <a:stretch>
            <a:fillRect/>
          </a:stretch>
        </p:blipFill>
        <p:spPr>
          <a:xfrm>
            <a:off x="2252662" y="1714500"/>
            <a:ext cx="7686675" cy="3429000"/>
          </a:xfrm>
          <a:prstGeom prst="rect">
            <a:avLst/>
          </a:prstGeom>
        </p:spPr>
      </p:pic>
      <p:pic>
        <p:nvPicPr>
          <p:cNvPr id="5" name="Picture 4">
            <a:extLst>
              <a:ext uri="{FF2B5EF4-FFF2-40B4-BE49-F238E27FC236}">
                <a16:creationId xmlns:a16="http://schemas.microsoft.com/office/drawing/2014/main" id="{BD8C667C-F631-4BFC-BC7B-1C5487B49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10396346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58E78-C90E-461F-909F-2BB51E492F5D}"/>
              </a:ext>
            </a:extLst>
          </p:cNvPr>
          <p:cNvSpPr>
            <a:spLocks noGrp="1"/>
          </p:cNvSpPr>
          <p:nvPr>
            <p:ph type="title"/>
          </p:nvPr>
        </p:nvSpPr>
        <p:spPr/>
        <p:txBody>
          <a:bodyPr>
            <a:normAutofit fontScale="90000"/>
          </a:bodyPr>
          <a:lstStyle/>
          <a:p>
            <a:r>
              <a:rPr lang="en-US">
                <a:solidFill>
                  <a:srgbClr val="0070C0"/>
                </a:solidFill>
              </a:rPr>
              <a:t>I have received sufficient training to handle gun violence in schools.</a:t>
            </a:r>
          </a:p>
        </p:txBody>
      </p:sp>
      <p:pic>
        <p:nvPicPr>
          <p:cNvPr id="4" name="Picture 3">
            <a:extLst>
              <a:ext uri="{FF2B5EF4-FFF2-40B4-BE49-F238E27FC236}">
                <a16:creationId xmlns:a16="http://schemas.microsoft.com/office/drawing/2014/main" id="{994B713F-CA2F-43A9-B5E9-08D8ABAA29FA}"/>
              </a:ext>
            </a:extLst>
          </p:cNvPr>
          <p:cNvPicPr>
            <a:picLocks noChangeAspect="1"/>
          </p:cNvPicPr>
          <p:nvPr/>
        </p:nvPicPr>
        <p:blipFill>
          <a:blip r:embed="rId2"/>
          <a:stretch>
            <a:fillRect/>
          </a:stretch>
        </p:blipFill>
        <p:spPr>
          <a:xfrm>
            <a:off x="2371725" y="1752600"/>
            <a:ext cx="7448550" cy="3352800"/>
          </a:xfrm>
          <a:prstGeom prst="rect">
            <a:avLst/>
          </a:prstGeom>
        </p:spPr>
      </p:pic>
      <p:pic>
        <p:nvPicPr>
          <p:cNvPr id="5" name="Picture 4">
            <a:extLst>
              <a:ext uri="{FF2B5EF4-FFF2-40B4-BE49-F238E27FC236}">
                <a16:creationId xmlns:a16="http://schemas.microsoft.com/office/drawing/2014/main" id="{33D3480E-406E-495F-8F6B-44A6F3136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500778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BE58B-88F1-4C08-BCFE-5C102ED07C8E}"/>
              </a:ext>
            </a:extLst>
          </p:cNvPr>
          <p:cNvSpPr>
            <a:spLocks noGrp="1"/>
          </p:cNvSpPr>
          <p:nvPr>
            <p:ph type="title"/>
          </p:nvPr>
        </p:nvSpPr>
        <p:spPr/>
        <p:txBody>
          <a:bodyPr>
            <a:normAutofit fontScale="90000"/>
          </a:bodyPr>
          <a:lstStyle/>
          <a:p>
            <a:r>
              <a:rPr lang="en-US">
                <a:solidFill>
                  <a:srgbClr val="0070C0"/>
                </a:solidFill>
              </a:rPr>
              <a:t>I have received sufficient training to handle gun violence in neighborhoods.</a:t>
            </a:r>
          </a:p>
        </p:txBody>
      </p:sp>
      <p:pic>
        <p:nvPicPr>
          <p:cNvPr id="4" name="Picture 3">
            <a:extLst>
              <a:ext uri="{FF2B5EF4-FFF2-40B4-BE49-F238E27FC236}">
                <a16:creationId xmlns:a16="http://schemas.microsoft.com/office/drawing/2014/main" id="{888836FC-9B11-484F-B33D-61942FF0538D}"/>
              </a:ext>
            </a:extLst>
          </p:cNvPr>
          <p:cNvPicPr>
            <a:picLocks noChangeAspect="1"/>
          </p:cNvPicPr>
          <p:nvPr/>
        </p:nvPicPr>
        <p:blipFill>
          <a:blip r:embed="rId2"/>
          <a:stretch>
            <a:fillRect/>
          </a:stretch>
        </p:blipFill>
        <p:spPr>
          <a:xfrm>
            <a:off x="2381250" y="1681162"/>
            <a:ext cx="7429500" cy="3495675"/>
          </a:xfrm>
          <a:prstGeom prst="rect">
            <a:avLst/>
          </a:prstGeom>
        </p:spPr>
      </p:pic>
      <p:pic>
        <p:nvPicPr>
          <p:cNvPr id="5" name="Picture 4">
            <a:extLst>
              <a:ext uri="{FF2B5EF4-FFF2-40B4-BE49-F238E27FC236}">
                <a16:creationId xmlns:a16="http://schemas.microsoft.com/office/drawing/2014/main" id="{4959F9BA-2AF8-4CEC-88D5-27D8B573A0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3914028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86B36-CF77-43F4-8558-8577D41B3B3A}"/>
              </a:ext>
            </a:extLst>
          </p:cNvPr>
          <p:cNvSpPr>
            <a:spLocks noGrp="1"/>
          </p:cNvSpPr>
          <p:nvPr>
            <p:ph type="title"/>
          </p:nvPr>
        </p:nvSpPr>
        <p:spPr/>
        <p:txBody>
          <a:bodyPr>
            <a:normAutofit fontScale="90000"/>
          </a:bodyPr>
          <a:lstStyle/>
          <a:p>
            <a:r>
              <a:rPr lang="en-US">
                <a:solidFill>
                  <a:srgbClr val="0070C0"/>
                </a:solidFill>
              </a:rPr>
              <a:t>Additional training is needed for law enforcement to better handle gun violence situations.</a:t>
            </a:r>
          </a:p>
        </p:txBody>
      </p:sp>
      <p:pic>
        <p:nvPicPr>
          <p:cNvPr id="4" name="Picture 3">
            <a:extLst>
              <a:ext uri="{FF2B5EF4-FFF2-40B4-BE49-F238E27FC236}">
                <a16:creationId xmlns:a16="http://schemas.microsoft.com/office/drawing/2014/main" id="{4A235CD2-CCF4-4E5C-AD19-BE9ECF8D607B}"/>
              </a:ext>
            </a:extLst>
          </p:cNvPr>
          <p:cNvPicPr>
            <a:picLocks noChangeAspect="1"/>
          </p:cNvPicPr>
          <p:nvPr/>
        </p:nvPicPr>
        <p:blipFill>
          <a:blip r:embed="rId2"/>
          <a:stretch>
            <a:fillRect/>
          </a:stretch>
        </p:blipFill>
        <p:spPr>
          <a:xfrm>
            <a:off x="2295525" y="1600200"/>
            <a:ext cx="7600950" cy="3657600"/>
          </a:xfrm>
          <a:prstGeom prst="rect">
            <a:avLst/>
          </a:prstGeom>
        </p:spPr>
      </p:pic>
      <p:pic>
        <p:nvPicPr>
          <p:cNvPr id="5" name="Picture 4">
            <a:extLst>
              <a:ext uri="{FF2B5EF4-FFF2-40B4-BE49-F238E27FC236}">
                <a16:creationId xmlns:a16="http://schemas.microsoft.com/office/drawing/2014/main" id="{5026FA16-BA66-49BD-81CE-D02FAF0B91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19761727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F9B90-BBF8-46D3-961B-1DB1B933214F}"/>
              </a:ext>
            </a:extLst>
          </p:cNvPr>
          <p:cNvSpPr>
            <a:spLocks noGrp="1"/>
          </p:cNvSpPr>
          <p:nvPr>
            <p:ph type="title"/>
          </p:nvPr>
        </p:nvSpPr>
        <p:spPr/>
        <p:txBody>
          <a:bodyPr>
            <a:normAutofit fontScale="90000"/>
          </a:bodyPr>
          <a:lstStyle/>
          <a:p>
            <a:r>
              <a:rPr lang="en-US">
                <a:solidFill>
                  <a:srgbClr val="0070C0"/>
                </a:solidFill>
              </a:rPr>
              <a:t>Community involvement is crucial in preventing gun violence in schools.</a:t>
            </a:r>
          </a:p>
        </p:txBody>
      </p:sp>
      <p:pic>
        <p:nvPicPr>
          <p:cNvPr id="4" name="Picture 3">
            <a:extLst>
              <a:ext uri="{FF2B5EF4-FFF2-40B4-BE49-F238E27FC236}">
                <a16:creationId xmlns:a16="http://schemas.microsoft.com/office/drawing/2014/main" id="{AC9CC64B-5C1E-4FA4-A954-B0E1B867D019}"/>
              </a:ext>
            </a:extLst>
          </p:cNvPr>
          <p:cNvPicPr>
            <a:picLocks noChangeAspect="1"/>
          </p:cNvPicPr>
          <p:nvPr/>
        </p:nvPicPr>
        <p:blipFill>
          <a:blip r:embed="rId2"/>
          <a:stretch>
            <a:fillRect/>
          </a:stretch>
        </p:blipFill>
        <p:spPr>
          <a:xfrm>
            <a:off x="2409825" y="1762125"/>
            <a:ext cx="7372350" cy="3333750"/>
          </a:xfrm>
          <a:prstGeom prst="rect">
            <a:avLst/>
          </a:prstGeom>
        </p:spPr>
      </p:pic>
      <p:pic>
        <p:nvPicPr>
          <p:cNvPr id="5" name="Picture 4">
            <a:extLst>
              <a:ext uri="{FF2B5EF4-FFF2-40B4-BE49-F238E27FC236}">
                <a16:creationId xmlns:a16="http://schemas.microsoft.com/office/drawing/2014/main" id="{47906B1E-03C2-4E88-A249-6D0709FDE9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4120275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275E6-7A09-4CA5-95D1-36526F5FC518}"/>
              </a:ext>
            </a:extLst>
          </p:cNvPr>
          <p:cNvSpPr>
            <a:spLocks noGrp="1"/>
          </p:cNvSpPr>
          <p:nvPr>
            <p:ph type="title"/>
          </p:nvPr>
        </p:nvSpPr>
        <p:spPr/>
        <p:txBody>
          <a:bodyPr>
            <a:normAutofit fontScale="90000"/>
          </a:bodyPr>
          <a:lstStyle/>
          <a:p>
            <a:r>
              <a:rPr lang="en-US">
                <a:solidFill>
                  <a:srgbClr val="0070C0"/>
                </a:solidFill>
              </a:rPr>
              <a:t>Strengthening mental health services would reduce gun violence in schools and neighborhoods.</a:t>
            </a:r>
          </a:p>
        </p:txBody>
      </p:sp>
      <p:pic>
        <p:nvPicPr>
          <p:cNvPr id="4" name="Picture 3">
            <a:extLst>
              <a:ext uri="{FF2B5EF4-FFF2-40B4-BE49-F238E27FC236}">
                <a16:creationId xmlns:a16="http://schemas.microsoft.com/office/drawing/2014/main" id="{B97380F1-2C42-4462-9C66-1159F1B66523}"/>
              </a:ext>
            </a:extLst>
          </p:cNvPr>
          <p:cNvPicPr>
            <a:picLocks noChangeAspect="1"/>
          </p:cNvPicPr>
          <p:nvPr/>
        </p:nvPicPr>
        <p:blipFill>
          <a:blip r:embed="rId2"/>
          <a:stretch>
            <a:fillRect/>
          </a:stretch>
        </p:blipFill>
        <p:spPr>
          <a:xfrm>
            <a:off x="2319337" y="1733550"/>
            <a:ext cx="7553325" cy="3390900"/>
          </a:xfrm>
          <a:prstGeom prst="rect">
            <a:avLst/>
          </a:prstGeom>
        </p:spPr>
      </p:pic>
      <p:pic>
        <p:nvPicPr>
          <p:cNvPr id="5" name="Picture 4">
            <a:extLst>
              <a:ext uri="{FF2B5EF4-FFF2-40B4-BE49-F238E27FC236}">
                <a16:creationId xmlns:a16="http://schemas.microsoft.com/office/drawing/2014/main" id="{BB4C8851-C714-4D0A-8AEF-5A27B99161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2593232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6EA3C-8E05-42BB-9FC9-4E60CA1473AA}"/>
              </a:ext>
            </a:extLst>
          </p:cNvPr>
          <p:cNvSpPr>
            <a:spLocks noGrp="1"/>
          </p:cNvSpPr>
          <p:nvPr>
            <p:ph type="title"/>
          </p:nvPr>
        </p:nvSpPr>
        <p:spPr/>
        <p:txBody>
          <a:bodyPr>
            <a:normAutofit fontScale="90000"/>
          </a:bodyPr>
          <a:lstStyle/>
          <a:p>
            <a:r>
              <a:rPr lang="en-US">
                <a:solidFill>
                  <a:srgbClr val="0070C0"/>
                </a:solidFill>
              </a:rPr>
              <a:t>Stricter regulations on firearm access would help reduce gun violence.</a:t>
            </a:r>
          </a:p>
        </p:txBody>
      </p:sp>
      <p:pic>
        <p:nvPicPr>
          <p:cNvPr id="4" name="Picture 3">
            <a:extLst>
              <a:ext uri="{FF2B5EF4-FFF2-40B4-BE49-F238E27FC236}">
                <a16:creationId xmlns:a16="http://schemas.microsoft.com/office/drawing/2014/main" id="{CC3767BB-DBB6-4F5C-A065-A6C8627DE37F}"/>
              </a:ext>
            </a:extLst>
          </p:cNvPr>
          <p:cNvPicPr>
            <a:picLocks noChangeAspect="1"/>
          </p:cNvPicPr>
          <p:nvPr/>
        </p:nvPicPr>
        <p:blipFill>
          <a:blip r:embed="rId2"/>
          <a:stretch>
            <a:fillRect/>
          </a:stretch>
        </p:blipFill>
        <p:spPr>
          <a:xfrm>
            <a:off x="2252662" y="1695450"/>
            <a:ext cx="7686675" cy="3467100"/>
          </a:xfrm>
          <a:prstGeom prst="rect">
            <a:avLst/>
          </a:prstGeom>
        </p:spPr>
      </p:pic>
      <p:pic>
        <p:nvPicPr>
          <p:cNvPr id="5" name="Picture 4">
            <a:extLst>
              <a:ext uri="{FF2B5EF4-FFF2-40B4-BE49-F238E27FC236}">
                <a16:creationId xmlns:a16="http://schemas.microsoft.com/office/drawing/2014/main" id="{B5290CAC-3440-496A-862C-C95E5E2492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8076815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7DB5-3457-4318-96E0-0BD50BFFE463}"/>
              </a:ext>
            </a:extLst>
          </p:cNvPr>
          <p:cNvSpPr>
            <a:spLocks noGrp="1"/>
          </p:cNvSpPr>
          <p:nvPr>
            <p:ph type="title"/>
          </p:nvPr>
        </p:nvSpPr>
        <p:spPr/>
        <p:txBody>
          <a:bodyPr>
            <a:normAutofit fontScale="90000"/>
          </a:bodyPr>
          <a:lstStyle/>
          <a:p>
            <a:r>
              <a:rPr lang="en-US">
                <a:solidFill>
                  <a:srgbClr val="0070C0"/>
                </a:solidFill>
              </a:rPr>
              <a:t>Improving collaboration between law enforcement and schools will reduce school-based violence.</a:t>
            </a:r>
          </a:p>
        </p:txBody>
      </p:sp>
      <p:pic>
        <p:nvPicPr>
          <p:cNvPr id="4" name="Picture 3">
            <a:extLst>
              <a:ext uri="{FF2B5EF4-FFF2-40B4-BE49-F238E27FC236}">
                <a16:creationId xmlns:a16="http://schemas.microsoft.com/office/drawing/2014/main" id="{C701E062-860D-401F-AB52-5B96AF2EBA6C}"/>
              </a:ext>
            </a:extLst>
          </p:cNvPr>
          <p:cNvPicPr>
            <a:picLocks noChangeAspect="1"/>
          </p:cNvPicPr>
          <p:nvPr/>
        </p:nvPicPr>
        <p:blipFill>
          <a:blip r:embed="rId2"/>
          <a:stretch>
            <a:fillRect/>
          </a:stretch>
        </p:blipFill>
        <p:spPr>
          <a:xfrm>
            <a:off x="2433637" y="1714500"/>
            <a:ext cx="7324725" cy="3429000"/>
          </a:xfrm>
          <a:prstGeom prst="rect">
            <a:avLst/>
          </a:prstGeom>
        </p:spPr>
      </p:pic>
      <p:pic>
        <p:nvPicPr>
          <p:cNvPr id="5" name="Picture 4">
            <a:extLst>
              <a:ext uri="{FF2B5EF4-FFF2-40B4-BE49-F238E27FC236}">
                <a16:creationId xmlns:a16="http://schemas.microsoft.com/office/drawing/2014/main" id="{667D84DF-C77F-40D8-8DA2-5E0A68487F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307351223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1E25-7215-4ED8-9FE3-8292FCD79321}"/>
              </a:ext>
            </a:extLst>
          </p:cNvPr>
          <p:cNvSpPr>
            <a:spLocks noGrp="1"/>
          </p:cNvSpPr>
          <p:nvPr>
            <p:ph type="title"/>
          </p:nvPr>
        </p:nvSpPr>
        <p:spPr/>
        <p:txBody>
          <a:bodyPr>
            <a:normAutofit fontScale="90000"/>
          </a:bodyPr>
          <a:lstStyle/>
          <a:p>
            <a:r>
              <a:rPr lang="en-US">
                <a:solidFill>
                  <a:srgbClr val="0070C0"/>
                </a:solidFill>
              </a:rPr>
              <a:t>Suggestions for Addressing Gun Violence in Schools and Neighborhoods</a:t>
            </a:r>
          </a:p>
        </p:txBody>
      </p:sp>
      <p:sp>
        <p:nvSpPr>
          <p:cNvPr id="3" name="Content Placeholder 2">
            <a:extLst>
              <a:ext uri="{FF2B5EF4-FFF2-40B4-BE49-F238E27FC236}">
                <a16:creationId xmlns:a16="http://schemas.microsoft.com/office/drawing/2014/main" id="{4B1C5206-4A8A-44A2-A5D0-3D4943C46363}"/>
              </a:ext>
            </a:extLst>
          </p:cNvPr>
          <p:cNvSpPr>
            <a:spLocks noGrp="1"/>
          </p:cNvSpPr>
          <p:nvPr>
            <p:ph idx="1"/>
          </p:nvPr>
        </p:nvSpPr>
        <p:spPr>
          <a:xfrm>
            <a:off x="609600" y="1600204"/>
            <a:ext cx="11213990" cy="4514350"/>
          </a:xfrm>
        </p:spPr>
        <p:txBody>
          <a:bodyPr vert="horz" lIns="91440" tIns="45720" rIns="91440" bIns="45720" rtlCol="0" anchor="t">
            <a:normAutofit fontScale="92500" lnSpcReduction="10000"/>
          </a:bodyPr>
          <a:lstStyle/>
          <a:p>
            <a:r>
              <a:rPr lang="en-US" dirty="0">
                <a:effectLst>
                  <a:outerShdw blurRad="38100" dist="38100" dir="2700000" algn="tl">
                    <a:srgbClr val="000000">
                      <a:alpha val="43137"/>
                    </a:srgbClr>
                  </a:outerShdw>
                </a:effectLst>
              </a:rPr>
              <a:t>Accountability is the issue, whether it be at home, police , school administrators or social works. Every entity needs to take ownership and accountability.</a:t>
            </a:r>
          </a:p>
          <a:p>
            <a:r>
              <a:rPr lang="en-US" dirty="0">
                <a:effectLst>
                  <a:outerShdw blurRad="38100" dist="38100" dir="2700000" algn="tl">
                    <a:srgbClr val="000000">
                      <a:alpha val="43137"/>
                    </a:srgbClr>
                  </a:outerShdw>
                </a:effectLst>
              </a:rPr>
              <a:t>More training for law enforcement.</a:t>
            </a:r>
            <a:endParaRPr lang="en-US" dirty="0">
              <a:effectLst>
                <a:outerShdw blurRad="38100" dist="38100" dir="2700000" algn="tl">
                  <a:srgbClr val="000000">
                    <a:alpha val="43137"/>
                  </a:srgbClr>
                </a:outerShdw>
              </a:effectLst>
              <a:ea typeface="Calibri"/>
              <a:cs typeface="Calibri"/>
            </a:endParaRPr>
          </a:p>
          <a:p>
            <a:r>
              <a:rPr lang="en-US" dirty="0">
                <a:effectLst>
                  <a:outerShdw blurRad="38100" dist="38100" dir="2700000" algn="tl">
                    <a:srgbClr val="000000">
                      <a:alpha val="43137"/>
                    </a:srgbClr>
                  </a:outerShdw>
                </a:effectLst>
              </a:rPr>
              <a:t>Being more attentive to children.</a:t>
            </a:r>
            <a:endParaRPr lang="en-US" dirty="0">
              <a:effectLst>
                <a:outerShdw blurRad="38100" dist="38100" dir="2700000" algn="tl">
                  <a:srgbClr val="000000">
                    <a:alpha val="43137"/>
                  </a:srgbClr>
                </a:outerShdw>
              </a:effectLst>
              <a:ea typeface="Calibri"/>
              <a:cs typeface="Calibri"/>
            </a:endParaRPr>
          </a:p>
          <a:p>
            <a:r>
              <a:rPr lang="en-US" dirty="0">
                <a:effectLst>
                  <a:outerShdw blurRad="38100" dist="38100" dir="2700000" algn="tl">
                    <a:srgbClr val="000000">
                      <a:alpha val="43137"/>
                    </a:srgbClr>
                  </a:outerShdw>
                </a:effectLst>
              </a:rPr>
              <a:t>Constant communications between all parties involved is a start. Town hall meetings consisting of parents, students, law enforcement and other social behavior entities to collaborate and stay abreast of trends in law enforcement and behavior of students who may have reason to inflict harm on themselves or others.</a:t>
            </a:r>
            <a:endParaRPr lang="en-US" dirty="0">
              <a:effectLst>
                <a:outerShdw blurRad="38100" dist="38100" dir="2700000" algn="tl">
                  <a:srgbClr val="000000">
                    <a:alpha val="43137"/>
                  </a:srgbClr>
                </a:outerShdw>
              </a:effectLst>
              <a:ea typeface="Calibri"/>
              <a:cs typeface="Calibri"/>
            </a:endParaRPr>
          </a:p>
          <a:p>
            <a:pPr marL="0" indent="0">
              <a:buNone/>
            </a:pPr>
            <a:endParaRPr lang="en-US" dirty="0">
              <a:effectLst>
                <a:outerShdw blurRad="38100" dist="38100" dir="2700000" algn="tl">
                  <a:srgbClr val="000000">
                    <a:alpha val="43137"/>
                  </a:srgbClr>
                </a:outerShdw>
              </a:effectLst>
              <a:ea typeface="Calibri"/>
              <a:cs typeface="Calibri"/>
            </a:endParaRPr>
          </a:p>
        </p:txBody>
      </p:sp>
      <p:pic>
        <p:nvPicPr>
          <p:cNvPr id="5" name="Picture 4">
            <a:extLst>
              <a:ext uri="{FF2B5EF4-FFF2-40B4-BE49-F238E27FC236}">
                <a16:creationId xmlns:a16="http://schemas.microsoft.com/office/drawing/2014/main" id="{E9CDE0F2-B285-42C7-B2B5-1CEBF82B6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11918333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A1E25-7215-4ED8-9FE3-8292FCD79321}"/>
              </a:ext>
            </a:extLst>
          </p:cNvPr>
          <p:cNvSpPr>
            <a:spLocks noGrp="1"/>
          </p:cNvSpPr>
          <p:nvPr>
            <p:ph type="title"/>
          </p:nvPr>
        </p:nvSpPr>
        <p:spPr/>
        <p:txBody>
          <a:bodyPr>
            <a:normAutofit fontScale="90000"/>
          </a:bodyPr>
          <a:lstStyle/>
          <a:p>
            <a:r>
              <a:rPr lang="en-US" dirty="0">
                <a:solidFill>
                  <a:srgbClr val="0070C0"/>
                </a:solidFill>
              </a:rPr>
              <a:t>Suggestions for Addressing Gun Violence in Schools and Neighborhoods</a:t>
            </a:r>
          </a:p>
        </p:txBody>
      </p:sp>
      <p:sp>
        <p:nvSpPr>
          <p:cNvPr id="3" name="Content Placeholder 2">
            <a:extLst>
              <a:ext uri="{FF2B5EF4-FFF2-40B4-BE49-F238E27FC236}">
                <a16:creationId xmlns:a16="http://schemas.microsoft.com/office/drawing/2014/main" id="{4B1C5206-4A8A-44A2-A5D0-3D4943C46363}"/>
              </a:ext>
            </a:extLst>
          </p:cNvPr>
          <p:cNvSpPr>
            <a:spLocks noGrp="1"/>
          </p:cNvSpPr>
          <p:nvPr>
            <p:ph idx="1"/>
          </p:nvPr>
        </p:nvSpPr>
        <p:spPr/>
        <p:txBody>
          <a:bodyPr vert="horz" lIns="91440" tIns="45720" rIns="91440" bIns="45720" rtlCol="0" anchor="t">
            <a:normAutofit fontScale="92500"/>
          </a:bodyPr>
          <a:lstStyle/>
          <a:p>
            <a:r>
              <a:rPr lang="en-US" dirty="0">
                <a:effectLst>
                  <a:outerShdw blurRad="38100" dist="38100" dir="2700000" algn="tl">
                    <a:srgbClr val="000000">
                      <a:alpha val="43137"/>
                    </a:srgbClr>
                  </a:outerShdw>
                </a:effectLst>
              </a:rPr>
              <a:t>I don’t believe access to guns is the cause of gun violence. Many who commit these crimes did not have legal access to weapons already but found a way to access one. I believe mental health and a lack of discipline in children is the biggest issue.</a:t>
            </a:r>
            <a:endParaRPr lang="en-US" dirty="0">
              <a:effectLst>
                <a:outerShdw blurRad="38100" dist="38100" dir="2700000" algn="tl">
                  <a:srgbClr val="000000">
                    <a:alpha val="43137"/>
                  </a:srgbClr>
                </a:outerShdw>
              </a:effectLst>
              <a:ea typeface="Calibri"/>
              <a:cs typeface="Calibri"/>
            </a:endParaRPr>
          </a:p>
          <a:p>
            <a:r>
              <a:rPr lang="en-US" dirty="0">
                <a:effectLst>
                  <a:outerShdw blurRad="38100" dist="38100" dir="2700000" algn="tl">
                    <a:srgbClr val="000000">
                      <a:alpha val="43137"/>
                    </a:srgbClr>
                  </a:outerShdw>
                </a:effectLst>
              </a:rPr>
              <a:t>Police and community involvement within schools and neighborhoods will reduce gun violence.</a:t>
            </a:r>
            <a:endParaRPr lang="en-US" dirty="0">
              <a:effectLst>
                <a:outerShdw blurRad="38100" dist="38100" dir="2700000" algn="tl">
                  <a:srgbClr val="000000">
                    <a:alpha val="43137"/>
                  </a:srgbClr>
                </a:outerShdw>
              </a:effectLst>
              <a:ea typeface="Calibri"/>
              <a:cs typeface="Calibri"/>
            </a:endParaRPr>
          </a:p>
          <a:p>
            <a:r>
              <a:rPr lang="en-US" dirty="0">
                <a:effectLst>
                  <a:outerShdw blurRad="38100" dist="38100" dir="2700000" algn="tl">
                    <a:srgbClr val="000000">
                      <a:alpha val="43137"/>
                    </a:srgbClr>
                  </a:outerShdw>
                </a:effectLst>
              </a:rPr>
              <a:t>There was no mention about recidivism rates or court proceedings. Criminals are getting out on bond after bond, after bond. Catch and release program.</a:t>
            </a:r>
            <a:endParaRPr lang="en-US" dirty="0">
              <a:effectLst>
                <a:outerShdw blurRad="38100" dist="38100" dir="2700000" algn="tl">
                  <a:srgbClr val="000000">
                    <a:alpha val="43137"/>
                  </a:srgbClr>
                </a:outerShdw>
              </a:effectLst>
              <a:ea typeface="Calibri"/>
              <a:cs typeface="Calibri"/>
            </a:endParaRPr>
          </a:p>
        </p:txBody>
      </p:sp>
      <p:pic>
        <p:nvPicPr>
          <p:cNvPr id="5" name="Picture 4">
            <a:extLst>
              <a:ext uri="{FF2B5EF4-FFF2-40B4-BE49-F238E27FC236}">
                <a16:creationId xmlns:a16="http://schemas.microsoft.com/office/drawing/2014/main" id="{E9CDE0F2-B285-42C7-B2B5-1CEBF82B69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Tree>
    <p:extLst>
      <p:ext uri="{BB962C8B-B14F-4D97-AF65-F5344CB8AC3E}">
        <p14:creationId xmlns:p14="http://schemas.microsoft.com/office/powerpoint/2010/main" val="3564241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extBox 2">
            <a:extLst>
              <a:ext uri="{FF2B5EF4-FFF2-40B4-BE49-F238E27FC236}">
                <a16:creationId xmlns:a16="http://schemas.microsoft.com/office/drawing/2014/main" id="{F49C1A1D-FF0B-23D8-15FB-789390C7A658}"/>
              </a:ext>
            </a:extLst>
          </p:cNvPr>
          <p:cNvSpPr txBox="1"/>
          <p:nvPr/>
        </p:nvSpPr>
        <p:spPr>
          <a:xfrm>
            <a:off x="1971923" y="2283560"/>
            <a:ext cx="7569641"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effectLst>
                  <a:outerShdw blurRad="38100" dist="38100" dir="2700000" algn="tl">
                    <a:srgbClr val="000000">
                      <a:alpha val="43137"/>
                    </a:srgbClr>
                  </a:outerShdw>
                </a:effectLst>
                <a:ea typeface="Calibri"/>
                <a:cs typeface="Calibri"/>
                <a:hlinkClick r:id="rId3">
                  <a:extLst>
                    <a:ext uri="{A12FA001-AC4F-418D-AE19-62706E023703}">
                      <ahyp:hlinkClr xmlns:ahyp="http://schemas.microsoft.com/office/drawing/2018/hyperlinkcolor" val="tx"/>
                    </a:ext>
                  </a:extLst>
                </a:hlinkClick>
              </a:rPr>
              <a:t>Statistics On Gun Violence For Georgia</a:t>
            </a:r>
            <a:endParaRPr lang="en-US" sz="4400" b="1" dirty="0">
              <a:effectLst>
                <a:outerShdw blurRad="38100" dist="38100" dir="2700000" algn="tl">
                  <a:srgbClr val="000000">
                    <a:alpha val="43137"/>
                  </a:srgbClr>
                </a:outerShdw>
              </a:effectLst>
              <a:ea typeface="Calibri"/>
              <a:cs typeface="Calibri"/>
            </a:endParaRPr>
          </a:p>
          <a:p>
            <a:pPr algn="ctr"/>
            <a:endParaRPr lang="en-US" sz="3600" dirty="0">
              <a:effectLst>
                <a:outerShdw blurRad="38100" dist="38100" dir="2700000" algn="tl">
                  <a:srgbClr val="000000">
                    <a:alpha val="43137"/>
                  </a:srgbClr>
                </a:outerShdw>
              </a:effectLst>
              <a:ea typeface="Calibri"/>
              <a:cs typeface="Calibri"/>
            </a:endParaRPr>
          </a:p>
        </p:txBody>
      </p:sp>
    </p:spTree>
    <p:extLst>
      <p:ext uri="{BB962C8B-B14F-4D97-AF65-F5344CB8AC3E}">
        <p14:creationId xmlns:p14="http://schemas.microsoft.com/office/powerpoint/2010/main" val="17142053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598CE-6E96-68F7-D811-8627D68AB367}"/>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E37B599-6C58-AE1A-2752-AFF6B6BCC7D7}"/>
              </a:ext>
            </a:extLst>
          </p:cNvPr>
          <p:cNvSpPr>
            <a:spLocks noGrp="1"/>
          </p:cNvSpPr>
          <p:nvPr>
            <p:ph idx="1"/>
          </p:nvPr>
        </p:nvSpPr>
        <p:spPr/>
        <p:txBody>
          <a:bodyPr/>
          <a:lstStyle/>
          <a:p>
            <a:pPr marL="0" indent="0">
              <a:buNone/>
            </a:pPr>
            <a:endParaRPr kumimoji="0" lang="en-US" altLang="en-US" sz="3200" b="0" i="1" u="none" strike="noStrike" cap="none" normalizeH="0" baseline="0" dirty="0">
              <a:ln>
                <a:noFill/>
              </a:ln>
              <a:solidFill>
                <a:schemeClr val="tx1"/>
              </a:solidFill>
              <a:effectLst/>
              <a:latin typeface="Arial" panose="020B0604020202020204" pitchFamily="34" charset="0"/>
            </a:endParaRPr>
          </a:p>
          <a:p>
            <a:pPr marL="0" indent="0">
              <a:buNone/>
            </a:pPr>
            <a:endParaRPr lang="en-US" altLang="en-US" i="1" dirty="0">
              <a:latin typeface="Arial" panose="020B0604020202020204" pitchFamily="34" charset="0"/>
            </a:endParaRPr>
          </a:p>
          <a:p>
            <a:pPr marL="0" indent="0">
              <a:buNone/>
            </a:pPr>
            <a:r>
              <a:rPr kumimoji="0" lang="en-US" altLang="en-US" sz="3200" b="0" i="1" u="none" strike="noStrike" cap="none" normalizeH="0" baseline="0" dirty="0">
                <a:ln>
                  <a:noFill/>
                </a:ln>
                <a:solidFill>
                  <a:schemeClr val="tx1"/>
                </a:solidFill>
                <a:effectLst/>
                <a:latin typeface="Arial" panose="020B0604020202020204" pitchFamily="34" charset="0"/>
              </a:rPr>
              <a:t>"</a:t>
            </a:r>
            <a:r>
              <a:rPr kumimoji="0" lang="en-US" altLang="en-US" sz="4000" b="0" i="1" u="none" strike="noStrike" cap="none" normalizeH="0" baseline="0" dirty="0">
                <a:ln>
                  <a:noFill/>
                </a:ln>
                <a:solidFill>
                  <a:schemeClr val="tx1"/>
                </a:solidFill>
                <a:effectLst/>
              </a:rPr>
              <a:t>Together, we aim to safeguard our schools and neighborhoods. Stay tuned for our upcoming presentations and discussions."</a:t>
            </a:r>
            <a:endParaRPr kumimoji="0" lang="en-US" altLang="en-US" sz="4000" b="0" i="0" u="none" strike="noStrike" cap="none" normalizeH="0" baseline="0" dirty="0">
              <a:ln>
                <a:noFill/>
              </a:ln>
              <a:solidFill>
                <a:schemeClr val="tx1"/>
              </a:solidFill>
              <a:effectLst/>
            </a:endParaRPr>
          </a:p>
          <a:p>
            <a:endParaRPr lang="en-US" dirty="0"/>
          </a:p>
        </p:txBody>
      </p:sp>
    </p:spTree>
    <p:extLst>
      <p:ext uri="{BB962C8B-B14F-4D97-AF65-F5344CB8AC3E}">
        <p14:creationId xmlns:p14="http://schemas.microsoft.com/office/powerpoint/2010/main" val="1702162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57DB5-3457-4318-96E0-0BD50BFFE463}"/>
              </a:ext>
            </a:extLst>
          </p:cNvPr>
          <p:cNvSpPr>
            <a:spLocks noGrp="1"/>
          </p:cNvSpPr>
          <p:nvPr>
            <p:ph type="title"/>
          </p:nvPr>
        </p:nvSpPr>
        <p:spPr/>
        <p:txBody>
          <a:bodyPr>
            <a:normAutofit/>
          </a:bodyPr>
          <a:lstStyle/>
          <a:p>
            <a:r>
              <a:rPr lang="en-US">
                <a:solidFill>
                  <a:srgbClr val="0070C0"/>
                </a:solidFill>
                <a:ea typeface="Calibri"/>
                <a:cs typeface="Calibri"/>
              </a:rPr>
              <a:t>References</a:t>
            </a:r>
          </a:p>
        </p:txBody>
      </p:sp>
      <p:pic>
        <p:nvPicPr>
          <p:cNvPr id="5" name="Picture 4">
            <a:extLst>
              <a:ext uri="{FF2B5EF4-FFF2-40B4-BE49-F238E27FC236}">
                <a16:creationId xmlns:a16="http://schemas.microsoft.com/office/drawing/2014/main" id="{667D84DF-C77F-40D8-8DA2-5E0A68487F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extBox 2">
            <a:extLst>
              <a:ext uri="{FF2B5EF4-FFF2-40B4-BE49-F238E27FC236}">
                <a16:creationId xmlns:a16="http://schemas.microsoft.com/office/drawing/2014/main" id="{9813D985-A33D-07A4-601C-12BB6EB28D47}"/>
              </a:ext>
            </a:extLst>
          </p:cNvPr>
          <p:cNvSpPr txBox="1"/>
          <p:nvPr/>
        </p:nvSpPr>
        <p:spPr>
          <a:xfrm>
            <a:off x="178677" y="1790262"/>
            <a:ext cx="11589405"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000" dirty="0">
                <a:latin typeface="Arial"/>
                <a:cs typeface="Arial"/>
              </a:rPr>
              <a:t>•</a:t>
            </a:r>
            <a:r>
              <a:rPr lang="en-US" sz="2000" dirty="0">
                <a:cs typeface="Arial"/>
              </a:rPr>
              <a:t>Danner, O. K., Hudak, L., </a:t>
            </a:r>
            <a:r>
              <a:rPr lang="en-US" sz="2000" dirty="0" err="1">
                <a:cs typeface="Arial"/>
              </a:rPr>
              <a:t>Bayakly</a:t>
            </a:r>
            <a:r>
              <a:rPr lang="en-US" sz="2000" dirty="0">
                <a:cs typeface="Arial"/>
              </a:rPr>
              <a:t>, R., </a:t>
            </a:r>
            <a:r>
              <a:rPr lang="en-US" sz="2000" dirty="0" err="1">
                <a:cs typeface="Arial"/>
              </a:rPr>
              <a:t>Koplan</a:t>
            </a:r>
            <a:r>
              <a:rPr lang="en-US" sz="2000" dirty="0">
                <a:cs typeface="Arial"/>
              </a:rPr>
              <a:t>, C., Kelly, A., </a:t>
            </a:r>
            <a:r>
              <a:rPr lang="en-US" sz="2000" dirty="0" err="1">
                <a:cs typeface="Arial"/>
              </a:rPr>
              <a:t>Nieb</a:t>
            </a:r>
            <a:r>
              <a:rPr lang="en-US" sz="2000" dirty="0">
                <a:cs typeface="Arial"/>
              </a:rPr>
              <a:t>, S. L., &amp; Heron, S. L. (2020). </a:t>
            </a:r>
            <a:r>
              <a:rPr lang="en-US" sz="2000" i="1" dirty="0">
                <a:cs typeface="Arial"/>
              </a:rPr>
              <a:t>Redefining Our Understanding of The Impact of Firearm-Related Injury in the State of Georgia: A White Paper by the Violence Prevention Task Force of IPRCE</a:t>
            </a:r>
            <a:r>
              <a:rPr lang="en-US" sz="2000" dirty="0">
                <a:cs typeface="Arial"/>
              </a:rPr>
              <a:t>. </a:t>
            </a:r>
            <a:r>
              <a:rPr lang="en-US" sz="2000" i="1" dirty="0">
                <a:cs typeface="Arial"/>
              </a:rPr>
              <a:t>Journal of the Georgia Public Health Association</a:t>
            </a:r>
            <a:r>
              <a:rPr lang="en-US" sz="2000" dirty="0">
                <a:cs typeface="Arial"/>
              </a:rPr>
              <a:t>, 8(1), 90-100. Retrieved from </a:t>
            </a:r>
            <a:r>
              <a:rPr lang="en-US" sz="2000" u="sng" dirty="0">
                <a:solidFill>
                  <a:srgbClr val="0000FF"/>
                </a:solidFill>
                <a:cs typeface="Arial"/>
                <a:hlinkClick r:id="rId3"/>
              </a:rPr>
              <a:t>Georgia Southern University Digital Commons</a:t>
            </a:r>
            <a:r>
              <a:rPr lang="en-US" sz="2000" dirty="0">
                <a:cs typeface="Arial"/>
              </a:rPr>
              <a:t> ​</a:t>
            </a:r>
          </a:p>
          <a:p>
            <a:pPr marL="228600" indent="-228600">
              <a:buFont typeface=""/>
              <a:buChar char="•"/>
            </a:pPr>
            <a:r>
              <a:rPr lang="en-US" sz="2000" u="sng" dirty="0">
                <a:solidFill>
                  <a:srgbClr val="0000FF"/>
                </a:solidFill>
                <a:cs typeface="Arial"/>
                <a:hlinkClick r:id="rId4"/>
              </a:rPr>
              <a:t>Solutions | Center for Gun Violence Solutions (jhu.edu)</a:t>
            </a:r>
            <a:r>
              <a:rPr lang="en-US" sz="2000" dirty="0">
                <a:cs typeface="Arial"/>
              </a:rPr>
              <a:t>​</a:t>
            </a:r>
            <a:endParaRPr lang="en-US" sz="2000" dirty="0">
              <a:ea typeface="Calibri"/>
              <a:cs typeface="Arial"/>
            </a:endParaRPr>
          </a:p>
          <a:p>
            <a:pPr marL="228600" indent="-228600">
              <a:buFont typeface=""/>
              <a:buChar char="•"/>
            </a:pPr>
            <a:r>
              <a:rPr lang="en-US" sz="2000" dirty="0">
                <a:latin typeface="Aptos"/>
                <a:ea typeface="Calibri"/>
                <a:cs typeface="Arial"/>
              </a:rPr>
              <a:t>The recommended form of citation for this website is Everytown for Gun Safety Support Fund, “Everytown Gun Law Rankings,” accessed [September 30, 2024], </a:t>
            </a:r>
            <a:r>
              <a:rPr lang="en-US" sz="2000" dirty="0">
                <a:solidFill>
                  <a:srgbClr val="001C60"/>
                </a:solidFill>
                <a:latin typeface="Aptos"/>
                <a:ea typeface="Calibri"/>
                <a:cs typeface="Arial"/>
                <a:hlinkClick r:id="rId5"/>
              </a:rPr>
              <a:t>https://everytownresearch.org/rankings</a:t>
            </a:r>
            <a:r>
              <a:rPr lang="en-US" sz="1400" dirty="0">
                <a:solidFill>
                  <a:srgbClr val="001C60"/>
                </a:solidFill>
                <a:latin typeface="Aptos"/>
                <a:ea typeface="Calibri"/>
                <a:cs typeface="Arial"/>
                <a:hlinkClick r:id="rId5"/>
              </a:rPr>
              <a:t>/</a:t>
            </a:r>
            <a:r>
              <a:rPr lang="en-US" sz="1400" dirty="0">
                <a:latin typeface="Aptos"/>
                <a:ea typeface="Calibri"/>
                <a:cs typeface="Arial"/>
              </a:rPr>
              <a:t>.</a:t>
            </a:r>
            <a:endParaRPr lang="en-US" sz="2400" dirty="0">
              <a:ea typeface="Calibri"/>
              <a:cs typeface="Arial"/>
            </a:endParaRPr>
          </a:p>
        </p:txBody>
      </p:sp>
    </p:spTree>
    <p:extLst>
      <p:ext uri="{BB962C8B-B14F-4D97-AF65-F5344CB8AC3E}">
        <p14:creationId xmlns:p14="http://schemas.microsoft.com/office/powerpoint/2010/main" val="18636349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extBox 2">
            <a:extLst>
              <a:ext uri="{FF2B5EF4-FFF2-40B4-BE49-F238E27FC236}">
                <a16:creationId xmlns:a16="http://schemas.microsoft.com/office/drawing/2014/main" id="{05AC01BE-B661-456C-8045-B87B7D05A901}"/>
              </a:ext>
            </a:extLst>
          </p:cNvPr>
          <p:cNvSpPr txBox="1"/>
          <p:nvPr/>
        </p:nvSpPr>
        <p:spPr>
          <a:xfrm>
            <a:off x="993913" y="1987826"/>
            <a:ext cx="9581322" cy="2308324"/>
          </a:xfrm>
          <a:prstGeom prst="rect">
            <a:avLst/>
          </a:prstGeom>
          <a:noFill/>
        </p:spPr>
        <p:txBody>
          <a:bodyPr wrap="square" rtlCol="0">
            <a:spAutoFit/>
          </a:bodyPr>
          <a:lstStyle/>
          <a:p>
            <a:pPr algn="ctr"/>
            <a:r>
              <a:rPr lang="en-US" sz="7200" dirty="0">
                <a:effectLst>
                  <a:outerShdw blurRad="38100" dist="38100" dir="2700000" algn="tl">
                    <a:srgbClr val="000000">
                      <a:alpha val="43137"/>
                    </a:srgbClr>
                  </a:outerShdw>
                </a:effectLst>
              </a:rPr>
              <a:t>Questions and Comments !!!!</a:t>
            </a:r>
          </a:p>
        </p:txBody>
      </p:sp>
    </p:spTree>
    <p:extLst>
      <p:ext uri="{BB962C8B-B14F-4D97-AF65-F5344CB8AC3E}">
        <p14:creationId xmlns:p14="http://schemas.microsoft.com/office/powerpoint/2010/main" val="31835716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extBox 2">
            <a:extLst>
              <a:ext uri="{FF2B5EF4-FFF2-40B4-BE49-F238E27FC236}">
                <a16:creationId xmlns:a16="http://schemas.microsoft.com/office/drawing/2014/main" id="{05AC01BE-B661-456C-8045-B87B7D05A901}"/>
              </a:ext>
            </a:extLst>
          </p:cNvPr>
          <p:cNvSpPr txBox="1"/>
          <p:nvPr/>
        </p:nvSpPr>
        <p:spPr>
          <a:xfrm>
            <a:off x="1246072" y="658559"/>
            <a:ext cx="9581322" cy="1200329"/>
          </a:xfrm>
          <a:prstGeom prst="rect">
            <a:avLst/>
          </a:prstGeom>
          <a:noFill/>
        </p:spPr>
        <p:txBody>
          <a:bodyPr wrap="square" rtlCol="0">
            <a:spAutoFit/>
          </a:bodyPr>
          <a:lstStyle/>
          <a:p>
            <a:pPr algn="ctr"/>
            <a:r>
              <a:rPr lang="en-US" sz="7200" dirty="0">
                <a:effectLst>
                  <a:outerShdw blurRad="38100" dist="38100" dir="2700000" algn="tl">
                    <a:srgbClr val="000000">
                      <a:alpha val="43137"/>
                    </a:srgbClr>
                  </a:outerShdw>
                </a:effectLst>
              </a:rPr>
              <a:t>How did we do?</a:t>
            </a:r>
          </a:p>
        </p:txBody>
      </p:sp>
      <p:pic>
        <p:nvPicPr>
          <p:cNvPr id="5" name="Picture 4">
            <a:extLst>
              <a:ext uri="{FF2B5EF4-FFF2-40B4-BE49-F238E27FC236}">
                <a16:creationId xmlns:a16="http://schemas.microsoft.com/office/drawing/2014/main" id="{7971C609-EA6A-49A9-A231-77C7D3A7DB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152" y="1858888"/>
            <a:ext cx="3599695" cy="3599695"/>
          </a:xfrm>
          <a:prstGeom prst="rect">
            <a:avLst/>
          </a:prstGeom>
        </p:spPr>
      </p:pic>
    </p:spTree>
    <p:extLst>
      <p:ext uri="{BB962C8B-B14F-4D97-AF65-F5344CB8AC3E}">
        <p14:creationId xmlns:p14="http://schemas.microsoft.com/office/powerpoint/2010/main" val="148244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sp>
        <p:nvSpPr>
          <p:cNvPr id="3" name="TextBox 2">
            <a:extLst>
              <a:ext uri="{FF2B5EF4-FFF2-40B4-BE49-F238E27FC236}">
                <a16:creationId xmlns:a16="http://schemas.microsoft.com/office/drawing/2014/main" id="{383FE929-7F5A-9952-50B0-8D9242E5FBE9}"/>
              </a:ext>
            </a:extLst>
          </p:cNvPr>
          <p:cNvSpPr txBox="1"/>
          <p:nvPr/>
        </p:nvSpPr>
        <p:spPr>
          <a:xfrm>
            <a:off x="828741" y="28081"/>
            <a:ext cx="1089563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ea typeface="Calibri"/>
                <a:cs typeface="Calibri"/>
              </a:rPr>
              <a:t>Data on Gun Violence</a:t>
            </a:r>
          </a:p>
        </p:txBody>
      </p:sp>
      <p:pic>
        <p:nvPicPr>
          <p:cNvPr id="5" name="Picture 4" descr="A screenshot of a graph&#10;&#10;Description automatically generated">
            <a:extLst>
              <a:ext uri="{FF2B5EF4-FFF2-40B4-BE49-F238E27FC236}">
                <a16:creationId xmlns:a16="http://schemas.microsoft.com/office/drawing/2014/main" id="{F3876845-08D6-858A-131E-9CC835937513}"/>
              </a:ext>
            </a:extLst>
          </p:cNvPr>
          <p:cNvPicPr>
            <a:picLocks noChangeAspect="1"/>
          </p:cNvPicPr>
          <p:nvPr/>
        </p:nvPicPr>
        <p:blipFill>
          <a:blip r:embed="rId3"/>
          <a:stretch>
            <a:fillRect/>
          </a:stretch>
        </p:blipFill>
        <p:spPr>
          <a:xfrm>
            <a:off x="2324454" y="543035"/>
            <a:ext cx="9399922" cy="5640553"/>
          </a:xfrm>
          <a:prstGeom prst="rect">
            <a:avLst/>
          </a:prstGeom>
        </p:spPr>
      </p:pic>
    </p:spTree>
    <p:extLst>
      <p:ext uri="{BB962C8B-B14F-4D97-AF65-F5344CB8AC3E}">
        <p14:creationId xmlns:p14="http://schemas.microsoft.com/office/powerpoint/2010/main" val="10694190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 y="6186769"/>
            <a:ext cx="12191308" cy="689995"/>
          </a:xfrm>
          <a:prstGeom prst="rect">
            <a:avLst/>
          </a:prstGeom>
        </p:spPr>
      </p:pic>
      <p:pic>
        <p:nvPicPr>
          <p:cNvPr id="5" name="Picture 4" descr="A map of the united states with orange lights&#10;&#10;Description automatically generated">
            <a:extLst>
              <a:ext uri="{FF2B5EF4-FFF2-40B4-BE49-F238E27FC236}">
                <a16:creationId xmlns:a16="http://schemas.microsoft.com/office/drawing/2014/main" id="{EBA72815-41C3-E3F5-2336-714E71AF2D4D}"/>
              </a:ext>
            </a:extLst>
          </p:cNvPr>
          <p:cNvPicPr>
            <a:picLocks noChangeAspect="1"/>
          </p:cNvPicPr>
          <p:nvPr/>
        </p:nvPicPr>
        <p:blipFill>
          <a:blip r:embed="rId3"/>
          <a:stretch>
            <a:fillRect/>
          </a:stretch>
        </p:blipFill>
        <p:spPr>
          <a:xfrm>
            <a:off x="6093428" y="532086"/>
            <a:ext cx="5803352" cy="3928241"/>
          </a:xfrm>
          <a:prstGeom prst="rect">
            <a:avLst/>
          </a:prstGeom>
        </p:spPr>
      </p:pic>
      <p:sp>
        <p:nvSpPr>
          <p:cNvPr id="6" name="TextBox 5">
            <a:extLst>
              <a:ext uri="{FF2B5EF4-FFF2-40B4-BE49-F238E27FC236}">
                <a16:creationId xmlns:a16="http://schemas.microsoft.com/office/drawing/2014/main" id="{87306FD8-F5AA-1160-142B-3362EDD5401A}"/>
              </a:ext>
            </a:extLst>
          </p:cNvPr>
          <p:cNvSpPr txBox="1"/>
          <p:nvPr/>
        </p:nvSpPr>
        <p:spPr>
          <a:xfrm>
            <a:off x="590331" y="1553779"/>
            <a:ext cx="50029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hlinkClick r:id="rId4"/>
              </a:rPr>
              <a:t>Gun Violence Archive</a:t>
            </a:r>
            <a:endParaRPr lang="en-US" sz="3200" b="1" dirty="0">
              <a:ea typeface="Calibri"/>
              <a:cs typeface="Calibri"/>
            </a:endParaRPr>
          </a:p>
        </p:txBody>
      </p:sp>
    </p:spTree>
    <p:extLst>
      <p:ext uri="{BB962C8B-B14F-4D97-AF65-F5344CB8AC3E}">
        <p14:creationId xmlns:p14="http://schemas.microsoft.com/office/powerpoint/2010/main" val="208034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7E0A142BB1BC429C7D357B08BA4A62" ma:contentTypeVersion="18" ma:contentTypeDescription="Create a new document." ma:contentTypeScope="" ma:versionID="a9d6ed801e6ed44003af5b1a21e26658">
  <xsd:schema xmlns:xsd="http://www.w3.org/2001/XMLSchema" xmlns:xs="http://www.w3.org/2001/XMLSchema" xmlns:p="http://schemas.microsoft.com/office/2006/metadata/properties" xmlns:ns3="5a6e9c8f-b7c6-4ab1-bf58-a4d7fa9ba72f" xmlns:ns4="d5d05631-fe19-4540-a67e-931636f047fc" targetNamespace="http://schemas.microsoft.com/office/2006/metadata/properties" ma:root="true" ma:fieldsID="b921dd9129343047180ab0d471bfcc4a" ns3:_="" ns4:_="">
    <xsd:import namespace="5a6e9c8f-b7c6-4ab1-bf58-a4d7fa9ba72f"/>
    <xsd:import namespace="d5d05631-fe19-4540-a67e-931636f047f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e9c8f-b7c6-4ab1-bf58-a4d7fa9ba7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d05631-fe19-4540-a67e-931636f047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5a6e9c8f-b7c6-4ab1-bf58-a4d7fa9ba72f" xsi:nil="true"/>
  </documentManagement>
</p:properties>
</file>

<file path=customXml/itemProps1.xml><?xml version="1.0" encoding="utf-8"?>
<ds:datastoreItem xmlns:ds="http://schemas.openxmlformats.org/officeDocument/2006/customXml" ds:itemID="{364D152C-2ADD-4FF3-9D78-F093518F21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6e9c8f-b7c6-4ab1-bf58-a4d7fa9ba72f"/>
    <ds:schemaRef ds:uri="d5d05631-fe19-4540-a67e-931636f047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0518C07-F48E-4AE6-ADEB-34DF85731724}">
  <ds:schemaRefs>
    <ds:schemaRef ds:uri="http://schemas.microsoft.com/sharepoint/v3/contenttype/forms"/>
  </ds:schemaRefs>
</ds:datastoreItem>
</file>

<file path=customXml/itemProps3.xml><?xml version="1.0" encoding="utf-8"?>
<ds:datastoreItem xmlns:ds="http://schemas.openxmlformats.org/officeDocument/2006/customXml" ds:itemID="{2A3A1341-98D5-44CE-9825-E8C19FB5DFA8}">
  <ds:schemaRefs>
    <ds:schemaRef ds:uri="http://purl.org/dc/elements/1.1/"/>
    <ds:schemaRef ds:uri="http://schemas.microsoft.com/office/2006/metadata/properties"/>
    <ds:schemaRef ds:uri="d5d05631-fe19-4540-a67e-931636f047fc"/>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5a6e9c8f-b7c6-4ab1-bf58-a4d7fa9ba72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178</TotalTime>
  <Words>2406</Words>
  <Application>Microsoft Office PowerPoint</Application>
  <PresentationFormat>Widescreen</PresentationFormat>
  <Paragraphs>168</Paragraphs>
  <Slides>73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73</vt:i4>
      </vt:variant>
    </vt:vector>
  </HeadingPairs>
  <TitlesOfParts>
    <vt:vector size="79" baseType="lpstr">
      <vt:lpstr>Aptos</vt:lpstr>
      <vt:lpstr>Arial</vt:lpstr>
      <vt:lpstr>Calibri</vt:lpstr>
      <vt:lpstr>Tahoma</vt:lpstr>
      <vt:lpstr>Times New Roman</vt:lpstr>
      <vt:lpstr>Office Theme</vt:lpstr>
      <vt:lpstr>PowerPoint Presentation</vt:lpstr>
      <vt:lpstr>PowerPoint Presentation</vt:lpstr>
      <vt:lpstr>PowerPoint Presentation</vt:lpstr>
      <vt:lpstr>Welcome</vt:lpstr>
      <vt:lpstr>Meet Our Team</vt:lpstr>
      <vt:lpstr>Our Mission</vt:lpstr>
      <vt:lpstr>PowerPoint Presentation</vt:lpstr>
      <vt:lpstr>PowerPoint Presentation</vt:lpstr>
      <vt:lpstr>PowerPoint Presentation</vt:lpstr>
      <vt:lpstr>PowerPoint Presentation</vt:lpstr>
      <vt:lpstr>PowerPoint Presentation</vt:lpstr>
      <vt:lpstr>Student Survey Results</vt:lpstr>
      <vt:lpstr>*I feel safe from gun violence when I am at school.</vt:lpstr>
      <vt:lpstr>My school has effective measures in place to prevent gun violence.</vt:lpstr>
      <vt:lpstr>The presence of security personnel (e.g., guards, resource officers) makes me feel safer at school.</vt:lpstr>
      <vt:lpstr>I believe gun violence in the community influences the safety of my school.</vt:lpstr>
      <vt:lpstr>My school offers sufficient mental health resources for students who feel unsafe or anxious about gun violence.</vt:lpstr>
      <vt:lpstr>I trust my teachers and school staff to handle a potential threat of gun violence effectively.</vt:lpstr>
      <vt:lpstr>I feel that student voices are heard when it comes to decisions about school safety.</vt:lpstr>
      <vt:lpstr>Gun violence in my neighborhood affects how I feel about going to school.</vt:lpstr>
      <vt:lpstr>Steps the school could take to make students feel safer from gun violence…</vt:lpstr>
      <vt:lpstr>Steps the school could take to make students feel safer from gun violence…cont’d.</vt:lpstr>
      <vt:lpstr>PowerPoint Presentation</vt:lpstr>
      <vt:lpstr> Faculty and Staff Survey Results</vt:lpstr>
      <vt:lpstr>Faculty Survey I feel confident that my school is adequately prepared to handle potential gun violence incidents</vt:lpstr>
      <vt:lpstr>Faculty Survey The training I have received prepares me to respond appropriately in the event of gun violence.</vt:lpstr>
      <vt:lpstr>I believe my school’s security measures are sufficient to prevent gun violence.</vt:lpstr>
      <vt:lpstr>I am concerned about the potential for gun violence in my school.</vt:lpstr>
      <vt:lpstr>I feel that collaboration between teachers, administrators, and local authorities can reduce the risk of gun violence in schools.</vt:lpstr>
      <vt:lpstr>I have access to the resources I need to help students who are anxious or traumatized by gun violence.</vt:lpstr>
      <vt:lpstr>I believe there is a connection between gun violence in the community and the safety of my school.</vt:lpstr>
      <vt:lpstr>I feel that more can be done at the local or federal level to protect schools from gun violence.</vt:lpstr>
      <vt:lpstr>What could be done within schools to prevent gun violence…</vt:lpstr>
      <vt:lpstr>What could be done within schools to prevent gun violence…cont’d.</vt:lpstr>
      <vt:lpstr>Parents Survey Results</vt:lpstr>
      <vt:lpstr> Parents Survey I feel confident that my child’s school has effective safety measures in place to prevent gun violence.</vt:lpstr>
      <vt:lpstr>I am satisfied with the communication between the school and parents regarding safety protocols for gun violence.</vt:lpstr>
      <vt:lpstr>I believe that schools need additional support from law enforcement to prevent gun violence.</vt:lpstr>
      <vt:lpstr>Gun violence in the community affects how safe I feel sending my child to school.</vt:lpstr>
      <vt:lpstr>I trust my child’s school to handle a potential gun violence threat effectively.</vt:lpstr>
      <vt:lpstr>I am concerned about the long-term psychological effects of gun violence on children.</vt:lpstr>
      <vt:lpstr>I believe gun violence prevention efforts should involve schools, parents, and the local community working together.</vt:lpstr>
      <vt:lpstr>I feel that current gun control policies are insufficient to protect schools and neighborhoods from gun violence.</vt:lpstr>
      <vt:lpstr>Steps that should be taken by schools and communities to improve safety from gun violence…</vt:lpstr>
      <vt:lpstr>Steps that should be taken by schools and communities to improve safety from gun violence…cont’d.</vt:lpstr>
      <vt:lpstr>Law Enforcement Officers Survey Results</vt:lpstr>
      <vt:lpstr>I have responded to incidents of gun violence in schools.</vt:lpstr>
      <vt:lpstr>I have responded to gun violence in residential neighborhoods.</vt:lpstr>
      <vt:lpstr>Gun violence incidents in neighborhoods occur frequently in my jurisdiction.</vt:lpstr>
      <vt:lpstr>Gun violence is a significant issue in schools in my jurisdiction.</vt:lpstr>
      <vt:lpstr>Access to firearms is a major contributor to gun violence in schools.</vt:lpstr>
      <vt:lpstr>Mental health issues among students contribute to school gun violence.</vt:lpstr>
      <vt:lpstr>Current school safety measures are effective in preventing gun violence.</vt:lpstr>
      <vt:lpstr>Gun violence is a significant issue in neighborhoods in my jurisdiction.  </vt:lpstr>
      <vt:lpstr>Gang activity is a primary cause of gun violence in neighborhoods.</vt:lpstr>
      <vt:lpstr>Easy access to firearms contributes to gun violence in neighborhoods.</vt:lpstr>
      <vt:lpstr>Domestic disputes frequently lead to gun violence in residential areas.</vt:lpstr>
      <vt:lpstr>Current policing strategies are effective in reducing gun violence in neighborhoods.</vt:lpstr>
      <vt:lpstr>I feel well-prepared to respond to incidents of gun violence in schools.</vt:lpstr>
      <vt:lpstr>I feel well-prepared to respond to incidents of gun violence in neighborhoods.</vt:lpstr>
      <vt:lpstr>I have received sufficient training to handle gun violence in schools.</vt:lpstr>
      <vt:lpstr>I have received sufficient training to handle gun violence in neighborhoods.</vt:lpstr>
      <vt:lpstr>Additional training is needed for law enforcement to better handle gun violence situations.</vt:lpstr>
      <vt:lpstr>Community involvement is crucial in preventing gun violence in schools.</vt:lpstr>
      <vt:lpstr>Strengthening mental health services would reduce gun violence in schools and neighborhoods.</vt:lpstr>
      <vt:lpstr>Stricter regulations on firearm access would help reduce gun violence.</vt:lpstr>
      <vt:lpstr>Improving collaboration between law enforcement and schools will reduce school-based violence.</vt:lpstr>
      <vt:lpstr>Suggestions for Addressing Gun Violence in Schools and Neighborhoods</vt:lpstr>
      <vt:lpstr>Suggestions for Addressing Gun Violence in Schools and Neighborhoods</vt:lpstr>
      <vt:lpstr>Conclusion</vt:lpstr>
      <vt:lpstr>References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Recognition of Service</dc:title>
  <dc:creator>Malone, Sheila P.</dc:creator>
  <cp:lastModifiedBy>Owusu-Ansah, Anthony</cp:lastModifiedBy>
  <cp:revision>26</cp:revision>
  <cp:lastPrinted>2018-04-20T18:12:29Z</cp:lastPrinted>
  <dcterms:created xsi:type="dcterms:W3CDTF">2018-04-20T16:18:10Z</dcterms:created>
  <dcterms:modified xsi:type="dcterms:W3CDTF">2024-10-05T12:59:59Z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0x010100E27E0A142BB1BC429C7D357B08BA4A62</vt:lpwstr>
  </property>
</Properties>
</file>