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91" r:id="rId4"/>
    <p:sldId id="267" r:id="rId5"/>
    <p:sldId id="291" r:id="rId6"/>
    <p:sldId id="289" r:id="rId7"/>
    <p:sldId id="293" r:id="rId8"/>
    <p:sldId id="292" r:id="rId9"/>
    <p:sldId id="268" r:id="rId10"/>
    <p:sldId id="282" r:id="rId11"/>
    <p:sldId id="284" r:id="rId12"/>
    <p:sldId id="269" r:id="rId13"/>
    <p:sldId id="285" r:id="rId14"/>
    <p:sldId id="286" r:id="rId15"/>
    <p:sldId id="258" r:id="rId16"/>
    <p:sldId id="265" r:id="rId17"/>
    <p:sldId id="263" r:id="rId18"/>
    <p:sldId id="290" r:id="rId19"/>
    <p:sldId id="294" r:id="rId20"/>
    <p:sldId id="262" r:id="rId21"/>
    <p:sldId id="287" r:id="rId22"/>
    <p:sldId id="266" r:id="rId23"/>
    <p:sldId id="288" r:id="rId24"/>
    <p:sldId id="264" r:id="rId25"/>
    <p:sldId id="2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2213"/>
    <a:srgbClr val="B90B07"/>
    <a:srgbClr val="BB1205"/>
    <a:srgbClr val="EC1606"/>
    <a:srgbClr val="F03502"/>
    <a:srgbClr val="A7E8FF"/>
    <a:srgbClr val="81DEFF"/>
    <a:srgbClr val="53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9E5A0-FB22-4FF2-A255-9222AE64BC8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04FE2-BC00-4B6C-A065-0DF1C661C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7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29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0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63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77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1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1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3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29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26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63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21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25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91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04FE2-BC00-4B6C-A065-0DF1C661CF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9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BAE0B-CF5B-2A45-E5A1-34FAFB569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F83E2-B635-EDCC-A822-C4B2BA458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0E259-6F20-409E-E3BD-F8B10C62D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32603-46F8-7A24-2BC5-51DBC7F9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4C6B7-E5CB-8709-39B3-8D063F7A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9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2F75E-B9E1-AE04-31FE-5CECB2D0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AC60D-CB0A-5682-8A25-89F99A843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861B1-97A3-AB92-B46D-B3432058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713EB-04E0-22E1-96E9-CB442E54E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7DB3A-ACED-8ADB-A205-02BBDA9A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0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84D89E-8819-C326-C73A-775DE591CF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3BFDFB-F177-03E8-04D5-79DAC4570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BF903-F902-B6BA-6F01-EDC5FCA0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0BD55-3A35-B42B-5BDC-8434B0B8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5C0A0-7489-BE91-0981-EFF70E62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7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FD6F-AEB2-67C9-DC10-CF97D11E5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DF0D-BCD1-3240-6212-1CEEB98F8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ADBC4-FAB9-F7A3-6E7E-8B7FDC50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EE5E4-DDD0-6EEF-0A5B-A9B92788F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25038-8E56-AB6B-7A88-225C789A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5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D4E60-FB9E-9A84-01FA-ECBADAB9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58ED9-C1B4-050E-8CDE-46384A379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C91DC-2E72-CA39-4138-F64E736CD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D55B2-DAFA-9D3B-1CF5-B90041EE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E2ED1-E6C8-7D05-C0C4-18AA0033D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0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3EDB-2853-8E52-D676-32BB52AB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86620-51CA-C025-F77E-64563DBED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D382B-DBCC-2DC4-068C-7CE2044BF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A5E52-9297-A4A9-5D35-5E11B639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3D526-52A1-6332-03A2-7412A3D2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8DF5D-79A7-BB08-4945-147BADA2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2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17A7-E558-71EF-1A5F-85C2515C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007AA-7226-3A37-975F-3CB625568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CCF77-4585-08D9-EE2D-DA58A7C38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CFB474-3E93-8275-65B4-FAD699575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5BCA9-9B61-91E0-8F63-742DB3BA3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1314FD-09D7-DEF7-F0C5-0EAA1ECB2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7318F2-D6B9-84C4-F7C5-C4B66A8D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FC0BF1-58D2-C820-9603-788435D8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3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95678-6DE9-C500-D2AA-ED7A46FA6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2190E-E4BB-7AFB-8C20-9EBEF17E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5E1DF9-A5B8-9F00-C2E0-1C3627B5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7C6E3-55DF-7501-3E45-8846F543E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3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60BE4-15B3-49F6-EA2E-E54D340B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1BD75F-322B-0288-C268-6DB82D94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6F38A-F621-AB83-D751-F1B4F426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A42-DF6C-583F-0C75-BA02DEA99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759C7-D8C6-3942-29A7-20DA89F1E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13A2A-8B51-F220-D9F3-926324FBE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FEFFB-3E0B-23C3-CD95-E62C244C0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AC720-CB33-6B4F-EAD2-3EF972C1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DF19E-0292-60E5-F43A-F547A983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1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C3FC-3F76-FF8F-AEFD-FFEE018B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CD3E3B-6ED7-82E6-73B2-6D1BD27D07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B0116-2A51-7EA6-6870-4734727B5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E1873-FA20-4BD6-3A38-052BA6C6B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40BE2-C79A-8338-56E5-2520CF56C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B3986-9083-7861-1FB0-178ADFEC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29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4421D-7EC8-E214-60B0-6E7C88FF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3C2F3-F717-1C4D-6459-3011D005B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8C8F2-1F47-93BE-9F04-9A478E721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CA930-3A92-4D94-A4E7-0CC7AC0516C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79FB7-DE45-A0ED-AFB2-3BA775A3A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10B25-C9EC-2F11-4712-8DA6C61E9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993FC-4CFF-47DE-848D-5B88F133B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1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21" Type="http://schemas.microsoft.com/office/2007/relationships/hdphoto" Target="../media/hdphoto9.wdp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microsoft.com/office/2007/relationships/hdphoto" Target="../media/hdphoto10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8E205-E959-CDDA-CCD2-942586B365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8" t="19677" r="19231" b="29697"/>
          <a:stretch/>
        </p:blipFill>
        <p:spPr>
          <a:xfrm>
            <a:off x="0" y="1944914"/>
            <a:ext cx="12192000" cy="4873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834A8-7881-B949-5281-803D85203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36478"/>
            <a:ext cx="12192000" cy="1951630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Modern No. 20" panose="02070704070505020303" pitchFamily="18" charset="0"/>
              </a:rPr>
              <a:t>Mugshot Photos: Media, Police, and Stigmatization</a:t>
            </a:r>
            <a:br>
              <a:rPr lang="en-US" sz="3100" dirty="0">
                <a:latin typeface="Modern No. 20" panose="02070704070505020303" pitchFamily="18" charset="0"/>
              </a:rPr>
            </a:br>
            <a:r>
              <a:rPr lang="en-US" sz="3600" dirty="0">
                <a:latin typeface="Modern No. 20" panose="02070704070505020303" pitchFamily="18" charset="0"/>
              </a:rPr>
              <a:t>Tom Hochschild &amp; Lorna Alvarez-Rivera</a:t>
            </a:r>
            <a:br>
              <a:rPr lang="en-US" sz="3600" dirty="0">
                <a:latin typeface="Modern No. 20" panose="02070704070505020303" pitchFamily="18" charset="0"/>
              </a:rPr>
            </a:br>
            <a:r>
              <a:rPr lang="en-US" sz="3600" dirty="0">
                <a:latin typeface="Modern No. 20" panose="02070704070505020303" pitchFamily="18" charset="0"/>
              </a:rPr>
              <a:t>Valdosta State University</a:t>
            </a:r>
            <a:endParaRPr lang="en-US" sz="3100" dirty="0"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6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2679" y="3361901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mental illness 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55380" y="3377626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promiscuous</a:t>
            </a:r>
            <a:r>
              <a:rPr lang="en-US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 </a:t>
            </a:r>
            <a:endParaRPr lang="en-US" sz="3200" dirty="0">
              <a:solidFill>
                <a:srgbClr val="FF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0133" y="1976458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criminal record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74844" y="513952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gambling addict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373152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spouse/child abuser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5216" y="2057401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thief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3707" y="1929826"/>
            <a:ext cx="2941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drug addict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6314" y="5029201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lazy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9108" y="5791201"/>
            <a:ext cx="467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disfluent (stutterer)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8400" y="2615626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unhygienic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6200" y="464820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cheater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114413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Modern No. 20" pitchFamily="18" charset="0"/>
              </a:rPr>
              <a:t>1) Deviations in Personal Traits</a:t>
            </a:r>
            <a:endParaRPr lang="en-US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2678376" y="762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>
                <a:latin typeface="Modern No. 20" pitchFamily="18" charset="0"/>
              </a:rPr>
              <a:t>Three Types of Stigma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4274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7023" y="1667105"/>
            <a:ext cx="4095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race/ethnicity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9934" y="4673026"/>
            <a:ext cx="470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regional background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200" y="5511226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political affiliation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5710536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vegetarianism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199" y="2539426"/>
            <a:ext cx="4640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family reputation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600" y="4411442"/>
            <a:ext cx="5618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university affiliation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9806" y="2702060"/>
            <a:ext cx="262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occupation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13437" y="3868947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7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age 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97105" y="1408935"/>
            <a:ext cx="5530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sexual orientation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65521" y="367673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gender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36906" y="2600837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social class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3600" y="152401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</a:b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436960" y="311622"/>
            <a:ext cx="525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Modern No. 20" pitchFamily="18" charset="0"/>
              </a:rPr>
              <a:t>2) Group Traits</a:t>
            </a: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R-AhPgfJIeo/S8Y3mfgn93I/AAAAAAAAJj8/8FgCen_5QJ8/s1600/Victoria-Wr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85" y="1240496"/>
            <a:ext cx="3504287" cy="210257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399" y="3339236"/>
            <a:ext cx="186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cherubism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dern No. 20" pitchFamily="18" charset="0"/>
            </a:endParaRPr>
          </a:p>
        </p:txBody>
      </p:sp>
      <p:pic>
        <p:nvPicPr>
          <p:cNvPr id="1028" name="Picture 4" descr="http://smiletrainorg.files.wordpress.com/2012/01/abdi-hassan-before-cleft-surg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62" y="2589046"/>
            <a:ext cx="2432581" cy="229473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1544" y="491432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cleft lip</a:t>
            </a:r>
          </a:p>
        </p:txBody>
      </p:sp>
      <p:pic>
        <p:nvPicPr>
          <p:cNvPr id="4098" name="Picture 2" descr="http://spectrum.ieee.org/image/6392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r="21404"/>
          <a:stretch/>
        </p:blipFill>
        <p:spPr bwMode="auto">
          <a:xfrm>
            <a:off x="8724279" y="2223272"/>
            <a:ext cx="2209684" cy="28047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8568" y="5028004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prosthetic limb</a:t>
            </a:r>
          </a:p>
        </p:txBody>
      </p:sp>
      <p:pic>
        <p:nvPicPr>
          <p:cNvPr id="4100" name="Picture 4" descr="http://img.ezinemark.com/imagemanager2/files/30002494/2010/06/2010-06-22-12-07-18-5-carol-ann-yagers-death-mainly-resulted-from-kidne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79" y="4063912"/>
            <a:ext cx="2576515" cy="21184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1" y="6182380"/>
            <a:ext cx="262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itchFamily="18" charset="0"/>
              </a:rPr>
              <a:t>morbid obesity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4525" y="286601"/>
            <a:ext cx="9962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Modern No. 20" pitchFamily="18" charset="0"/>
              </a:rPr>
              <a:t>3) External Physical Deviations</a:t>
            </a:r>
            <a:endParaRPr lang="en-US" sz="4800" dirty="0"/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83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70D8C-5B8B-9A84-FA83-5C8270B3AB62}"/>
              </a:ext>
            </a:extLst>
          </p:cNvPr>
          <p:cNvSpPr txBox="1"/>
          <p:nvPr/>
        </p:nvSpPr>
        <p:spPr>
          <a:xfrm>
            <a:off x="275771" y="63191"/>
            <a:ext cx="11524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Modern No. 20" panose="02070704070505020303" pitchFamily="18" charset="0"/>
              </a:rPr>
              <a:t>Benefits of Releasing Mugshot Photos?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30380-C02C-55DE-2C81-0A6284B3596A}"/>
              </a:ext>
            </a:extLst>
          </p:cNvPr>
          <p:cNvSpPr txBox="1"/>
          <p:nvPr/>
        </p:nvSpPr>
        <p:spPr>
          <a:xfrm>
            <a:off x="275771" y="1044135"/>
            <a:ext cx="119162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latin typeface="Modern No. 20" panose="02070704070505020303" pitchFamily="18" charset="0"/>
              </a:rPr>
              <a:t>Specific Deterrence?</a:t>
            </a:r>
          </a:p>
          <a:p>
            <a:pPr marL="1028700" lvl="1" indent="-571500">
              <a:buFont typeface="Modern No. 20" panose="02070704070505020303" pitchFamily="18" charset="0"/>
              <a:buChar char="×"/>
            </a:pPr>
            <a:r>
              <a:rPr lang="en-US" sz="4000" dirty="0">
                <a:latin typeface="Modern No. 20" panose="02070704070505020303" pitchFamily="18" charset="0"/>
              </a:rPr>
              <a:t>Mugshot already on file.</a:t>
            </a:r>
          </a:p>
          <a:p>
            <a:pPr marL="1028700" lvl="1" indent="-571500">
              <a:buFont typeface="Modern No. 20" panose="02070704070505020303" pitchFamily="18" charset="0"/>
              <a:buChar char="×"/>
            </a:pPr>
            <a:r>
              <a:rPr lang="en-US" sz="4000" dirty="0">
                <a:latin typeface="Modern No. 20" panose="02070704070505020303" pitchFamily="18" charset="0"/>
              </a:rPr>
              <a:t>U.S. recidivism rates are around 75% after 5 years.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4000" dirty="0">
              <a:latin typeface="Modern No. 20" panose="0207070407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4000" dirty="0">
              <a:latin typeface="Modern No. 20" panose="0207070407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>
              <a:latin typeface="Modern No. 20" panose="02070704070505020303" pitchFamily="18" charset="0"/>
            </a:endParaRPr>
          </a:p>
          <a:p>
            <a:endParaRPr lang="en-US" sz="3200" dirty="0">
              <a:latin typeface="Modern No. 20" panose="02070704070505020303" pitchFamily="18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62BF127-C3E0-C6A3-7B5B-8E102593F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11029" r="2437" b="3192"/>
          <a:stretch/>
        </p:blipFill>
        <p:spPr bwMode="auto">
          <a:xfrm>
            <a:off x="3211871" y="3112441"/>
            <a:ext cx="5749249" cy="355564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70D8C-5B8B-9A84-FA83-5C8270B3AB62}"/>
              </a:ext>
            </a:extLst>
          </p:cNvPr>
          <p:cNvSpPr txBox="1"/>
          <p:nvPr/>
        </p:nvSpPr>
        <p:spPr>
          <a:xfrm>
            <a:off x="275771" y="35056"/>
            <a:ext cx="11524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Modern No. 20" panose="02070704070505020303" pitchFamily="18" charset="0"/>
              </a:rPr>
              <a:t>Benefits of Releasing Mugshot Photos?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30380-C02C-55DE-2C81-0A6284B3596A}"/>
              </a:ext>
            </a:extLst>
          </p:cNvPr>
          <p:cNvSpPr txBox="1"/>
          <p:nvPr/>
        </p:nvSpPr>
        <p:spPr>
          <a:xfrm>
            <a:off x="275771" y="664299"/>
            <a:ext cx="1191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latin typeface="Modern No. 20" panose="02070704070505020303" pitchFamily="18" charset="0"/>
              </a:rPr>
              <a:t>General Deterrence?</a:t>
            </a:r>
            <a:endParaRPr lang="en-US" sz="3200" dirty="0">
              <a:latin typeface="Modern No. 20" panose="020707040705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A680A-F87C-62FC-5034-4753580C2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54" t="19356" r="23154" b="13829"/>
          <a:stretch/>
        </p:blipFill>
        <p:spPr>
          <a:xfrm>
            <a:off x="1319949" y="1372185"/>
            <a:ext cx="9552102" cy="53931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724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834A8-7881-B949-5281-803D85203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32131"/>
            <a:ext cx="12192000" cy="1090046"/>
          </a:xfrm>
        </p:spPr>
        <p:txBody>
          <a:bodyPr>
            <a:noAutofit/>
          </a:bodyPr>
          <a:lstStyle/>
          <a:p>
            <a:r>
              <a:rPr lang="en-US" sz="4000" u="sng" dirty="0">
                <a:latin typeface="Modern No. 20" panose="02070704070505020303" pitchFamily="18" charset="0"/>
              </a:rPr>
              <a:t>What’s the harm when mugshot photos are made public?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F1D64-9E11-AC7F-0572-774E3A768606}"/>
              </a:ext>
            </a:extLst>
          </p:cNvPr>
          <p:cNvSpPr txBox="1"/>
          <p:nvPr/>
        </p:nvSpPr>
        <p:spPr>
          <a:xfrm>
            <a:off x="0" y="1959172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en-US" sz="3000" dirty="0">
                <a:latin typeface="Modern No. 20" panose="02070704070505020303" pitchFamily="18" charset="0"/>
              </a:rPr>
              <a:t>Damages person’s reputation.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000" dirty="0">
                <a:latin typeface="Modern No. 20" panose="02070704070505020303" pitchFamily="18" charset="0"/>
              </a:rPr>
              <a:t>Can stigmatize and harm people within same group.                             (e.g., family, employer, school, race/ethnicity, neighborhood, sexuality)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000" dirty="0">
                <a:latin typeface="Modern No. 20" panose="02070704070505020303" pitchFamily="18" charset="0"/>
              </a:rPr>
              <a:t>Damages person’s relationships with family, friends, employer or school.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000" dirty="0">
                <a:latin typeface="Modern No. 20" panose="02070704070505020303" pitchFamily="18" charset="0"/>
              </a:rPr>
              <a:t>Causes mental and emotional turmoil for person.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000" dirty="0">
                <a:latin typeface="Modern No. 20" panose="02070704070505020303" pitchFamily="18" charset="0"/>
              </a:rPr>
              <a:t>Makes it difficult for person to maintain or find intimate partner relationship.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000" dirty="0">
                <a:latin typeface="Modern No. 20" panose="02070704070505020303" pitchFamily="18" charset="0"/>
              </a:rPr>
              <a:t>Hinders person’s ability to maintain or find employment.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000" dirty="0">
                <a:latin typeface="Modern No. 20" panose="02070704070505020303" pitchFamily="18" charset="0"/>
              </a:rPr>
              <a:t>Makes it difficult for person to acquire loans or financial aid.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000" dirty="0">
                <a:latin typeface="Modern No. 20" panose="02070704070505020303" pitchFamily="18" charset="0"/>
              </a:rPr>
              <a:t>Can lead to extortion.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BAD24-A4F0-4314-B255-28EF1814AF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8" t="26693" r="19231" b="56564"/>
          <a:stretch/>
        </p:blipFill>
        <p:spPr>
          <a:xfrm>
            <a:off x="0" y="0"/>
            <a:ext cx="12192000" cy="131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AD390-3FA1-7904-4272-7198917B99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2" t="45501" r="36309" b="34172"/>
          <a:stretch/>
        </p:blipFill>
        <p:spPr>
          <a:xfrm>
            <a:off x="1433190" y="707355"/>
            <a:ext cx="9325622" cy="196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589937-BA7A-B935-42E7-68EA170BBF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80" t="10986" r="2382" b="36502"/>
          <a:stretch/>
        </p:blipFill>
        <p:spPr>
          <a:xfrm>
            <a:off x="1433189" y="2670962"/>
            <a:ext cx="9325622" cy="3329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6D9563-671D-1E4D-F07D-4D51E939BB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846" t="23782" r="31923" b="45024"/>
          <a:stretch/>
        </p:blipFill>
        <p:spPr>
          <a:xfrm>
            <a:off x="1195754" y="707356"/>
            <a:ext cx="9945858" cy="529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1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FB6360-6A89-5D00-53B8-BE859621EF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80" t="37031" r="38810" b="51476"/>
          <a:stretch/>
        </p:blipFill>
        <p:spPr>
          <a:xfrm>
            <a:off x="3411944" y="4228994"/>
            <a:ext cx="8033528" cy="1163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5B7457-DDBA-E67F-92D8-2CA7FD68F9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89" t="33060" r="40041" b="51310"/>
          <a:stretch/>
        </p:blipFill>
        <p:spPr>
          <a:xfrm>
            <a:off x="3411944" y="1465014"/>
            <a:ext cx="8033528" cy="1537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929D4F-23E9-F725-85E8-5F344E347B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453" t="16913" r="44946" b="24876"/>
          <a:stretch/>
        </p:blipFill>
        <p:spPr>
          <a:xfrm>
            <a:off x="1" y="925961"/>
            <a:ext cx="2560319" cy="592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2C572-1E3B-8F01-76FD-B978290971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89" t="49206" r="40041" b="36501"/>
          <a:stretch/>
        </p:blipFill>
        <p:spPr>
          <a:xfrm>
            <a:off x="3411944" y="2946634"/>
            <a:ext cx="8033528" cy="14063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F8E3D8-8260-22C3-C17F-185771D642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80" t="48596" r="38810" b="36501"/>
          <a:stretch/>
        </p:blipFill>
        <p:spPr>
          <a:xfrm>
            <a:off x="3411944" y="5294510"/>
            <a:ext cx="8033528" cy="1509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DFA1E1-FA8A-903C-B44E-23025075796A}"/>
              </a:ext>
            </a:extLst>
          </p:cNvPr>
          <p:cNvSpPr txBox="1"/>
          <p:nvPr/>
        </p:nvSpPr>
        <p:spPr>
          <a:xfrm>
            <a:off x="590843" y="75584"/>
            <a:ext cx="1115568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Modern No. 20" pitchFamily="18" charset="0"/>
              </a:rPr>
              <a:t>There are no federal laws regulating use of mugshots, </a:t>
            </a:r>
            <a:r>
              <a:rPr lang="en-US" sz="4000" u="sng" dirty="0">
                <a:latin typeface="Modern No. 20" pitchFamily="18" charset="0"/>
              </a:rPr>
              <a:t>but some states have restrictions</a:t>
            </a:r>
            <a:endParaRPr lang="en-US" sz="4000" u="sng" dirty="0"/>
          </a:p>
          <a:p>
            <a:pPr algn="ctr"/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43067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DFA1E1-FA8A-903C-B44E-23025075796A}"/>
              </a:ext>
            </a:extLst>
          </p:cNvPr>
          <p:cNvSpPr txBox="1"/>
          <p:nvPr/>
        </p:nvSpPr>
        <p:spPr>
          <a:xfrm>
            <a:off x="1" y="131856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u="sng" dirty="0">
                <a:latin typeface="Modern No. 20" pitchFamily="18" charset="0"/>
              </a:rPr>
              <a:t>Some police departments have stopped posting mugshots</a:t>
            </a:r>
            <a:endParaRPr lang="en-US" sz="4200" u="sng" dirty="0"/>
          </a:p>
          <a:p>
            <a:pPr algn="ctr"/>
            <a:endParaRPr lang="en-US" sz="4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E6A10-B23A-214C-67D6-44CE24AE30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986" t="19677" r="19231" b="29697"/>
          <a:stretch/>
        </p:blipFill>
        <p:spPr>
          <a:xfrm>
            <a:off x="0" y="1083213"/>
            <a:ext cx="1758462" cy="5774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7DA9E-C34D-E1E9-998D-22F800FBCC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423" t="61955" r="41154" b="21627"/>
          <a:stretch/>
        </p:blipFill>
        <p:spPr>
          <a:xfrm>
            <a:off x="2700998" y="1738034"/>
            <a:ext cx="7950010" cy="1547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1E6BDB-189E-D09A-9B66-363D6B77FA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38" t="40405" r="41962" b="37019"/>
          <a:stretch/>
        </p:blipFill>
        <p:spPr>
          <a:xfrm>
            <a:off x="4543863" y="4066237"/>
            <a:ext cx="6583681" cy="15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14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DFA1E1-FA8A-903C-B44E-23025075796A}"/>
              </a:ext>
            </a:extLst>
          </p:cNvPr>
          <p:cNvSpPr txBox="1"/>
          <p:nvPr/>
        </p:nvSpPr>
        <p:spPr>
          <a:xfrm>
            <a:off x="1" y="399142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u="sng" dirty="0">
                <a:latin typeface="Modern No. 20" pitchFamily="18" charset="0"/>
              </a:rPr>
              <a:t>Juvenile Offenders Receive Mugshots Based On:</a:t>
            </a:r>
            <a:endParaRPr lang="en-US" sz="4200" u="sng" dirty="0"/>
          </a:p>
          <a:p>
            <a:pPr algn="ctr"/>
            <a:endParaRPr lang="en-US" sz="4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A8FFB-7C80-B927-9E7D-784C06DA8B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30" t="31581" r="41500" b="61195"/>
          <a:stretch/>
        </p:blipFill>
        <p:spPr>
          <a:xfrm>
            <a:off x="2293256" y="1906501"/>
            <a:ext cx="9705816" cy="1171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83E6D-3B86-36A3-0954-A83BE2433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30" t="38647" r="41500" b="56490"/>
          <a:stretch/>
        </p:blipFill>
        <p:spPr>
          <a:xfrm>
            <a:off x="2293256" y="3048414"/>
            <a:ext cx="9705816" cy="762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98823-9F04-8BF7-F003-22665C3B97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30" t="42941" r="41500" b="52500"/>
          <a:stretch/>
        </p:blipFill>
        <p:spPr>
          <a:xfrm>
            <a:off x="2293256" y="3780558"/>
            <a:ext cx="9705816" cy="762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A89243-721C-8F1A-17AB-A0C6FC15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29" t="47548" r="43207" b="45783"/>
          <a:stretch/>
        </p:blipFill>
        <p:spPr>
          <a:xfrm>
            <a:off x="2295379" y="4493435"/>
            <a:ext cx="9705815" cy="1044746"/>
          </a:xfrm>
          <a:prstGeom prst="rect">
            <a:avLst/>
          </a:prstGeom>
        </p:spPr>
      </p:pic>
      <p:pic>
        <p:nvPicPr>
          <p:cNvPr id="13" name="Picture 2" descr="70+ Teenager Arrested Stock Illustrations, Royalty-Free Vector Graphics &amp; Clip  Art - iStock">
            <a:extLst>
              <a:ext uri="{FF2B5EF4-FFF2-40B4-BE49-F238E27FC236}">
                <a16:creationId xmlns:a16="http://schemas.microsoft.com/office/drawing/2014/main" id="{7BB857A3-4DCE-7C00-8869-A834DA70B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4498" r="51590" b="6240"/>
          <a:stretch/>
        </p:blipFill>
        <p:spPr bwMode="auto">
          <a:xfrm>
            <a:off x="159657" y="1281880"/>
            <a:ext cx="1973943" cy="520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444BB8-C0A0-378A-6E74-4D8817A19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59" t="51249" r="72421" b="46067"/>
          <a:stretch/>
        </p:blipFill>
        <p:spPr>
          <a:xfrm>
            <a:off x="5152572" y="5117703"/>
            <a:ext cx="464457" cy="4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22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0EE978-4A83-A59C-6C9A-8F28FF5DB7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731" t="26245" r="7923" b="10339"/>
          <a:stretch/>
        </p:blipFill>
        <p:spPr>
          <a:xfrm>
            <a:off x="148257" y="779856"/>
            <a:ext cx="7616774" cy="5298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D888AB-22EF-1293-BE80-869B7F30ED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902" t="20091" r="14365" b="30150"/>
          <a:stretch/>
        </p:blipFill>
        <p:spPr>
          <a:xfrm>
            <a:off x="7874572" y="2031639"/>
            <a:ext cx="4169171" cy="27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65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A936C-453B-69C0-4703-4D34C6F36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5" t="38148" r="32846" b="39482"/>
          <a:stretch/>
        </p:blipFill>
        <p:spPr>
          <a:xfrm>
            <a:off x="402715" y="3620332"/>
            <a:ext cx="6166898" cy="919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2F362-5C9B-6AFE-03B3-26FD01E8EE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38" t="58205" r="28452" b="17445"/>
          <a:stretch/>
        </p:blipFill>
        <p:spPr>
          <a:xfrm>
            <a:off x="2748554" y="2114323"/>
            <a:ext cx="6780628" cy="141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1BBC14-748F-55F7-D288-00BA121F2E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38" t="19677" r="80035" b="31319"/>
          <a:stretch/>
        </p:blipFill>
        <p:spPr>
          <a:xfrm>
            <a:off x="9826388" y="1139482"/>
            <a:ext cx="2365612" cy="5718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FA1E1-FA8A-903C-B44E-23025075796A}"/>
              </a:ext>
            </a:extLst>
          </p:cNvPr>
          <p:cNvSpPr txBox="1"/>
          <p:nvPr/>
        </p:nvSpPr>
        <p:spPr>
          <a:xfrm>
            <a:off x="1" y="33383"/>
            <a:ext cx="12192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Modern No. 20" pitchFamily="18" charset="0"/>
              </a:rPr>
              <a:t>Some media outlets have stopped using mugshots</a:t>
            </a:r>
            <a:endParaRPr lang="en-US" sz="4400" u="sng" dirty="0"/>
          </a:p>
          <a:p>
            <a:pPr algn="ctr"/>
            <a:endParaRPr lang="en-US" sz="4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8863C-0317-0A4A-0DF5-BE3C75A3DD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84" t="55387" r="12308" b="30247"/>
          <a:stretch/>
        </p:blipFill>
        <p:spPr>
          <a:xfrm>
            <a:off x="402715" y="857355"/>
            <a:ext cx="8829260" cy="1140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9DCB0-496E-B364-AF39-6B66001EF0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4616" t="25219" r="9770" b="45639"/>
          <a:stretch/>
        </p:blipFill>
        <p:spPr>
          <a:xfrm>
            <a:off x="2121652" y="4606940"/>
            <a:ext cx="7455980" cy="2196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E27B62-7C9D-4DEE-A52B-A86377314B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7879" t="67930" r="719" b="26945"/>
          <a:stretch/>
        </p:blipFill>
        <p:spPr>
          <a:xfrm>
            <a:off x="2222693" y="4629929"/>
            <a:ext cx="1153554" cy="38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3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349 Mugshot Silhouette Images, Stock Photos, and Vectors | Shutterstock">
            <a:extLst>
              <a:ext uri="{FF2B5EF4-FFF2-40B4-BE49-F238E27FC236}">
                <a16:creationId xmlns:a16="http://schemas.microsoft.com/office/drawing/2014/main" id="{5196AB65-C1D0-06F8-D53B-154265458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1"/>
          <a:stretch/>
        </p:blipFill>
        <p:spPr bwMode="auto">
          <a:xfrm>
            <a:off x="8776526" y="2458114"/>
            <a:ext cx="2791312" cy="253758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70D8C-5B8B-9A84-FA83-5C8270B3AB62}"/>
              </a:ext>
            </a:extLst>
          </p:cNvPr>
          <p:cNvSpPr txBox="1"/>
          <p:nvPr/>
        </p:nvSpPr>
        <p:spPr>
          <a:xfrm>
            <a:off x="34607" y="-91560"/>
            <a:ext cx="121573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latin typeface="Modern No. 20" panose="02070704070505020303" pitchFamily="18" charset="0"/>
              </a:rPr>
              <a:t>Should mugshot photos be released by police?</a:t>
            </a:r>
          </a:p>
        </p:txBody>
      </p:sp>
      <p:pic>
        <p:nvPicPr>
          <p:cNvPr id="1028" name="Picture 4" descr="349 Mugshot Silhouette Images, Stock Photos, and Vectors | Shutterstock">
            <a:extLst>
              <a:ext uri="{FF2B5EF4-FFF2-40B4-BE49-F238E27FC236}">
                <a16:creationId xmlns:a16="http://schemas.microsoft.com/office/drawing/2014/main" id="{AEA7A86A-73F5-F4DE-228A-EB24A35B3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1"/>
          <a:stretch/>
        </p:blipFill>
        <p:spPr bwMode="auto">
          <a:xfrm>
            <a:off x="5290076" y="1208438"/>
            <a:ext cx="2882456" cy="253758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Anonymus suspect man standing on a criminal photo shooting  background Mugshot vector illustration">
            <a:extLst>
              <a:ext uri="{FF2B5EF4-FFF2-40B4-BE49-F238E27FC236}">
                <a16:creationId xmlns:a16="http://schemas.microsoft.com/office/drawing/2014/main" id="{7E77F08A-706A-36EA-031E-E28125770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90" y="1264711"/>
            <a:ext cx="2793676" cy="253758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349 Mugshot Silhouette Images, Stock Photos, and Vectors | Shutterstock">
            <a:extLst>
              <a:ext uri="{FF2B5EF4-FFF2-40B4-BE49-F238E27FC236}">
                <a16:creationId xmlns:a16="http://schemas.microsoft.com/office/drawing/2014/main" id="{76A37841-6E5B-9021-05A1-B89E71721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1"/>
          <a:stretch/>
        </p:blipFill>
        <p:spPr bwMode="auto">
          <a:xfrm>
            <a:off x="5276019" y="3981158"/>
            <a:ext cx="2882456" cy="262044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74167B-BEAC-12AE-9A7F-50067C8F2BF1}"/>
              </a:ext>
            </a:extLst>
          </p:cNvPr>
          <p:cNvSpPr txBox="1"/>
          <p:nvPr/>
        </p:nvSpPr>
        <p:spPr>
          <a:xfrm>
            <a:off x="9284679" y="3812343"/>
            <a:ext cx="17865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/>
              <a:t>NOT</a:t>
            </a:r>
          </a:p>
        </p:txBody>
      </p:sp>
      <p:pic>
        <p:nvPicPr>
          <p:cNvPr id="9" name="Picture 6" descr="Premium Vector | Anonymus suspect man standing on a criminal photo shooting  background Mugshot vector illustration">
            <a:extLst>
              <a:ext uri="{FF2B5EF4-FFF2-40B4-BE49-F238E27FC236}">
                <a16:creationId xmlns:a16="http://schemas.microsoft.com/office/drawing/2014/main" id="{F369ED27-0D55-774C-01EF-0691B39C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93" y="4022587"/>
            <a:ext cx="2793676" cy="253758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B18A69-F1D0-1E92-0B01-50608380107D}"/>
              </a:ext>
            </a:extLst>
          </p:cNvPr>
          <p:cNvSpPr txBox="1"/>
          <p:nvPr/>
        </p:nvSpPr>
        <p:spPr>
          <a:xfrm>
            <a:off x="1109007" y="5413722"/>
            <a:ext cx="1786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NON-VIOLENT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06BA7-2936-A568-AC20-4AEA44353628}"/>
              </a:ext>
            </a:extLst>
          </p:cNvPr>
          <p:cNvSpPr txBox="1"/>
          <p:nvPr/>
        </p:nvSpPr>
        <p:spPr>
          <a:xfrm>
            <a:off x="1148857" y="2640040"/>
            <a:ext cx="17865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VIOLENT</a:t>
            </a:r>
          </a:p>
          <a:p>
            <a:pPr algn="ctr"/>
            <a:endParaRPr lang="en-US" sz="1400" b="1" dirty="0"/>
          </a:p>
          <a:p>
            <a:pPr algn="ctr"/>
            <a:r>
              <a:rPr lang="en-US" sz="900" b="1" dirty="0"/>
              <a:t>CERTAINTY?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5A97D7-4FBE-B017-032E-F9F200BE916C}"/>
              </a:ext>
            </a:extLst>
          </p:cNvPr>
          <p:cNvSpPr txBox="1"/>
          <p:nvPr/>
        </p:nvSpPr>
        <p:spPr>
          <a:xfrm>
            <a:off x="5845124" y="2581423"/>
            <a:ext cx="1786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VIOLENT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100" b="1" dirty="0"/>
              <a:t>TERM?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D4B69-8756-D2E5-4598-E4CA697872EB}"/>
              </a:ext>
            </a:extLst>
          </p:cNvPr>
          <p:cNvSpPr txBox="1"/>
          <p:nvPr/>
        </p:nvSpPr>
        <p:spPr>
          <a:xfrm>
            <a:off x="5819343" y="5425442"/>
            <a:ext cx="1786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NON-VIOLENT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6255D-7A05-A381-7FA3-78EAAD90D67C}"/>
              </a:ext>
            </a:extLst>
          </p:cNvPr>
          <p:cNvSpPr txBox="1"/>
          <p:nvPr/>
        </p:nvSpPr>
        <p:spPr>
          <a:xfrm>
            <a:off x="1568544" y="893311"/>
            <a:ext cx="10480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√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07DC6E-EDDE-CB09-8B57-E3803968D833}"/>
              </a:ext>
            </a:extLst>
          </p:cNvPr>
          <p:cNvSpPr txBox="1"/>
          <p:nvPr/>
        </p:nvSpPr>
        <p:spPr>
          <a:xfrm>
            <a:off x="1481787" y="3563826"/>
            <a:ext cx="10480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DFD64-AE3F-5A6B-4517-ED4FA10BAC84}"/>
              </a:ext>
            </a:extLst>
          </p:cNvPr>
          <p:cNvSpPr txBox="1"/>
          <p:nvPr/>
        </p:nvSpPr>
        <p:spPr>
          <a:xfrm>
            <a:off x="9653668" y="2011358"/>
            <a:ext cx="10480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65EDB2-8002-2B97-11FF-02013CE37BB8}"/>
              </a:ext>
            </a:extLst>
          </p:cNvPr>
          <p:cNvCxnSpPr>
            <a:cxnSpLocks/>
          </p:cNvCxnSpPr>
          <p:nvPr/>
        </p:nvCxnSpPr>
        <p:spPr>
          <a:xfrm>
            <a:off x="4360985" y="762289"/>
            <a:ext cx="0" cy="57978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9FBEC18-B731-5AF9-A906-2F895DDE9C3D}"/>
              </a:ext>
            </a:extLst>
          </p:cNvPr>
          <p:cNvSpPr txBox="1"/>
          <p:nvPr/>
        </p:nvSpPr>
        <p:spPr>
          <a:xfrm>
            <a:off x="6192123" y="3575549"/>
            <a:ext cx="10480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873038-6434-CC84-8448-44BAE8EA187C}"/>
              </a:ext>
            </a:extLst>
          </p:cNvPr>
          <p:cNvSpPr txBox="1"/>
          <p:nvPr/>
        </p:nvSpPr>
        <p:spPr>
          <a:xfrm>
            <a:off x="144810" y="651681"/>
            <a:ext cx="393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Modern No. 20" panose="02070704070505020303" pitchFamily="18" charset="0"/>
              </a:rPr>
              <a:t>Pre-Verdict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4AE3B-2A6A-AC23-00E1-70178C728C3F}"/>
              </a:ext>
            </a:extLst>
          </p:cNvPr>
          <p:cNvSpPr txBox="1"/>
          <p:nvPr/>
        </p:nvSpPr>
        <p:spPr>
          <a:xfrm>
            <a:off x="6402590" y="607129"/>
            <a:ext cx="393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Modern No. 20" panose="02070704070505020303" pitchFamily="18" charset="0"/>
              </a:rPr>
              <a:t>Post-Verdict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1585F5-157B-A4B0-0EDA-0D0F4B55A3DE}"/>
              </a:ext>
            </a:extLst>
          </p:cNvPr>
          <p:cNvSpPr txBox="1"/>
          <p:nvPr/>
        </p:nvSpPr>
        <p:spPr>
          <a:xfrm>
            <a:off x="6208539" y="834692"/>
            <a:ext cx="10480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133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20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8E205-E959-CDDA-CCD2-942586B365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8" t="19677" r="19231" b="29697"/>
          <a:stretch/>
        </p:blipFill>
        <p:spPr>
          <a:xfrm>
            <a:off x="0" y="1944914"/>
            <a:ext cx="12192000" cy="4873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834A8-7881-B949-5281-803D85203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36478"/>
            <a:ext cx="12192000" cy="1951630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Modern No. 20" panose="02070704070505020303" pitchFamily="18" charset="0"/>
              </a:rPr>
              <a:t>Mugshot Photos: Media, Police, and Stigmatization</a:t>
            </a:r>
            <a:br>
              <a:rPr lang="en-US" sz="3100" dirty="0">
                <a:latin typeface="Modern No. 20" panose="02070704070505020303" pitchFamily="18" charset="0"/>
              </a:rPr>
            </a:br>
            <a:r>
              <a:rPr lang="en-US" sz="3600" dirty="0">
                <a:latin typeface="Modern No. 20" panose="02070704070505020303" pitchFamily="18" charset="0"/>
              </a:rPr>
              <a:t>Tom Hochschild &amp; Lorna Alvarez-Rivera</a:t>
            </a:r>
            <a:br>
              <a:rPr lang="en-US" sz="3600" dirty="0">
                <a:latin typeface="Modern No. 20" panose="02070704070505020303" pitchFamily="18" charset="0"/>
              </a:rPr>
            </a:br>
            <a:r>
              <a:rPr lang="en-US" sz="3600" dirty="0">
                <a:latin typeface="Modern No. 20" panose="02070704070505020303" pitchFamily="18" charset="0"/>
              </a:rPr>
              <a:t>Valdosta State University</a:t>
            </a:r>
            <a:endParaRPr lang="en-US" sz="3100" dirty="0"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24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1BBC14-748F-55F7-D288-00BA121F2E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8" t="19677" r="80035" b="31319"/>
          <a:stretch/>
        </p:blipFill>
        <p:spPr>
          <a:xfrm>
            <a:off x="9826388" y="1139482"/>
            <a:ext cx="2365612" cy="5718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912D4-F7B4-DFBF-1F61-98167770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08" t="29734" r="39077" b="47075"/>
          <a:stretch/>
        </p:blipFill>
        <p:spPr>
          <a:xfrm>
            <a:off x="0" y="1308295"/>
            <a:ext cx="5296486" cy="135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A7ED53-2BAD-29E2-B409-6E67337875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308" t="48409" r="14269" b="34967"/>
          <a:stretch/>
        </p:blipFill>
        <p:spPr>
          <a:xfrm>
            <a:off x="1569818" y="3051395"/>
            <a:ext cx="8031486" cy="12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2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70D8C-5B8B-9A84-FA83-5C8270B3AB62}"/>
              </a:ext>
            </a:extLst>
          </p:cNvPr>
          <p:cNvSpPr txBox="1"/>
          <p:nvPr/>
        </p:nvSpPr>
        <p:spPr>
          <a:xfrm>
            <a:off x="275771" y="682171"/>
            <a:ext cx="1152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Modern No. 20" panose="02070704070505020303" pitchFamily="18" charset="0"/>
              </a:rPr>
              <a:t>Georgia Mugshot Law (HB 6051)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30380-C02C-55DE-2C81-0A6284B3596A}"/>
              </a:ext>
            </a:extLst>
          </p:cNvPr>
          <p:cNvSpPr txBox="1"/>
          <p:nvPr/>
        </p:nvSpPr>
        <p:spPr>
          <a:xfrm>
            <a:off x="275771" y="1930400"/>
            <a:ext cx="11916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Modern No. 20" panose="02070704070505020303" pitchFamily="18" charset="0"/>
              </a:rPr>
              <a:t>Applies to all mugshot photos taken within the state.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Modern No. 20" panose="02070704070505020303" pitchFamily="18" charset="0"/>
              </a:rPr>
              <a:t>Exemptions include ongoing investigations and public threats</a:t>
            </a:r>
          </a:p>
        </p:txBody>
      </p:sp>
    </p:spTree>
    <p:extLst>
      <p:ext uri="{BB962C8B-B14F-4D97-AF65-F5344CB8AC3E}">
        <p14:creationId xmlns:p14="http://schemas.microsoft.com/office/powerpoint/2010/main" val="1669048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834A8-7881-B949-5281-803D85203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15926"/>
            <a:ext cx="12192000" cy="1522363"/>
          </a:xfrm>
        </p:spPr>
        <p:txBody>
          <a:bodyPr>
            <a:normAutofit/>
          </a:bodyPr>
          <a:lstStyle/>
          <a:p>
            <a:r>
              <a:rPr lang="en-US" dirty="0">
                <a:latin typeface="Modern No. 20" panose="02070704070505020303" pitchFamily="18" charset="0"/>
              </a:rPr>
              <a:t>De-</a:t>
            </a:r>
            <a:r>
              <a:rPr lang="en-US" dirty="0" err="1">
                <a:latin typeface="Modern No. 20" panose="02070704070505020303" pitchFamily="18" charset="0"/>
              </a:rPr>
              <a:t>sociologizing</a:t>
            </a:r>
            <a:r>
              <a:rPr lang="en-US" dirty="0">
                <a:latin typeface="Modern No. 20" panose="02070704070505020303" pitchFamily="18" charset="0"/>
              </a:rPr>
              <a:t> Crime Stories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F1D64-9E11-AC7F-0572-774E3A768606}"/>
              </a:ext>
            </a:extLst>
          </p:cNvPr>
          <p:cNvSpPr txBox="1"/>
          <p:nvPr/>
        </p:nvSpPr>
        <p:spPr>
          <a:xfrm>
            <a:off x="1252024" y="2644726"/>
            <a:ext cx="10649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Modern No. 20" panose="02070704070505020303" pitchFamily="18" charset="0"/>
              </a:rPr>
              <a:t>Appear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Modern No. 20" panose="02070704070505020303" pitchFamily="18" charset="0"/>
              </a:rPr>
              <a:t>Appear to be Concerned About Crime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Modern No. 20" panose="02070704070505020303" pitchFamily="18" charset="0"/>
              </a:rPr>
              <a:t>Increase circulation or clicks</a:t>
            </a:r>
          </a:p>
        </p:txBody>
      </p:sp>
    </p:spTree>
    <p:extLst>
      <p:ext uri="{BB962C8B-B14F-4D97-AF65-F5344CB8AC3E}">
        <p14:creationId xmlns:p14="http://schemas.microsoft.com/office/powerpoint/2010/main" val="408800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22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ukminim1.flixcart.com/image/704/704/computer/t/q/7/dell-inspirion-notebook-original-imadxfqhg8dg7kry.jpeg?q=70">
            <a:extLst>
              <a:ext uri="{FF2B5EF4-FFF2-40B4-BE49-F238E27FC236}">
                <a16:creationId xmlns:a16="http://schemas.microsoft.com/office/drawing/2014/main" id="{E0683913-379D-44BF-89C7-1CA7FB40A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r="7574" b="2975"/>
          <a:stretch/>
        </p:blipFill>
        <p:spPr bwMode="auto">
          <a:xfrm>
            <a:off x="1918447" y="743168"/>
            <a:ext cx="8438801" cy="54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9302AF-84B4-48A8-BF21-D595776EA8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8"/>
                    </a14:imgEffect>
                  </a14:imgLayer>
                </a14:imgProps>
              </a:ext>
            </a:extLst>
          </a:blip>
          <a:srcRect l="22602" t="38270" r="60609" b="21512"/>
          <a:stretch/>
        </p:blipFill>
        <p:spPr>
          <a:xfrm>
            <a:off x="3490191" y="2306653"/>
            <a:ext cx="1272771" cy="1714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116A8-ECFD-4498-B6C0-0549B77A35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8"/>
                    </a14:imgEffect>
                  </a14:imgLayer>
                </a14:imgProps>
              </a:ext>
            </a:extLst>
          </a:blip>
          <a:srcRect l="22194" t="32654" r="60701" b="26947"/>
          <a:stretch/>
        </p:blipFill>
        <p:spPr>
          <a:xfrm>
            <a:off x="7525075" y="2251404"/>
            <a:ext cx="1235974" cy="1641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D63491-D944-47FE-84E5-C681C468D4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18"/>
                    </a14:imgEffect>
                  </a14:imgLayer>
                </a14:imgProps>
              </a:ext>
            </a:extLst>
          </a:blip>
          <a:srcRect l="22093" t="26495" r="59237" b="34194"/>
          <a:stretch/>
        </p:blipFill>
        <p:spPr>
          <a:xfrm>
            <a:off x="6299368" y="1190445"/>
            <a:ext cx="1484568" cy="1757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9B86C4-DC78-4E86-9CC6-8DD4237C37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18"/>
                    </a14:imgEffect>
                  </a14:imgLayer>
                </a14:imgProps>
              </a:ext>
            </a:extLst>
          </a:blip>
          <a:srcRect l="23009" t="39801" r="60080" b="20357"/>
          <a:stretch/>
        </p:blipFill>
        <p:spPr>
          <a:xfrm>
            <a:off x="2477527" y="3557785"/>
            <a:ext cx="1165272" cy="1543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D32916-D457-4AF0-8171-14A5643127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18"/>
                    </a14:imgEffect>
                  </a14:imgLayer>
                </a14:imgProps>
              </a:ext>
            </a:extLst>
          </a:blip>
          <a:srcRect l="21554" t="41840" r="60839" b="17844"/>
          <a:stretch/>
        </p:blipFill>
        <p:spPr>
          <a:xfrm>
            <a:off x="8402032" y="3406467"/>
            <a:ext cx="1218955" cy="15692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37C612-D01C-491B-88F4-82DF574B48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18"/>
                    </a14:imgEffect>
                  </a14:imgLayer>
                </a14:imgProps>
              </a:ext>
            </a:extLst>
          </a:blip>
          <a:srcRect l="44334" t="50053" r="39701" b="15716"/>
          <a:stretch/>
        </p:blipFill>
        <p:spPr>
          <a:xfrm>
            <a:off x="4492227" y="1122488"/>
            <a:ext cx="1375695" cy="16584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1119A8-49BB-4F2C-86AF-A00A77580CF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 l="28754" t="50055" r="54733" b="15716"/>
          <a:stretch/>
        </p:blipFill>
        <p:spPr>
          <a:xfrm>
            <a:off x="5384517" y="2582366"/>
            <a:ext cx="1186203" cy="13824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7DEAC3-BD87-4EC9-9EF4-9A2973E0D8E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Blur radius="18"/>
                    </a14:imgEffect>
                  </a14:imgLayer>
                </a14:imgProps>
              </a:ext>
            </a:extLst>
          </a:blip>
          <a:srcRect l="21176" t="30118" r="60063" b="30571"/>
          <a:stretch/>
        </p:blipFill>
        <p:spPr>
          <a:xfrm>
            <a:off x="2622723" y="1063094"/>
            <a:ext cx="1289633" cy="15192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421D3A-B967-48DC-88D8-3DB4EF62DF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 radius="18"/>
                    </a14:imgEffect>
                  </a14:imgLayer>
                </a14:imgProps>
              </a:ext>
            </a:extLst>
          </a:blip>
          <a:srcRect l="22111" t="43122" r="59719" b="19836"/>
          <a:stretch/>
        </p:blipFill>
        <p:spPr>
          <a:xfrm>
            <a:off x="8388951" y="1122487"/>
            <a:ext cx="1208128" cy="1384640"/>
          </a:xfrm>
          <a:prstGeom prst="rect">
            <a:avLst/>
          </a:prstGeom>
        </p:spPr>
      </p:pic>
      <p:pic>
        <p:nvPicPr>
          <p:cNvPr id="1028" name="Picture 4" descr="http://valdostatoday.com/wp-content/uploads/2017/09/johnny-williams.png">
            <a:extLst>
              <a:ext uri="{FF2B5EF4-FFF2-40B4-BE49-F238E27FC236}">
                <a16:creationId xmlns:a16="http://schemas.microsoft.com/office/drawing/2014/main" id="{C6168AC1-3B2F-4665-96CD-BC2FCE9AE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Blur radius="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1" r="45429"/>
          <a:stretch/>
        </p:blipFill>
        <p:spPr bwMode="auto">
          <a:xfrm>
            <a:off x="6387859" y="3465605"/>
            <a:ext cx="1230597" cy="156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valdostatoday.com/wp-content/uploads/2017/09/Calvin-Jerome-Davis.png">
            <a:extLst>
              <a:ext uri="{FF2B5EF4-FFF2-40B4-BE49-F238E27FC236}">
                <a16:creationId xmlns:a16="http://schemas.microsoft.com/office/drawing/2014/main" id="{5613AD99-FD5F-40AC-9C28-F9CED4EB1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Blur radius="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4309" r="45859"/>
          <a:stretch/>
        </p:blipFill>
        <p:spPr bwMode="auto">
          <a:xfrm>
            <a:off x="4409052" y="3547900"/>
            <a:ext cx="1308265" cy="142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77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22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1618E9-19C0-61AE-7092-7B1EFB7BE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44" t="29442" r="30485" b="16799"/>
          <a:stretch/>
        </p:blipFill>
        <p:spPr>
          <a:xfrm>
            <a:off x="5486400" y="706306"/>
            <a:ext cx="6473168" cy="54453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48EEA3-AF8C-8991-287B-85EBC8B189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99" t="20881" r="26492" b="16202"/>
          <a:stretch/>
        </p:blipFill>
        <p:spPr>
          <a:xfrm>
            <a:off x="355547" y="1514698"/>
            <a:ext cx="4807297" cy="37466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37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E4F536-47A5-64D1-E9AE-ECDFBBD7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77" t="12083" r="40115" b="21628"/>
          <a:stretch/>
        </p:blipFill>
        <p:spPr>
          <a:xfrm>
            <a:off x="2352578" y="383345"/>
            <a:ext cx="7486844" cy="60913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589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5FE88AB-F87C-C6DA-670F-30D8AD0EC36B}"/>
              </a:ext>
            </a:extLst>
          </p:cNvPr>
          <p:cNvSpPr txBox="1"/>
          <p:nvPr/>
        </p:nvSpPr>
        <p:spPr>
          <a:xfrm>
            <a:off x="2868762" y="3871772"/>
            <a:ext cx="8835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Modern No. 20" panose="02070704070505020303" pitchFamily="18" charset="0"/>
              </a:rPr>
              <a:t>One of the worst days of person’s life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Modern No. 20" panose="02070704070505020303" pitchFamily="18" charset="0"/>
              </a:rPr>
              <a:t>Disoriented, angry, or sad look on face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Modern No. 20" panose="02070704070505020303" pitchFamily="18" charset="0"/>
              </a:rPr>
              <a:t>Disheveled hair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Modern No. 20" panose="02070704070505020303" pitchFamily="18" charset="0"/>
              </a:rPr>
              <a:t>May be wearing jumpsuit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Modern No. 20" panose="02070704070505020303" pitchFamily="18" charset="0"/>
              </a:rPr>
              <a:t>Media may use standardized framing</a:t>
            </a:r>
          </a:p>
        </p:txBody>
      </p:sp>
      <p:pic>
        <p:nvPicPr>
          <p:cNvPr id="2050" name="Picture 2" descr="349 Mugshot Silhouette Images, Stock Photos, and Vectors | Shutterstock">
            <a:extLst>
              <a:ext uri="{FF2B5EF4-FFF2-40B4-BE49-F238E27FC236}">
                <a16:creationId xmlns:a16="http://schemas.microsoft.com/office/drawing/2014/main" id="{1A98A23A-5045-D072-602D-E5B38BF03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2"/>
          <a:stretch/>
        </p:blipFill>
        <p:spPr bwMode="auto">
          <a:xfrm>
            <a:off x="3197915" y="999530"/>
            <a:ext cx="5542951" cy="277567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BF997-9D93-E758-C15D-1003E24877F5}"/>
              </a:ext>
            </a:extLst>
          </p:cNvPr>
          <p:cNvSpPr txBox="1"/>
          <p:nvPr/>
        </p:nvSpPr>
        <p:spPr>
          <a:xfrm>
            <a:off x="0" y="76200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>
                <a:latin typeface="Modern No. 20" pitchFamily="18" charset="0"/>
              </a:rPr>
              <a:t>Typical Characteristics of Mugshot Photo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9495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70D8C-5B8B-9A84-FA83-5C8270B3AB62}"/>
              </a:ext>
            </a:extLst>
          </p:cNvPr>
          <p:cNvSpPr txBox="1"/>
          <p:nvPr/>
        </p:nvSpPr>
        <p:spPr>
          <a:xfrm>
            <a:off x="1" y="1807584"/>
            <a:ext cx="9439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Modern No. 20" panose="02070704070505020303" pitchFamily="18" charset="0"/>
              </a:rPr>
              <a:t>Why do police release mugshot photos?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30380-C02C-55DE-2C81-0A6284B3596A}"/>
              </a:ext>
            </a:extLst>
          </p:cNvPr>
          <p:cNvSpPr txBox="1"/>
          <p:nvPr/>
        </p:nvSpPr>
        <p:spPr>
          <a:xfrm>
            <a:off x="275771" y="2675979"/>
            <a:ext cx="11916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latin typeface="Modern No. 20" panose="02070704070505020303" pitchFamily="18" charset="0"/>
              </a:rPr>
              <a:t>Public record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latin typeface="Modern No. 20" panose="02070704070505020303" pitchFamily="18" charset="0"/>
              </a:rPr>
              <a:t>Evidence of police effectiveness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latin typeface="Modern No. 20" panose="02070704070505020303" pitchFamily="18" charset="0"/>
              </a:rPr>
              <a:t>Specific deterrence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latin typeface="Modern No. 20" panose="02070704070505020303" pitchFamily="18" charset="0"/>
              </a:rPr>
              <a:t>General deterrence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04705-DBA5-FEAB-0150-124C7D7EF3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8" t="19677" r="80035" b="31319"/>
          <a:stretch/>
        </p:blipFill>
        <p:spPr>
          <a:xfrm>
            <a:off x="9678572" y="0"/>
            <a:ext cx="2513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1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70D8C-5B8B-9A84-FA83-5C8270B3AB62}"/>
              </a:ext>
            </a:extLst>
          </p:cNvPr>
          <p:cNvSpPr txBox="1"/>
          <p:nvPr/>
        </p:nvSpPr>
        <p:spPr>
          <a:xfrm>
            <a:off x="2599768" y="1906060"/>
            <a:ext cx="944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Modern No. 20" panose="02070704070505020303" pitchFamily="18" charset="0"/>
              </a:rPr>
              <a:t>Why do media outlets publish mugshots?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30380-C02C-55DE-2C81-0A6284B3596A}"/>
              </a:ext>
            </a:extLst>
          </p:cNvPr>
          <p:cNvSpPr txBox="1"/>
          <p:nvPr/>
        </p:nvSpPr>
        <p:spPr>
          <a:xfrm>
            <a:off x="2590458" y="2929201"/>
            <a:ext cx="11916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latin typeface="Modern No. 20" panose="02070704070505020303" pitchFamily="18" charset="0"/>
              </a:rPr>
              <a:t>Increase sales, clicks, or advertising revenue.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latin typeface="Modern No. 20" panose="02070704070505020303" pitchFamily="18" charset="0"/>
              </a:rPr>
              <a:t>Demonstrate concern for community.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307EA-838C-AA0C-4369-43739CCFB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53" t="16913" r="44946" b="24876"/>
          <a:stretch/>
        </p:blipFill>
        <p:spPr>
          <a:xfrm>
            <a:off x="1" y="1"/>
            <a:ext cx="2322285" cy="68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834A8-7881-B949-5281-803D85203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4870" y="3301925"/>
            <a:ext cx="3048000" cy="54150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Modern No. 20" panose="02070704070505020303" pitchFamily="18" charset="0"/>
              </a:rPr>
              <a:t>Erving Goffman</a:t>
            </a:r>
          </a:p>
        </p:txBody>
      </p:sp>
      <p:pic>
        <p:nvPicPr>
          <p:cNvPr id="5" name="Picture 4" descr="http://ebooks-imgs.connect.com/product/400/000/000/000/000/185/491/400000000000000185491_s4.png">
            <a:extLst>
              <a:ext uri="{FF2B5EF4-FFF2-40B4-BE49-F238E27FC236}">
                <a16:creationId xmlns:a16="http://schemas.microsoft.com/office/drawing/2014/main" id="{685F35A4-5C30-09B3-3841-8181DFB3D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358" y="385772"/>
            <a:ext cx="2486851" cy="345765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pointsadhsblog.files.wordpress.com/2011/11/goffman.jpg?w=640">
            <a:extLst>
              <a:ext uri="{FF2B5EF4-FFF2-40B4-BE49-F238E27FC236}">
                <a16:creationId xmlns:a16="http://schemas.microsoft.com/office/drawing/2014/main" id="{DD6ECF57-3FD7-01FE-9BA4-6416D708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997" y="516314"/>
            <a:ext cx="2343542" cy="267227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FE88AB-F87C-C6DA-670F-30D8AD0EC36B}"/>
              </a:ext>
            </a:extLst>
          </p:cNvPr>
          <p:cNvSpPr txBox="1"/>
          <p:nvPr/>
        </p:nvSpPr>
        <p:spPr>
          <a:xfrm>
            <a:off x="0" y="3956762"/>
            <a:ext cx="12191999" cy="2357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latin typeface="Modern No. 20" panose="02070704070505020303" pitchFamily="18" charset="0"/>
              </a:rPr>
              <a:t>Aspect of an individual or group perceived as discrediting by others.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latin typeface="Modern No. 20" panose="02070704070505020303" pitchFamily="18" charset="0"/>
              </a:rPr>
              <a:t>People who acquire a stigma have “spoiled identities.”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latin typeface="Modern No. 20" panose="02070704070505020303" pitchFamily="18" charset="0"/>
              </a:rPr>
              <a:t>Stigmatized individuals and groups lose full social acceptance.</a:t>
            </a:r>
          </a:p>
        </p:txBody>
      </p:sp>
    </p:spTree>
    <p:extLst>
      <p:ext uri="{BB962C8B-B14F-4D97-AF65-F5344CB8AC3E}">
        <p14:creationId xmlns:p14="http://schemas.microsoft.com/office/powerpoint/2010/main" val="89203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14473</TotalTime>
  <Words>461</Words>
  <Application>Microsoft Office PowerPoint</Application>
  <PresentationFormat>Widescreen</PresentationFormat>
  <Paragraphs>110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Consolas</vt:lpstr>
      <vt:lpstr>Modern No. 20</vt:lpstr>
      <vt:lpstr>Wingdings</vt:lpstr>
      <vt:lpstr>Office Theme</vt:lpstr>
      <vt:lpstr>Mugshot Photos: Media, Police, and Stigmatization Tom Hochschild &amp; Lorna Alvarez-Rivera Valdosta State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Erving Goffman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harm when mugshot photos are made public?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Mugshot Photos: Media, Police, and Stigmatization Tom Hochschild &amp; Lorna Alvarez-Rivera Valdosta State University</vt:lpstr>
      <vt:lpstr>PowerPoint Presentation</vt:lpstr>
      <vt:lpstr>PowerPoint Presentation</vt:lpstr>
      <vt:lpstr>De-sociologizing Crime Stories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Hochschild</dc:creator>
  <cp:lastModifiedBy>Thomas Hochschild</cp:lastModifiedBy>
  <cp:revision>31</cp:revision>
  <dcterms:created xsi:type="dcterms:W3CDTF">2024-09-22T23:43:50Z</dcterms:created>
  <dcterms:modified xsi:type="dcterms:W3CDTF">2024-10-05T13:48:44Z</dcterms:modified>
</cp:coreProperties>
</file>