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6" r:id="rId2"/>
    <p:sldId id="262" r:id="rId3"/>
    <p:sldId id="265" r:id="rId4"/>
    <p:sldId id="264" r:id="rId5"/>
    <p:sldId id="257" r:id="rId6"/>
    <p:sldId id="267" r:id="rId7"/>
    <p:sldId id="272" r:id="rId8"/>
    <p:sldId id="268" r:id="rId9"/>
    <p:sldId id="269" r:id="rId10"/>
    <p:sldId id="273" r:id="rId11"/>
    <p:sldId id="266" r:id="rId12"/>
    <p:sldId id="258" r:id="rId13"/>
    <p:sldId id="259" r:id="rId14"/>
    <p:sldId id="260" r:id="rId15"/>
    <p:sldId id="261"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E563AD-5B2E-45D2-AD97-E1E9D024D01C}" v="13" dt="2024-10-04T16:35:15.6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e Morris" userId="0a8f80b9-eb12-4519-9782-7fb3fb5d0606" providerId="ADAL" clId="{47E563AD-5B2E-45D2-AD97-E1E9D024D01C}"/>
    <pc:docChg chg="undo custSel addSld delSld modSld sldOrd">
      <pc:chgData name="Patrice Morris" userId="0a8f80b9-eb12-4519-9782-7fb3fb5d0606" providerId="ADAL" clId="{47E563AD-5B2E-45D2-AD97-E1E9D024D01C}" dt="2024-10-05T00:25:33.455" v="7812" actId="20577"/>
      <pc:docMkLst>
        <pc:docMk/>
      </pc:docMkLst>
      <pc:sldChg chg="modSp mod">
        <pc:chgData name="Patrice Morris" userId="0a8f80b9-eb12-4519-9782-7fb3fb5d0606" providerId="ADAL" clId="{47E563AD-5B2E-45D2-AD97-E1E9D024D01C}" dt="2024-10-04T16:03:02.644" v="176" actId="27636"/>
        <pc:sldMkLst>
          <pc:docMk/>
          <pc:sldMk cId="337020072" sldId="256"/>
        </pc:sldMkLst>
        <pc:spChg chg="mod">
          <ac:chgData name="Patrice Morris" userId="0a8f80b9-eb12-4519-9782-7fb3fb5d0606" providerId="ADAL" clId="{47E563AD-5B2E-45D2-AD97-E1E9D024D01C}" dt="2024-10-04T16:03:02.644" v="176" actId="27636"/>
          <ac:spMkLst>
            <pc:docMk/>
            <pc:sldMk cId="337020072" sldId="256"/>
            <ac:spMk id="2" creationId="{3568838D-F0A4-3797-2C74-F39724B2327E}"/>
          </ac:spMkLst>
        </pc:spChg>
      </pc:sldChg>
      <pc:sldChg chg="modSp mod">
        <pc:chgData name="Patrice Morris" userId="0a8f80b9-eb12-4519-9782-7fb3fb5d0606" providerId="ADAL" clId="{47E563AD-5B2E-45D2-AD97-E1E9D024D01C}" dt="2024-10-05T00:03:40.622" v="7203" actId="20577"/>
        <pc:sldMkLst>
          <pc:docMk/>
          <pc:sldMk cId="4227367684" sldId="257"/>
        </pc:sldMkLst>
        <pc:spChg chg="mod">
          <ac:chgData name="Patrice Morris" userId="0a8f80b9-eb12-4519-9782-7fb3fb5d0606" providerId="ADAL" clId="{47E563AD-5B2E-45D2-AD97-E1E9D024D01C}" dt="2024-10-04T21:01:45.014" v="7047"/>
          <ac:spMkLst>
            <pc:docMk/>
            <pc:sldMk cId="4227367684" sldId="257"/>
            <ac:spMk id="2" creationId="{83AD790F-6A64-7708-F35D-72993A88F709}"/>
          </ac:spMkLst>
        </pc:spChg>
        <pc:spChg chg="mod">
          <ac:chgData name="Patrice Morris" userId="0a8f80b9-eb12-4519-9782-7fb3fb5d0606" providerId="ADAL" clId="{47E563AD-5B2E-45D2-AD97-E1E9D024D01C}" dt="2024-10-05T00:03:40.622" v="7203" actId="20577"/>
          <ac:spMkLst>
            <pc:docMk/>
            <pc:sldMk cId="4227367684" sldId="257"/>
            <ac:spMk id="3" creationId="{8248F5C2-F411-E0FF-9768-36D03322BCBA}"/>
          </ac:spMkLst>
        </pc:spChg>
      </pc:sldChg>
      <pc:sldChg chg="modSp mod">
        <pc:chgData name="Patrice Morris" userId="0a8f80b9-eb12-4519-9782-7fb3fb5d0606" providerId="ADAL" clId="{47E563AD-5B2E-45D2-AD97-E1E9D024D01C}" dt="2024-10-04T21:02:29.850" v="7054" actId="207"/>
        <pc:sldMkLst>
          <pc:docMk/>
          <pc:sldMk cId="1311986372" sldId="258"/>
        </pc:sldMkLst>
        <pc:spChg chg="mod">
          <ac:chgData name="Patrice Morris" userId="0a8f80b9-eb12-4519-9782-7fb3fb5d0606" providerId="ADAL" clId="{47E563AD-5B2E-45D2-AD97-E1E9D024D01C}" dt="2024-10-04T21:02:29.850" v="7054" actId="207"/>
          <ac:spMkLst>
            <pc:docMk/>
            <pc:sldMk cId="1311986372" sldId="258"/>
            <ac:spMk id="2" creationId="{6A6FBD03-E765-65AC-9278-8B544AA2444C}"/>
          </ac:spMkLst>
        </pc:spChg>
        <pc:spChg chg="mod">
          <ac:chgData name="Patrice Morris" userId="0a8f80b9-eb12-4519-9782-7fb3fb5d0606" providerId="ADAL" clId="{47E563AD-5B2E-45D2-AD97-E1E9D024D01C}" dt="2024-10-04T16:02:47.006" v="174"/>
          <ac:spMkLst>
            <pc:docMk/>
            <pc:sldMk cId="1311986372" sldId="258"/>
            <ac:spMk id="3" creationId="{85EE3827-C072-1A32-644F-6D15FA40D4A8}"/>
          </ac:spMkLst>
        </pc:spChg>
      </pc:sldChg>
      <pc:sldChg chg="modSp mod">
        <pc:chgData name="Patrice Morris" userId="0a8f80b9-eb12-4519-9782-7fb3fb5d0606" providerId="ADAL" clId="{47E563AD-5B2E-45D2-AD97-E1E9D024D01C}" dt="2024-10-04T21:02:35.414" v="7055" actId="207"/>
        <pc:sldMkLst>
          <pc:docMk/>
          <pc:sldMk cId="875297611" sldId="259"/>
        </pc:sldMkLst>
        <pc:spChg chg="mod">
          <ac:chgData name="Patrice Morris" userId="0a8f80b9-eb12-4519-9782-7fb3fb5d0606" providerId="ADAL" clId="{47E563AD-5B2E-45D2-AD97-E1E9D024D01C}" dt="2024-10-04T21:02:35.414" v="7055" actId="207"/>
          <ac:spMkLst>
            <pc:docMk/>
            <pc:sldMk cId="875297611" sldId="259"/>
            <ac:spMk id="2" creationId="{45C0AB48-F8BE-0850-2D3C-290B7928D818}"/>
          </ac:spMkLst>
        </pc:spChg>
        <pc:spChg chg="mod">
          <ac:chgData name="Patrice Morris" userId="0a8f80b9-eb12-4519-9782-7fb3fb5d0606" providerId="ADAL" clId="{47E563AD-5B2E-45D2-AD97-E1E9D024D01C}" dt="2024-10-04T16:02:47.006" v="174"/>
          <ac:spMkLst>
            <pc:docMk/>
            <pc:sldMk cId="875297611" sldId="259"/>
            <ac:spMk id="3" creationId="{8CF87F64-5E1E-9193-EE37-AD472608542E}"/>
          </ac:spMkLst>
        </pc:spChg>
      </pc:sldChg>
      <pc:sldChg chg="modSp mod">
        <pc:chgData name="Patrice Morris" userId="0a8f80b9-eb12-4519-9782-7fb3fb5d0606" providerId="ADAL" clId="{47E563AD-5B2E-45D2-AD97-E1E9D024D01C}" dt="2024-10-04T21:02:41.432" v="7056" actId="207"/>
        <pc:sldMkLst>
          <pc:docMk/>
          <pc:sldMk cId="1334108995" sldId="260"/>
        </pc:sldMkLst>
        <pc:spChg chg="mod">
          <ac:chgData name="Patrice Morris" userId="0a8f80b9-eb12-4519-9782-7fb3fb5d0606" providerId="ADAL" clId="{47E563AD-5B2E-45D2-AD97-E1E9D024D01C}" dt="2024-10-04T21:02:41.432" v="7056" actId="207"/>
          <ac:spMkLst>
            <pc:docMk/>
            <pc:sldMk cId="1334108995" sldId="260"/>
            <ac:spMk id="2" creationId="{443D5161-75F6-AB04-AB09-E66ECC0B9819}"/>
          </ac:spMkLst>
        </pc:spChg>
        <pc:spChg chg="mod">
          <ac:chgData name="Patrice Morris" userId="0a8f80b9-eb12-4519-9782-7fb3fb5d0606" providerId="ADAL" clId="{47E563AD-5B2E-45D2-AD97-E1E9D024D01C}" dt="2024-10-04T16:02:47.006" v="174"/>
          <ac:spMkLst>
            <pc:docMk/>
            <pc:sldMk cId="1334108995" sldId="260"/>
            <ac:spMk id="3" creationId="{0D29D533-9D4E-A4EB-9E11-EA09337397B4}"/>
          </ac:spMkLst>
        </pc:spChg>
      </pc:sldChg>
      <pc:sldChg chg="modSp mod">
        <pc:chgData name="Patrice Morris" userId="0a8f80b9-eb12-4519-9782-7fb3fb5d0606" providerId="ADAL" clId="{47E563AD-5B2E-45D2-AD97-E1E9D024D01C}" dt="2024-10-04T21:02:50.715" v="7057" actId="207"/>
        <pc:sldMkLst>
          <pc:docMk/>
          <pc:sldMk cId="305686352" sldId="261"/>
        </pc:sldMkLst>
        <pc:spChg chg="mod">
          <ac:chgData name="Patrice Morris" userId="0a8f80b9-eb12-4519-9782-7fb3fb5d0606" providerId="ADAL" clId="{47E563AD-5B2E-45D2-AD97-E1E9D024D01C}" dt="2024-10-04T21:02:50.715" v="7057" actId="207"/>
          <ac:spMkLst>
            <pc:docMk/>
            <pc:sldMk cId="305686352" sldId="261"/>
            <ac:spMk id="2" creationId="{8371340D-0438-26E5-35AA-E3237B026C6C}"/>
          </ac:spMkLst>
        </pc:spChg>
        <pc:spChg chg="mod">
          <ac:chgData name="Patrice Morris" userId="0a8f80b9-eb12-4519-9782-7fb3fb5d0606" providerId="ADAL" clId="{47E563AD-5B2E-45D2-AD97-E1E9D024D01C}" dt="2024-10-04T17:55:54.677" v="5243" actId="27636"/>
          <ac:spMkLst>
            <pc:docMk/>
            <pc:sldMk cId="305686352" sldId="261"/>
            <ac:spMk id="3" creationId="{AB0E6D21-5F59-FC1D-7293-B040C2E5E0E4}"/>
          </ac:spMkLst>
        </pc:spChg>
      </pc:sldChg>
      <pc:sldChg chg="modSp mod ord">
        <pc:chgData name="Patrice Morris" userId="0a8f80b9-eb12-4519-9782-7fb3fb5d0606" providerId="ADAL" clId="{47E563AD-5B2E-45D2-AD97-E1E9D024D01C}" dt="2024-10-04T23:50:06.026" v="7078" actId="255"/>
        <pc:sldMkLst>
          <pc:docMk/>
          <pc:sldMk cId="2846651318" sldId="262"/>
        </pc:sldMkLst>
        <pc:spChg chg="mod">
          <ac:chgData name="Patrice Morris" userId="0a8f80b9-eb12-4519-9782-7fb3fb5d0606" providerId="ADAL" clId="{47E563AD-5B2E-45D2-AD97-E1E9D024D01C}" dt="2024-10-04T21:01:13.208" v="7034" actId="20577"/>
          <ac:spMkLst>
            <pc:docMk/>
            <pc:sldMk cId="2846651318" sldId="262"/>
            <ac:spMk id="2" creationId="{410E3753-6D89-5D30-141A-19C206D890D5}"/>
          </ac:spMkLst>
        </pc:spChg>
        <pc:spChg chg="mod">
          <ac:chgData name="Patrice Morris" userId="0a8f80b9-eb12-4519-9782-7fb3fb5d0606" providerId="ADAL" clId="{47E563AD-5B2E-45D2-AD97-E1E9D024D01C}" dt="2024-10-04T23:50:06.026" v="7078" actId="255"/>
          <ac:spMkLst>
            <pc:docMk/>
            <pc:sldMk cId="2846651318" sldId="262"/>
            <ac:spMk id="3" creationId="{FE07C6CC-A21E-C42C-566C-E5A29B0008F5}"/>
          </ac:spMkLst>
        </pc:spChg>
      </pc:sldChg>
      <pc:sldChg chg="modSp del mod">
        <pc:chgData name="Patrice Morris" userId="0a8f80b9-eb12-4519-9782-7fb3fb5d0606" providerId="ADAL" clId="{47E563AD-5B2E-45D2-AD97-E1E9D024D01C}" dt="2024-10-04T21:00:00.688" v="7018" actId="47"/>
        <pc:sldMkLst>
          <pc:docMk/>
          <pc:sldMk cId="1034121637" sldId="263"/>
        </pc:sldMkLst>
        <pc:spChg chg="mod">
          <ac:chgData name="Patrice Morris" userId="0a8f80b9-eb12-4519-9782-7fb3fb5d0606" providerId="ADAL" clId="{47E563AD-5B2E-45D2-AD97-E1E9D024D01C}" dt="2024-10-04T16:02:47.006" v="174"/>
          <ac:spMkLst>
            <pc:docMk/>
            <pc:sldMk cId="1034121637" sldId="263"/>
            <ac:spMk id="2" creationId="{1A1750AB-588E-2C10-E58A-8F715D26E48A}"/>
          </ac:spMkLst>
        </pc:spChg>
        <pc:spChg chg="mod">
          <ac:chgData name="Patrice Morris" userId="0a8f80b9-eb12-4519-9782-7fb3fb5d0606" providerId="ADAL" clId="{47E563AD-5B2E-45D2-AD97-E1E9D024D01C}" dt="2024-10-04T16:02:47.006" v="174"/>
          <ac:spMkLst>
            <pc:docMk/>
            <pc:sldMk cId="1034121637" sldId="263"/>
            <ac:spMk id="3" creationId="{8636398E-2E88-A817-F109-9470D741560B}"/>
          </ac:spMkLst>
        </pc:spChg>
      </pc:sldChg>
      <pc:sldChg chg="modSp add mod ord">
        <pc:chgData name="Patrice Morris" userId="0a8f80b9-eb12-4519-9782-7fb3fb5d0606" providerId="ADAL" clId="{47E563AD-5B2E-45D2-AD97-E1E9D024D01C}" dt="2024-10-05T00:02:28.954" v="7180" actId="255"/>
        <pc:sldMkLst>
          <pc:docMk/>
          <pc:sldMk cId="588868596" sldId="264"/>
        </pc:sldMkLst>
        <pc:spChg chg="mod">
          <ac:chgData name="Patrice Morris" userId="0a8f80b9-eb12-4519-9782-7fb3fb5d0606" providerId="ADAL" clId="{47E563AD-5B2E-45D2-AD97-E1E9D024D01C}" dt="2024-10-04T21:01:38.466" v="7046"/>
          <ac:spMkLst>
            <pc:docMk/>
            <pc:sldMk cId="588868596" sldId="264"/>
            <ac:spMk id="2" creationId="{1A1750AB-588E-2C10-E58A-8F715D26E48A}"/>
          </ac:spMkLst>
        </pc:spChg>
        <pc:spChg chg="mod">
          <ac:chgData name="Patrice Morris" userId="0a8f80b9-eb12-4519-9782-7fb3fb5d0606" providerId="ADAL" clId="{47E563AD-5B2E-45D2-AD97-E1E9D024D01C}" dt="2024-10-05T00:02:28.954" v="7180" actId="255"/>
          <ac:spMkLst>
            <pc:docMk/>
            <pc:sldMk cId="588868596" sldId="264"/>
            <ac:spMk id="3" creationId="{8636398E-2E88-A817-F109-9470D741560B}"/>
          </ac:spMkLst>
        </pc:spChg>
      </pc:sldChg>
      <pc:sldChg chg="modSp add mod ord">
        <pc:chgData name="Patrice Morris" userId="0a8f80b9-eb12-4519-9782-7fb3fb5d0606" providerId="ADAL" clId="{47E563AD-5B2E-45D2-AD97-E1E9D024D01C}" dt="2024-10-05T00:02:38.430" v="7183" actId="5793"/>
        <pc:sldMkLst>
          <pc:docMk/>
          <pc:sldMk cId="3078101878" sldId="265"/>
        </pc:sldMkLst>
        <pc:spChg chg="mod">
          <ac:chgData name="Patrice Morris" userId="0a8f80b9-eb12-4519-9782-7fb3fb5d0606" providerId="ADAL" clId="{47E563AD-5B2E-45D2-AD97-E1E9D024D01C}" dt="2024-10-04T21:01:20.774" v="7045" actId="20577"/>
          <ac:spMkLst>
            <pc:docMk/>
            <pc:sldMk cId="3078101878" sldId="265"/>
            <ac:spMk id="2" creationId="{1A1750AB-588E-2C10-E58A-8F715D26E48A}"/>
          </ac:spMkLst>
        </pc:spChg>
        <pc:spChg chg="mod">
          <ac:chgData name="Patrice Morris" userId="0a8f80b9-eb12-4519-9782-7fb3fb5d0606" providerId="ADAL" clId="{47E563AD-5B2E-45D2-AD97-E1E9D024D01C}" dt="2024-10-05T00:02:38.430" v="7183" actId="5793"/>
          <ac:spMkLst>
            <pc:docMk/>
            <pc:sldMk cId="3078101878" sldId="265"/>
            <ac:spMk id="3" creationId="{8636398E-2E88-A817-F109-9470D741560B}"/>
          </ac:spMkLst>
        </pc:spChg>
      </pc:sldChg>
      <pc:sldChg chg="modSp add mod">
        <pc:chgData name="Patrice Morris" userId="0a8f80b9-eb12-4519-9782-7fb3fb5d0606" providerId="ADAL" clId="{47E563AD-5B2E-45D2-AD97-E1E9D024D01C}" dt="2024-10-05T00:25:33.455" v="7812" actId="20577"/>
        <pc:sldMkLst>
          <pc:docMk/>
          <pc:sldMk cId="1313612636" sldId="266"/>
        </pc:sldMkLst>
        <pc:spChg chg="mod">
          <ac:chgData name="Patrice Morris" userId="0a8f80b9-eb12-4519-9782-7fb3fb5d0606" providerId="ADAL" clId="{47E563AD-5B2E-45D2-AD97-E1E9D024D01C}" dt="2024-10-04T21:02:16.372" v="7052"/>
          <ac:spMkLst>
            <pc:docMk/>
            <pc:sldMk cId="1313612636" sldId="266"/>
            <ac:spMk id="2" creationId="{1A1750AB-588E-2C10-E58A-8F715D26E48A}"/>
          </ac:spMkLst>
        </pc:spChg>
        <pc:spChg chg="mod">
          <ac:chgData name="Patrice Morris" userId="0a8f80b9-eb12-4519-9782-7fb3fb5d0606" providerId="ADAL" clId="{47E563AD-5B2E-45D2-AD97-E1E9D024D01C}" dt="2024-10-05T00:25:33.455" v="7812" actId="20577"/>
          <ac:spMkLst>
            <pc:docMk/>
            <pc:sldMk cId="1313612636" sldId="266"/>
            <ac:spMk id="3" creationId="{8636398E-2E88-A817-F109-9470D741560B}"/>
          </ac:spMkLst>
        </pc:spChg>
      </pc:sldChg>
      <pc:sldChg chg="modSp add mod">
        <pc:chgData name="Patrice Morris" userId="0a8f80b9-eb12-4519-9782-7fb3fb5d0606" providerId="ADAL" clId="{47E563AD-5B2E-45D2-AD97-E1E9D024D01C}" dt="2024-10-05T00:06:26.157" v="7279" actId="20577"/>
        <pc:sldMkLst>
          <pc:docMk/>
          <pc:sldMk cId="2745599250" sldId="267"/>
        </pc:sldMkLst>
        <pc:spChg chg="mod">
          <ac:chgData name="Patrice Morris" userId="0a8f80b9-eb12-4519-9782-7fb3fb5d0606" providerId="ADAL" clId="{47E563AD-5B2E-45D2-AD97-E1E9D024D01C}" dt="2024-10-04T21:01:51.766" v="7048"/>
          <ac:spMkLst>
            <pc:docMk/>
            <pc:sldMk cId="2745599250" sldId="267"/>
            <ac:spMk id="2" creationId="{83AD790F-6A64-7708-F35D-72993A88F709}"/>
          </ac:spMkLst>
        </pc:spChg>
        <pc:spChg chg="mod">
          <ac:chgData name="Patrice Morris" userId="0a8f80b9-eb12-4519-9782-7fb3fb5d0606" providerId="ADAL" clId="{47E563AD-5B2E-45D2-AD97-E1E9D024D01C}" dt="2024-10-05T00:06:26.157" v="7279" actId="20577"/>
          <ac:spMkLst>
            <pc:docMk/>
            <pc:sldMk cId="2745599250" sldId="267"/>
            <ac:spMk id="3" creationId="{8248F5C2-F411-E0FF-9768-36D03322BCBA}"/>
          </ac:spMkLst>
        </pc:spChg>
      </pc:sldChg>
      <pc:sldChg chg="modSp add mod">
        <pc:chgData name="Patrice Morris" userId="0a8f80b9-eb12-4519-9782-7fb3fb5d0606" providerId="ADAL" clId="{47E563AD-5B2E-45D2-AD97-E1E9D024D01C}" dt="2024-10-05T00:11:07.711" v="7393" actId="20577"/>
        <pc:sldMkLst>
          <pc:docMk/>
          <pc:sldMk cId="2613471022" sldId="268"/>
        </pc:sldMkLst>
        <pc:spChg chg="mod">
          <ac:chgData name="Patrice Morris" userId="0a8f80b9-eb12-4519-9782-7fb3fb5d0606" providerId="ADAL" clId="{47E563AD-5B2E-45D2-AD97-E1E9D024D01C}" dt="2024-10-04T21:02:03.738" v="7050"/>
          <ac:spMkLst>
            <pc:docMk/>
            <pc:sldMk cId="2613471022" sldId="268"/>
            <ac:spMk id="2" creationId="{83AD790F-6A64-7708-F35D-72993A88F709}"/>
          </ac:spMkLst>
        </pc:spChg>
        <pc:spChg chg="mod">
          <ac:chgData name="Patrice Morris" userId="0a8f80b9-eb12-4519-9782-7fb3fb5d0606" providerId="ADAL" clId="{47E563AD-5B2E-45D2-AD97-E1E9D024D01C}" dt="2024-10-05T00:11:07.711" v="7393" actId="20577"/>
          <ac:spMkLst>
            <pc:docMk/>
            <pc:sldMk cId="2613471022" sldId="268"/>
            <ac:spMk id="3" creationId="{8248F5C2-F411-E0FF-9768-36D03322BCBA}"/>
          </ac:spMkLst>
        </pc:spChg>
      </pc:sldChg>
      <pc:sldChg chg="modSp add mod">
        <pc:chgData name="Patrice Morris" userId="0a8f80b9-eb12-4519-9782-7fb3fb5d0606" providerId="ADAL" clId="{47E563AD-5B2E-45D2-AD97-E1E9D024D01C}" dt="2024-10-05T00:13:11.445" v="7448" actId="20577"/>
        <pc:sldMkLst>
          <pc:docMk/>
          <pc:sldMk cId="3578961234" sldId="269"/>
        </pc:sldMkLst>
        <pc:spChg chg="mod">
          <ac:chgData name="Patrice Morris" userId="0a8f80b9-eb12-4519-9782-7fb3fb5d0606" providerId="ADAL" clId="{47E563AD-5B2E-45D2-AD97-E1E9D024D01C}" dt="2024-10-04T21:02:10.454" v="7051"/>
          <ac:spMkLst>
            <pc:docMk/>
            <pc:sldMk cId="3578961234" sldId="269"/>
            <ac:spMk id="2" creationId="{83AD790F-6A64-7708-F35D-72993A88F709}"/>
          </ac:spMkLst>
        </pc:spChg>
        <pc:spChg chg="mod">
          <ac:chgData name="Patrice Morris" userId="0a8f80b9-eb12-4519-9782-7fb3fb5d0606" providerId="ADAL" clId="{47E563AD-5B2E-45D2-AD97-E1E9D024D01C}" dt="2024-10-05T00:13:11.445" v="7448" actId="20577"/>
          <ac:spMkLst>
            <pc:docMk/>
            <pc:sldMk cId="3578961234" sldId="269"/>
            <ac:spMk id="3" creationId="{8248F5C2-F411-E0FF-9768-36D03322BCBA}"/>
          </ac:spMkLst>
        </pc:spChg>
      </pc:sldChg>
      <pc:sldChg chg="modSp new mod">
        <pc:chgData name="Patrice Morris" userId="0a8f80b9-eb12-4519-9782-7fb3fb5d0606" providerId="ADAL" clId="{47E563AD-5B2E-45D2-AD97-E1E9D024D01C}" dt="2024-10-04T21:02:56.515" v="7058" actId="207"/>
        <pc:sldMkLst>
          <pc:docMk/>
          <pc:sldMk cId="845193637" sldId="270"/>
        </pc:sldMkLst>
        <pc:spChg chg="mod">
          <ac:chgData name="Patrice Morris" userId="0a8f80b9-eb12-4519-9782-7fb3fb5d0606" providerId="ADAL" clId="{47E563AD-5B2E-45D2-AD97-E1E9D024D01C}" dt="2024-10-04T21:02:56.515" v="7058" actId="207"/>
          <ac:spMkLst>
            <pc:docMk/>
            <pc:sldMk cId="845193637" sldId="270"/>
            <ac:spMk id="2" creationId="{E76E3A21-6EB2-43E3-FBE4-ADC82A167371}"/>
          </ac:spMkLst>
        </pc:spChg>
        <pc:spChg chg="mod">
          <ac:chgData name="Patrice Morris" userId="0a8f80b9-eb12-4519-9782-7fb3fb5d0606" providerId="ADAL" clId="{47E563AD-5B2E-45D2-AD97-E1E9D024D01C}" dt="2024-10-04T18:01:01.309" v="5314" actId="114"/>
          <ac:spMkLst>
            <pc:docMk/>
            <pc:sldMk cId="845193637" sldId="270"/>
            <ac:spMk id="3" creationId="{374C8F4A-1C7C-0D12-6494-3A37D9345FF7}"/>
          </ac:spMkLst>
        </pc:spChg>
      </pc:sldChg>
      <pc:sldChg chg="modSp new mod">
        <pc:chgData name="Patrice Morris" userId="0a8f80b9-eb12-4519-9782-7fb3fb5d0606" providerId="ADAL" clId="{47E563AD-5B2E-45D2-AD97-E1E9D024D01C}" dt="2024-10-04T21:03:09.886" v="7061" actId="207"/>
        <pc:sldMkLst>
          <pc:docMk/>
          <pc:sldMk cId="2522819273" sldId="271"/>
        </pc:sldMkLst>
        <pc:spChg chg="mod">
          <ac:chgData name="Patrice Morris" userId="0a8f80b9-eb12-4519-9782-7fb3fb5d0606" providerId="ADAL" clId="{47E563AD-5B2E-45D2-AD97-E1E9D024D01C}" dt="2024-10-04T21:03:09.886" v="7061" actId="207"/>
          <ac:spMkLst>
            <pc:docMk/>
            <pc:sldMk cId="2522819273" sldId="271"/>
            <ac:spMk id="2" creationId="{78ED4B95-DB8C-DB92-6B5B-0702D7A96DE4}"/>
          </ac:spMkLst>
        </pc:spChg>
        <pc:spChg chg="mod">
          <ac:chgData name="Patrice Morris" userId="0a8f80b9-eb12-4519-9782-7fb3fb5d0606" providerId="ADAL" clId="{47E563AD-5B2E-45D2-AD97-E1E9D024D01C}" dt="2024-10-04T18:00:23.269" v="5310" actId="114"/>
          <ac:spMkLst>
            <pc:docMk/>
            <pc:sldMk cId="2522819273" sldId="271"/>
            <ac:spMk id="3" creationId="{8338896C-2EBF-F789-4F31-6C275F49F339}"/>
          </ac:spMkLst>
        </pc:spChg>
      </pc:sldChg>
      <pc:sldChg chg="modSp new mod">
        <pc:chgData name="Patrice Morris" userId="0a8f80b9-eb12-4519-9782-7fb3fb5d0606" providerId="ADAL" clId="{47E563AD-5B2E-45D2-AD97-E1E9D024D01C}" dt="2024-10-05T00:08:39.427" v="7351" actId="255"/>
        <pc:sldMkLst>
          <pc:docMk/>
          <pc:sldMk cId="1679721648" sldId="272"/>
        </pc:sldMkLst>
        <pc:spChg chg="mod">
          <ac:chgData name="Patrice Morris" userId="0a8f80b9-eb12-4519-9782-7fb3fb5d0606" providerId="ADAL" clId="{47E563AD-5B2E-45D2-AD97-E1E9D024D01C}" dt="2024-10-04T21:01:56.995" v="7049"/>
          <ac:spMkLst>
            <pc:docMk/>
            <pc:sldMk cId="1679721648" sldId="272"/>
            <ac:spMk id="2" creationId="{0FDF6968-956E-87F6-E3B9-358D285042A9}"/>
          </ac:spMkLst>
        </pc:spChg>
        <pc:spChg chg="mod">
          <ac:chgData name="Patrice Morris" userId="0a8f80b9-eb12-4519-9782-7fb3fb5d0606" providerId="ADAL" clId="{47E563AD-5B2E-45D2-AD97-E1E9D024D01C}" dt="2024-10-05T00:08:39.427" v="7351" actId="255"/>
          <ac:spMkLst>
            <pc:docMk/>
            <pc:sldMk cId="1679721648" sldId="272"/>
            <ac:spMk id="3" creationId="{A8184C1E-64DC-E76C-F520-0F98C569EE7A}"/>
          </ac:spMkLst>
        </pc:spChg>
      </pc:sldChg>
      <pc:sldChg chg="modSp new mod">
        <pc:chgData name="Patrice Morris" userId="0a8f80b9-eb12-4519-9782-7fb3fb5d0606" providerId="ADAL" clId="{47E563AD-5B2E-45D2-AD97-E1E9D024D01C}" dt="2024-10-05T00:17:33.339" v="7811" actId="20577"/>
        <pc:sldMkLst>
          <pc:docMk/>
          <pc:sldMk cId="786319196" sldId="273"/>
        </pc:sldMkLst>
        <pc:spChg chg="mod">
          <ac:chgData name="Patrice Morris" userId="0a8f80b9-eb12-4519-9782-7fb3fb5d0606" providerId="ADAL" clId="{47E563AD-5B2E-45D2-AD97-E1E9D024D01C}" dt="2024-10-05T00:11:43.450" v="7395"/>
          <ac:spMkLst>
            <pc:docMk/>
            <pc:sldMk cId="786319196" sldId="273"/>
            <ac:spMk id="2" creationId="{CB31A245-E2CE-8188-EFF2-49EB4DC65B78}"/>
          </ac:spMkLst>
        </pc:spChg>
        <pc:spChg chg="mod">
          <ac:chgData name="Patrice Morris" userId="0a8f80b9-eb12-4519-9782-7fb3fb5d0606" providerId="ADAL" clId="{47E563AD-5B2E-45D2-AD97-E1E9D024D01C}" dt="2024-10-05T00:17:33.339" v="7811" actId="20577"/>
          <ac:spMkLst>
            <pc:docMk/>
            <pc:sldMk cId="786319196" sldId="273"/>
            <ac:spMk id="3" creationId="{31722FB6-60FE-E40A-8704-5D31C17103FD}"/>
          </ac:spMkLst>
        </pc:sp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CDE23C7-78A4-413A-A84B-93D4CC0A9EB1}"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6CB39E08-E0E5-4B1A-8F7D-08FE7678A3B6}" type="slidenum">
              <a:rPr lang="en-US" smtClean="0"/>
              <a:t>‹#›</a:t>
            </a:fld>
            <a:endParaRPr lang="en-US"/>
          </a:p>
        </p:txBody>
      </p:sp>
    </p:spTree>
    <p:extLst>
      <p:ext uri="{BB962C8B-B14F-4D97-AF65-F5344CB8AC3E}">
        <p14:creationId xmlns:p14="http://schemas.microsoft.com/office/powerpoint/2010/main" val="2263531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E23C7-78A4-413A-A84B-93D4CC0A9EB1}"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189994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E23C7-78A4-413A-A84B-93D4CC0A9EB1}"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257404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E23C7-78A4-413A-A84B-93D4CC0A9EB1}"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172797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CDE23C7-78A4-413A-A84B-93D4CC0A9EB1}" type="datetimeFigureOut">
              <a:rPr lang="en-US" smtClean="0"/>
              <a:t>10/4/2024</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CB39E08-E0E5-4B1A-8F7D-08FE7678A3B6}" type="slidenum">
              <a:rPr lang="en-US" smtClean="0"/>
              <a:t>‹#›</a:t>
            </a:fld>
            <a:endParaRPr lang="en-US"/>
          </a:p>
        </p:txBody>
      </p:sp>
    </p:spTree>
    <p:extLst>
      <p:ext uri="{BB962C8B-B14F-4D97-AF65-F5344CB8AC3E}">
        <p14:creationId xmlns:p14="http://schemas.microsoft.com/office/powerpoint/2010/main" val="3460269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DE23C7-78A4-413A-A84B-93D4CC0A9EB1}"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92621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DE23C7-78A4-413A-A84B-93D4CC0A9EB1}" type="datetimeFigureOut">
              <a:rPr lang="en-US" smtClean="0"/>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177380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DE23C7-78A4-413A-A84B-93D4CC0A9EB1}" type="datetimeFigureOut">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515066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E23C7-78A4-413A-A84B-93D4CC0A9EB1}" type="datetimeFigureOut">
              <a:rPr lang="en-US" smtClean="0"/>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105241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DE23C7-78A4-413A-A84B-93D4CC0A9EB1}"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4118908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DE23C7-78A4-413A-A84B-93D4CC0A9EB1}" type="datetimeFigureOut">
              <a:rPr lang="en-US" smtClean="0"/>
              <a:t>10/4/2024</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561418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CDE23C7-78A4-413A-A84B-93D4CC0A9EB1}" type="datetimeFigureOut">
              <a:rPr lang="en-US" smtClean="0"/>
              <a:pPr/>
              <a:t>10/4/2024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6CB39E08-E0E5-4B1A-8F7D-08FE7678A3B6}" type="slidenum">
              <a:rPr lang="en-US" smtClean="0"/>
              <a:pPr/>
              <a:t>‹#›</a:t>
            </a:fld>
            <a:endParaRPr lang="en-US"/>
          </a:p>
        </p:txBody>
      </p:sp>
    </p:spTree>
    <p:extLst>
      <p:ext uri="{BB962C8B-B14F-4D97-AF65-F5344CB8AC3E}">
        <p14:creationId xmlns:p14="http://schemas.microsoft.com/office/powerpoint/2010/main" val="22054976"/>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8838D-F0A4-3797-2C74-F39724B2327E}"/>
              </a:ext>
            </a:extLst>
          </p:cNvPr>
          <p:cNvSpPr>
            <a:spLocks noGrp="1"/>
          </p:cNvSpPr>
          <p:nvPr>
            <p:ph type="ctrTitle"/>
          </p:nvPr>
        </p:nvSpPr>
        <p:spPr>
          <a:xfrm>
            <a:off x="5289754" y="639097"/>
            <a:ext cx="6253317" cy="3686015"/>
          </a:xfrm>
        </p:spPr>
        <p:txBody>
          <a:bodyPr>
            <a:normAutofit/>
          </a:bodyPr>
          <a:lstStyle/>
          <a:p>
            <a:r>
              <a:rPr lang="en-US" sz="2800" dirty="0"/>
              <a:t>Integration and Expansion of Cybersecurity in Criminal Justice </a:t>
            </a:r>
          </a:p>
        </p:txBody>
      </p:sp>
      <p:sp>
        <p:nvSpPr>
          <p:cNvPr id="3" name="Subtitle 2">
            <a:extLst>
              <a:ext uri="{FF2B5EF4-FFF2-40B4-BE49-F238E27FC236}">
                <a16:creationId xmlns:a16="http://schemas.microsoft.com/office/drawing/2014/main" id="{F008D87F-AF31-02E6-0838-7910C4FDE2F5}"/>
              </a:ext>
            </a:extLst>
          </p:cNvPr>
          <p:cNvSpPr>
            <a:spLocks noGrp="1"/>
          </p:cNvSpPr>
          <p:nvPr>
            <p:ph type="subTitle" idx="1"/>
          </p:nvPr>
        </p:nvSpPr>
        <p:spPr>
          <a:xfrm>
            <a:off x="5289753" y="4455621"/>
            <a:ext cx="6269347" cy="1238616"/>
          </a:xfrm>
        </p:spPr>
        <p:txBody>
          <a:bodyPr>
            <a:normAutofit/>
          </a:bodyPr>
          <a:lstStyle/>
          <a:p>
            <a:r>
              <a:rPr lang="en-US">
                <a:solidFill>
                  <a:schemeClr val="tx1">
                    <a:lumMod val="85000"/>
                    <a:lumOff val="15000"/>
                  </a:schemeClr>
                </a:solidFill>
              </a:rPr>
              <a:t>Dr. Patrice Morris</a:t>
            </a:r>
          </a:p>
          <a:p>
            <a:r>
              <a:rPr lang="en-US">
                <a:solidFill>
                  <a:schemeClr val="tx1">
                    <a:lumMod val="85000"/>
                    <a:lumOff val="15000"/>
                  </a:schemeClr>
                </a:solidFill>
              </a:rPr>
              <a:t>Georgia Gwinnett College</a:t>
            </a:r>
          </a:p>
          <a:p>
            <a:endParaRPr lang="en-US">
              <a:solidFill>
                <a:schemeClr val="tx1">
                  <a:lumMod val="85000"/>
                  <a:lumOff val="15000"/>
                </a:schemeClr>
              </a:solidFill>
            </a:endParaRPr>
          </a:p>
        </p:txBody>
      </p:sp>
      <p:pic>
        <p:nvPicPr>
          <p:cNvPr id="79" name="Picture 78" descr="Computer code representation.">
            <a:extLst>
              <a:ext uri="{FF2B5EF4-FFF2-40B4-BE49-F238E27FC236}">
                <a16:creationId xmlns:a16="http://schemas.microsoft.com/office/drawing/2014/main" id="{BED32589-AA3A-252B-DBD2-622676EF87B3}"/>
              </a:ext>
            </a:extLst>
          </p:cNvPr>
          <p:cNvPicPr>
            <a:picLocks noChangeAspect="1"/>
          </p:cNvPicPr>
          <p:nvPr/>
        </p:nvPicPr>
        <p:blipFill>
          <a:blip r:embed="rId2"/>
          <a:srcRect l="28197" r="27755" b="2"/>
          <a:stretch/>
        </p:blipFill>
        <p:spPr>
          <a:xfrm>
            <a:off x="633999" y="620720"/>
            <a:ext cx="4001315" cy="5086933"/>
          </a:xfrm>
          <a:prstGeom prst="rect">
            <a:avLst/>
          </a:prstGeom>
        </p:spPr>
      </p:pic>
    </p:spTree>
    <p:extLst>
      <p:ext uri="{BB962C8B-B14F-4D97-AF65-F5344CB8AC3E}">
        <p14:creationId xmlns:p14="http://schemas.microsoft.com/office/powerpoint/2010/main" val="33702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1A245-E2CE-8188-EFF2-49EB4DC65B78}"/>
              </a:ext>
            </a:extLst>
          </p:cNvPr>
          <p:cNvSpPr>
            <a:spLocks noGrp="1"/>
          </p:cNvSpPr>
          <p:nvPr>
            <p:ph type="title"/>
          </p:nvPr>
        </p:nvSpPr>
        <p:spPr/>
        <p:txBody>
          <a:bodyPr/>
          <a:lstStyle/>
          <a:p>
            <a:r>
              <a:rPr lang="en-US" dirty="0">
                <a:solidFill>
                  <a:srgbClr val="002060"/>
                </a:solidFill>
              </a:rPr>
              <a:t>Integrating Cybersecurity in Criminal Justice Programs</a:t>
            </a:r>
            <a:endParaRPr lang="en-US" dirty="0"/>
          </a:p>
        </p:txBody>
      </p:sp>
      <p:sp>
        <p:nvSpPr>
          <p:cNvPr id="3" name="Content Placeholder 2">
            <a:extLst>
              <a:ext uri="{FF2B5EF4-FFF2-40B4-BE49-F238E27FC236}">
                <a16:creationId xmlns:a16="http://schemas.microsoft.com/office/drawing/2014/main" id="{31722FB6-60FE-E40A-8704-5D31C17103FD}"/>
              </a:ext>
            </a:extLst>
          </p:cNvPr>
          <p:cNvSpPr>
            <a:spLocks noGrp="1"/>
          </p:cNvSpPr>
          <p:nvPr>
            <p:ph idx="1"/>
          </p:nvPr>
        </p:nvSpPr>
        <p:spPr/>
        <p:txBody>
          <a:bodyPr/>
          <a:lstStyle/>
          <a:p>
            <a:r>
              <a:rPr lang="en-US" sz="2400" dirty="0"/>
              <a:t>Including cybersecurity courses in a criminal justice curriculum has many benefits to a department, the students, and the faculty.</a:t>
            </a:r>
          </a:p>
          <a:p>
            <a:r>
              <a:rPr lang="en-US" sz="2400" dirty="0"/>
              <a:t>These courses have the potential to pave the way for more job opportunities in criminal justice and technology and prepare students for fulfilling careers in cybersecurity (</a:t>
            </a:r>
            <a:r>
              <a:rPr lang="en-US" sz="2400" dirty="0" err="1"/>
              <a:t>Tsado</a:t>
            </a:r>
            <a:r>
              <a:rPr lang="en-US" sz="2400" dirty="0"/>
              <a:t> and </a:t>
            </a:r>
            <a:r>
              <a:rPr lang="en-US" sz="2400" dirty="0" err="1"/>
              <a:t>KIm</a:t>
            </a:r>
            <a:r>
              <a:rPr lang="en-US" sz="2400" dirty="0"/>
              <a:t>, 2022).</a:t>
            </a:r>
          </a:p>
          <a:p>
            <a:r>
              <a:rPr lang="en-US" sz="2400" dirty="0"/>
              <a:t>Criminal justice departments are able to be relevant and stay abreast of current trends in the growing and demanding field of cybersecurity. </a:t>
            </a:r>
          </a:p>
          <a:p>
            <a:endParaRPr lang="en-US" dirty="0"/>
          </a:p>
        </p:txBody>
      </p:sp>
    </p:spTree>
    <p:extLst>
      <p:ext uri="{BB962C8B-B14F-4D97-AF65-F5344CB8AC3E}">
        <p14:creationId xmlns:p14="http://schemas.microsoft.com/office/powerpoint/2010/main" val="786319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750AB-588E-2C10-E58A-8F715D26E48A}"/>
              </a:ext>
            </a:extLst>
          </p:cNvPr>
          <p:cNvSpPr>
            <a:spLocks noGrp="1"/>
          </p:cNvSpPr>
          <p:nvPr>
            <p:ph type="title"/>
          </p:nvPr>
        </p:nvSpPr>
        <p:spPr/>
        <p:txBody>
          <a:bodyPr/>
          <a:lstStyle/>
          <a:p>
            <a:r>
              <a:rPr lang="en-US" dirty="0">
                <a:solidFill>
                  <a:srgbClr val="002060"/>
                </a:solidFill>
              </a:rPr>
              <a:t>Integrating Cybersecurity in Criminal Justice Programs</a:t>
            </a:r>
            <a:endParaRPr lang="en-US" dirty="0"/>
          </a:p>
        </p:txBody>
      </p:sp>
      <p:sp>
        <p:nvSpPr>
          <p:cNvPr id="3" name="Content Placeholder 2">
            <a:extLst>
              <a:ext uri="{FF2B5EF4-FFF2-40B4-BE49-F238E27FC236}">
                <a16:creationId xmlns:a16="http://schemas.microsoft.com/office/drawing/2014/main" id="{8636398E-2E88-A817-F109-9470D741560B}"/>
              </a:ext>
            </a:extLst>
          </p:cNvPr>
          <p:cNvSpPr>
            <a:spLocks noGrp="1"/>
          </p:cNvSpPr>
          <p:nvPr>
            <p:ph idx="1"/>
          </p:nvPr>
        </p:nvSpPr>
        <p:spPr/>
        <p:txBody>
          <a:bodyPr>
            <a:normAutofit/>
          </a:bodyPr>
          <a:lstStyle/>
          <a:p>
            <a:r>
              <a:rPr lang="en-US" sz="2400" dirty="0"/>
              <a:t>The cybersecurity </a:t>
            </a:r>
            <a:r>
              <a:rPr lang="en-US" sz="2400"/>
              <a:t>field lacks </a:t>
            </a:r>
            <a:r>
              <a:rPr lang="en-US" sz="2400" dirty="0"/>
              <a:t>a diverse workforce and has a dire need for more women and minorities as well as representation from various educational backgrounds.</a:t>
            </a:r>
          </a:p>
          <a:p>
            <a:r>
              <a:rPr lang="en-US" sz="2400" dirty="0"/>
              <a:t> Many criminal justice majors are females and minorities. According to </a:t>
            </a:r>
            <a:r>
              <a:rPr lang="en-US" sz="2400" dirty="0" err="1"/>
              <a:t>Saddiqa</a:t>
            </a:r>
            <a:r>
              <a:rPr lang="en-US" sz="2400" dirty="0"/>
              <a:t> and colleagues (2023: 2), “The need for a diverse and inclusive cybersecurity workforce is not only a matter of social justice and equity but is also essential for addressing the complex and evolving challenges of cybersecurity in today's world.”</a:t>
            </a:r>
          </a:p>
        </p:txBody>
      </p:sp>
    </p:spTree>
    <p:extLst>
      <p:ext uri="{BB962C8B-B14F-4D97-AF65-F5344CB8AC3E}">
        <p14:creationId xmlns:p14="http://schemas.microsoft.com/office/powerpoint/2010/main" val="1313612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FBD03-E765-65AC-9278-8B544AA2444C}"/>
              </a:ext>
            </a:extLst>
          </p:cNvPr>
          <p:cNvSpPr>
            <a:spLocks noGrp="1"/>
          </p:cNvSpPr>
          <p:nvPr>
            <p:ph type="title"/>
          </p:nvPr>
        </p:nvSpPr>
        <p:spPr/>
        <p:txBody>
          <a:bodyPr/>
          <a:lstStyle/>
          <a:p>
            <a:r>
              <a:rPr lang="en-US" dirty="0">
                <a:solidFill>
                  <a:srgbClr val="002060"/>
                </a:solidFill>
              </a:rPr>
              <a:t>Criminal Justice Cybersecurity Courses</a:t>
            </a:r>
          </a:p>
        </p:txBody>
      </p:sp>
      <p:sp>
        <p:nvSpPr>
          <p:cNvPr id="3" name="Content Placeholder 2">
            <a:extLst>
              <a:ext uri="{FF2B5EF4-FFF2-40B4-BE49-F238E27FC236}">
                <a16:creationId xmlns:a16="http://schemas.microsoft.com/office/drawing/2014/main" id="{85EE3827-C072-1A32-644F-6D15FA40D4A8}"/>
              </a:ext>
            </a:extLst>
          </p:cNvPr>
          <p:cNvSpPr>
            <a:spLocks noGrp="1"/>
          </p:cNvSpPr>
          <p:nvPr>
            <p:ph idx="1"/>
          </p:nvPr>
        </p:nvSpPr>
        <p:spPr/>
        <p:txBody>
          <a:bodyPr/>
          <a:lstStyle/>
          <a:p>
            <a:pPr>
              <a:buFont typeface="Wingdings" panose="05000000000000000000" pitchFamily="2" charset="2"/>
              <a:buChar char="v"/>
            </a:pPr>
            <a:r>
              <a:rPr lang="en-US" dirty="0"/>
              <a:t>Security Ethics</a:t>
            </a:r>
          </a:p>
          <a:p>
            <a:pPr>
              <a:buFont typeface="Wingdings" panose="05000000000000000000" pitchFamily="2" charset="2"/>
              <a:buChar char="v"/>
            </a:pPr>
            <a:r>
              <a:rPr lang="en-US" dirty="0"/>
              <a:t>Cybersecurity Laws and Policies</a:t>
            </a:r>
          </a:p>
          <a:p>
            <a:pPr>
              <a:buFont typeface="Wingdings" panose="05000000000000000000" pitchFamily="2" charset="2"/>
              <a:buChar char="v"/>
            </a:pPr>
            <a:r>
              <a:rPr lang="en-US" dirty="0"/>
              <a:t>Digital Forensics</a:t>
            </a:r>
          </a:p>
          <a:p>
            <a:pPr>
              <a:buFont typeface="Wingdings" panose="05000000000000000000" pitchFamily="2" charset="2"/>
              <a:buChar char="v"/>
            </a:pPr>
            <a:r>
              <a:rPr lang="en-US" dirty="0"/>
              <a:t>Ethical hacking</a:t>
            </a:r>
          </a:p>
          <a:p>
            <a:pPr>
              <a:buFont typeface="Wingdings" panose="05000000000000000000" pitchFamily="2" charset="2"/>
              <a:buChar char="v"/>
            </a:pPr>
            <a:r>
              <a:rPr lang="en-US" dirty="0"/>
              <a:t>Introduction to Cybersecurity</a:t>
            </a:r>
          </a:p>
          <a:p>
            <a:pPr>
              <a:buFont typeface="Wingdings" panose="05000000000000000000" pitchFamily="2" charset="2"/>
              <a:buChar char="v"/>
            </a:pPr>
            <a:r>
              <a:rPr lang="en-US" dirty="0"/>
              <a:t>Cybersecurity and Loss Prevention</a:t>
            </a:r>
          </a:p>
          <a:p>
            <a:pPr>
              <a:buFont typeface="Wingdings" panose="05000000000000000000" pitchFamily="2" charset="2"/>
              <a:buChar char="v"/>
            </a:pPr>
            <a:r>
              <a:rPr lang="en-US" dirty="0"/>
              <a:t>Cybercrime</a:t>
            </a:r>
          </a:p>
          <a:p>
            <a:pPr>
              <a:buFont typeface="Wingdings" panose="05000000000000000000" pitchFamily="2" charset="2"/>
              <a:buChar char="v"/>
            </a:pPr>
            <a:r>
              <a:rPr lang="en-US" dirty="0"/>
              <a:t>Cyber technologies for Criminal Justice</a:t>
            </a:r>
          </a:p>
          <a:p>
            <a:pPr>
              <a:buFont typeface="Wingdings" panose="05000000000000000000" pitchFamily="2" charset="2"/>
              <a:buChar char="v"/>
            </a:pPr>
            <a:r>
              <a:rPr lang="en-US" dirty="0"/>
              <a:t>Cyber crimes and the courts</a:t>
            </a:r>
          </a:p>
          <a:p>
            <a:endParaRPr lang="en-US" dirty="0"/>
          </a:p>
        </p:txBody>
      </p:sp>
    </p:spTree>
    <p:extLst>
      <p:ext uri="{BB962C8B-B14F-4D97-AF65-F5344CB8AC3E}">
        <p14:creationId xmlns:p14="http://schemas.microsoft.com/office/powerpoint/2010/main" val="1311986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0AB48-F8BE-0850-2D3C-290B7928D818}"/>
              </a:ext>
            </a:extLst>
          </p:cNvPr>
          <p:cNvSpPr>
            <a:spLocks noGrp="1"/>
          </p:cNvSpPr>
          <p:nvPr>
            <p:ph type="title"/>
          </p:nvPr>
        </p:nvSpPr>
        <p:spPr/>
        <p:txBody>
          <a:bodyPr/>
          <a:lstStyle/>
          <a:p>
            <a:r>
              <a:rPr lang="en-US" dirty="0">
                <a:solidFill>
                  <a:srgbClr val="002060"/>
                </a:solidFill>
              </a:rPr>
              <a:t>Criminal Justice/Cybersecurity Agencies/Jobs</a:t>
            </a:r>
          </a:p>
        </p:txBody>
      </p:sp>
      <p:sp>
        <p:nvSpPr>
          <p:cNvPr id="3" name="Content Placeholder 2">
            <a:extLst>
              <a:ext uri="{FF2B5EF4-FFF2-40B4-BE49-F238E27FC236}">
                <a16:creationId xmlns:a16="http://schemas.microsoft.com/office/drawing/2014/main" id="{8CF87F64-5E1E-9193-EE37-AD472608542E}"/>
              </a:ext>
            </a:extLst>
          </p:cNvPr>
          <p:cNvSpPr>
            <a:spLocks noGrp="1"/>
          </p:cNvSpPr>
          <p:nvPr>
            <p:ph idx="1"/>
          </p:nvPr>
        </p:nvSpPr>
        <p:spPr/>
        <p:txBody>
          <a:bodyPr/>
          <a:lstStyle/>
          <a:p>
            <a:r>
              <a:rPr lang="en-US" dirty="0"/>
              <a:t>Cybersecurity falls under the Department of Homeland Security with a main mandate to investigate malicious cyber activity.</a:t>
            </a:r>
          </a:p>
          <a:p>
            <a:r>
              <a:rPr lang="en-US" dirty="0"/>
              <a:t>The United States Secret Service (USSS) investigates a range of cyber-enabled crime with a particular focus on protecting the nation’s financial infrastructure. The Secret Service cybercrime mission focuses on acts that target and threaten the American financial system, such as network intrusions and ransomware, access device fraud, ATM and point-of-sale system attacks, illicit financing operations and money laundering, identity theft, social engineering scams, and business email compromises. Through the agency’s Cyber Fraud Task Forces (CFTF), the Secret Service brings together critical partners, to include other law enforcement agencies, prosecutors, private industry, and academia, to pursue a comprehensive response to the threat.</a:t>
            </a:r>
          </a:p>
          <a:p>
            <a:pPr marL="0" indent="0">
              <a:buNone/>
            </a:pPr>
            <a:endParaRPr lang="en-US" dirty="0"/>
          </a:p>
        </p:txBody>
      </p:sp>
    </p:spTree>
    <p:extLst>
      <p:ext uri="{BB962C8B-B14F-4D97-AF65-F5344CB8AC3E}">
        <p14:creationId xmlns:p14="http://schemas.microsoft.com/office/powerpoint/2010/main" val="875297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D5161-75F6-AB04-AB09-E66ECC0B9819}"/>
              </a:ext>
            </a:extLst>
          </p:cNvPr>
          <p:cNvSpPr>
            <a:spLocks noGrp="1"/>
          </p:cNvSpPr>
          <p:nvPr>
            <p:ph type="title"/>
          </p:nvPr>
        </p:nvSpPr>
        <p:spPr/>
        <p:txBody>
          <a:bodyPr/>
          <a:lstStyle/>
          <a:p>
            <a:r>
              <a:rPr lang="en-US" dirty="0">
                <a:solidFill>
                  <a:srgbClr val="002060"/>
                </a:solidFill>
              </a:rPr>
              <a:t>Criminal Justice/Cybersecurity Agencies/Jobs</a:t>
            </a:r>
          </a:p>
        </p:txBody>
      </p:sp>
      <p:sp>
        <p:nvSpPr>
          <p:cNvPr id="3" name="Content Placeholder 2">
            <a:extLst>
              <a:ext uri="{FF2B5EF4-FFF2-40B4-BE49-F238E27FC236}">
                <a16:creationId xmlns:a16="http://schemas.microsoft.com/office/drawing/2014/main" id="{0D29D533-9D4E-A4EB-9E11-EA09337397B4}"/>
              </a:ext>
            </a:extLst>
          </p:cNvPr>
          <p:cNvSpPr>
            <a:spLocks noGrp="1"/>
          </p:cNvSpPr>
          <p:nvPr>
            <p:ph idx="1"/>
          </p:nvPr>
        </p:nvSpPr>
        <p:spPr/>
        <p:txBody>
          <a:bodyPr/>
          <a:lstStyle/>
          <a:p>
            <a:r>
              <a:rPr lang="en-US" dirty="0"/>
              <a:t>The United States Coast Guard (USCG) enables operations at sea, in the air, on land and space by delivering effects and capabilities in and through cyberspace. It is the nation’s lead federal agency for securing and safeguarding the maritime domain. In its role as a military, law enforcement, and regulatory agency, the Coast Guard has broad authority to combat cyber threats and protect U.S. maritime interests both domestically and abroad. In support of the Maritime Transportation System (MTS), the Coast Guard continually promotes best practices, identifies potential cyber-related vulnerabilities, implements risk management strategies, and has in place key mechanisms for coordinating cyber incident responses.</a:t>
            </a:r>
          </a:p>
        </p:txBody>
      </p:sp>
    </p:spTree>
    <p:extLst>
      <p:ext uri="{BB962C8B-B14F-4D97-AF65-F5344CB8AC3E}">
        <p14:creationId xmlns:p14="http://schemas.microsoft.com/office/powerpoint/2010/main" val="1334108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340D-0438-26E5-35AA-E3237B026C6C}"/>
              </a:ext>
            </a:extLst>
          </p:cNvPr>
          <p:cNvSpPr>
            <a:spLocks noGrp="1"/>
          </p:cNvSpPr>
          <p:nvPr>
            <p:ph type="title"/>
          </p:nvPr>
        </p:nvSpPr>
        <p:spPr/>
        <p:txBody>
          <a:bodyPr/>
          <a:lstStyle/>
          <a:p>
            <a:r>
              <a:rPr lang="en-US" dirty="0">
                <a:solidFill>
                  <a:srgbClr val="002060"/>
                </a:solidFill>
              </a:rPr>
              <a:t>Criminal Justice/Cybersecurity Agencies/Jobs</a:t>
            </a:r>
          </a:p>
        </p:txBody>
      </p:sp>
      <p:sp>
        <p:nvSpPr>
          <p:cNvPr id="3" name="Content Placeholder 2">
            <a:extLst>
              <a:ext uri="{FF2B5EF4-FFF2-40B4-BE49-F238E27FC236}">
                <a16:creationId xmlns:a16="http://schemas.microsoft.com/office/drawing/2014/main" id="{AB0E6D21-5F59-FC1D-7293-B040C2E5E0E4}"/>
              </a:ext>
            </a:extLst>
          </p:cNvPr>
          <p:cNvSpPr>
            <a:spLocks noGrp="1"/>
          </p:cNvSpPr>
          <p:nvPr>
            <p:ph idx="1"/>
          </p:nvPr>
        </p:nvSpPr>
        <p:spPr/>
        <p:txBody>
          <a:bodyPr>
            <a:normAutofit/>
          </a:bodyPr>
          <a:lstStyle/>
          <a:p>
            <a:r>
              <a:rPr lang="en-US" sz="1800" dirty="0"/>
              <a:t>Immigration and Customs Enforcement - Homeland Security Investigations (ICE HSI) is a worldwide law enforcement leader in dark net and other cyber-related criminal investigations. HSI's Cyber Crimes Center (C3) delivers computer-based technical services to support domestic and international investigations into cross-border crime. C3's Child Exploitation Investigations Unit (CEIU) is a powerful tool in the fight against the sexual exploitation of children; the production, advertisement and distribution of child pornography; and child sex tourism.</a:t>
            </a:r>
          </a:p>
          <a:p>
            <a:r>
              <a:rPr lang="en-US" sz="1800" dirty="0"/>
              <a:t>The FBI is the lead federal agency for investigating cyber attacks and intrusions. We collect and share intelligence and engage with victims while working to unmask those committing malicious cyber activities, wherever they are.</a:t>
            </a:r>
          </a:p>
          <a:p>
            <a:pPr algn="l">
              <a:buFont typeface="Arial" panose="020B0604020202020204" pitchFamily="34" charset="0"/>
              <a:buChar char="•"/>
            </a:pPr>
            <a:r>
              <a:rPr lang="en-US" sz="1800" b="0" i="0" dirty="0">
                <a:solidFill>
                  <a:srgbClr val="333333"/>
                </a:solidFill>
                <a:effectLst/>
                <a:highlight>
                  <a:srgbClr val="FFFFFF"/>
                </a:highlight>
              </a:rPr>
              <a:t>The FBI has specially trained cyber squads in each of our 56 field offices, working hand-in-hand with interagency task force partners.</a:t>
            </a:r>
          </a:p>
          <a:p>
            <a:pPr algn="l">
              <a:buFont typeface="Arial" panose="020B0604020202020204" pitchFamily="34" charset="0"/>
              <a:buChar char="•"/>
            </a:pPr>
            <a:r>
              <a:rPr lang="en-US" sz="1800" b="0" i="0" dirty="0">
                <a:solidFill>
                  <a:srgbClr val="333333"/>
                </a:solidFill>
                <a:effectLst/>
                <a:highlight>
                  <a:srgbClr val="FFFFFF"/>
                </a:highlight>
              </a:rPr>
              <a:t>The rapid-response Cyber Action Team can deploy across the country within hours to respond to major incidents.</a:t>
            </a:r>
          </a:p>
          <a:p>
            <a:endParaRPr lang="en-US" dirty="0"/>
          </a:p>
        </p:txBody>
      </p:sp>
    </p:spTree>
    <p:extLst>
      <p:ext uri="{BB962C8B-B14F-4D97-AF65-F5344CB8AC3E}">
        <p14:creationId xmlns:p14="http://schemas.microsoft.com/office/powerpoint/2010/main" val="305686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E3A21-6EB2-43E3-FBE4-ADC82A167371}"/>
              </a:ext>
            </a:extLst>
          </p:cNvPr>
          <p:cNvSpPr>
            <a:spLocks noGrp="1"/>
          </p:cNvSpPr>
          <p:nvPr>
            <p:ph type="title"/>
          </p:nvPr>
        </p:nvSpPr>
        <p:spPr/>
        <p:txBody>
          <a:bodyPr/>
          <a:lstStyle/>
          <a:p>
            <a:r>
              <a:rPr lang="en-US" dirty="0">
                <a:solidFill>
                  <a:srgbClr val="002060"/>
                </a:solidFill>
              </a:rPr>
              <a:t>References</a:t>
            </a:r>
          </a:p>
        </p:txBody>
      </p:sp>
      <p:sp>
        <p:nvSpPr>
          <p:cNvPr id="3" name="Content Placeholder 2">
            <a:extLst>
              <a:ext uri="{FF2B5EF4-FFF2-40B4-BE49-F238E27FC236}">
                <a16:creationId xmlns:a16="http://schemas.microsoft.com/office/drawing/2014/main" id="{374C8F4A-1C7C-0D12-6494-3A37D9345FF7}"/>
              </a:ext>
            </a:extLst>
          </p:cNvPr>
          <p:cNvSpPr>
            <a:spLocks noGrp="1"/>
          </p:cNvSpPr>
          <p:nvPr>
            <p:ph idx="1"/>
          </p:nvPr>
        </p:nvSpPr>
        <p:spPr/>
        <p:txBody>
          <a:bodyPr>
            <a:normAutofit/>
          </a:bodyPr>
          <a:lstStyle/>
          <a:p>
            <a:r>
              <a:rPr lang="en-US" dirty="0"/>
              <a:t>Chopin, J., &amp; </a:t>
            </a:r>
            <a:r>
              <a:rPr lang="en-US" dirty="0" err="1"/>
              <a:t>Décary</a:t>
            </a:r>
            <a:r>
              <a:rPr lang="en-US" dirty="0"/>
              <a:t>-Hétu, D. (2023). Dark web pedophile site users’ cybersecurity concerns: A lifespan and survival analysis</a:t>
            </a:r>
            <a:r>
              <a:rPr lang="en-US" i="1" dirty="0"/>
              <a:t>. Journal of Criminal Justice</a:t>
            </a:r>
            <a:r>
              <a:rPr lang="en-US" dirty="0"/>
              <a:t>, 86, 1 – 9. </a:t>
            </a:r>
          </a:p>
          <a:p>
            <a:r>
              <a:rPr lang="en-US" dirty="0" err="1"/>
              <a:t>Nodeland</a:t>
            </a:r>
            <a:r>
              <a:rPr lang="en-US" dirty="0"/>
              <a:t>, B., </a:t>
            </a:r>
            <a:r>
              <a:rPr lang="en-US" dirty="0" err="1"/>
              <a:t>Belshaw</a:t>
            </a:r>
            <a:r>
              <a:rPr lang="en-US" dirty="0"/>
              <a:t>, S., &amp; Saber, M. (2019). Teaching cybersecurity to criminal justice majors. </a:t>
            </a:r>
            <a:r>
              <a:rPr lang="en-US" i="1" dirty="0"/>
              <a:t>Journal of Criminal Justice Education</a:t>
            </a:r>
            <a:r>
              <a:rPr lang="en-US" dirty="0"/>
              <a:t>, 30(1), 71-90.</a:t>
            </a:r>
          </a:p>
          <a:p>
            <a:r>
              <a:rPr lang="en-US" dirty="0"/>
              <a:t>Payne, B. K. (2016). Editor's introduction: Special issue on cybersecurity and criminal justice</a:t>
            </a:r>
            <a:r>
              <a:rPr lang="en-US" i="1" dirty="0"/>
              <a:t>. Criminal Justice Studies: Critical Journal of Crime, Law and Society</a:t>
            </a:r>
            <a:r>
              <a:rPr lang="en-US" dirty="0"/>
              <a:t>, 29(2), 89-91.</a:t>
            </a:r>
          </a:p>
          <a:p>
            <a:r>
              <a:rPr lang="en-US" dirty="0"/>
              <a:t>Payne, B. K., &amp; </a:t>
            </a:r>
            <a:r>
              <a:rPr lang="en-US" dirty="0" err="1"/>
              <a:t>Hadzhidimova</a:t>
            </a:r>
            <a:r>
              <a:rPr lang="en-US" dirty="0"/>
              <a:t>, L. (2018). Cyber security and criminal justice programs in the United States: Exploring the intersections</a:t>
            </a:r>
            <a:r>
              <a:rPr lang="en-US" i="1" dirty="0"/>
              <a:t>. International Journal of Criminal Justice Sciences</a:t>
            </a:r>
            <a:r>
              <a:rPr lang="en-US" dirty="0"/>
              <a:t>, 13(2), 385-404. </a:t>
            </a:r>
          </a:p>
        </p:txBody>
      </p:sp>
    </p:spTree>
    <p:extLst>
      <p:ext uri="{BB962C8B-B14F-4D97-AF65-F5344CB8AC3E}">
        <p14:creationId xmlns:p14="http://schemas.microsoft.com/office/powerpoint/2010/main" val="845193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4B95-DB8C-DB92-6B5B-0702D7A96DE4}"/>
              </a:ext>
            </a:extLst>
          </p:cNvPr>
          <p:cNvSpPr>
            <a:spLocks noGrp="1"/>
          </p:cNvSpPr>
          <p:nvPr>
            <p:ph type="title"/>
          </p:nvPr>
        </p:nvSpPr>
        <p:spPr/>
        <p:txBody>
          <a:bodyPr/>
          <a:lstStyle/>
          <a:p>
            <a:r>
              <a:rPr lang="en-US" dirty="0">
                <a:solidFill>
                  <a:srgbClr val="002060"/>
                </a:solidFill>
              </a:rPr>
              <a:t>References</a:t>
            </a:r>
          </a:p>
        </p:txBody>
      </p:sp>
      <p:sp>
        <p:nvSpPr>
          <p:cNvPr id="3" name="Content Placeholder 2">
            <a:extLst>
              <a:ext uri="{FF2B5EF4-FFF2-40B4-BE49-F238E27FC236}">
                <a16:creationId xmlns:a16="http://schemas.microsoft.com/office/drawing/2014/main" id="{8338896C-2EBF-F789-4F31-6C275F49F339}"/>
              </a:ext>
            </a:extLst>
          </p:cNvPr>
          <p:cNvSpPr>
            <a:spLocks noGrp="1"/>
          </p:cNvSpPr>
          <p:nvPr>
            <p:ph idx="1"/>
          </p:nvPr>
        </p:nvSpPr>
        <p:spPr/>
        <p:txBody>
          <a:bodyPr>
            <a:normAutofit lnSpcReduction="10000"/>
          </a:bodyPr>
          <a:lstStyle/>
          <a:p>
            <a:r>
              <a:rPr lang="en-US" dirty="0"/>
              <a:t>Payne, B. K., He, W., Wang, C., </a:t>
            </a:r>
            <a:r>
              <a:rPr lang="en-US" dirty="0" err="1"/>
              <a:t>Wittkower</a:t>
            </a:r>
            <a:r>
              <a:rPr lang="en-US" dirty="0"/>
              <a:t>, D. E., &amp; Wu, H. (2021). Cybersecurity, technology, and society: Developing an interdisciplinary, open, general education cybersecurity course. </a:t>
            </a:r>
            <a:r>
              <a:rPr lang="en-US" i="1" dirty="0"/>
              <a:t>Journal of Information Systems Education</a:t>
            </a:r>
            <a:r>
              <a:rPr lang="en-US" dirty="0"/>
              <a:t>, 32(2), 134–149.</a:t>
            </a:r>
          </a:p>
          <a:p>
            <a:r>
              <a:rPr lang="en-US" dirty="0" err="1"/>
              <a:t>Quintana</a:t>
            </a:r>
            <a:r>
              <a:rPr lang="en-US" dirty="0"/>
              <a:t>, K., Sutton Chubb, C., Olson, D., &amp; </a:t>
            </a:r>
            <a:r>
              <a:rPr lang="en-US" dirty="0" err="1"/>
              <a:t>Kosloski</a:t>
            </a:r>
            <a:r>
              <a:rPr lang="en-US" dirty="0"/>
              <a:t>, A. (2024). Cybersecurity skills, knowledge and abilities for criminal justice professionals: An exploratory study of practitioners’ perspectives. </a:t>
            </a:r>
            <a:r>
              <a:rPr lang="en-US" i="1" dirty="0"/>
              <a:t>Journal of Cybersecurity Education</a:t>
            </a:r>
            <a:r>
              <a:rPr lang="en-US" dirty="0"/>
              <a:t>, </a:t>
            </a:r>
            <a:r>
              <a:rPr lang="en-US" i="1" dirty="0"/>
              <a:t>Research &amp; Practice</a:t>
            </a:r>
            <a:r>
              <a:rPr lang="en-US" dirty="0"/>
              <a:t>, 2024(1). </a:t>
            </a:r>
          </a:p>
          <a:p>
            <a:r>
              <a:rPr lang="en-US" dirty="0" err="1"/>
              <a:t>Saddiqa</a:t>
            </a:r>
            <a:r>
              <a:rPr lang="en-US" dirty="0"/>
              <a:t>, M., Larsen, K. H.L.H., Nielsen, R., and Pedersen, J. (2023). Building a diverse cybersecurity workforce: A study on attracting learners with varied educational backgrounds. </a:t>
            </a:r>
            <a:r>
              <a:rPr lang="en-US" i="1" dirty="0"/>
              <a:t>Journal of Cybersecurity Education</a:t>
            </a:r>
            <a:r>
              <a:rPr lang="en-US" dirty="0"/>
              <a:t>, </a:t>
            </a:r>
            <a:r>
              <a:rPr lang="en-US" i="1" dirty="0"/>
              <a:t>Research &amp; Practice</a:t>
            </a:r>
            <a:r>
              <a:rPr lang="en-US" dirty="0"/>
              <a:t>, 1, 1-11. </a:t>
            </a:r>
          </a:p>
          <a:p>
            <a:r>
              <a:rPr lang="en-US" dirty="0" err="1"/>
              <a:t>Tsado</a:t>
            </a:r>
            <a:r>
              <a:rPr lang="en-US" dirty="0"/>
              <a:t>, L., &amp; Kim, J. S. “Scott.” (2022). Assessing the Practical Cybersecurity Skills Gained Through Criminal Justice Academic Programs to Benefit Security Operations Centers (SOCs). </a:t>
            </a:r>
            <a:r>
              <a:rPr lang="en-US" i="1" dirty="0"/>
              <a:t>Journal of Cybersecurity Education, Research &amp; Practice</a:t>
            </a:r>
            <a:r>
              <a:rPr lang="en-US" dirty="0"/>
              <a:t>, 1, 1 – 21. </a:t>
            </a:r>
          </a:p>
        </p:txBody>
      </p:sp>
    </p:spTree>
    <p:extLst>
      <p:ext uri="{BB962C8B-B14F-4D97-AF65-F5344CB8AC3E}">
        <p14:creationId xmlns:p14="http://schemas.microsoft.com/office/powerpoint/2010/main" val="2522819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E3753-6D89-5D30-141A-19C206D890D5}"/>
              </a:ext>
            </a:extLst>
          </p:cNvPr>
          <p:cNvSpPr>
            <a:spLocks noGrp="1"/>
          </p:cNvSpPr>
          <p:nvPr>
            <p:ph type="title"/>
          </p:nvPr>
        </p:nvSpPr>
        <p:spPr/>
        <p:txBody>
          <a:bodyPr/>
          <a:lstStyle/>
          <a:p>
            <a:r>
              <a:rPr lang="en-US" dirty="0">
                <a:solidFill>
                  <a:srgbClr val="002060"/>
                </a:solidFill>
              </a:rPr>
              <a:t>Integrating Cybersecurity in Criminal Justice Programs</a:t>
            </a:r>
          </a:p>
        </p:txBody>
      </p:sp>
      <p:sp>
        <p:nvSpPr>
          <p:cNvPr id="3" name="Content Placeholder 2">
            <a:extLst>
              <a:ext uri="{FF2B5EF4-FFF2-40B4-BE49-F238E27FC236}">
                <a16:creationId xmlns:a16="http://schemas.microsoft.com/office/drawing/2014/main" id="{FE07C6CC-A21E-C42C-566C-E5A29B0008F5}"/>
              </a:ext>
            </a:extLst>
          </p:cNvPr>
          <p:cNvSpPr>
            <a:spLocks noGrp="1"/>
          </p:cNvSpPr>
          <p:nvPr>
            <p:ph idx="1"/>
          </p:nvPr>
        </p:nvSpPr>
        <p:spPr/>
        <p:txBody>
          <a:bodyPr/>
          <a:lstStyle/>
          <a:p>
            <a:r>
              <a:rPr lang="en-US" sz="2200" kern="100" dirty="0">
                <a:effectLst/>
                <a:latin typeface="Trebuchet MS" panose="020B0603020202020204" pitchFamily="34" charset="0"/>
                <a:ea typeface="Aptos" panose="020B0004020202020204" pitchFamily="34" charset="0"/>
                <a:cs typeface="Times New Roman (Body CS)"/>
              </a:rPr>
              <a:t>We live in a virtual world. But this virtual world is rife with crime – cybercrime! </a:t>
            </a:r>
          </a:p>
          <a:p>
            <a:r>
              <a:rPr lang="en-US" sz="2200" kern="100" dirty="0">
                <a:effectLst/>
                <a:latin typeface="Trebuchet MS" panose="020B0603020202020204" pitchFamily="34" charset="0"/>
                <a:ea typeface="Aptos" panose="020B0004020202020204" pitchFamily="34" charset="0"/>
                <a:cs typeface="Times New Roman (Body CS)"/>
              </a:rPr>
              <a:t>Cybersecurity and cyber-attacks are the norm today. </a:t>
            </a:r>
          </a:p>
          <a:p>
            <a:r>
              <a:rPr lang="en-US" sz="2200" kern="100" dirty="0">
                <a:effectLst/>
                <a:latin typeface="Trebuchet MS" panose="020B0603020202020204" pitchFamily="34" charset="0"/>
                <a:ea typeface="Aptos" panose="020B0004020202020204" pitchFamily="34" charset="0"/>
                <a:cs typeface="Times New Roman (Body CS)"/>
              </a:rPr>
              <a:t>As noted by Chopin and </a:t>
            </a:r>
            <a:r>
              <a:rPr lang="en-US" sz="2200" kern="100" dirty="0" err="1">
                <a:effectLst/>
                <a:latin typeface="Trebuchet MS" panose="020B0603020202020204" pitchFamily="34" charset="0"/>
                <a:ea typeface="Aptos" panose="020B0004020202020204" pitchFamily="34" charset="0"/>
                <a:cs typeface="Times New Roman (Body CS)"/>
              </a:rPr>
              <a:t>Décary</a:t>
            </a:r>
            <a:r>
              <a:rPr lang="en-US" sz="2200" kern="100" dirty="0">
                <a:effectLst/>
                <a:latin typeface="Trebuchet MS" panose="020B0603020202020204" pitchFamily="34" charset="0"/>
                <a:ea typeface="Aptos" panose="020B0004020202020204" pitchFamily="34" charset="0"/>
                <a:cs typeface="Times New Roman (Body CS)"/>
              </a:rPr>
              <a:t>-Hétu (2023:3), “it is undeniable that an increasingly large part of criminal activity occurs either partly or wholly within a virtual environment.”</a:t>
            </a:r>
          </a:p>
          <a:p>
            <a:r>
              <a:rPr lang="en-US" sz="2200" kern="100" dirty="0">
                <a:latin typeface="Trebuchet MS" panose="020B0603020202020204" pitchFamily="34" charset="0"/>
                <a:ea typeface="Aptos" panose="020B0004020202020204" pitchFamily="34" charset="0"/>
                <a:cs typeface="Times New Roman (Body CS)"/>
              </a:rPr>
              <a:t>The term cybercrime has been frequently used instead of computer crime in late 1990s to describe criminal behavior committed in cyberspace using computers (Payne, 2016).</a:t>
            </a:r>
          </a:p>
          <a:p>
            <a:r>
              <a:rPr lang="en-US" sz="2200" kern="100" dirty="0">
                <a:latin typeface="Trebuchet MS" panose="020B0603020202020204" pitchFamily="34" charset="0"/>
                <a:ea typeface="Aptos" panose="020B0004020202020204" pitchFamily="34" charset="0"/>
                <a:cs typeface="Times New Roman (Body CS)"/>
              </a:rPr>
              <a:t>According to Payne and </a:t>
            </a:r>
            <a:r>
              <a:rPr lang="en-US" sz="2200" kern="100" dirty="0" err="1">
                <a:latin typeface="Trebuchet MS" panose="020B0603020202020204" pitchFamily="34" charset="0"/>
                <a:ea typeface="Aptos" panose="020B0004020202020204" pitchFamily="34" charset="0"/>
                <a:cs typeface="Times New Roman (Body CS)"/>
              </a:rPr>
              <a:t>Hadzhidimova</a:t>
            </a:r>
            <a:r>
              <a:rPr lang="en-US" sz="2200" kern="100" dirty="0">
                <a:latin typeface="Trebuchet MS" panose="020B0603020202020204" pitchFamily="34" charset="0"/>
                <a:ea typeface="Aptos" panose="020B0004020202020204" pitchFamily="34" charset="0"/>
                <a:cs typeface="Times New Roman (Body CS)"/>
              </a:rPr>
              <a:t> (2018), internet crime, cyber crime, are now part of the criminological lexicon. </a:t>
            </a:r>
          </a:p>
          <a:p>
            <a:endParaRPr lang="en-US" kern="100" dirty="0">
              <a:latin typeface="Trebuchet MS" panose="020B0603020202020204" pitchFamily="34" charset="0"/>
              <a:ea typeface="Aptos" panose="020B0004020202020204" pitchFamily="34" charset="0"/>
              <a:cs typeface="Times New Roman (Body CS)"/>
            </a:endParaRPr>
          </a:p>
          <a:p>
            <a:pPr marL="0" indent="0">
              <a:buNone/>
            </a:pPr>
            <a:endParaRPr lang="en-US" kern="100" dirty="0">
              <a:latin typeface="Trebuchet MS" panose="020B0603020202020204" pitchFamily="34" charset="0"/>
              <a:ea typeface="Aptos" panose="020B0004020202020204" pitchFamily="34" charset="0"/>
              <a:cs typeface="Times New Roman (Body CS)"/>
            </a:endParaRPr>
          </a:p>
          <a:p>
            <a:endParaRPr lang="en-US" kern="100" dirty="0">
              <a:latin typeface="Trebuchet MS" panose="020B0603020202020204" pitchFamily="34" charset="0"/>
              <a:ea typeface="Aptos" panose="020B0004020202020204" pitchFamily="34" charset="0"/>
              <a:cs typeface="Times New Roman (Body CS)"/>
            </a:endParaRPr>
          </a:p>
          <a:p>
            <a:endParaRPr lang="en-US" kern="100" dirty="0">
              <a:effectLst/>
              <a:latin typeface="Trebuchet MS" panose="020B0603020202020204" pitchFamily="34" charset="0"/>
              <a:ea typeface="Aptos" panose="020B0004020202020204" pitchFamily="34" charset="0"/>
              <a:cs typeface="Times New Roman (Body CS)"/>
            </a:endParaRPr>
          </a:p>
          <a:p>
            <a:endParaRPr lang="en-US" sz="1800" kern="100" dirty="0">
              <a:effectLst/>
              <a:latin typeface="Trebuchet MS" panose="020B0603020202020204" pitchFamily="34" charset="0"/>
              <a:ea typeface="Aptos" panose="020B0004020202020204" pitchFamily="34" charset="0"/>
              <a:cs typeface="Times New Roman (Body CS)"/>
            </a:endParaRPr>
          </a:p>
        </p:txBody>
      </p:sp>
    </p:spTree>
    <p:extLst>
      <p:ext uri="{BB962C8B-B14F-4D97-AF65-F5344CB8AC3E}">
        <p14:creationId xmlns:p14="http://schemas.microsoft.com/office/powerpoint/2010/main" val="284665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750AB-588E-2C10-E58A-8F715D26E48A}"/>
              </a:ext>
            </a:extLst>
          </p:cNvPr>
          <p:cNvSpPr>
            <a:spLocks noGrp="1"/>
          </p:cNvSpPr>
          <p:nvPr>
            <p:ph type="title"/>
          </p:nvPr>
        </p:nvSpPr>
        <p:spPr/>
        <p:txBody>
          <a:bodyPr/>
          <a:lstStyle/>
          <a:p>
            <a:r>
              <a:rPr lang="en-US" dirty="0">
                <a:solidFill>
                  <a:srgbClr val="002060"/>
                </a:solidFill>
              </a:rPr>
              <a:t>Integrating Cybersecurity in Criminal Justice Programs</a:t>
            </a:r>
            <a:endParaRPr lang="en-US" dirty="0"/>
          </a:p>
        </p:txBody>
      </p:sp>
      <p:sp>
        <p:nvSpPr>
          <p:cNvPr id="3" name="Content Placeholder 2">
            <a:extLst>
              <a:ext uri="{FF2B5EF4-FFF2-40B4-BE49-F238E27FC236}">
                <a16:creationId xmlns:a16="http://schemas.microsoft.com/office/drawing/2014/main" id="{8636398E-2E88-A817-F109-9470D741560B}"/>
              </a:ext>
            </a:extLst>
          </p:cNvPr>
          <p:cNvSpPr>
            <a:spLocks noGrp="1"/>
          </p:cNvSpPr>
          <p:nvPr>
            <p:ph idx="1"/>
          </p:nvPr>
        </p:nvSpPr>
        <p:spPr/>
        <p:txBody>
          <a:bodyPr/>
          <a:lstStyle/>
          <a:p>
            <a:pPr marL="0" indent="0">
              <a:buNone/>
            </a:pPr>
            <a:endParaRPr lang="en-US" sz="2400" dirty="0"/>
          </a:p>
          <a:p>
            <a:r>
              <a:rPr lang="en-US" sz="2400" dirty="0"/>
              <a:t>The United States faces persistent and increasingly sophisticated malicious cyber campaigns that threaten the public sector, the private sector, and citizens’ security and privacy.  </a:t>
            </a:r>
          </a:p>
          <a:p>
            <a:r>
              <a:rPr lang="en-US" sz="2400" dirty="0"/>
              <a:t>The Federal Government has a mandate that it must improve its efforts to identify, deter, protect against, detect, and respond to these actions and actors.</a:t>
            </a:r>
          </a:p>
          <a:p>
            <a:r>
              <a:rPr lang="en-US" sz="2400" dirty="0"/>
              <a:t>Given the magnitude of cybercrime threats and the seriousness of its impact, much attention has been directed toward developing certifications, trainings, and degree programs in cybersecurity. </a:t>
            </a:r>
          </a:p>
          <a:p>
            <a:pPr marL="0" indent="0">
              <a:buNone/>
            </a:pPr>
            <a:endParaRPr lang="en-US" sz="24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78101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750AB-588E-2C10-E58A-8F715D26E48A}"/>
              </a:ext>
            </a:extLst>
          </p:cNvPr>
          <p:cNvSpPr>
            <a:spLocks noGrp="1"/>
          </p:cNvSpPr>
          <p:nvPr>
            <p:ph type="title"/>
          </p:nvPr>
        </p:nvSpPr>
        <p:spPr/>
        <p:txBody>
          <a:bodyPr/>
          <a:lstStyle/>
          <a:p>
            <a:r>
              <a:rPr lang="en-US" dirty="0">
                <a:solidFill>
                  <a:srgbClr val="002060"/>
                </a:solidFill>
              </a:rPr>
              <a:t>Integrating Cybersecurity in Criminal Justice Programs</a:t>
            </a:r>
            <a:endParaRPr lang="en-US" dirty="0"/>
          </a:p>
        </p:txBody>
      </p:sp>
      <p:sp>
        <p:nvSpPr>
          <p:cNvPr id="3" name="Content Placeholder 2">
            <a:extLst>
              <a:ext uri="{FF2B5EF4-FFF2-40B4-BE49-F238E27FC236}">
                <a16:creationId xmlns:a16="http://schemas.microsoft.com/office/drawing/2014/main" id="{8636398E-2E88-A817-F109-9470D741560B}"/>
              </a:ext>
            </a:extLst>
          </p:cNvPr>
          <p:cNvSpPr>
            <a:spLocks noGrp="1"/>
          </p:cNvSpPr>
          <p:nvPr>
            <p:ph idx="1"/>
          </p:nvPr>
        </p:nvSpPr>
        <p:spPr/>
        <p:txBody>
          <a:bodyPr>
            <a:normAutofit/>
          </a:bodyPr>
          <a:lstStyle/>
          <a:p>
            <a:endParaRPr lang="en-US" dirty="0"/>
          </a:p>
          <a:p>
            <a:r>
              <a:rPr lang="en-US" sz="2400" dirty="0"/>
              <a:t>In a special issue on cybersecurity and criminal justice, in the journal Criminal Justice Studies, Payne (2016) contends that an important question that remains is what role does the criminal justice discipline play in the field of cybersecurity?</a:t>
            </a:r>
          </a:p>
          <a:p>
            <a:r>
              <a:rPr lang="en-US" sz="2400" dirty="0"/>
              <a:t>In the past few years there has been an increasing need for cybersecurity professionals (Payne et al., 2021) from diverse educational backgrounds and groups (</a:t>
            </a:r>
            <a:r>
              <a:rPr lang="en-US" sz="2400" dirty="0" err="1"/>
              <a:t>Saddiqa</a:t>
            </a:r>
            <a:r>
              <a:rPr lang="en-US" sz="2400" dirty="0"/>
              <a:t> et al., 2024) including those from disciplines such as criminal justice. </a:t>
            </a:r>
          </a:p>
          <a:p>
            <a:endParaRPr lang="en-US" dirty="0"/>
          </a:p>
        </p:txBody>
      </p:sp>
    </p:spTree>
    <p:extLst>
      <p:ext uri="{BB962C8B-B14F-4D97-AF65-F5344CB8AC3E}">
        <p14:creationId xmlns:p14="http://schemas.microsoft.com/office/powerpoint/2010/main" val="588868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D790F-6A64-7708-F35D-72993A88F709}"/>
              </a:ext>
            </a:extLst>
          </p:cNvPr>
          <p:cNvSpPr>
            <a:spLocks noGrp="1"/>
          </p:cNvSpPr>
          <p:nvPr>
            <p:ph type="title"/>
          </p:nvPr>
        </p:nvSpPr>
        <p:spPr/>
        <p:txBody>
          <a:bodyPr/>
          <a:lstStyle/>
          <a:p>
            <a:r>
              <a:rPr lang="en-US" dirty="0">
                <a:solidFill>
                  <a:srgbClr val="002060"/>
                </a:solidFill>
              </a:rPr>
              <a:t>Integrating Cybersecurity in Criminal Justice Programs</a:t>
            </a:r>
            <a:endParaRPr lang="en-US" dirty="0"/>
          </a:p>
        </p:txBody>
      </p:sp>
      <p:sp>
        <p:nvSpPr>
          <p:cNvPr id="3" name="Content Placeholder 2">
            <a:extLst>
              <a:ext uri="{FF2B5EF4-FFF2-40B4-BE49-F238E27FC236}">
                <a16:creationId xmlns:a16="http://schemas.microsoft.com/office/drawing/2014/main" id="{8248F5C2-F411-E0FF-9768-36D03322BCBA}"/>
              </a:ext>
            </a:extLst>
          </p:cNvPr>
          <p:cNvSpPr>
            <a:spLocks noGrp="1"/>
          </p:cNvSpPr>
          <p:nvPr>
            <p:ph idx="1"/>
          </p:nvPr>
        </p:nvSpPr>
        <p:spPr/>
        <p:txBody>
          <a:bodyPr/>
          <a:lstStyle/>
          <a:p>
            <a:r>
              <a:rPr lang="en-US" sz="2400" dirty="0"/>
              <a:t>Cyber security careers are on the rise with numerous job openings in the different sectors (Payne and </a:t>
            </a:r>
            <a:r>
              <a:rPr lang="en-US" sz="2400" dirty="0" err="1"/>
              <a:t>Hadzhidimova</a:t>
            </a:r>
            <a:r>
              <a:rPr lang="en-US" sz="2400" dirty="0"/>
              <a:t>, 2018) and approximately half a million unfilled cybersecurity professionals in 2020.  (Payne et al., 2020). </a:t>
            </a:r>
          </a:p>
          <a:p>
            <a:r>
              <a:rPr lang="en-US" sz="2400" dirty="0"/>
              <a:t>There is a cybersecurity workforce shortage in the US and globally (</a:t>
            </a:r>
            <a:r>
              <a:rPr lang="en-US" sz="2400" dirty="0" err="1"/>
              <a:t>Quintana</a:t>
            </a:r>
            <a:r>
              <a:rPr lang="en-US" sz="2400" dirty="0"/>
              <a:t> et al., 2024) and a push to recruit people with various skills from different academic backgrounds (</a:t>
            </a:r>
            <a:r>
              <a:rPr lang="en-US" sz="2400" dirty="0" err="1"/>
              <a:t>Tsado</a:t>
            </a:r>
            <a:r>
              <a:rPr lang="en-US" sz="2400" dirty="0"/>
              <a:t> and Kim, 2022).</a:t>
            </a:r>
          </a:p>
          <a:p>
            <a:r>
              <a:rPr lang="en-US" sz="2400" dirty="0"/>
              <a:t>Yet, very few criminal justice programs (undergraduate and graduate) offer courses in cybersecurity. </a:t>
            </a:r>
            <a:r>
              <a:rPr lang="en-US" sz="2400" dirty="0" err="1"/>
              <a:t>Quintana</a:t>
            </a:r>
            <a:r>
              <a:rPr lang="en-US" sz="2400" dirty="0"/>
              <a:t> and colleagues (2024) lament that criminal justice as a discipline lags behind.</a:t>
            </a:r>
          </a:p>
          <a:p>
            <a:endParaRPr lang="en-US" sz="2400" dirty="0"/>
          </a:p>
          <a:p>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2736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D790F-6A64-7708-F35D-72993A88F709}"/>
              </a:ext>
            </a:extLst>
          </p:cNvPr>
          <p:cNvSpPr>
            <a:spLocks noGrp="1"/>
          </p:cNvSpPr>
          <p:nvPr>
            <p:ph type="title"/>
          </p:nvPr>
        </p:nvSpPr>
        <p:spPr/>
        <p:txBody>
          <a:bodyPr/>
          <a:lstStyle/>
          <a:p>
            <a:r>
              <a:rPr lang="en-US" dirty="0">
                <a:solidFill>
                  <a:srgbClr val="002060"/>
                </a:solidFill>
              </a:rPr>
              <a:t>Integrating Cybersecurity in Criminal Justice Programs</a:t>
            </a:r>
            <a:endParaRPr lang="en-US" dirty="0"/>
          </a:p>
        </p:txBody>
      </p:sp>
      <p:sp>
        <p:nvSpPr>
          <p:cNvPr id="3" name="Content Placeholder 2">
            <a:extLst>
              <a:ext uri="{FF2B5EF4-FFF2-40B4-BE49-F238E27FC236}">
                <a16:creationId xmlns:a16="http://schemas.microsoft.com/office/drawing/2014/main" id="{8248F5C2-F411-E0FF-9768-36D03322BCBA}"/>
              </a:ext>
            </a:extLst>
          </p:cNvPr>
          <p:cNvSpPr>
            <a:spLocks noGrp="1"/>
          </p:cNvSpPr>
          <p:nvPr>
            <p:ph idx="1"/>
          </p:nvPr>
        </p:nvSpPr>
        <p:spPr/>
        <p:txBody>
          <a:bodyPr>
            <a:normAutofit/>
          </a:bodyPr>
          <a:lstStyle/>
          <a:p>
            <a:r>
              <a:rPr lang="en-US" sz="2400" dirty="0"/>
              <a:t>There are several explanations for the slow integration and study of cybersecurity in criminal justice programs. </a:t>
            </a:r>
          </a:p>
          <a:p>
            <a:r>
              <a:rPr lang="en-US" sz="2400" dirty="0"/>
              <a:t>First, cybersecurity is a relatively new area academic focus (Payne and </a:t>
            </a:r>
            <a:r>
              <a:rPr lang="en-US" sz="2400" dirty="0" err="1"/>
              <a:t>Hadzhidimova</a:t>
            </a:r>
            <a:r>
              <a:rPr lang="en-US" sz="2400" dirty="0"/>
              <a:t>, 2018). While there has been development of cybersecurity academic programs in the STEM field, there is delayed response to expand the study of cybersecurity to other disciplines (</a:t>
            </a:r>
            <a:r>
              <a:rPr lang="en-US" sz="2400" dirty="0" err="1"/>
              <a:t>Tsado</a:t>
            </a:r>
            <a:r>
              <a:rPr lang="en-US" sz="2400" dirty="0"/>
              <a:t> and Kim, 2022; </a:t>
            </a:r>
            <a:r>
              <a:rPr lang="en-US" sz="2400" dirty="0" err="1"/>
              <a:t>Saddiqa</a:t>
            </a:r>
            <a:r>
              <a:rPr lang="en-US" sz="2400" dirty="0"/>
              <a:t> et al., 2023; </a:t>
            </a:r>
            <a:r>
              <a:rPr lang="en-US" sz="2400" dirty="0" err="1"/>
              <a:t>Nodeland</a:t>
            </a:r>
            <a:r>
              <a:rPr lang="en-US" sz="2400" dirty="0"/>
              <a:t> et al., 2019).</a:t>
            </a:r>
          </a:p>
          <a:p>
            <a:r>
              <a:rPr lang="en-US" sz="2400" dirty="0"/>
              <a:t>Cybersecurity is not seem as an appealing area of focus for social scientist as most criminal justice programs focus on crime and justice from a sociological perspective (Payne and </a:t>
            </a:r>
            <a:r>
              <a:rPr lang="en-US" sz="2400" dirty="0" err="1"/>
              <a:t>Hadzhidimova</a:t>
            </a:r>
            <a:r>
              <a:rPr lang="en-US" sz="2400" dirty="0"/>
              <a:t>, 2018). </a:t>
            </a:r>
          </a:p>
          <a:p>
            <a:endParaRPr lang="en-US" sz="2400" dirty="0"/>
          </a:p>
          <a:p>
            <a:endParaRPr lang="en-US" dirty="0"/>
          </a:p>
          <a:p>
            <a:endParaRPr lang="en-US" dirty="0"/>
          </a:p>
        </p:txBody>
      </p:sp>
    </p:spTree>
    <p:extLst>
      <p:ext uri="{BB962C8B-B14F-4D97-AF65-F5344CB8AC3E}">
        <p14:creationId xmlns:p14="http://schemas.microsoft.com/office/powerpoint/2010/main" val="2745599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F6968-956E-87F6-E3B9-358D285042A9}"/>
              </a:ext>
            </a:extLst>
          </p:cNvPr>
          <p:cNvSpPr>
            <a:spLocks noGrp="1"/>
          </p:cNvSpPr>
          <p:nvPr>
            <p:ph type="title"/>
          </p:nvPr>
        </p:nvSpPr>
        <p:spPr/>
        <p:txBody>
          <a:bodyPr/>
          <a:lstStyle/>
          <a:p>
            <a:r>
              <a:rPr lang="en-US" dirty="0">
                <a:solidFill>
                  <a:srgbClr val="002060"/>
                </a:solidFill>
              </a:rPr>
              <a:t>Integrating Cybersecurity in Criminal Justice Programs</a:t>
            </a:r>
            <a:endParaRPr lang="en-US" dirty="0"/>
          </a:p>
        </p:txBody>
      </p:sp>
      <p:sp>
        <p:nvSpPr>
          <p:cNvPr id="3" name="Content Placeholder 2">
            <a:extLst>
              <a:ext uri="{FF2B5EF4-FFF2-40B4-BE49-F238E27FC236}">
                <a16:creationId xmlns:a16="http://schemas.microsoft.com/office/drawing/2014/main" id="{A8184C1E-64DC-E76C-F520-0F98C569EE7A}"/>
              </a:ext>
            </a:extLst>
          </p:cNvPr>
          <p:cNvSpPr>
            <a:spLocks noGrp="1"/>
          </p:cNvSpPr>
          <p:nvPr>
            <p:ph idx="1"/>
          </p:nvPr>
        </p:nvSpPr>
        <p:spPr/>
        <p:txBody>
          <a:bodyPr>
            <a:normAutofit lnSpcReduction="10000"/>
          </a:bodyPr>
          <a:lstStyle/>
          <a:p>
            <a:r>
              <a:rPr lang="en-US" sz="2400" dirty="0" err="1"/>
              <a:t>Nodeland</a:t>
            </a:r>
            <a:r>
              <a:rPr lang="en-US" sz="2400" dirty="0"/>
              <a:t> and colleagues (2019) posit that with limited budgets, the cost of developing a new program may be a contributing factor for the lack of cybersecurity courses in criminal justice.</a:t>
            </a:r>
          </a:p>
          <a:p>
            <a:r>
              <a:rPr lang="en-US" sz="2400" dirty="0"/>
              <a:t>Cybersecurity is perceived as a highly technical field with a focus on technology topics such as network defense, programming, digital forensics, and identity fraud   (</a:t>
            </a:r>
            <a:r>
              <a:rPr lang="en-US" sz="2400" dirty="0" err="1"/>
              <a:t>Saddiqa</a:t>
            </a:r>
            <a:r>
              <a:rPr lang="en-US" sz="2400" dirty="0"/>
              <a:t>, et al., 2023; </a:t>
            </a:r>
            <a:r>
              <a:rPr lang="en-US" sz="2400" dirty="0" err="1"/>
              <a:t>Tsado</a:t>
            </a:r>
            <a:r>
              <a:rPr lang="en-US" sz="2400" dirty="0"/>
              <a:t> and Kim, 2022).</a:t>
            </a:r>
          </a:p>
          <a:p>
            <a:r>
              <a:rPr lang="en-US" sz="2400" dirty="0"/>
              <a:t>However, studying, understanding, controlling, managing, and preventing cybercrime is not limited to computer science experts or information technology analysts.  Cybercrime is interdisciplinary and requires the expertise of those in the police and courts systems (Payne et al., 2021; </a:t>
            </a:r>
            <a:r>
              <a:rPr lang="en-US" sz="2400" dirty="0" err="1"/>
              <a:t>Tsado</a:t>
            </a:r>
            <a:r>
              <a:rPr lang="en-US" sz="2400" dirty="0"/>
              <a:t> and Kim, 2022; </a:t>
            </a:r>
            <a:r>
              <a:rPr lang="en-US" sz="2400" dirty="0" err="1"/>
              <a:t>Nodeland</a:t>
            </a:r>
            <a:r>
              <a:rPr lang="en-US" sz="2400" dirty="0"/>
              <a:t> et al., 2019). </a:t>
            </a:r>
          </a:p>
          <a:p>
            <a:pPr marL="0" indent="0">
              <a:buNone/>
            </a:pPr>
            <a:endParaRPr lang="en-US" dirty="0"/>
          </a:p>
        </p:txBody>
      </p:sp>
    </p:spTree>
    <p:extLst>
      <p:ext uri="{BB962C8B-B14F-4D97-AF65-F5344CB8AC3E}">
        <p14:creationId xmlns:p14="http://schemas.microsoft.com/office/powerpoint/2010/main" val="1679721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D790F-6A64-7708-F35D-72993A88F709}"/>
              </a:ext>
            </a:extLst>
          </p:cNvPr>
          <p:cNvSpPr>
            <a:spLocks noGrp="1"/>
          </p:cNvSpPr>
          <p:nvPr>
            <p:ph type="title"/>
          </p:nvPr>
        </p:nvSpPr>
        <p:spPr/>
        <p:txBody>
          <a:bodyPr/>
          <a:lstStyle/>
          <a:p>
            <a:r>
              <a:rPr lang="en-US" dirty="0">
                <a:solidFill>
                  <a:srgbClr val="002060"/>
                </a:solidFill>
              </a:rPr>
              <a:t>Integrating Cybersecurity in Criminal Justice Programs</a:t>
            </a:r>
            <a:endParaRPr lang="en-US" dirty="0"/>
          </a:p>
        </p:txBody>
      </p:sp>
      <p:sp>
        <p:nvSpPr>
          <p:cNvPr id="3" name="Content Placeholder 2">
            <a:extLst>
              <a:ext uri="{FF2B5EF4-FFF2-40B4-BE49-F238E27FC236}">
                <a16:creationId xmlns:a16="http://schemas.microsoft.com/office/drawing/2014/main" id="{8248F5C2-F411-E0FF-9768-36D03322BCBA}"/>
              </a:ext>
            </a:extLst>
          </p:cNvPr>
          <p:cNvSpPr>
            <a:spLocks noGrp="1"/>
          </p:cNvSpPr>
          <p:nvPr>
            <p:ph idx="1"/>
          </p:nvPr>
        </p:nvSpPr>
        <p:spPr/>
        <p:txBody>
          <a:bodyPr>
            <a:normAutofit/>
          </a:bodyPr>
          <a:lstStyle/>
          <a:p>
            <a:r>
              <a:rPr lang="en-US" sz="2400" dirty="0"/>
              <a:t>There are limited graduate programs in criminal justice with cybersecurity courses. Few criminal justice programs fully embrace cybersecurity education (</a:t>
            </a:r>
            <a:r>
              <a:rPr lang="en-US" sz="2400" dirty="0" err="1"/>
              <a:t>Quintana</a:t>
            </a:r>
            <a:r>
              <a:rPr lang="en-US" sz="2400" dirty="0"/>
              <a:t> and colleagues, 2024).</a:t>
            </a:r>
          </a:p>
          <a:p>
            <a:r>
              <a:rPr lang="en-US" sz="2400" dirty="0"/>
              <a:t>For some institutions, faculty are not able to teach courses without specific credentials. </a:t>
            </a:r>
          </a:p>
          <a:p>
            <a:r>
              <a:rPr lang="en-US" sz="2400" dirty="0"/>
              <a:t>With little to no graduate level criminal justice cybersecurity courses, and research in cybersecurity, only few criminal justice/criminology faculty are able to teach cybersecurity courses in their respective departments. </a:t>
            </a:r>
          </a:p>
          <a:p>
            <a:pPr marL="0" indent="0">
              <a:buNone/>
            </a:pPr>
            <a:endParaRPr lang="en-US" sz="2400" dirty="0"/>
          </a:p>
          <a:p>
            <a:endParaRPr lang="en-US" dirty="0"/>
          </a:p>
        </p:txBody>
      </p:sp>
    </p:spTree>
    <p:extLst>
      <p:ext uri="{BB962C8B-B14F-4D97-AF65-F5344CB8AC3E}">
        <p14:creationId xmlns:p14="http://schemas.microsoft.com/office/powerpoint/2010/main" val="2613471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D790F-6A64-7708-F35D-72993A88F709}"/>
              </a:ext>
            </a:extLst>
          </p:cNvPr>
          <p:cNvSpPr>
            <a:spLocks noGrp="1"/>
          </p:cNvSpPr>
          <p:nvPr>
            <p:ph type="title"/>
          </p:nvPr>
        </p:nvSpPr>
        <p:spPr/>
        <p:txBody>
          <a:bodyPr/>
          <a:lstStyle/>
          <a:p>
            <a:r>
              <a:rPr lang="en-US" dirty="0">
                <a:solidFill>
                  <a:srgbClr val="002060"/>
                </a:solidFill>
              </a:rPr>
              <a:t>Integrating Cybersecurity in Criminal Justice Programs</a:t>
            </a:r>
            <a:endParaRPr lang="en-US" dirty="0"/>
          </a:p>
        </p:txBody>
      </p:sp>
      <p:sp>
        <p:nvSpPr>
          <p:cNvPr id="3" name="Content Placeholder 2">
            <a:extLst>
              <a:ext uri="{FF2B5EF4-FFF2-40B4-BE49-F238E27FC236}">
                <a16:creationId xmlns:a16="http://schemas.microsoft.com/office/drawing/2014/main" id="{8248F5C2-F411-E0FF-9768-36D03322BCBA}"/>
              </a:ext>
            </a:extLst>
          </p:cNvPr>
          <p:cNvSpPr>
            <a:spLocks noGrp="1"/>
          </p:cNvSpPr>
          <p:nvPr>
            <p:ph idx="1"/>
          </p:nvPr>
        </p:nvSpPr>
        <p:spPr/>
        <p:txBody>
          <a:bodyPr>
            <a:normAutofit/>
          </a:bodyPr>
          <a:lstStyle/>
          <a:p>
            <a:r>
              <a:rPr lang="en-US" sz="2400" dirty="0"/>
              <a:t>Nationwide, only 16 percent of criminal justice programs have cybersecurity coursework, while 17 percent of cybersecurity programs have a criminal justice course (Payne and </a:t>
            </a:r>
            <a:r>
              <a:rPr lang="en-US" sz="2400" dirty="0" err="1"/>
              <a:t>Hadzhidimova</a:t>
            </a:r>
            <a:r>
              <a:rPr lang="en-US" sz="2400" dirty="0"/>
              <a:t>, 2018).</a:t>
            </a:r>
          </a:p>
          <a:p>
            <a:r>
              <a:rPr lang="en-US" sz="2400" dirty="0"/>
              <a:t>Overall, there are limited criminal justice programs with cybersecurity courses (</a:t>
            </a:r>
            <a:r>
              <a:rPr lang="en-US" sz="2400" dirty="0" err="1"/>
              <a:t>Nodeland</a:t>
            </a:r>
            <a:r>
              <a:rPr lang="en-US" sz="2400" dirty="0"/>
              <a:t>, </a:t>
            </a:r>
            <a:r>
              <a:rPr lang="en-US" sz="2400" dirty="0" err="1"/>
              <a:t>Belshaw</a:t>
            </a:r>
            <a:r>
              <a:rPr lang="en-US" sz="2400" dirty="0"/>
              <a:t>, and Saber, 2019; </a:t>
            </a:r>
            <a:r>
              <a:rPr lang="en-US" sz="2400" dirty="0" err="1"/>
              <a:t>Qunitana</a:t>
            </a:r>
            <a:r>
              <a:rPr lang="en-US" sz="2400" dirty="0"/>
              <a:t> et al., 2024). </a:t>
            </a:r>
          </a:p>
          <a:p>
            <a:r>
              <a:rPr lang="en-US" sz="2400" dirty="0"/>
              <a:t>The argument is made by Payne and </a:t>
            </a:r>
            <a:r>
              <a:rPr lang="en-US" sz="2400" dirty="0" err="1"/>
              <a:t>Hadzhidimova</a:t>
            </a:r>
            <a:r>
              <a:rPr lang="en-US" sz="2400" dirty="0"/>
              <a:t> (2018: 401) that, “the technological revolution changed the way crime is committed. It should also change the topics we study and teach about in criminal justice.”</a:t>
            </a:r>
          </a:p>
          <a:p>
            <a:endParaRPr lang="en-US" dirty="0"/>
          </a:p>
        </p:txBody>
      </p:sp>
    </p:spTree>
    <p:extLst>
      <p:ext uri="{BB962C8B-B14F-4D97-AF65-F5344CB8AC3E}">
        <p14:creationId xmlns:p14="http://schemas.microsoft.com/office/powerpoint/2010/main" val="35789612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TM03090434[[fn=Wood Type]]</Template>
  <TotalTime>573</TotalTime>
  <Words>1891</Words>
  <Application>Microsoft Office PowerPoint</Application>
  <PresentationFormat>Widescreen</PresentationFormat>
  <Paragraphs>86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Georgia</vt:lpstr>
      <vt:lpstr>Trebuchet MS</vt:lpstr>
      <vt:lpstr>Wingdings</vt:lpstr>
      <vt:lpstr>Wood Type</vt:lpstr>
      <vt:lpstr>Integration and Expansion of Cybersecurity in Criminal Justice </vt:lpstr>
      <vt:lpstr>Integrating Cybersecurity in Criminal Justice Programs</vt:lpstr>
      <vt:lpstr>Integrating Cybersecurity in Criminal Justice Programs</vt:lpstr>
      <vt:lpstr>Integrating Cybersecurity in Criminal Justice Programs</vt:lpstr>
      <vt:lpstr>Integrating Cybersecurity in Criminal Justice Programs</vt:lpstr>
      <vt:lpstr>Integrating Cybersecurity in Criminal Justice Programs</vt:lpstr>
      <vt:lpstr>Integrating Cybersecurity in Criminal Justice Programs</vt:lpstr>
      <vt:lpstr>Integrating Cybersecurity in Criminal Justice Programs</vt:lpstr>
      <vt:lpstr>Integrating Cybersecurity in Criminal Justice Programs</vt:lpstr>
      <vt:lpstr>Integrating Cybersecurity in Criminal Justice Programs</vt:lpstr>
      <vt:lpstr>Integrating Cybersecurity in Criminal Justice Programs</vt:lpstr>
      <vt:lpstr>Criminal Justice Cybersecurity Courses</vt:lpstr>
      <vt:lpstr>Criminal Justice/Cybersecurity Agencies/Jobs</vt:lpstr>
      <vt:lpstr>Criminal Justice/Cybersecurity Agencies/Jobs</vt:lpstr>
      <vt:lpstr>Criminal Justice/Cybersecurity Agencies/Jobs</vt:lpstr>
      <vt:lpstr>References</vt:lpstr>
      <vt:lpstr>References</vt:lpstr>
    </vt:vector>
  </TitlesOfParts>
  <Company>Georgia Gwinnett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Patrice Morris</dc:creator>
  <cp:lastModifiedBy>Patrice Morris</cp:lastModifiedBy>
  <cp:revision>6</cp:revision>
  <dcterms:created xsi:type="dcterms:W3CDTF">2024-09-30T20:54:24Z</dcterms:created>
  <dcterms:modified xsi:type="dcterms:W3CDTF">2024-10-05T00:25:42Z</dcterms:modified>
</cp:coreProperties>
</file>