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7" r:id="rId4"/>
    <p:sldId id="268" r:id="rId5"/>
    <p:sldId id="269" r:id="rId6"/>
    <p:sldId id="270" r:id="rId7"/>
    <p:sldId id="271" r:id="rId8"/>
    <p:sldId id="274" r:id="rId9"/>
    <p:sldId id="275" r:id="rId10"/>
    <p:sldId id="276" r:id="rId11"/>
    <p:sldId id="264" r:id="rId12"/>
    <p:sldId id="266" r:id="rId13"/>
    <p:sldId id="272" r:id="rId14"/>
    <p:sldId id="273" r:id="rId15"/>
    <p:sldId id="282" r:id="rId16"/>
    <p:sldId id="28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8CEFB-E8B7-A875-543B-C34B4BED808A}" v="1458" dt="2024-10-04T11:27:10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7B960-87BA-3E4C-7F65-CD1013596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DD472-6DC3-929D-7DDA-D35A075E8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1773A-A779-CAD4-32F0-3FAB46CA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043-40F1-498D-A01F-F86C81D2294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790AF-20D0-1E14-B0A1-0F2309AC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9DCDC-9AEC-9D29-51F9-D1D45D92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B61-7021-46CC-90AC-7B5BA05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5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974C-7A61-634C-2DAC-01FFC512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3D99E-DE62-748F-5A45-FBF546C1C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E0F39-1019-2CB3-6685-A21B9406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043-40F1-498D-A01F-F86C81D2294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ABE09-29B6-1064-873E-72BAAC6F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658E6-8887-97B6-D4B4-15796163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B61-7021-46CC-90AC-7B5BA05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5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6876BC-53CA-4772-C9E5-0D05B8695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0B8CE-07CB-5776-418E-0DC8D2CFD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DB5DB-6C1C-BAD0-0D75-D670B342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043-40F1-498D-A01F-F86C81D2294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376F-8723-943B-BB39-04162737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BE08E-28BA-42BF-EA21-F49AD90F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B61-7021-46CC-90AC-7B5BA05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4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35C8-2094-8365-466C-CE6DA6DC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B0EC3-5815-EFB7-B072-A03163413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1DC6E-E320-A603-8FCC-EEA62641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043-40F1-498D-A01F-F86C81D2294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73ACF-147D-3219-2B29-5F52392F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28602-5E02-994D-D86A-52746B3C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B61-7021-46CC-90AC-7B5BA05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4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3386-5C5D-A860-9B6F-4D46CE78A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84021-4942-B4EE-9E71-020958407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BEF18-1E22-ED32-2AE3-D3ADF0CB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043-40F1-498D-A01F-F86C81D2294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44E45-35B5-2BB7-D122-C88ECDAC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1E64E-4EF1-C69D-1370-02773978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B61-7021-46CC-90AC-7B5BA05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2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95EF-6D14-6622-D71F-F6FE84D0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51DC5-0297-1D26-E42D-61CEF9D87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24912-3F13-82D2-4402-E6446D09A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EE0AD-26F4-4AD3-160C-11C0BB1D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043-40F1-498D-A01F-F86C81D2294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6EF32-8896-6C97-6892-C87292CE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AB529-C3DF-E1D7-E183-E3F7B31C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B61-7021-46CC-90AC-7B5BA05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5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D7E3-E562-2E3A-CA38-1865AC6E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E1F0B-BF74-9652-77EC-18B71122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250A8-4384-101B-A533-6C63E75F0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44252-77AD-2DEA-C8E3-40F376AA5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6A4E3-8F65-E1FF-1BDB-789520A25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281E4E-0705-526F-310A-AF807038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043-40F1-498D-A01F-F86C81D2294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C10F4-FFF2-360F-7312-066B0EF9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F482E-6097-DBE9-E2EA-CEC5D23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B61-7021-46CC-90AC-7B5BA05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8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791B-FC98-E80C-3A4D-F1139ABD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FBDAE-F865-4BFF-EF6D-73EA2563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043-40F1-498D-A01F-F86C81D2294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B4342-F8F0-6EE5-CB55-2AC50E0A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BC530-A2B9-1243-4A7A-FFBA6335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B61-7021-46CC-90AC-7B5BA05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BDA88D-BC8C-3275-F27A-0C691C5B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043-40F1-498D-A01F-F86C81D2294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637E4-0B0A-4805-1AAA-8684DD83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C4761-C957-0E33-C98C-44F5CCA6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B61-7021-46CC-90AC-7B5BA05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6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5A1D-B641-D03D-15F2-25510857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AB4AE-F74B-B0E6-815F-FF7EB917E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86B75-50F4-87A6-D6CE-C1CD01361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426C1-929C-0BF3-5A34-25852634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043-40F1-498D-A01F-F86C81D2294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C881A-4E21-28A3-E702-20A2928E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116D7-8E6F-F018-6A8A-1AA3E4CC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B61-7021-46CC-90AC-7B5BA05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0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07EC-249C-8454-3CC9-1D435A31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27D78-0685-99FC-BED2-C9FB90711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4BEEF-35FF-AF03-14EC-8999DF924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FAA09-7AAF-B884-7C3A-D36C16EA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043-40F1-498D-A01F-F86C81D2294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70DEE-0334-1F5D-19A0-5649A11B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FD98A-3D09-5DC6-DCD7-D1C70587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B61-7021-46CC-90AC-7B5BA05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6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C24E9-B24E-02BA-73E0-88EB31EC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994AF-C183-0E10-660B-A77C1DAC2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5BBA-903D-658B-C68A-BA0DF2D3E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8B8043-40F1-498D-A01F-F86C81D2294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35A31-AB6E-A940-C910-1459CBCDE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8F1B0-5AA7-69F0-8A13-F98A9D3B6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C01B61-7021-46CC-90AC-7B5BA05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6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ewnan,_Georgia" TargetMode="External"/><Relationship Id="rId13" Type="http://schemas.openxmlformats.org/officeDocument/2006/relationships/hyperlink" Target="https://en.wikipedia.org/wiki/Gainesville,_Georgia" TargetMode="External"/><Relationship Id="rId18" Type="http://schemas.openxmlformats.org/officeDocument/2006/relationships/hyperlink" Target="https://en.wikipedia.org/wiki/Columbus,_Georgia" TargetMode="External"/><Relationship Id="rId3" Type="http://schemas.openxmlformats.org/officeDocument/2006/relationships/hyperlink" Target="https://en.wikipedia.org/wiki/Statesboro,_Georgia" TargetMode="External"/><Relationship Id="rId21" Type="http://schemas.openxmlformats.org/officeDocument/2006/relationships/hyperlink" Target="https://en.wikipedia.org/wiki/Griffin,_Georgia" TargetMode="External"/><Relationship Id="rId7" Type="http://schemas.openxmlformats.org/officeDocument/2006/relationships/hyperlink" Target="https://en.wikipedia.org/wiki/Moultrie,_Georgia" TargetMode="External"/><Relationship Id="rId12" Type="http://schemas.openxmlformats.org/officeDocument/2006/relationships/hyperlink" Target="https://en.wikipedia.org/wiki/Lawrenceville,_Georgia" TargetMode="External"/><Relationship Id="rId17" Type="http://schemas.openxmlformats.org/officeDocument/2006/relationships/hyperlink" Target="https://en.wikipedia.org/wiki/Camilla,_Georgia" TargetMode="External"/><Relationship Id="rId2" Type="http://schemas.openxmlformats.org/officeDocument/2006/relationships/hyperlink" Target="https://en.wikipedia.org/wiki/Athens,_Georgia" TargetMode="External"/><Relationship Id="rId16" Type="http://schemas.openxmlformats.org/officeDocument/2006/relationships/hyperlink" Target="https://en.wikipedia.org/wiki/Louisville,_Georgia" TargetMode="External"/><Relationship Id="rId20" Type="http://schemas.openxmlformats.org/officeDocument/2006/relationships/hyperlink" Target="https://en.wikipedia.org/wiki/Sylvania,_Georg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lquitt_County_Prison" TargetMode="External"/><Relationship Id="rId11" Type="http://schemas.openxmlformats.org/officeDocument/2006/relationships/hyperlink" Target="https://en.wikipedia.org/wiki/Rome,_Georgia" TargetMode="External"/><Relationship Id="rId5" Type="http://schemas.openxmlformats.org/officeDocument/2006/relationships/hyperlink" Target="https://en.wikipedia.org/wiki/Lovejoy,_Georgia" TargetMode="External"/><Relationship Id="rId15" Type="http://schemas.openxmlformats.org/officeDocument/2006/relationships/hyperlink" Target="https://en.wikipedia.org/wiki/Jefferson,_Georgia" TargetMode="External"/><Relationship Id="rId23" Type="http://schemas.openxmlformats.org/officeDocument/2006/relationships/hyperlink" Target="https://en.wikipedia.org/wiki/Dawson,_Georgia" TargetMode="External"/><Relationship Id="rId10" Type="http://schemas.openxmlformats.org/officeDocument/2006/relationships/hyperlink" Target="https://en.wikipedia.org/wiki/Springfield,_Georgia" TargetMode="External"/><Relationship Id="rId19" Type="http://schemas.openxmlformats.org/officeDocument/2006/relationships/hyperlink" Target="https://en.wikipedia.org/wiki/Augusta,_Georgia" TargetMode="External"/><Relationship Id="rId4" Type="http://schemas.openxmlformats.org/officeDocument/2006/relationships/hyperlink" Target="https://en.wikipedia.org/wiki/Carrollton,_Georgia" TargetMode="External"/><Relationship Id="rId9" Type="http://schemas.openxmlformats.org/officeDocument/2006/relationships/hyperlink" Target="https://en.wikipedia.org/wiki/Bainbridge,_Georgia" TargetMode="External"/><Relationship Id="rId14" Type="http://schemas.openxmlformats.org/officeDocument/2006/relationships/hyperlink" Target="https://en.wikipedia.org/wiki/Hamilton,_Georgia" TargetMode="External"/><Relationship Id="rId22" Type="http://schemas.openxmlformats.org/officeDocument/2006/relationships/hyperlink" Target="https://en.wikipedia.org/wiki/Americus,_Georgi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en.wikipedia.org/wiki/Chester,_Georgia" TargetMode="External"/><Relationship Id="rId18" Type="http://schemas.openxmlformats.org/officeDocument/2006/relationships/hyperlink" Target="https://en.wikipedia.org/wiki/Sparta,_Georgia" TargetMode="External"/><Relationship Id="rId26" Type="http://schemas.openxmlformats.org/officeDocument/2006/relationships/hyperlink" Target="https://en.wikipedia.org/wiki/Long_State_Prison" TargetMode="External"/><Relationship Id="rId39" Type="http://schemas.openxmlformats.org/officeDocument/2006/relationships/hyperlink" Target="https://en.wikipedia.org/wiki/Glennville,_Georgia" TargetMode="External"/><Relationship Id="rId21" Type="http://schemas.openxmlformats.org/officeDocument/2006/relationships/hyperlink" Target="https://en.wikipedia.org/wiki/Jimmy_Autry_State_Prison" TargetMode="External"/><Relationship Id="rId34" Type="http://schemas.openxmlformats.org/officeDocument/2006/relationships/hyperlink" Target="https://en.wikipedia.org/wiki/Hawkinsville,_Georgia" TargetMode="External"/><Relationship Id="rId42" Type="http://schemas.openxmlformats.org/officeDocument/2006/relationships/hyperlink" Target="https://en.wikipedia.org/wiki/Valdosta_State_Prison" TargetMode="External"/><Relationship Id="rId47" Type="http://schemas.openxmlformats.org/officeDocument/2006/relationships/hyperlink" Target="https://en.wikipedia.org/wiki/Washington_State_Prison" TargetMode="External"/><Relationship Id="rId50" Type="http://schemas.openxmlformats.org/officeDocument/2006/relationships/hyperlink" Target="https://en.wikipedia.org/wiki/Wilcox_State_Prison" TargetMode="External"/><Relationship Id="rId7" Type="http://schemas.openxmlformats.org/officeDocument/2006/relationships/hyperlink" Target="https://en.wikipedia.org/wiki/Morgan,_Georgia" TargetMode="External"/><Relationship Id="rId2" Type="http://schemas.openxmlformats.org/officeDocument/2006/relationships/hyperlink" Target="https://en.wikipedia.org/wiki/Baldwin_State_Prison" TargetMode="External"/><Relationship Id="rId16" Type="http://schemas.openxmlformats.org/officeDocument/2006/relationships/hyperlink" Target="https://en.wikipedia.org/wiki/Swainsboro,_Georgia" TargetMode="External"/><Relationship Id="rId29" Type="http://schemas.openxmlformats.org/officeDocument/2006/relationships/hyperlink" Target="https://en.wikipedia.org/wiki/Oglethorpe,_Georgia" TargetMode="External"/><Relationship Id="rId11" Type="http://schemas.openxmlformats.org/officeDocument/2006/relationships/hyperlink" Target="https://en.wikipedia.org/wiki/Garden_City,_Georgia" TargetMode="External"/><Relationship Id="rId24" Type="http://schemas.openxmlformats.org/officeDocument/2006/relationships/hyperlink" Target="https://en.wikipedia.org/wiki/Wrightsville,_Georgia" TargetMode="External"/><Relationship Id="rId32" Type="http://schemas.openxmlformats.org/officeDocument/2006/relationships/hyperlink" Target="https://en.wikipedia.org/wiki/Buford,_Georgia" TargetMode="External"/><Relationship Id="rId37" Type="http://schemas.openxmlformats.org/officeDocument/2006/relationships/hyperlink" Target="https://en.wikipedia.org/wiki/Columbus,_Georgia" TargetMode="External"/><Relationship Id="rId40" Type="http://schemas.openxmlformats.org/officeDocument/2006/relationships/hyperlink" Target="https://en.wikipedia.org/wiki/Telfair_State_Prison" TargetMode="External"/><Relationship Id="rId45" Type="http://schemas.openxmlformats.org/officeDocument/2006/relationships/hyperlink" Target="https://en.wikipedia.org/wiki/Ware_State_Prison" TargetMode="External"/><Relationship Id="rId5" Type="http://schemas.openxmlformats.org/officeDocument/2006/relationships/hyperlink" Target="https://en.wikipedia.org/wiki/Forsyth,_Georgia" TargetMode="External"/><Relationship Id="rId15" Type="http://schemas.openxmlformats.org/officeDocument/2006/relationships/hyperlink" Target="https://en.wikipedia.org/wiki/Unadilla,_Georgia" TargetMode="External"/><Relationship Id="rId23" Type="http://schemas.openxmlformats.org/officeDocument/2006/relationships/hyperlink" Target="https://en.wikipedia.org/wiki/Johnson_State_Prison" TargetMode="External"/><Relationship Id="rId28" Type="http://schemas.openxmlformats.org/officeDocument/2006/relationships/hyperlink" Target="https://en.wikipedia.org/wiki/Macon_State_Prison" TargetMode="External"/><Relationship Id="rId36" Type="http://schemas.openxmlformats.org/officeDocument/2006/relationships/hyperlink" Target="https://en.wikipedia.org/wiki/Reidsville,_Georgia" TargetMode="External"/><Relationship Id="rId49" Type="http://schemas.openxmlformats.org/officeDocument/2006/relationships/hyperlink" Target="https://en.wikipedia.org/wiki/Hartwell,_Georgia" TargetMode="External"/><Relationship Id="rId10" Type="http://schemas.openxmlformats.org/officeDocument/2006/relationships/hyperlink" Target="https://en.wikipedia.org/wiki/Coastal_State_Prison" TargetMode="External"/><Relationship Id="rId19" Type="http://schemas.openxmlformats.org/officeDocument/2006/relationships/hyperlink" Target="https://en.wikipedia.org/wiki/Hays_State_Prison" TargetMode="External"/><Relationship Id="rId31" Type="http://schemas.openxmlformats.org/officeDocument/2006/relationships/hyperlink" Target="https://en.wikipedia.org/wiki/Phillips_State_Prison" TargetMode="External"/><Relationship Id="rId44" Type="http://schemas.openxmlformats.org/officeDocument/2006/relationships/hyperlink" Target="https://en.wikipedia.org/wiki/Rock_Spring,_Georgia" TargetMode="External"/><Relationship Id="rId4" Type="http://schemas.openxmlformats.org/officeDocument/2006/relationships/hyperlink" Target="https://en.wikipedia.org/wiki/Burruss_Correctional_Training_Center" TargetMode="External"/><Relationship Id="rId9" Type="http://schemas.openxmlformats.org/officeDocument/2006/relationships/hyperlink" Target="https://en.wikipedia.org/wiki/Macon,_Georgia" TargetMode="External"/><Relationship Id="rId14" Type="http://schemas.openxmlformats.org/officeDocument/2006/relationships/hyperlink" Target="https://en.wikipedia.org/wiki/Dooly_State_Prison" TargetMode="External"/><Relationship Id="rId22" Type="http://schemas.openxmlformats.org/officeDocument/2006/relationships/hyperlink" Target="https://en.wikipedia.org/wiki/Pelham,_Georgia" TargetMode="External"/><Relationship Id="rId27" Type="http://schemas.openxmlformats.org/officeDocument/2006/relationships/hyperlink" Target="https://en.wikipedia.org/wiki/Ludowici,_Georgia" TargetMode="External"/><Relationship Id="rId30" Type="http://schemas.openxmlformats.org/officeDocument/2006/relationships/hyperlink" Target="https://en.wikipedia.org/wiki/Mount_Vernon,_Georgia" TargetMode="External"/><Relationship Id="rId35" Type="http://schemas.openxmlformats.org/officeDocument/2006/relationships/hyperlink" Target="https://en.wikipedia.org/wiki/Rogers_State_Prison" TargetMode="External"/><Relationship Id="rId43" Type="http://schemas.openxmlformats.org/officeDocument/2006/relationships/hyperlink" Target="https://en.wikipedia.org/wiki/Valdosta,_Georgia" TargetMode="External"/><Relationship Id="rId48" Type="http://schemas.openxmlformats.org/officeDocument/2006/relationships/hyperlink" Target="https://en.wikipedia.org/wiki/Davisboro,_Georgia" TargetMode="External"/><Relationship Id="rId8" Type="http://schemas.openxmlformats.org/officeDocument/2006/relationships/hyperlink" Target="https://en.wikipedia.org/wiki/Central_State_Prison" TargetMode="External"/><Relationship Id="rId51" Type="http://schemas.openxmlformats.org/officeDocument/2006/relationships/hyperlink" Target="https://en.wikipedia.org/wiki/Abbeville,_Georgia" TargetMode="External"/><Relationship Id="rId3" Type="http://schemas.openxmlformats.org/officeDocument/2006/relationships/hyperlink" Target="https://en.wikipedia.org/wiki/Hardwick,_Baldwin_County,_Georgia" TargetMode="External"/><Relationship Id="rId12" Type="http://schemas.openxmlformats.org/officeDocument/2006/relationships/hyperlink" Target="https://en.wikipedia.org/wiki/Dodge_State_Prison" TargetMode="External"/><Relationship Id="rId17" Type="http://schemas.openxmlformats.org/officeDocument/2006/relationships/hyperlink" Target="https://en.wikipedia.org/wiki/Hancock_State_Prison" TargetMode="External"/><Relationship Id="rId25" Type="http://schemas.openxmlformats.org/officeDocument/2006/relationships/hyperlink" Target="https://en.wikipedia.org/wiki/Leesburg,_Georgia" TargetMode="External"/><Relationship Id="rId33" Type="http://schemas.openxmlformats.org/officeDocument/2006/relationships/hyperlink" Target="https://en.wikipedia.org/wiki/Pulaski_State_Prison" TargetMode="External"/><Relationship Id="rId38" Type="http://schemas.openxmlformats.org/officeDocument/2006/relationships/hyperlink" Target="https://en.wikipedia.org/wiki/Smith_State_Prison" TargetMode="External"/><Relationship Id="rId46" Type="http://schemas.openxmlformats.org/officeDocument/2006/relationships/hyperlink" Target="https://en.wikipedia.org/wiki/Waycross,_Georgia" TargetMode="External"/><Relationship Id="rId20" Type="http://schemas.openxmlformats.org/officeDocument/2006/relationships/hyperlink" Target="https://en.wikipedia.org/wiki/Trion,_Georgia" TargetMode="External"/><Relationship Id="rId41" Type="http://schemas.openxmlformats.org/officeDocument/2006/relationships/hyperlink" Target="https://en.wikipedia.org/wiki/Helena,_Georg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alhoun_State_Priso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heeler_Correctional_Facility" TargetMode="External"/><Relationship Id="rId3" Type="http://schemas.openxmlformats.org/officeDocument/2006/relationships/hyperlink" Target="https://en.wikipedia.org/wiki/Nicholls,_Georgia" TargetMode="External"/><Relationship Id="rId7" Type="http://schemas.openxmlformats.org/officeDocument/2006/relationships/hyperlink" Target="https://en.wikipedia.org/wiki/Milledgeville,_Georgia" TargetMode="External"/><Relationship Id="rId2" Type="http://schemas.openxmlformats.org/officeDocument/2006/relationships/hyperlink" Target="https://en.wikipedia.org/wiki/Coffee_Correctional_Facil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iverbend_Correctional_Facility" TargetMode="External"/><Relationship Id="rId5" Type="http://schemas.openxmlformats.org/officeDocument/2006/relationships/hyperlink" Target="https://en.wikipedia.org/wiki/Millen,_Georgia" TargetMode="External"/><Relationship Id="rId4" Type="http://schemas.openxmlformats.org/officeDocument/2006/relationships/hyperlink" Target="https://en.wikipedia.org/wiki/Jenkins_Correctional_Facility" TargetMode="External"/><Relationship Id="rId9" Type="http://schemas.openxmlformats.org/officeDocument/2006/relationships/hyperlink" Target="https://en.wikipedia.org/wiki/Alamo,_Georg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6A3B-9D61-0C90-CACD-5CC695A6E0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4000" dirty="0">
                <a:latin typeface="Aptos"/>
              </a:rPr>
              <a:t>Higher Education in Prison: </a:t>
            </a:r>
            <a:br>
              <a:rPr lang="en-US" sz="4000" dirty="0">
                <a:latin typeface="Aptos"/>
              </a:rPr>
            </a:br>
            <a:r>
              <a:rPr lang="en-US" sz="4000" dirty="0">
                <a:latin typeface="Aptos"/>
              </a:rPr>
              <a:t>Making the Case for GA Faculty and Schools to Participate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55B8A-8B7C-5666-2BCB-4E7CC93120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Tiffany A. Parsons &amp; Abigail Kolb</a:t>
            </a:r>
          </a:p>
        </p:txBody>
      </p:sp>
    </p:spTree>
    <p:extLst>
      <p:ext uri="{BB962C8B-B14F-4D97-AF65-F5344CB8AC3E}">
        <p14:creationId xmlns:p14="http://schemas.microsoft.com/office/powerpoint/2010/main" val="790625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CE559-8F48-63CD-86F4-5D607256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County Facilities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B6CDF69-8281-1E2D-1550-FA43D83BB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36" y="2660904"/>
            <a:ext cx="4818888" cy="35478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FC0A8E-59E0-723C-BC6F-B7FE00EFEC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834725"/>
              </p:ext>
            </p:extLst>
          </p:nvPr>
        </p:nvGraphicFramePr>
        <p:xfrm>
          <a:off x="6102600" y="640080"/>
          <a:ext cx="5451866" cy="5577858"/>
        </p:xfrm>
        <a:graphic>
          <a:graphicData uri="http://schemas.openxmlformats.org/drawingml/2006/table">
            <a:tbl>
              <a:tblPr firstRow="1" bandRow="1"/>
              <a:tblGrid>
                <a:gridCol w="2274339">
                  <a:extLst>
                    <a:ext uri="{9D8B030D-6E8A-4147-A177-3AD203B41FA5}">
                      <a16:colId xmlns:a16="http://schemas.microsoft.com/office/drawing/2014/main" val="3210351286"/>
                    </a:ext>
                  </a:extLst>
                </a:gridCol>
                <a:gridCol w="1013991">
                  <a:extLst>
                    <a:ext uri="{9D8B030D-6E8A-4147-A177-3AD203B41FA5}">
                      <a16:colId xmlns:a16="http://schemas.microsoft.com/office/drawing/2014/main" val="3780661436"/>
                    </a:ext>
                  </a:extLst>
                </a:gridCol>
                <a:gridCol w="767084">
                  <a:extLst>
                    <a:ext uri="{9D8B030D-6E8A-4147-A177-3AD203B41FA5}">
                      <a16:colId xmlns:a16="http://schemas.microsoft.com/office/drawing/2014/main" val="2885211481"/>
                    </a:ext>
                  </a:extLst>
                </a:gridCol>
                <a:gridCol w="1396452">
                  <a:extLst>
                    <a:ext uri="{9D8B030D-6E8A-4147-A177-3AD203B41FA5}">
                      <a16:colId xmlns:a16="http://schemas.microsoft.com/office/drawing/2014/main" val="961378292"/>
                    </a:ext>
                  </a:extLst>
                </a:gridCol>
              </a:tblGrid>
              <a:tr h="25353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>
                          <a:effectLst/>
                          <a:latin typeface="Aptos" panose="020B0004020202020204" pitchFamily="34" charset="0"/>
                        </a:rPr>
                        <a:t>Name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>
                          <a:effectLst/>
                          <a:latin typeface="Aptos" panose="020B0004020202020204" pitchFamily="34" charset="0"/>
                        </a:rPr>
                        <a:t>Location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>
                          <a:effectLst/>
                          <a:latin typeface="Aptos" panose="020B0004020202020204" pitchFamily="34" charset="0"/>
                        </a:rPr>
                        <a:t>Capacity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>
                          <a:effectLst/>
                          <a:latin typeface="Aptos" panose="020B0004020202020204" pitchFamily="34" charset="0"/>
                        </a:rPr>
                        <a:t>Men/Women/Youth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10920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Athens-Clarke County Correctional </a:t>
                      </a:r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"/>
                        </a:rPr>
                        <a:t>Athens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112 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958144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Bulloch County Correctional </a:t>
                      </a:r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3"/>
                        </a:rPr>
                        <a:t>Statesboro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160 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285019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Carroll County Correctional Institute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4"/>
                        </a:rPr>
                        <a:t>Carrollton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246 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30729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Clayton County Prison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5"/>
                        </a:rPr>
                        <a:t>Lovejoy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242 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017408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6"/>
                        </a:rPr>
                        <a:t>Colquitt County Prison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7"/>
                        </a:rPr>
                        <a:t>Moultrie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190 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438468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Coweta County Prison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8"/>
                        </a:rPr>
                        <a:t>Newnan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232 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82544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Decatur County Prison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9"/>
                        </a:rPr>
                        <a:t>Bainbridge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135 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691113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Effingham County Prison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0"/>
                        </a:rPr>
                        <a:t>Springfield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192 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105439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Floyd County Prison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1"/>
                        </a:rPr>
                        <a:t>Rome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424 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732400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Gwinnett County Prison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2"/>
                        </a:rPr>
                        <a:t>Lawrenceville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158 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233618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Hall County Correctional Institution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3"/>
                        </a:rPr>
                        <a:t>Gainesville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200 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968547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Harris County Prison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4"/>
                        </a:rPr>
                        <a:t>Hamilton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150 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391582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Jackson County Correctional 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5"/>
                        </a:rPr>
                        <a:t>Jefferson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150 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501692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Jefferson County Correctional 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6"/>
                        </a:rPr>
                        <a:t>Louisville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140 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82325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Mitchell County Correctional 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7"/>
                        </a:rPr>
                        <a:t>Camilla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135 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942090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Muscogee County Prison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8"/>
                        </a:rPr>
                        <a:t>Columbus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576 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383621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Richmond County Correctional 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9"/>
                        </a:rPr>
                        <a:t>Augusta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230 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759030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Screven County Prison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0"/>
                        </a:rPr>
                        <a:t>Sylvania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148 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719114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Spalding County Correctional 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1"/>
                        </a:rPr>
                        <a:t>Griffin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384 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182843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Sumter County Correctional 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2"/>
                        </a:rPr>
                        <a:t>Americus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350 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661133"/>
                  </a:ext>
                </a:extLst>
              </a:tr>
              <a:tr h="253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Terrell County Correctional Institute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3"/>
                        </a:rPr>
                        <a:t>Dawson</a:t>
                      </a:r>
                      <a:r>
                        <a:rPr lang="en-US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140 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500" b="0" i="0">
                        <a:effectLst/>
                      </a:endParaRPr>
                    </a:p>
                  </a:txBody>
                  <a:tcPr marL="61435" marR="61435" marT="30718" marB="307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9129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8D0BBB-828B-1240-518C-1CAAA7AF0E1D}"/>
              </a:ext>
            </a:extLst>
          </p:cNvPr>
          <p:cNvSpPr txBox="1"/>
          <p:nvPr/>
        </p:nvSpPr>
        <p:spPr>
          <a:xfrm>
            <a:off x="668215" y="2661138"/>
            <a:ext cx="4314092" cy="34963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In addition: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19 Regional Youth Detention Centers and 6 Youth Development Camps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 There are a significant number of youth in custody who have graduated from high school or earned their GEDs and are eligible to attend college while incarcerated.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Currently, </a:t>
            </a:r>
            <a:r>
              <a:rPr lang="en-US" dirty="0" err="1"/>
              <a:t>eCampus</a:t>
            </a:r>
            <a:r>
              <a:rPr lang="en-US" dirty="0"/>
              <a:t> serves a handful of young students in custody each semester.  </a:t>
            </a:r>
            <a:endParaRPr lang="en-US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2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8C3491-CA4D-C070-BA93-398AA2FBD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17" y="789666"/>
            <a:ext cx="4911889" cy="4964588"/>
          </a:xfrm>
          <a:prstGeom prst="rect">
            <a:avLst/>
          </a:prstGeom>
        </p:spPr>
      </p:pic>
      <p:pic>
        <p:nvPicPr>
          <p:cNvPr id="8" name="Picture 7" descr="A map of the state of georgia&#10;&#10;Description automatically generated">
            <a:extLst>
              <a:ext uri="{FF2B5EF4-FFF2-40B4-BE49-F238E27FC236}">
                <a16:creationId xmlns:a16="http://schemas.microsoft.com/office/drawing/2014/main" id="{772E7F63-1351-E354-AE70-309FF3265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861" y="789837"/>
            <a:ext cx="5172797" cy="5283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2CDC25-477E-4A37-4356-B93DF15D9E24}"/>
              </a:ext>
            </a:extLst>
          </p:cNvPr>
          <p:cNvSpPr txBox="1"/>
          <p:nvPr/>
        </p:nvSpPr>
        <p:spPr>
          <a:xfrm>
            <a:off x="1275838" y="328575"/>
            <a:ext cx="24416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USG</a:t>
            </a:r>
            <a:r>
              <a:rPr lang="en-US" dirty="0"/>
              <a:t> </a:t>
            </a:r>
            <a:r>
              <a:rPr lang="en-US" sz="2400" dirty="0"/>
              <a:t>Institutions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4B5AAB-08E5-2D71-4A3E-90CEBCEB424C}"/>
              </a:ext>
            </a:extLst>
          </p:cNvPr>
          <p:cNvSpPr txBox="1"/>
          <p:nvPr/>
        </p:nvSpPr>
        <p:spPr>
          <a:xfrm>
            <a:off x="6111607" y="328574"/>
            <a:ext cx="24416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GA Prisons</a:t>
            </a:r>
          </a:p>
        </p:txBody>
      </p:sp>
    </p:spTree>
    <p:extLst>
      <p:ext uri="{BB962C8B-B14F-4D97-AF65-F5344CB8AC3E}">
        <p14:creationId xmlns:p14="http://schemas.microsoft.com/office/powerpoint/2010/main" val="211271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E5C7-AA53-CAEE-905D-65D1EF33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Both: USG &amp; GDC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CB7A0-6BB1-979C-1451-D1905AB6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6" y="1230244"/>
            <a:ext cx="5401429" cy="54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1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BCD1B-CE00-760C-EC9E-2ADB0D28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72" y="2255484"/>
            <a:ext cx="4438036" cy="26045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>
                <a:latin typeface="Aptos"/>
              </a:rPr>
              <a:t>Together</a:t>
            </a:r>
            <a:r>
              <a:rPr lang="en-US" sz="1900" b="0" i="0" dirty="0">
                <a:effectLst/>
                <a:latin typeface="Aptos"/>
              </a:rPr>
              <a:t>, </a:t>
            </a:r>
            <a:r>
              <a:rPr lang="en-US" sz="1900" dirty="0">
                <a:latin typeface="Aptos"/>
              </a:rPr>
              <a:t>we can</a:t>
            </a:r>
            <a:r>
              <a:rPr lang="en-US" sz="1900" b="0" i="0" dirty="0">
                <a:effectLst/>
                <a:latin typeface="Aptos"/>
              </a:rPr>
              <a:t> offer HEP programs in every state prison </a:t>
            </a:r>
            <a:r>
              <a:rPr lang="en-US" sz="1900" dirty="0">
                <a:latin typeface="Aptos"/>
              </a:rPr>
              <a:t>thereby</a:t>
            </a:r>
            <a:endParaRPr lang="en-US" dirty="0">
              <a:latin typeface="Aptos"/>
            </a:endParaRPr>
          </a:p>
          <a:p>
            <a:r>
              <a:rPr lang="en-US" sz="1900" dirty="0">
                <a:latin typeface="Aptos"/>
              </a:rPr>
              <a:t>Reducing</a:t>
            </a:r>
            <a:r>
              <a:rPr lang="en-US" sz="1900" b="0" i="0" dirty="0">
                <a:effectLst/>
                <a:latin typeface="Aptos"/>
              </a:rPr>
              <a:t> crime and the prison population, </a:t>
            </a:r>
            <a:endParaRPr lang="en-US">
              <a:latin typeface="Aptos"/>
            </a:endParaRPr>
          </a:p>
          <a:p>
            <a:r>
              <a:rPr lang="en-US" sz="1900" dirty="0">
                <a:latin typeface="Aptos"/>
              </a:rPr>
              <a:t>Enhancing</a:t>
            </a:r>
            <a:r>
              <a:rPr lang="en-US" sz="1900" b="0" i="0" dirty="0">
                <a:effectLst/>
                <a:latin typeface="Aptos"/>
              </a:rPr>
              <a:t> GA’s workforce, </a:t>
            </a:r>
            <a:endParaRPr lang="en-US" dirty="0">
              <a:latin typeface="Aptos"/>
            </a:endParaRPr>
          </a:p>
          <a:p>
            <a:r>
              <a:rPr lang="en-US" sz="1900" b="0" i="0" dirty="0">
                <a:effectLst/>
                <a:latin typeface="Aptos"/>
              </a:rPr>
              <a:t>improving GA families, and </a:t>
            </a:r>
            <a:endParaRPr lang="en-US">
              <a:latin typeface="Aptos"/>
            </a:endParaRPr>
          </a:p>
          <a:p>
            <a:r>
              <a:rPr lang="en-US" sz="1900" b="0" i="0" dirty="0">
                <a:effectLst/>
                <a:latin typeface="Aptos"/>
              </a:rPr>
              <a:t>making better GA communities.   </a:t>
            </a:r>
            <a:endParaRPr lang="en-US" sz="1900" dirty="0"/>
          </a:p>
        </p:txBody>
      </p:sp>
      <p:pic>
        <p:nvPicPr>
          <p:cNvPr id="5" name="Picture 4" descr="A map of the state of georgia&#10;&#10;Description automatically generated">
            <a:extLst>
              <a:ext uri="{FF2B5EF4-FFF2-40B4-BE49-F238E27FC236}">
                <a16:creationId xmlns:a16="http://schemas.microsoft.com/office/drawing/2014/main" id="{B1FBE010-A20B-1556-FE8D-7F2AE6BA82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98" b="2"/>
          <a:stretch/>
        </p:blipFill>
        <p:spPr>
          <a:xfrm>
            <a:off x="6710625" y="314889"/>
            <a:ext cx="5388281" cy="60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4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900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33D22-F824-1384-45C8-0854F7F45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5338194" cy="1322888"/>
          </a:xfrm>
        </p:spPr>
        <p:txBody>
          <a:bodyPr>
            <a:normAutofit/>
          </a:bodyPr>
          <a:lstStyle/>
          <a:p>
            <a:r>
              <a:rPr lang="en-US" dirty="0"/>
              <a:t>HOW?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1327F-8088-7139-52B4-28DA72B98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26" y="2194101"/>
            <a:ext cx="6155466" cy="3983415"/>
          </a:xfrm>
        </p:spPr>
        <p:txBody>
          <a:bodyPr>
            <a:normAutofit/>
          </a:bodyPr>
          <a:lstStyle/>
          <a:p>
            <a:r>
              <a:rPr lang="en-US" sz="2000"/>
              <a:t>USG Institutions - independent PEP (Gordan State) </a:t>
            </a:r>
          </a:p>
          <a:p>
            <a:r>
              <a:rPr lang="en-US" sz="2000"/>
              <a:t>USG Institutions - joining a centralized USG PEP</a:t>
            </a:r>
          </a:p>
          <a:p>
            <a:r>
              <a:rPr lang="en-US" sz="2000"/>
              <a:t>USG faculty - faculty sharing in PEP</a:t>
            </a:r>
          </a:p>
        </p:txBody>
      </p:sp>
      <p:pic>
        <p:nvPicPr>
          <p:cNvPr id="5" name="Content Placeholder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6A2944A-C5F8-849F-1010-5E58C5AAB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076" y="834656"/>
            <a:ext cx="3374561" cy="2445489"/>
          </a:xfrm>
          <a:prstGeom prst="rect">
            <a:avLst/>
          </a:prstGeom>
        </p:spPr>
      </p:pic>
      <p:pic>
        <p:nvPicPr>
          <p:cNvPr id="7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01C64B9-B1F2-FE9F-F2AA-97548D18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912" y="3601878"/>
            <a:ext cx="3740887" cy="225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7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1998F-86D4-F977-DCBA-D7EB6E1FD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 fontScale="90000"/>
          </a:bodyPr>
          <a:lstStyle/>
          <a:p>
            <a:r>
              <a:rPr lang="en-US" dirty="0"/>
              <a:t>Teachers: The Hardest Job You'll LOVE Doing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E27E2-4F45-ADB5-B273-D6EA82F5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2" descr="Two men standing in a room&#10;&#10;Description automatically generated">
            <a:extLst>
              <a:ext uri="{FF2B5EF4-FFF2-40B4-BE49-F238E27FC236}">
                <a16:creationId xmlns:a16="http://schemas.microsoft.com/office/drawing/2014/main" id="{E05B3349-B862-7AD3-9542-C94CDD9B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306" y="717012"/>
            <a:ext cx="4098258" cy="544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FBE79E-6936-BC55-5ED0-839CECABB10E}"/>
              </a:ext>
            </a:extLst>
          </p:cNvPr>
          <p:cNvSpPr txBox="1"/>
          <p:nvPr/>
        </p:nvSpPr>
        <p:spPr>
          <a:xfrm>
            <a:off x="684943" y="2345932"/>
            <a:ext cx="5171325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"</a:t>
            </a:r>
            <a:r>
              <a:rPr lang="en-US" sz="2200" dirty="0">
                <a:latin typeface="Times New Roman"/>
                <a:cs typeface="Times New Roman"/>
              </a:rPr>
              <a:t>college has changed the life of every single person in this class."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>
                <a:latin typeface="Times New Roman"/>
                <a:cs typeface="Times New Roman"/>
              </a:rPr>
              <a:t>"in this short amount of time [college] has given us a new outlook on life, outside these walls and inside."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"I want to thank you for seeing something in me even when I do not see it myself."</a:t>
            </a:r>
          </a:p>
          <a:p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4512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E27E2-4F45-ADB5-B273-D6EA82F5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BE79E-6936-BC55-5ED0-839CECABB10E}"/>
              </a:ext>
            </a:extLst>
          </p:cNvPr>
          <p:cNvSpPr txBox="1"/>
          <p:nvPr/>
        </p:nvSpPr>
        <p:spPr>
          <a:xfrm>
            <a:off x="591158" y="2088024"/>
            <a:ext cx="517132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"I </a:t>
            </a:r>
            <a:r>
              <a:rPr lang="en-US" sz="2800" err="1">
                <a:latin typeface="Times New Roman"/>
                <a:cs typeface="Times New Roman"/>
              </a:rPr>
              <a:t>wanna</a:t>
            </a:r>
            <a:r>
              <a:rPr lang="en-US" sz="2800" dirty="0">
                <a:latin typeface="Times New Roman"/>
                <a:cs typeface="Times New Roman"/>
              </a:rPr>
              <a:t> make the world see that with just a little humanity and concern that some can become not only reformed people but bring something to the world that will make history."</a:t>
            </a:r>
            <a:endParaRPr lang="en-US" sz="2800" dirty="0"/>
          </a:p>
        </p:txBody>
      </p:sp>
      <p:pic>
        <p:nvPicPr>
          <p:cNvPr id="6" name="Picture 2" descr="A group of men in white shirts&#10;&#10;Description automatically generated">
            <a:extLst>
              <a:ext uri="{FF2B5EF4-FFF2-40B4-BE49-F238E27FC236}">
                <a16:creationId xmlns:a16="http://schemas.microsoft.com/office/drawing/2014/main" id="{628549C7-1F32-C882-B812-35DE8A414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43" y="1498208"/>
            <a:ext cx="5082580" cy="38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1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8BDFC-E30D-5EC3-8072-FF632A1C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 fontScale="90000"/>
          </a:bodyPr>
          <a:lstStyle/>
          <a:p>
            <a:r>
              <a:rPr lang="en-US" sz="4800" dirty="0" err="1"/>
              <a:t>tparsons</a:t>
            </a:r>
            <a:r>
              <a:rPr lang="en-US" sz="4800" dirty="0"/>
              <a:t>@</a:t>
            </a:r>
            <a:br>
              <a:rPr lang="en-US" sz="4800" dirty="0"/>
            </a:br>
            <a:r>
              <a:rPr lang="en-US" sz="4800" dirty="0"/>
              <a:t>westga.edu</a:t>
            </a:r>
          </a:p>
        </p:txBody>
      </p:sp>
      <p:pic>
        <p:nvPicPr>
          <p:cNvPr id="4" name="Content Placeholder 3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82F043B0-6056-A59E-2C7A-824D4C0967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49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DF27A1D2-BC9C-7E2F-5852-6A5740EBE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848" y="4936000"/>
            <a:ext cx="3087626" cy="1405084"/>
          </a:xfrm>
        </p:spPr>
        <p:txBody>
          <a:bodyPr anchor="ctr">
            <a:normAutofit fontScale="92500"/>
          </a:bodyPr>
          <a:lstStyle/>
          <a:p>
            <a:r>
              <a:rPr lang="en-US" sz="2200" dirty="0"/>
              <a:t>Support a HEP program</a:t>
            </a:r>
            <a:endParaRPr lang="en-US" dirty="0"/>
          </a:p>
          <a:p>
            <a:r>
              <a:rPr lang="en-US" sz="2200" dirty="0"/>
              <a:t>Start a HEP program</a:t>
            </a:r>
            <a:endParaRPr lang="en-US" dirty="0"/>
          </a:p>
          <a:p>
            <a:r>
              <a:rPr lang="en-US" sz="2200" dirty="0"/>
              <a:t>Teach in a HEP program</a:t>
            </a:r>
          </a:p>
          <a:p>
            <a:endParaRPr lang="en-US" sz="2200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5F590D54-1AD6-1A48-DAA9-E49DD41E0CBF}"/>
              </a:ext>
            </a:extLst>
          </p:cNvPr>
          <p:cNvSpPr txBox="1">
            <a:spLocks/>
          </p:cNvSpPr>
          <p:nvPr/>
        </p:nvSpPr>
        <p:spPr>
          <a:xfrm>
            <a:off x="8171217" y="4678092"/>
            <a:ext cx="2794550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Improve GA</a:t>
            </a:r>
            <a:endParaRPr lang="en-US" dirty="0"/>
          </a:p>
          <a:p>
            <a:r>
              <a:rPr lang="en-US" sz="2200" dirty="0"/>
              <a:t>Change lives</a:t>
            </a:r>
          </a:p>
        </p:txBody>
      </p:sp>
    </p:spTree>
    <p:extLst>
      <p:ext uri="{BB962C8B-B14F-4D97-AF65-F5344CB8AC3E}">
        <p14:creationId xmlns:p14="http://schemas.microsoft.com/office/powerpoint/2010/main" val="376631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E4DD8-C37A-C574-6BF3-994BB70F5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/>
              <a:t>Why?: The Need for HEP in GA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16AC0-489A-DBDA-6086-135CFFAE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200" dirty="0"/>
              <a:t>Michael: sophomore at UWG.</a:t>
            </a:r>
            <a:endParaRPr lang="en-US"/>
          </a:p>
          <a:p>
            <a:r>
              <a:rPr lang="en-US" sz="2200" dirty="0"/>
              <a:t>@ 16, sentenced to life (30 yrs.)</a:t>
            </a:r>
            <a:endParaRPr lang="en-US" dirty="0"/>
          </a:p>
          <a:p>
            <a:r>
              <a:rPr lang="en-US" sz="2200" dirty="0"/>
              <a:t>Background: parental addiction, homeless (motels)</a:t>
            </a:r>
          </a:p>
          <a:p>
            <a:r>
              <a:rPr lang="en-US" sz="2200" dirty="0"/>
              <a:t>Gang involvement by 10: love/support &amp; necessities </a:t>
            </a:r>
          </a:p>
          <a:p>
            <a:r>
              <a:rPr lang="en-US" sz="2200" dirty="0"/>
              <a:t>School: dropped out in middle</a:t>
            </a:r>
          </a:p>
          <a:p>
            <a:r>
              <a:rPr lang="en-US" sz="2200" dirty="0"/>
              <a:t>Education: taught himself to read and write in prison, earned his GED, currently has a 4.0 GPA and co-authored a paper under review</a:t>
            </a:r>
          </a:p>
          <a:p>
            <a:endParaRPr lang="en-US" sz="2200" dirty="0"/>
          </a:p>
        </p:txBody>
      </p:sp>
      <p:pic>
        <p:nvPicPr>
          <p:cNvPr id="5" name="Picture 2" descr="A group of men sitting in a room&#10;&#10;Description automatically generated">
            <a:extLst>
              <a:ext uri="{FF2B5EF4-FFF2-40B4-BE49-F238E27FC236}">
                <a16:creationId xmlns:a16="http://schemas.microsoft.com/office/drawing/2014/main" id="{774291E0-E88A-ED7A-B8C4-CC78F493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4" b="321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1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A27D2-2A49-4414-36FE-D8AF7326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95,000 Georgians are behind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7E0B-641B-7EFA-69DE-CBF0DF07B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latin typeface="Aptos"/>
              </a:rPr>
              <a:t> 8</a:t>
            </a:r>
            <a:r>
              <a:rPr lang="en-US" sz="2000" baseline="30000">
                <a:latin typeface="Aptos"/>
              </a:rPr>
              <a:t>th</a:t>
            </a:r>
            <a:r>
              <a:rPr lang="en-US" sz="2000">
                <a:latin typeface="Aptos"/>
              </a:rPr>
              <a:t> most populous state; </a:t>
            </a:r>
            <a:endParaRPr lang="en-US" sz="2000"/>
          </a:p>
          <a:p>
            <a:r>
              <a:rPr lang="en-US" sz="2000">
                <a:latin typeface="Aptos"/>
              </a:rPr>
              <a:t>4</a:t>
            </a:r>
            <a:r>
              <a:rPr lang="en-US" sz="2000" baseline="30000">
                <a:latin typeface="Aptos"/>
              </a:rPr>
              <a:t>th</a:t>
            </a:r>
            <a:r>
              <a:rPr lang="en-US" sz="2000">
                <a:latin typeface="Aptos"/>
              </a:rPr>
              <a:t> highest incarcerated population (DOJ 2024). </a:t>
            </a:r>
          </a:p>
          <a:p>
            <a:r>
              <a:rPr lang="en-US" sz="2000">
                <a:latin typeface="Aptos"/>
              </a:rPr>
              <a:t>incarcerates approx. </a:t>
            </a:r>
            <a:r>
              <a:rPr lang="en-US" sz="2000" b="0" i="0">
                <a:effectLst/>
                <a:latin typeface="Aptos"/>
              </a:rPr>
              <a:t>881 per 100,000 people.</a:t>
            </a:r>
            <a:r>
              <a:rPr lang="en-US" sz="2000">
                <a:latin typeface="Aptos"/>
              </a:rPr>
              <a:t> </a:t>
            </a:r>
          </a:p>
          <a:p>
            <a:r>
              <a:rPr lang="en-US" sz="2000" b="0" i="0">
                <a:effectLst/>
                <a:latin typeface="Aptos"/>
              </a:rPr>
              <a:t>47,000 are in GA State Prisons while 1,500 are in juvenile facilities. </a:t>
            </a:r>
            <a:endParaRPr lang="en-US" sz="2000">
              <a:latin typeface="Aptos"/>
            </a:endParaRPr>
          </a:p>
          <a:p>
            <a:r>
              <a:rPr lang="en-US" sz="2000">
                <a:latin typeface="Aptos"/>
              </a:rPr>
              <a:t> </a:t>
            </a:r>
            <a:r>
              <a:rPr lang="en-US" sz="2000" b="0" i="0">
                <a:effectLst/>
                <a:latin typeface="Aptos"/>
              </a:rPr>
              <a:t>An additional 356,000 Georgians are under supervision (GDC 2023; PPI 2023).   </a:t>
            </a:r>
            <a:endParaRPr lang="en-US" sz="2000">
              <a:latin typeface="Aptos" panose="020B0004020202020204" pitchFamily="34" charset="0"/>
            </a:endParaRPr>
          </a:p>
          <a:p>
            <a:r>
              <a:rPr lang="en-US" sz="2000">
                <a:latin typeface="Aptos"/>
              </a:rPr>
              <a:t>Recidivism</a:t>
            </a:r>
            <a:r>
              <a:rPr lang="en-US" sz="2000" b="0" i="0">
                <a:effectLst/>
                <a:latin typeface="Aptos"/>
              </a:rPr>
              <a:t> rate of 30% (GDC 2023). </a:t>
            </a:r>
            <a:endParaRPr lang="en-US" sz="2000" b="0" i="0">
              <a:effectLst/>
              <a:latin typeface="Aptos" panose="020B0004020202020204" pitchFamily="34" charset="0"/>
            </a:endParaRPr>
          </a:p>
        </p:txBody>
      </p:sp>
      <p:pic>
        <p:nvPicPr>
          <p:cNvPr id="10" name="Picture 9" descr="A map of the state of georgia&#10;&#10;Description automatically generated">
            <a:extLst>
              <a:ext uri="{FF2B5EF4-FFF2-40B4-BE49-F238E27FC236}">
                <a16:creationId xmlns:a16="http://schemas.microsoft.com/office/drawing/2014/main" id="{F7C4E0A7-A285-0E0B-FAAE-A3B478F48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581" y="2184914"/>
            <a:ext cx="4380076" cy="3755915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8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0BA7-5DFF-970A-519B-6F3431FD8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34" y="400471"/>
            <a:ext cx="4438036" cy="39085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Aptos"/>
              </a:rPr>
              <a:t>Individuals</a:t>
            </a:r>
            <a:r>
              <a:rPr lang="en-US" sz="2000" b="0" i="0" dirty="0">
                <a:effectLst/>
                <a:latin typeface="Aptos"/>
              </a:rPr>
              <a:t> who committed crimes related to survival and economy (property crimes)</a:t>
            </a:r>
            <a:r>
              <a:rPr lang="en-US" sz="2000" dirty="0">
                <a:latin typeface="Aptos"/>
              </a:rPr>
              <a:t> </a:t>
            </a:r>
            <a:r>
              <a:rPr lang="en-US" sz="2000" b="0" i="0" dirty="0">
                <a:effectLst/>
                <a:latin typeface="Aptos"/>
              </a:rPr>
              <a:t>are by far the most likely to recidivate.  </a:t>
            </a:r>
            <a:endParaRPr lang="en-US"/>
          </a:p>
          <a:p>
            <a:r>
              <a:rPr lang="en-US" sz="2000" dirty="0">
                <a:latin typeface="Aptos"/>
              </a:rPr>
              <a:t>GA's poverty rate: 12%</a:t>
            </a:r>
          </a:p>
          <a:p>
            <a:r>
              <a:rPr lang="en-US" sz="2000" dirty="0">
                <a:latin typeface="Aptos"/>
              </a:rPr>
              <a:t>The</a:t>
            </a:r>
            <a:r>
              <a:rPr lang="en-US" sz="2000" b="0" i="0" dirty="0">
                <a:effectLst/>
                <a:latin typeface="Aptos"/>
              </a:rPr>
              <a:t> unfortunate reality is that our prisons house a disproportionate number of Georgia’s poor.  </a:t>
            </a:r>
            <a:endParaRPr lang="en-US">
              <a:latin typeface="Aptos"/>
            </a:endParaRPr>
          </a:p>
          <a:p>
            <a:r>
              <a:rPr lang="en-US" sz="2000" b="0" i="0" dirty="0">
                <a:effectLst/>
                <a:latin typeface="Aptos"/>
              </a:rPr>
              <a:t>More than half (57%) of incarcerated men ages 27-42 earned $22,500 or less annually prior to incarceration.  </a:t>
            </a:r>
            <a:endParaRPr lang="en-US">
              <a:latin typeface="Aptos"/>
            </a:endParaRPr>
          </a:p>
          <a:p>
            <a:r>
              <a:rPr lang="en-US" sz="2000" b="0" i="0" dirty="0">
                <a:effectLst/>
                <a:latin typeface="Aptos"/>
              </a:rPr>
              <a:t>Incarcerated people have a median household income of approximately 41% less than non-incarcerated people of similar ages (PPI 2015).   </a:t>
            </a:r>
            <a:endParaRPr lang="en-US" sz="2000" dirty="0">
              <a:latin typeface="Aptos"/>
            </a:endParaRPr>
          </a:p>
        </p:txBody>
      </p:sp>
      <p:pic>
        <p:nvPicPr>
          <p:cNvPr id="5" name="Picture 4" descr="A black ball with a chain and yellow text&#10;&#10;Description automatically generated">
            <a:extLst>
              <a:ext uri="{FF2B5EF4-FFF2-40B4-BE49-F238E27FC236}">
                <a16:creationId xmlns:a16="http://schemas.microsoft.com/office/drawing/2014/main" id="{DF096234-E471-2907-1D1B-8C9245296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2137254"/>
            <a:ext cx="4737650" cy="260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1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391F0-4EA6-D850-B6EE-A9268B42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University System of GA &amp;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F3E3-2FED-5218-C100-745384B3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>
                <a:latin typeface="Aptos"/>
              </a:rPr>
              <a:t>Most incarcerated persons - no access to quality education or good jobs prior to incarceration (PPI 2021).</a:t>
            </a:r>
          </a:p>
          <a:p>
            <a:r>
              <a:rPr lang="en-US" sz="2000" dirty="0">
                <a:latin typeface="Aptos"/>
              </a:rPr>
              <a:t>Rectify</a:t>
            </a:r>
            <a:r>
              <a:rPr lang="en-US" sz="2000" b="0" i="0" dirty="0">
                <a:effectLst/>
                <a:latin typeface="Aptos"/>
              </a:rPr>
              <a:t> both </a:t>
            </a:r>
            <a:r>
              <a:rPr lang="en-US" sz="2000" dirty="0">
                <a:latin typeface="Aptos"/>
              </a:rPr>
              <a:t>AND</a:t>
            </a:r>
            <a:r>
              <a:rPr lang="en-US" sz="2000" b="0" i="0" dirty="0">
                <a:effectLst/>
                <a:latin typeface="Aptos"/>
              </a:rPr>
              <a:t> simultaneously </a:t>
            </a:r>
            <a:endParaRPr lang="en-US" sz="2000" dirty="0">
              <a:latin typeface="Aptos"/>
            </a:endParaRPr>
          </a:p>
          <a:p>
            <a:r>
              <a:rPr lang="en-US" sz="2000" dirty="0">
                <a:latin typeface="Aptos"/>
              </a:rPr>
              <a:t>Reduce</a:t>
            </a:r>
            <a:r>
              <a:rPr lang="en-US" sz="2000" b="0" i="0" dirty="0">
                <a:effectLst/>
                <a:latin typeface="Aptos"/>
              </a:rPr>
              <a:t> the state-wide problem of over incarceration and recidivism, </a:t>
            </a:r>
            <a:endParaRPr lang="en-US">
              <a:latin typeface="Aptos"/>
            </a:endParaRPr>
          </a:p>
          <a:p>
            <a:r>
              <a:rPr lang="en-US" sz="2000" dirty="0">
                <a:latin typeface="Aptos"/>
              </a:rPr>
              <a:t>Develop</a:t>
            </a:r>
            <a:r>
              <a:rPr lang="en-US" sz="2000" b="0" i="0" dirty="0">
                <a:effectLst/>
                <a:latin typeface="Aptos"/>
              </a:rPr>
              <a:t> an untapped pool of talent for GA’s workforce, </a:t>
            </a:r>
            <a:endParaRPr lang="en-US">
              <a:latin typeface="Aptos"/>
            </a:endParaRPr>
          </a:p>
          <a:p>
            <a:r>
              <a:rPr lang="en-US" sz="2000" dirty="0">
                <a:latin typeface="Aptos"/>
              </a:rPr>
              <a:t>Building</a:t>
            </a:r>
            <a:r>
              <a:rPr lang="en-US" sz="2000" b="0" i="0" dirty="0">
                <a:effectLst/>
                <a:latin typeface="Aptos"/>
              </a:rPr>
              <a:t> stronger communities across the state in which returning men and women have improved employment prospects as well as a likelihood of higher annual and lifetime earnings.</a:t>
            </a:r>
            <a:endParaRPr lang="en-US"/>
          </a:p>
        </p:txBody>
      </p:sp>
      <p:pic>
        <p:nvPicPr>
          <p:cNvPr id="5" name="Picture 4" descr="A map of georgia with many college locations&#10;&#10;Description automatically generated">
            <a:extLst>
              <a:ext uri="{FF2B5EF4-FFF2-40B4-BE49-F238E27FC236}">
                <a16:creationId xmlns:a16="http://schemas.microsoft.com/office/drawing/2014/main" id="{0606F89B-B124-743F-EAED-77C5A0063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231268"/>
            <a:ext cx="4788505" cy="366320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2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901EF-7DCE-82BD-8D75-9D5ED1C5D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75" y="660970"/>
            <a:ext cx="4973155" cy="1279470"/>
          </a:xfrm>
        </p:spPr>
        <p:txBody>
          <a:bodyPr>
            <a:normAutofit fontScale="90000"/>
          </a:bodyPr>
          <a:lstStyle/>
          <a:p>
            <a:r>
              <a:rPr lang="en-US" dirty="0"/>
              <a:t>Added Benefit: Stronger GA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249C-725B-C954-F2C6-C4AE80604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0" i="0" dirty="0">
                <a:effectLst/>
                <a:latin typeface="Aptos"/>
              </a:rPr>
              <a:t> The overwhelming majority of incarcerated Georgians are men (GDC). </a:t>
            </a:r>
            <a:endParaRPr lang="en-US" sz="2000"/>
          </a:p>
          <a:p>
            <a:r>
              <a:rPr lang="en-US" sz="2000" b="0" i="0" dirty="0">
                <a:effectLst/>
                <a:latin typeface="Aptos"/>
              </a:rPr>
              <a:t>Most incarcerated adults, men and women, are parents (Miller 2021).  </a:t>
            </a:r>
            <a:endParaRPr lang="en-US" sz="2000" dirty="0">
              <a:latin typeface="Aptos"/>
            </a:endParaRPr>
          </a:p>
          <a:p>
            <a:r>
              <a:rPr lang="en-US" sz="2000" b="0" i="0" dirty="0">
                <a:effectLst/>
                <a:latin typeface="Aptos"/>
              </a:rPr>
              <a:t>Upon their release, families will have mothers, fathers, and spouses who can financially contribute to their households and be physically and emotionally present (Mangual, Wilcox, Cannon, and Price 2023).   </a:t>
            </a:r>
            <a:endParaRPr lang="en-US"/>
          </a:p>
        </p:txBody>
      </p:sp>
      <p:pic>
        <p:nvPicPr>
          <p:cNvPr id="4" name="Picture 3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7A4A8F51-83EB-D03B-E3B0-680C2101A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150" y="717012"/>
            <a:ext cx="4724570" cy="54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A0D2B-A6F3-7767-F823-D5B36835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Why HEP?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1D3B-949E-74F1-91BA-23DA672C3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0" i="0">
                <a:effectLst/>
                <a:latin typeface="Aptos"/>
              </a:rPr>
              <a:t>Nationwide, opportunity-based programs, hard skills training and technical education, show little to no impact on recidivism (MacKenzie 2006), but </a:t>
            </a:r>
            <a:endParaRPr lang="en-US" sz="2000">
              <a:latin typeface="Aptos"/>
            </a:endParaRPr>
          </a:p>
          <a:p>
            <a:r>
              <a:rPr lang="en-US" sz="2000" b="0" i="0">
                <a:effectLst/>
                <a:latin typeface="Aptos"/>
              </a:rPr>
              <a:t>earning a bachelor’s degree while incarcerated reduces recidivism to 6% (RAND 2018; Vera 2019).  </a:t>
            </a:r>
            <a:endParaRPr lang="en-US" sz="2000">
              <a:latin typeface="Aptos"/>
            </a:endParaRPr>
          </a:p>
          <a:p>
            <a:r>
              <a:rPr lang="en-US" sz="2000" b="0" i="0">
                <a:effectLst/>
                <a:latin typeface="Aptos"/>
              </a:rPr>
              <a:t>There is currently one USG institution offering a bachelor’s degree in prison and only one institution in the state having earned SACSCOC PEP approval: The University of West GA. </a:t>
            </a:r>
            <a:endParaRPr lang="en-US" sz="2000">
              <a:latin typeface="Aptos"/>
            </a:endParaRPr>
          </a:p>
        </p:txBody>
      </p:sp>
      <p:pic>
        <p:nvPicPr>
          <p:cNvPr id="5" name="Picture 2" descr="A group of people sitting at tables in a library&#10;&#10;Description automatically generated">
            <a:extLst>
              <a:ext uri="{FF2B5EF4-FFF2-40B4-BE49-F238E27FC236}">
                <a16:creationId xmlns:a16="http://schemas.microsoft.com/office/drawing/2014/main" id="{E29F9463-8EFB-ED15-C3A5-3ED9C401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261196"/>
            <a:ext cx="4788505" cy="36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E4FD3-7C89-C2CA-F2A1-FB23A38D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Non-Special Mission State Prisons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29E572B-DCAF-7F90-5522-3788E402E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36" y="2660904"/>
            <a:ext cx="4818888" cy="35478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2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E7ED855-FD09-0A15-DADA-B4F445ECED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9048" y="670439"/>
          <a:ext cx="5458969" cy="5517134"/>
        </p:xfrm>
        <a:graphic>
          <a:graphicData uri="http://schemas.openxmlformats.org/drawingml/2006/table">
            <a:tbl>
              <a:tblPr firstRow="1" bandRow="1"/>
              <a:tblGrid>
                <a:gridCol w="2241544">
                  <a:extLst>
                    <a:ext uri="{9D8B030D-6E8A-4147-A177-3AD203B41FA5}">
                      <a16:colId xmlns:a16="http://schemas.microsoft.com/office/drawing/2014/main" val="3247192639"/>
                    </a:ext>
                  </a:extLst>
                </a:gridCol>
                <a:gridCol w="1038319">
                  <a:extLst>
                    <a:ext uri="{9D8B030D-6E8A-4147-A177-3AD203B41FA5}">
                      <a16:colId xmlns:a16="http://schemas.microsoft.com/office/drawing/2014/main" val="1974198165"/>
                    </a:ext>
                  </a:extLst>
                </a:gridCol>
                <a:gridCol w="786806">
                  <a:extLst>
                    <a:ext uri="{9D8B030D-6E8A-4147-A177-3AD203B41FA5}">
                      <a16:colId xmlns:a16="http://schemas.microsoft.com/office/drawing/2014/main" val="1635483095"/>
                    </a:ext>
                  </a:extLst>
                </a:gridCol>
                <a:gridCol w="1392300">
                  <a:extLst>
                    <a:ext uri="{9D8B030D-6E8A-4147-A177-3AD203B41FA5}">
                      <a16:colId xmlns:a16="http://schemas.microsoft.com/office/drawing/2014/main" val="3757892368"/>
                    </a:ext>
                  </a:extLst>
                </a:gridCol>
              </a:tblGrid>
              <a:tr h="19024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i="0">
                          <a:effectLst/>
                          <a:latin typeface="Aptos" panose="020B0004020202020204" pitchFamily="34" charset="0"/>
                        </a:rPr>
                        <a:t>Name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i="0">
                          <a:effectLst/>
                          <a:latin typeface="Aptos" panose="020B0004020202020204" pitchFamily="34" charset="0"/>
                        </a:rPr>
                        <a:t>Location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i="0">
                          <a:effectLst/>
                          <a:latin typeface="Aptos" panose="020B0004020202020204" pitchFamily="34" charset="0"/>
                        </a:rPr>
                        <a:t>Capacity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i="0">
                          <a:effectLst/>
                          <a:latin typeface="Aptos" panose="020B0004020202020204" pitchFamily="34" charset="0"/>
                        </a:rPr>
                        <a:t>Men/Women/Youth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28498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"/>
                        </a:rPr>
                        <a:t>Baldwin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3"/>
                        </a:rPr>
                        <a:t>Hardwick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981 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493808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4"/>
                        </a:rPr>
                        <a:t>Burruss Correctional Training Center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5"/>
                        </a:rPr>
                        <a:t>Forsyth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708 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Men &amp; Youth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789377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6"/>
                        </a:rPr>
                        <a:t>Calhoun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7"/>
                        </a:rPr>
                        <a:t>Morgan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1639 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361679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8"/>
                        </a:rPr>
                        <a:t>Central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9"/>
                        </a:rPr>
                        <a:t>Macon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1153 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662346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0"/>
                        </a:rPr>
                        <a:t>Coastal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1"/>
                        </a:rPr>
                        <a:t>Garden City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1389 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729759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2"/>
                        </a:rPr>
                        <a:t>Dodge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3"/>
                        </a:rPr>
                        <a:t>Chester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1236 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36566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4"/>
                        </a:rPr>
                        <a:t>Dooly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5"/>
                        </a:rPr>
                        <a:t>Unadilla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1702 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146147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Emanuel Women's Facility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6"/>
                        </a:rPr>
                        <a:t>Swainsboro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415 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Women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977335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7"/>
                        </a:rPr>
                        <a:t>Hancock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8"/>
                        </a:rPr>
                        <a:t>Sparta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1201 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616103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19"/>
                        </a:rPr>
                        <a:t>Hays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0"/>
                        </a:rPr>
                        <a:t>Trion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1100 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756699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1"/>
                        </a:rPr>
                        <a:t>Jimmy Autry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2"/>
                        </a:rPr>
                        <a:t>Pelham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1712 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870760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3"/>
                        </a:rPr>
                        <a:t>Johnson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4"/>
                        </a:rPr>
                        <a:t>Wrightsville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1612 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518113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Lee State Prison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5"/>
                        </a:rPr>
                        <a:t>Leesburg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762 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192749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6"/>
                        </a:rPr>
                        <a:t>Long Unit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7"/>
                        </a:rPr>
                        <a:t>Ludowici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212 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92194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8"/>
                        </a:rPr>
                        <a:t>Macon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9"/>
                        </a:rPr>
                        <a:t>Oglethorpe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1762 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628030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Montgomery State Prison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30"/>
                        </a:rPr>
                        <a:t>Mount Vernon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418 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44411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31"/>
                        </a:rPr>
                        <a:t>Phillips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32"/>
                        </a:rPr>
                        <a:t>Buford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925 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899339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33"/>
                        </a:rPr>
                        <a:t>Pulaski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34"/>
                        </a:rPr>
                        <a:t>Hawkinsville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1211 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Women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059112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35"/>
                        </a:rPr>
                        <a:t>Rogers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36"/>
                        </a:rPr>
                        <a:t>Reidsville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1391 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82424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Rutledge State Prison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37"/>
                        </a:rPr>
                        <a:t>Columbus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640 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523764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38"/>
                        </a:rPr>
                        <a:t>Smith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39"/>
                        </a:rPr>
                        <a:t>Glennville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1570 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62577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40"/>
                        </a:rPr>
                        <a:t>Telfair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41"/>
                        </a:rPr>
                        <a:t>Helena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1410 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817053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42"/>
                        </a:rPr>
                        <a:t>Valdosta State Prison &amp; Annex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43"/>
                        </a:rPr>
                        <a:t>Valdosta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1184 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556810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Walker State Prison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44"/>
                        </a:rPr>
                        <a:t>Rock Spring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444 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658882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45"/>
                        </a:rPr>
                        <a:t>Ware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46"/>
                        </a:rPr>
                        <a:t>Waycross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1492 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544069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47"/>
                        </a:rPr>
                        <a:t>Washington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48"/>
                        </a:rPr>
                        <a:t>Davisboro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1346 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295105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Whitworth Women's Facility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49"/>
                        </a:rPr>
                        <a:t>Hartwell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442 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Women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584049"/>
                  </a:ext>
                </a:extLst>
              </a:tr>
              <a:tr h="1902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50"/>
                        </a:rPr>
                        <a:t>Wilcox State Prison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51"/>
                        </a:rPr>
                        <a:t>Abbeville</a:t>
                      </a:r>
                      <a:r>
                        <a:rPr lang="en-US" sz="8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1840 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200" b="0" i="0">
                        <a:effectLst/>
                      </a:endParaRPr>
                    </a:p>
                  </a:txBody>
                  <a:tcPr marL="37756" marR="37756" marT="18877" marB="1887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48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5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52AD7-3EA6-2FCE-268D-E9C237565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Private Prisons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24C489E-4A8C-36A0-7C5A-62FDFA5DF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36" y="2660904"/>
            <a:ext cx="4818888" cy="35478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2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609278-EB5D-A862-C9E6-F93539CFB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860011"/>
              </p:ext>
            </p:extLst>
          </p:nvPr>
        </p:nvGraphicFramePr>
        <p:xfrm>
          <a:off x="6099048" y="2287620"/>
          <a:ext cx="5458970" cy="2282764"/>
        </p:xfrm>
        <a:graphic>
          <a:graphicData uri="http://schemas.openxmlformats.org/drawingml/2006/table">
            <a:tbl>
              <a:tblPr firstRow="1" bandRow="1"/>
              <a:tblGrid>
                <a:gridCol w="1692097">
                  <a:extLst>
                    <a:ext uri="{9D8B030D-6E8A-4147-A177-3AD203B41FA5}">
                      <a16:colId xmlns:a16="http://schemas.microsoft.com/office/drawing/2014/main" val="627722937"/>
                    </a:ext>
                  </a:extLst>
                </a:gridCol>
                <a:gridCol w="1137259">
                  <a:extLst>
                    <a:ext uri="{9D8B030D-6E8A-4147-A177-3AD203B41FA5}">
                      <a16:colId xmlns:a16="http://schemas.microsoft.com/office/drawing/2014/main" val="618067154"/>
                    </a:ext>
                  </a:extLst>
                </a:gridCol>
                <a:gridCol w="943858">
                  <a:extLst>
                    <a:ext uri="{9D8B030D-6E8A-4147-A177-3AD203B41FA5}">
                      <a16:colId xmlns:a16="http://schemas.microsoft.com/office/drawing/2014/main" val="1362285659"/>
                    </a:ext>
                  </a:extLst>
                </a:gridCol>
                <a:gridCol w="1685756">
                  <a:extLst>
                    <a:ext uri="{9D8B030D-6E8A-4147-A177-3AD203B41FA5}">
                      <a16:colId xmlns:a16="http://schemas.microsoft.com/office/drawing/2014/main" val="959592930"/>
                    </a:ext>
                  </a:extLst>
                </a:gridCol>
              </a:tblGrid>
              <a:tr h="31045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effectLst/>
                          <a:latin typeface="Aptos" panose="020B0004020202020204" pitchFamily="34" charset="0"/>
                        </a:rPr>
                        <a:t>Name</a:t>
                      </a:r>
                      <a:r>
                        <a:rPr lang="en-US" sz="12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800" b="0" i="0">
                        <a:effectLst/>
                      </a:endParaRP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effectLst/>
                          <a:latin typeface="Aptos" panose="020B0004020202020204" pitchFamily="34" charset="0"/>
                        </a:rPr>
                        <a:t>Location</a:t>
                      </a:r>
                      <a:r>
                        <a:rPr lang="en-US" sz="12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800" b="0" i="0">
                        <a:effectLst/>
                      </a:endParaRP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effectLst/>
                          <a:latin typeface="Aptos" panose="020B0004020202020204" pitchFamily="34" charset="0"/>
                        </a:rPr>
                        <a:t>Capacity</a:t>
                      </a:r>
                      <a:r>
                        <a:rPr lang="en-US" sz="12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800" b="0" i="0">
                        <a:effectLst/>
                      </a:endParaRP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effectLst/>
                          <a:latin typeface="Aptos" panose="020B0004020202020204" pitchFamily="34" charset="0"/>
                        </a:rPr>
                        <a:t>Men/Women/Youth</a:t>
                      </a:r>
                      <a:r>
                        <a:rPr lang="en-US" sz="12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800" b="0" i="0">
                        <a:effectLst/>
                      </a:endParaRP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51363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2"/>
                        </a:rPr>
                        <a:t>Coffee Correctional Facility</a:t>
                      </a:r>
                      <a:r>
                        <a:rPr lang="en-US" sz="12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3"/>
                        </a:rPr>
                        <a:t>Nicholls</a:t>
                      </a:r>
                      <a:r>
                        <a:rPr lang="en-US" sz="12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2628 </a:t>
                      </a:r>
                      <a:endParaRPr lang="en-US" sz="1800" b="0" i="0">
                        <a:effectLst/>
                      </a:endParaRP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800" b="0" i="0">
                        <a:effectLst/>
                      </a:endParaRP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097256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4"/>
                        </a:rPr>
                        <a:t>Jenkins Correctional Facility</a:t>
                      </a:r>
                      <a:r>
                        <a:rPr lang="en-US" sz="12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5"/>
                        </a:rPr>
                        <a:t>Millen</a:t>
                      </a:r>
                      <a:r>
                        <a:rPr lang="en-US" sz="12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1150 </a:t>
                      </a:r>
                      <a:endParaRPr lang="en-US" sz="1800" b="0" i="0">
                        <a:effectLst/>
                      </a:endParaRP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800" b="0" i="0">
                        <a:effectLst/>
                      </a:endParaRP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753320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6"/>
                        </a:rPr>
                        <a:t>Riverbend Correctional Facility</a:t>
                      </a:r>
                      <a:r>
                        <a:rPr lang="en-US" sz="12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7"/>
                        </a:rPr>
                        <a:t>Milledgeville</a:t>
                      </a:r>
                      <a:r>
                        <a:rPr lang="en-US" sz="12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1500 </a:t>
                      </a:r>
                      <a:endParaRPr lang="en-US" sz="1800" b="0" i="0">
                        <a:effectLst/>
                      </a:endParaRP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800" b="0" i="0">
                        <a:effectLst/>
                      </a:endParaRP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06287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8"/>
                        </a:rPr>
                        <a:t>Wheeler Correctional Facility</a:t>
                      </a:r>
                      <a:r>
                        <a:rPr lang="en-US" sz="12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 u="none" strike="noStrike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  <a:hlinkClick r:id="rId9"/>
                        </a:rPr>
                        <a:t>Alamo</a:t>
                      </a:r>
                      <a:r>
                        <a:rPr lang="en-US" sz="12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2695 </a:t>
                      </a:r>
                      <a:endParaRPr lang="en-US" sz="1800" b="0" i="0">
                        <a:effectLst/>
                      </a:endParaRP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solidFill>
                            <a:srgbClr val="202122"/>
                          </a:solidFill>
                          <a:effectLst/>
                          <a:latin typeface="Aptos" panose="020B0004020202020204" pitchFamily="34" charset="0"/>
                        </a:rPr>
                        <a:t>Men </a:t>
                      </a:r>
                      <a:endParaRPr lang="en-US" sz="1800" b="0" i="0">
                        <a:effectLst/>
                      </a:endParaRPr>
                    </a:p>
                  </a:txBody>
                  <a:tcPr marL="91310" marR="91310" marT="45655" marB="456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460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69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1028</Words>
  <Application>Microsoft Office PowerPoint</Application>
  <PresentationFormat>Widescreen</PresentationFormat>
  <Paragraphs>249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Higher Education in Prison:  Making the Case for GA Faculty and Schools to Participate</vt:lpstr>
      <vt:lpstr>Why?: The Need for HEP in GA</vt:lpstr>
      <vt:lpstr>95,000 Georgians are behind bars</vt:lpstr>
      <vt:lpstr>PowerPoint Presentation</vt:lpstr>
      <vt:lpstr>University System of GA &amp; Faculty</vt:lpstr>
      <vt:lpstr>Added Benefit: Stronger GA Families</vt:lpstr>
      <vt:lpstr>Why HEP?</vt:lpstr>
      <vt:lpstr>Non-Special Mission State Prisons</vt:lpstr>
      <vt:lpstr>Private Prisons</vt:lpstr>
      <vt:lpstr>County Facilities</vt:lpstr>
      <vt:lpstr>PowerPoint Presentation</vt:lpstr>
      <vt:lpstr>Both: USG &amp; GDC</vt:lpstr>
      <vt:lpstr>PowerPoint Presentation</vt:lpstr>
      <vt:lpstr>HOW? </vt:lpstr>
      <vt:lpstr>Teachers: The Hardest Job You'll LOVE Doing</vt:lpstr>
      <vt:lpstr>PowerPoint Presentation</vt:lpstr>
      <vt:lpstr>tparsons@ westga.edu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Tiffany Parsons</dc:creator>
  <cp:lastModifiedBy>Tiffany Parsons</cp:lastModifiedBy>
  <cp:revision>425</cp:revision>
  <dcterms:created xsi:type="dcterms:W3CDTF">2024-10-03T15:59:54Z</dcterms:created>
  <dcterms:modified xsi:type="dcterms:W3CDTF">2024-10-04T13:36:23Z</dcterms:modified>
</cp:coreProperties>
</file>