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2" r:id="rId4"/>
    <p:sldId id="310" r:id="rId5"/>
    <p:sldId id="292" r:id="rId6"/>
    <p:sldId id="305" r:id="rId7"/>
    <p:sldId id="311" r:id="rId8"/>
    <p:sldId id="302" r:id="rId9"/>
    <p:sldId id="271" r:id="rId10"/>
    <p:sldId id="309" r:id="rId11"/>
    <p:sldId id="286" r:id="rId12"/>
    <p:sldId id="28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97"/>
    <p:restoredTop sz="94679"/>
  </p:normalViewPr>
  <p:slideViewPr>
    <p:cSldViewPr snapToGrid="0">
      <p:cViewPr varScale="1">
        <p:scale>
          <a:sx n="60" d="100"/>
          <a:sy n="60" d="100"/>
        </p:scale>
        <p:origin x="192"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06A88-F9F6-DB4D-5A9B-5B460705A6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CC86D7-3057-1021-C095-94A60CDAFE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FD2DE1-AF3A-5441-45CF-DDE4B9B32B5F}"/>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5" name="Footer Placeholder 4">
            <a:extLst>
              <a:ext uri="{FF2B5EF4-FFF2-40B4-BE49-F238E27FC236}">
                <a16:creationId xmlns:a16="http://schemas.microsoft.com/office/drawing/2014/main" id="{905E841F-08BE-3EC0-3493-BE6C52F32C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4C379E-8DF1-E267-CD39-87B792D5C5DE}"/>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1157957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051F2-ACA6-2077-BA93-47912D7DBA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7F2E65-D942-DACA-A838-F3528D7377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81FEA-D093-B67E-00DA-FBFD930501A0}"/>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5" name="Footer Placeholder 4">
            <a:extLst>
              <a:ext uri="{FF2B5EF4-FFF2-40B4-BE49-F238E27FC236}">
                <a16:creationId xmlns:a16="http://schemas.microsoft.com/office/drawing/2014/main" id="{8A08AB81-4CEA-5D1F-85FE-38A0080CDB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6B3DE4-26A8-A63B-64ED-C6B4203EF819}"/>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4119548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8A6ACA-7DB0-51E5-026F-45617C7D5F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12360B-8B52-C46A-6161-13E91D22C2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29DEA1-4E00-4D2C-419E-6E28208185CF}"/>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5" name="Footer Placeholder 4">
            <a:extLst>
              <a:ext uri="{FF2B5EF4-FFF2-40B4-BE49-F238E27FC236}">
                <a16:creationId xmlns:a16="http://schemas.microsoft.com/office/drawing/2014/main" id="{EE815599-AFCA-3B55-719D-D595DFE24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49E59-A9B6-78E3-AF0B-AB9E382F834F}"/>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2379370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B4BD5-316B-7F3F-8C0F-7B2BCB4189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118437-24A1-B88A-B81B-011B9FC85A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CB1C91-6FF6-5371-7328-7325A7F2846B}"/>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5" name="Footer Placeholder 4">
            <a:extLst>
              <a:ext uri="{FF2B5EF4-FFF2-40B4-BE49-F238E27FC236}">
                <a16:creationId xmlns:a16="http://schemas.microsoft.com/office/drawing/2014/main" id="{EDE615D4-62DF-4EFD-9082-23E0E721A6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90C0B9-2741-1B96-61B6-5903C5F06731}"/>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1476248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DAD0C-E6BD-1CF4-D74F-FE9096FE6E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C86AC5-84D8-B4EF-D681-629240646A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B983ED-4D1B-9DE1-4EE6-AF6690A058AB}"/>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5" name="Footer Placeholder 4">
            <a:extLst>
              <a:ext uri="{FF2B5EF4-FFF2-40B4-BE49-F238E27FC236}">
                <a16:creationId xmlns:a16="http://schemas.microsoft.com/office/drawing/2014/main" id="{8765A343-2C3D-0C3F-C031-FAB32C9560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B1CAD6-EE96-97AE-4EAE-A51C17B61CA9}"/>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4233439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F2710-09A1-A338-585C-0A4E7FC72E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4DDB6F-AD91-FD64-74F4-89EDB7C1C7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CBDB30-7FC5-A59D-620E-5E95F2E5EE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41AF2B-BBF7-DD9A-757E-13246C3BDF24}"/>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6" name="Footer Placeholder 5">
            <a:extLst>
              <a:ext uri="{FF2B5EF4-FFF2-40B4-BE49-F238E27FC236}">
                <a16:creationId xmlns:a16="http://schemas.microsoft.com/office/drawing/2014/main" id="{F445082F-3ED9-0404-B459-CE77CAA7E9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923F5B-0FB1-382A-0AF7-618DCDA74191}"/>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1938191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0A1F2-2242-4395-5A01-7DB633CB60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A921D0-2DE8-F640-13B1-1D6393780B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2EC9B7-09EF-9672-E5A6-BB58531D32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376C34-FF70-2A03-46F8-585AABB8A6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28A065-1C28-D560-08F5-6B5775FA78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211AD9-1217-2D2E-368B-E1ACCD6C25AF}"/>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8" name="Footer Placeholder 7">
            <a:extLst>
              <a:ext uri="{FF2B5EF4-FFF2-40B4-BE49-F238E27FC236}">
                <a16:creationId xmlns:a16="http://schemas.microsoft.com/office/drawing/2014/main" id="{211C2C32-B382-2B4B-3E48-F21399168E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76A18B-192D-1EC7-76F5-1C405B72054B}"/>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2998460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683A-6177-82B3-1981-F77F99FD3D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C7B7B2-5B5D-2659-10FA-F3EACFD0326F}"/>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4" name="Footer Placeholder 3">
            <a:extLst>
              <a:ext uri="{FF2B5EF4-FFF2-40B4-BE49-F238E27FC236}">
                <a16:creationId xmlns:a16="http://schemas.microsoft.com/office/drawing/2014/main" id="{AE0F68E8-57B0-CD65-5775-C2809AF4EE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6E63A4-FDD6-275D-512E-651654C0F6CD}"/>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353372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37EF19-8858-BB9E-FE7A-E1C6F0124744}"/>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3" name="Footer Placeholder 2">
            <a:extLst>
              <a:ext uri="{FF2B5EF4-FFF2-40B4-BE49-F238E27FC236}">
                <a16:creationId xmlns:a16="http://schemas.microsoft.com/office/drawing/2014/main" id="{7B1571EC-4CE0-927C-0795-925F1B2D94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BC0BC1-7811-BD8D-DFA8-D5EBC1B27E6C}"/>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297659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DB206-835C-DAC1-870C-B4EC0A98FF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69E2B7-0559-5D29-E017-15419AD68A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3DEF50-99C9-6DD3-9549-15282206FE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034A5C-31DC-3EB2-989A-8AB71D661758}"/>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6" name="Footer Placeholder 5">
            <a:extLst>
              <a:ext uri="{FF2B5EF4-FFF2-40B4-BE49-F238E27FC236}">
                <a16:creationId xmlns:a16="http://schemas.microsoft.com/office/drawing/2014/main" id="{72DD31BA-F770-DABE-5015-C98758418F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DA7F5C-4F48-DF2C-92F8-554015E792B7}"/>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318432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8323-F2F8-F8B5-1FB6-A987712828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41C6B7-FD79-7A63-085D-917EDD91E2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A46D6F-C840-017C-8BA8-1CAB4BB3B3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D59CD6-7E0A-2536-D1D0-5E07B3029A8C}"/>
              </a:ext>
            </a:extLst>
          </p:cNvPr>
          <p:cNvSpPr>
            <a:spLocks noGrp="1"/>
          </p:cNvSpPr>
          <p:nvPr>
            <p:ph type="dt" sz="half" idx="10"/>
          </p:nvPr>
        </p:nvSpPr>
        <p:spPr/>
        <p:txBody>
          <a:bodyPr/>
          <a:lstStyle/>
          <a:p>
            <a:fld id="{6CE8CEED-F27F-E545-83A9-94BD9425B915}" type="datetimeFigureOut">
              <a:rPr lang="en-US" smtClean="0"/>
              <a:t>10/7/24</a:t>
            </a:fld>
            <a:endParaRPr lang="en-US"/>
          </a:p>
        </p:txBody>
      </p:sp>
      <p:sp>
        <p:nvSpPr>
          <p:cNvPr id="6" name="Footer Placeholder 5">
            <a:extLst>
              <a:ext uri="{FF2B5EF4-FFF2-40B4-BE49-F238E27FC236}">
                <a16:creationId xmlns:a16="http://schemas.microsoft.com/office/drawing/2014/main" id="{0AE2D001-8DFE-6E6B-1663-7C93E36FF9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08BC3A-BB16-731F-4E9A-2FBDF32D621F}"/>
              </a:ext>
            </a:extLst>
          </p:cNvPr>
          <p:cNvSpPr>
            <a:spLocks noGrp="1"/>
          </p:cNvSpPr>
          <p:nvPr>
            <p:ph type="sldNum" sz="quarter" idx="12"/>
          </p:nvPr>
        </p:nvSpPr>
        <p:spPr/>
        <p:txBody>
          <a:bodyPr/>
          <a:lstStyle/>
          <a:p>
            <a:fld id="{3865D4FC-0702-5140-A4B6-E4623415D433}" type="slidenum">
              <a:rPr lang="en-US" smtClean="0"/>
              <a:t>‹#›</a:t>
            </a:fld>
            <a:endParaRPr lang="en-US"/>
          </a:p>
        </p:txBody>
      </p:sp>
    </p:spTree>
    <p:extLst>
      <p:ext uri="{BB962C8B-B14F-4D97-AF65-F5344CB8AC3E}">
        <p14:creationId xmlns:p14="http://schemas.microsoft.com/office/powerpoint/2010/main" val="2245302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EF01DC-1EFC-5046-0016-C5DE0C3148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604E72-6EB5-4DF7-D3D8-02DCC7DC4B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42B7A8-2F6E-B73B-57EF-46ED51A694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CE8CEED-F27F-E545-83A9-94BD9425B915}" type="datetimeFigureOut">
              <a:rPr lang="en-US" smtClean="0"/>
              <a:t>10/7/24</a:t>
            </a:fld>
            <a:endParaRPr lang="en-US"/>
          </a:p>
        </p:txBody>
      </p:sp>
      <p:sp>
        <p:nvSpPr>
          <p:cNvPr id="5" name="Footer Placeholder 4">
            <a:extLst>
              <a:ext uri="{FF2B5EF4-FFF2-40B4-BE49-F238E27FC236}">
                <a16:creationId xmlns:a16="http://schemas.microsoft.com/office/drawing/2014/main" id="{4BDE2F5D-61E8-527E-C55D-30AF11BD5C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CFBCEC0-8B99-EA2D-F1EF-410AA9F960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865D4FC-0702-5140-A4B6-E4623415D433}" type="slidenum">
              <a:rPr lang="en-US" smtClean="0"/>
              <a:t>‹#›</a:t>
            </a:fld>
            <a:endParaRPr lang="en-US"/>
          </a:p>
        </p:txBody>
      </p:sp>
    </p:spTree>
    <p:extLst>
      <p:ext uri="{BB962C8B-B14F-4D97-AF65-F5344CB8AC3E}">
        <p14:creationId xmlns:p14="http://schemas.microsoft.com/office/powerpoint/2010/main" val="4037267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3B1EB28B-D72C-94BD-B9E1-834513E171C9}"/>
              </a:ext>
            </a:extLst>
          </p:cNvPr>
          <p:cNvSpPr>
            <a:spLocks noGrp="1"/>
          </p:cNvSpPr>
          <p:nvPr>
            <p:ph type="ctrTitle"/>
          </p:nvPr>
        </p:nvSpPr>
        <p:spPr>
          <a:xfrm>
            <a:off x="3924277" y="924198"/>
            <a:ext cx="7160357" cy="4164820"/>
          </a:xfrm>
        </p:spPr>
        <p:txBody>
          <a:bodyPr anchor="t">
            <a:normAutofit/>
          </a:bodyPr>
          <a:lstStyle/>
          <a:p>
            <a:pPr algn="r"/>
            <a:r>
              <a:rPr lang="en-US" sz="6800" dirty="0">
                <a:solidFill>
                  <a:srgbClr val="FFFFFF"/>
                </a:solidFill>
              </a:rPr>
              <a:t>Gangs and TikTok: a content analysis of violence exposure on social media</a:t>
            </a:r>
          </a:p>
        </p:txBody>
      </p:sp>
      <p:sp>
        <p:nvSpPr>
          <p:cNvPr id="3" name="Subtitle 2">
            <a:extLst>
              <a:ext uri="{FF2B5EF4-FFF2-40B4-BE49-F238E27FC236}">
                <a16:creationId xmlns:a16="http://schemas.microsoft.com/office/drawing/2014/main" id="{C7F8E6BC-FD85-2875-64C0-643C6B117184}"/>
              </a:ext>
            </a:extLst>
          </p:cNvPr>
          <p:cNvSpPr>
            <a:spLocks noGrp="1"/>
          </p:cNvSpPr>
          <p:nvPr>
            <p:ph type="subTitle" idx="1"/>
          </p:nvPr>
        </p:nvSpPr>
        <p:spPr>
          <a:xfrm>
            <a:off x="1208228" y="5972174"/>
            <a:ext cx="8578699" cy="504825"/>
          </a:xfrm>
        </p:spPr>
        <p:txBody>
          <a:bodyPr>
            <a:normAutofit/>
          </a:bodyPr>
          <a:lstStyle/>
          <a:p>
            <a:pPr algn="l"/>
            <a:r>
              <a:rPr lang="en-US" sz="2000" dirty="0">
                <a:solidFill>
                  <a:srgbClr val="FFFFFF"/>
                </a:solidFill>
              </a:rPr>
              <a:t>Presentation by Paige Giddens</a:t>
            </a:r>
          </a:p>
        </p:txBody>
      </p:sp>
      <p:sp>
        <p:nvSpPr>
          <p:cNvPr id="10"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3283375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6B9527-6F02-E247-0D5A-1CB418F462DE}"/>
              </a:ext>
            </a:extLst>
          </p:cNvPr>
          <p:cNvSpPr>
            <a:spLocks noGrp="1"/>
          </p:cNvSpPr>
          <p:nvPr>
            <p:ph type="title"/>
          </p:nvPr>
        </p:nvSpPr>
        <p:spPr>
          <a:xfrm>
            <a:off x="1245072" y="1289765"/>
            <a:ext cx="3651101" cy="4270963"/>
          </a:xfrm>
        </p:spPr>
        <p:txBody>
          <a:bodyPr anchor="ctr">
            <a:normAutofit/>
          </a:bodyPr>
          <a:lstStyle/>
          <a:p>
            <a:pPr algn="ctr"/>
            <a:r>
              <a:rPr lang="en-US" sz="5600" dirty="0">
                <a:solidFill>
                  <a:srgbClr val="FFFFFF"/>
                </a:solidFill>
              </a:rPr>
              <a:t>Results &amp; Discussion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119A72A9-CA00-ADF2-8900-9A2450B302C5}"/>
              </a:ext>
            </a:extLst>
          </p:cNvPr>
          <p:cNvSpPr>
            <a:spLocks noGrp="1"/>
          </p:cNvSpPr>
          <p:nvPr>
            <p:ph idx="1"/>
          </p:nvPr>
        </p:nvSpPr>
        <p:spPr>
          <a:xfrm>
            <a:off x="6297233" y="518400"/>
            <a:ext cx="4771607" cy="5837949"/>
          </a:xfrm>
        </p:spPr>
        <p:txBody>
          <a:bodyPr anchor="ctr">
            <a:normAutofit/>
          </a:bodyPr>
          <a:lstStyle/>
          <a:p>
            <a:r>
              <a:rPr lang="en-US" sz="2000" i="1">
                <a:solidFill>
                  <a:schemeClr val="tx1">
                    <a:alpha val="80000"/>
                  </a:schemeClr>
                </a:solidFill>
              </a:rPr>
              <a:t>Themes observed in the study</a:t>
            </a:r>
          </a:p>
          <a:p>
            <a:pPr lvl="1"/>
            <a:r>
              <a:rPr lang="en-US" sz="2000" i="1">
                <a:solidFill>
                  <a:schemeClr val="tx1">
                    <a:alpha val="80000"/>
                  </a:schemeClr>
                </a:solidFill>
              </a:rPr>
              <a:t>Condemnation (Fear, betrayal, weakness, cooperation with law enforcement/”snitching”)</a:t>
            </a:r>
            <a:endParaRPr lang="en-US" sz="2000">
              <a:solidFill>
                <a:schemeClr val="tx1">
                  <a:alpha val="80000"/>
                </a:schemeClr>
              </a:solidFill>
            </a:endParaRPr>
          </a:p>
          <a:p>
            <a:pPr lvl="2">
              <a:buFont typeface="Wingdings" pitchFamily="2" charset="2"/>
              <a:buChar char="q"/>
            </a:pPr>
            <a:r>
              <a:rPr lang="en-US" i="1">
                <a:solidFill>
                  <a:schemeClr val="tx1">
                    <a:alpha val="80000"/>
                  </a:schemeClr>
                </a:solidFill>
              </a:rPr>
              <a:t>Betrayal: Of all the themes that are condemned by gangs, betrayal, and disloyalty are among the most egregious offenses </a:t>
            </a:r>
          </a:p>
          <a:p>
            <a:pPr lvl="2">
              <a:buFont typeface="Wingdings" pitchFamily="2" charset="2"/>
              <a:buChar char="q"/>
            </a:pPr>
            <a:r>
              <a:rPr lang="en-US" i="1">
                <a:solidFill>
                  <a:schemeClr val="tx1">
                    <a:alpha val="80000"/>
                  </a:schemeClr>
                </a:solidFill>
              </a:rPr>
              <a:t>Cooperation with LE/”snitching”: Cooperation with law enforcement in any capacity earns an individual the label of a “rat” or “snitch” which could possibly carry a death sentence in the gang world</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3489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46B9527-6F02-E247-0D5A-1CB418F462DE}"/>
              </a:ext>
            </a:extLst>
          </p:cNvPr>
          <p:cNvSpPr>
            <a:spLocks noGrp="1"/>
          </p:cNvSpPr>
          <p:nvPr>
            <p:ph type="title"/>
          </p:nvPr>
        </p:nvSpPr>
        <p:spPr>
          <a:xfrm>
            <a:off x="1188069" y="381935"/>
            <a:ext cx="4008583" cy="5974414"/>
          </a:xfrm>
        </p:spPr>
        <p:txBody>
          <a:bodyPr anchor="ctr">
            <a:normAutofit/>
          </a:bodyPr>
          <a:lstStyle/>
          <a:p>
            <a:r>
              <a:rPr lang="en-US" sz="6200" dirty="0">
                <a:solidFill>
                  <a:srgbClr val="FFFFFF"/>
                </a:solidFill>
              </a:rPr>
              <a:t>Discussion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119A72A9-CA00-ADF2-8900-9A2450B302C5}"/>
              </a:ext>
            </a:extLst>
          </p:cNvPr>
          <p:cNvSpPr>
            <a:spLocks noGrp="1"/>
          </p:cNvSpPr>
          <p:nvPr>
            <p:ph idx="1"/>
          </p:nvPr>
        </p:nvSpPr>
        <p:spPr>
          <a:xfrm>
            <a:off x="6297233" y="518400"/>
            <a:ext cx="4771607" cy="5837949"/>
          </a:xfrm>
        </p:spPr>
        <p:txBody>
          <a:bodyPr anchor="ctr">
            <a:normAutofit/>
          </a:bodyPr>
          <a:lstStyle/>
          <a:p>
            <a:r>
              <a:rPr lang="en-US" sz="2000" i="1">
                <a:solidFill>
                  <a:schemeClr val="tx1">
                    <a:alpha val="80000"/>
                  </a:schemeClr>
                </a:solidFill>
              </a:rPr>
              <a:t>Limitations to the study</a:t>
            </a:r>
          </a:p>
          <a:p>
            <a:pPr lvl="1"/>
            <a:r>
              <a:rPr lang="en-US" sz="2000">
                <a:solidFill>
                  <a:schemeClr val="tx1">
                    <a:alpha val="80000"/>
                  </a:schemeClr>
                </a:solidFill>
              </a:rPr>
              <a:t>Cannot be definitively proven if the high levels of engagement and subsequent exposure to violent content has had a direct impact on younger viewers </a:t>
            </a:r>
          </a:p>
          <a:p>
            <a:pPr lvl="1"/>
            <a:r>
              <a:rPr lang="en-US" sz="2000">
                <a:solidFill>
                  <a:schemeClr val="tx1">
                    <a:alpha val="80000"/>
                  </a:schemeClr>
                </a:solidFill>
              </a:rPr>
              <a:t>The study could not substantiate any claims of actual gang involvement or whether those claiming to be members of a specific gang are involved in a gang</a:t>
            </a:r>
          </a:p>
          <a:p>
            <a:pPr marL="530352" lvl="1" indent="0">
              <a:buNone/>
            </a:pPr>
            <a:endParaRPr lang="en-US" sz="200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818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41571B-C5EF-AE63-2B49-7BBCE5995AF9}"/>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Conclusion</a:t>
            </a:r>
          </a:p>
        </p:txBody>
      </p:sp>
      <p:sp>
        <p:nvSpPr>
          <p:cNvPr id="21"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2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2BD0F174-A633-1D9B-C21E-5B9B0083AF43}"/>
              </a:ext>
            </a:extLst>
          </p:cNvPr>
          <p:cNvSpPr>
            <a:spLocks noGrp="1"/>
          </p:cNvSpPr>
          <p:nvPr>
            <p:ph idx="1"/>
          </p:nvPr>
        </p:nvSpPr>
        <p:spPr>
          <a:xfrm>
            <a:off x="6297233" y="518400"/>
            <a:ext cx="4771607" cy="5837949"/>
          </a:xfrm>
        </p:spPr>
        <p:txBody>
          <a:bodyPr anchor="ctr">
            <a:normAutofit/>
          </a:bodyPr>
          <a:lstStyle/>
          <a:p>
            <a:r>
              <a:rPr lang="en-US" sz="2000" i="1">
                <a:solidFill>
                  <a:schemeClr val="tx1">
                    <a:alpha val="80000"/>
                  </a:schemeClr>
                </a:solidFill>
              </a:rPr>
              <a:t>Directions for future research</a:t>
            </a:r>
          </a:p>
          <a:p>
            <a:pPr lvl="1"/>
            <a:r>
              <a:rPr lang="en-US" sz="2000">
                <a:solidFill>
                  <a:schemeClr val="tx1">
                    <a:alpha val="80000"/>
                  </a:schemeClr>
                </a:solidFill>
              </a:rPr>
              <a:t>Should focus on constructing reliable tools to measure the presence of gang activity and substantiate the authenticity of gang activity claims online</a:t>
            </a:r>
          </a:p>
          <a:p>
            <a:pPr marL="530352" lvl="1" indent="0">
              <a:buNone/>
            </a:pPr>
            <a:endParaRPr lang="en-US" sz="2000">
              <a:solidFill>
                <a:schemeClr val="tx1">
                  <a:alpha val="80000"/>
                </a:schemeClr>
              </a:solidFill>
            </a:endParaRPr>
          </a:p>
          <a:p>
            <a:r>
              <a:rPr lang="en-US" sz="2000" i="1">
                <a:solidFill>
                  <a:schemeClr val="tx1">
                    <a:alpha val="80000"/>
                  </a:schemeClr>
                </a:solidFill>
              </a:rPr>
              <a:t>Policy Implications</a:t>
            </a:r>
          </a:p>
          <a:p>
            <a:pPr lvl="1"/>
            <a:r>
              <a:rPr lang="en-US" sz="2000">
                <a:solidFill>
                  <a:schemeClr val="tx1">
                    <a:alpha val="80000"/>
                  </a:schemeClr>
                </a:solidFill>
              </a:rPr>
              <a:t>More attention should be paid to the influence online activity has on offline confrontations, altercations, and consequences</a:t>
            </a:r>
          </a:p>
          <a:p>
            <a:pPr lvl="1"/>
            <a:r>
              <a:rPr lang="en-US" sz="2000">
                <a:solidFill>
                  <a:schemeClr val="tx1">
                    <a:alpha val="80000"/>
                  </a:schemeClr>
                </a:solidFill>
              </a:rPr>
              <a:t>Research and resources should be invested into building techniques for law enforcement investigations on social media beyond just legal prosecutions and sanctions</a:t>
            </a:r>
          </a:p>
          <a:p>
            <a:pPr lvl="1"/>
            <a:endParaRPr lang="en-US" sz="2000" i="1">
              <a:solidFill>
                <a:schemeClr val="tx1">
                  <a:alpha val="80000"/>
                </a:schemeClr>
              </a:solidFill>
            </a:endParaRPr>
          </a:p>
          <a:p>
            <a:pPr marL="0" indent="0">
              <a:buNone/>
            </a:pPr>
            <a:endParaRPr lang="en-US" sz="2000" i="1">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2149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6F0D2739-7DE2-B035-954C-A296510B76B3}"/>
              </a:ext>
            </a:extLst>
          </p:cNvPr>
          <p:cNvSpPr>
            <a:spLocks noGrp="1"/>
          </p:cNvSpPr>
          <p:nvPr>
            <p:ph type="title"/>
          </p:nvPr>
        </p:nvSpPr>
        <p:spPr>
          <a:xfrm>
            <a:off x="3880430" y="583345"/>
            <a:ext cx="7160357" cy="4164820"/>
          </a:xfrm>
        </p:spPr>
        <p:txBody>
          <a:bodyPr vert="horz" lIns="91440" tIns="45720" rIns="91440" bIns="45720" rtlCol="0" anchor="t">
            <a:normAutofit/>
          </a:bodyPr>
          <a:lstStyle/>
          <a:p>
            <a:pPr algn="r"/>
            <a:r>
              <a:rPr lang="en-US" sz="8000" kern="1200">
                <a:solidFill>
                  <a:srgbClr val="FFFFFF"/>
                </a:solidFill>
                <a:latin typeface="+mj-lt"/>
                <a:ea typeface="+mj-ea"/>
                <a:cs typeface="+mj-cs"/>
              </a:rPr>
              <a:t>Introduction &amp; literature review</a:t>
            </a:r>
          </a:p>
        </p:txBody>
      </p:sp>
      <p:sp>
        <p:nvSpPr>
          <p:cNvPr id="9"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1"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3"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5" name="Straight Connector 14">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7"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19"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1"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683047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923818-58A7-45E5-91A8-9FA37145DB70}"/>
              </a:ext>
            </a:extLst>
          </p:cNvPr>
          <p:cNvSpPr>
            <a:spLocks noGrp="1"/>
          </p:cNvSpPr>
          <p:nvPr>
            <p:ph type="title"/>
          </p:nvPr>
        </p:nvSpPr>
        <p:spPr>
          <a:xfrm>
            <a:off x="1245072" y="1289765"/>
            <a:ext cx="3651101" cy="4270963"/>
          </a:xfrm>
        </p:spPr>
        <p:txBody>
          <a:bodyPr anchor="ctr">
            <a:normAutofit/>
          </a:bodyPr>
          <a:lstStyle/>
          <a:p>
            <a:pPr algn="ctr"/>
            <a:r>
              <a:rPr lang="en-US" sz="5200">
                <a:solidFill>
                  <a:srgbClr val="FFFFFF"/>
                </a:solidFill>
              </a:rPr>
              <a:t>Introduction</a:t>
            </a:r>
            <a:br>
              <a:rPr lang="en-US" sz="5200">
                <a:solidFill>
                  <a:srgbClr val="FFFFFF"/>
                </a:solidFill>
              </a:rPr>
            </a:br>
            <a:endParaRPr lang="en-US" sz="5200">
              <a:solidFill>
                <a:srgbClr val="FFFFFF"/>
              </a:solidFill>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A9B3A69A-B69A-368D-63F3-6E995A2EB6EF}"/>
              </a:ext>
            </a:extLst>
          </p:cNvPr>
          <p:cNvSpPr>
            <a:spLocks noGrp="1"/>
          </p:cNvSpPr>
          <p:nvPr>
            <p:ph idx="1"/>
          </p:nvPr>
        </p:nvSpPr>
        <p:spPr>
          <a:xfrm>
            <a:off x="6297233" y="518400"/>
            <a:ext cx="4771607" cy="5837949"/>
          </a:xfrm>
        </p:spPr>
        <p:txBody>
          <a:bodyPr anchor="ctr">
            <a:normAutofit/>
          </a:bodyPr>
          <a:lstStyle/>
          <a:p>
            <a:r>
              <a:rPr lang="en-US" sz="2000">
                <a:solidFill>
                  <a:schemeClr val="tx1">
                    <a:alpha val="80000"/>
                  </a:schemeClr>
                </a:solidFill>
              </a:rPr>
              <a:t>The purpose of the current study is to perform an exploratory analysis on relevant, available content portraying gang activities on TikTok</a:t>
            </a:r>
          </a:p>
          <a:p>
            <a:pPr lvl="1"/>
            <a:r>
              <a:rPr lang="en-US" sz="2000">
                <a:solidFill>
                  <a:schemeClr val="tx1">
                    <a:alpha val="80000"/>
                  </a:schemeClr>
                </a:solidFill>
              </a:rPr>
              <a:t>The specific purpose of the study is to observe how those who claim different gang affiliations in the Metro Atlanta area operate on social media</a:t>
            </a:r>
          </a:p>
          <a:p>
            <a:pPr lvl="1"/>
            <a:r>
              <a:rPr lang="en-US" sz="2000">
                <a:solidFill>
                  <a:schemeClr val="tx1">
                    <a:alpha val="80000"/>
                  </a:schemeClr>
                </a:solidFill>
              </a:rPr>
              <a:t>Special attention will be paid towards the promotion of criminal activities and violence in addition to the broadcasting of messages and themes across posts</a:t>
            </a:r>
          </a:p>
          <a:p>
            <a:pPr lvl="1"/>
            <a:r>
              <a:rPr lang="en-US" sz="2000">
                <a:solidFill>
                  <a:schemeClr val="tx1">
                    <a:alpha val="80000"/>
                  </a:schemeClr>
                </a:solidFill>
              </a:rPr>
              <a:t>Important to consider the potential for exposure to violent content for popular demographics on TikTok</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487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3605647B-FB4C-B660-3196-7B0E5D3DABF8}"/>
              </a:ext>
            </a:extLst>
          </p:cNvPr>
          <p:cNvSpPr>
            <a:spLocks noGrp="1"/>
          </p:cNvSpPr>
          <p:nvPr>
            <p:ph type="title"/>
          </p:nvPr>
        </p:nvSpPr>
        <p:spPr>
          <a:xfrm>
            <a:off x="1188069" y="381935"/>
            <a:ext cx="4008583" cy="5974414"/>
          </a:xfrm>
        </p:spPr>
        <p:txBody>
          <a:bodyPr anchor="ctr">
            <a:normAutofit/>
          </a:bodyPr>
          <a:lstStyle/>
          <a:p>
            <a:r>
              <a:rPr lang="en-US" sz="7400">
                <a:solidFill>
                  <a:srgbClr val="FFFFFF"/>
                </a:solidFill>
              </a:rPr>
              <a:t>Literature Review</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A13CE7A0-1684-490E-B5B0-0DC846FD2E81}"/>
              </a:ext>
            </a:extLst>
          </p:cNvPr>
          <p:cNvSpPr>
            <a:spLocks noGrp="1"/>
          </p:cNvSpPr>
          <p:nvPr>
            <p:ph idx="1"/>
          </p:nvPr>
        </p:nvSpPr>
        <p:spPr>
          <a:xfrm>
            <a:off x="6297233" y="518400"/>
            <a:ext cx="4771607" cy="5837949"/>
          </a:xfrm>
        </p:spPr>
        <p:txBody>
          <a:bodyPr anchor="ctr">
            <a:normAutofit/>
          </a:bodyPr>
          <a:lstStyle/>
          <a:p>
            <a:r>
              <a:rPr lang="en-US" sz="2000" i="1">
                <a:solidFill>
                  <a:schemeClr val="tx1">
                    <a:alpha val="80000"/>
                  </a:schemeClr>
                </a:solidFill>
              </a:rPr>
              <a:t>Explaining Delinquency and Gang Activity on Social Media: Social Learning Theory</a:t>
            </a:r>
          </a:p>
          <a:p>
            <a:pPr lvl="1"/>
            <a:r>
              <a:rPr lang="en-US" sz="2000" i="1">
                <a:solidFill>
                  <a:schemeClr val="tx1">
                    <a:alpha val="80000"/>
                  </a:schemeClr>
                </a:solidFill>
              </a:rPr>
              <a:t>Furthering Sutherland’s (1939) Differential Association theory, Akers (1979) noted 3 mechanisms involved in SLT </a:t>
            </a:r>
          </a:p>
          <a:p>
            <a:pPr marL="1044702" lvl="1" indent="-514350">
              <a:buFont typeface="+mj-lt"/>
              <a:buAutoNum type="arabicPeriod"/>
            </a:pPr>
            <a:r>
              <a:rPr lang="en-US" sz="2000" i="1">
                <a:solidFill>
                  <a:schemeClr val="tx1">
                    <a:alpha val="80000"/>
                  </a:schemeClr>
                </a:solidFill>
              </a:rPr>
              <a:t>Differential reinforcement</a:t>
            </a:r>
          </a:p>
          <a:p>
            <a:pPr marL="1044702" lvl="1" indent="-514350">
              <a:buFont typeface="+mj-lt"/>
              <a:buAutoNum type="arabicPeriod"/>
            </a:pPr>
            <a:r>
              <a:rPr lang="en-US" sz="2000">
                <a:solidFill>
                  <a:schemeClr val="tx1">
                    <a:alpha val="80000"/>
                  </a:schemeClr>
                </a:solidFill>
              </a:rPr>
              <a:t>Teaching/adoption of beliefs favorable to delinquency </a:t>
            </a:r>
          </a:p>
          <a:p>
            <a:pPr marL="1044702" lvl="1" indent="-514350">
              <a:buFont typeface="+mj-lt"/>
              <a:buAutoNum type="arabicPeriod"/>
            </a:pPr>
            <a:r>
              <a:rPr lang="en-US" sz="2000" i="1">
                <a:solidFill>
                  <a:schemeClr val="tx1">
                    <a:alpha val="80000"/>
                  </a:schemeClr>
                </a:solidFill>
              </a:rPr>
              <a:t>Imitation of delinquent models</a:t>
            </a:r>
          </a:p>
          <a:p>
            <a:pPr marL="987552" lvl="2" indent="0">
              <a:buNone/>
            </a:pPr>
            <a:endParaRPr lang="en-US">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014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CC11529-103B-7AC0-4E82-8E5357F792FB}"/>
              </a:ext>
            </a:extLst>
          </p:cNvPr>
          <p:cNvSpPr>
            <a:spLocks noGrp="1"/>
          </p:cNvSpPr>
          <p:nvPr>
            <p:ph type="title"/>
          </p:nvPr>
        </p:nvSpPr>
        <p:spPr>
          <a:xfrm>
            <a:off x="1188069" y="381935"/>
            <a:ext cx="4008583" cy="5974414"/>
          </a:xfrm>
        </p:spPr>
        <p:txBody>
          <a:bodyPr anchor="ctr">
            <a:normAutofit/>
          </a:bodyPr>
          <a:lstStyle/>
          <a:p>
            <a:r>
              <a:rPr lang="en-US" sz="7400">
                <a:solidFill>
                  <a:srgbClr val="FFFFFF"/>
                </a:solidFill>
              </a:rPr>
              <a:t>Literature Review</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7E0E3CF6-2993-498B-430A-2CA02DB67379}"/>
              </a:ext>
            </a:extLst>
          </p:cNvPr>
          <p:cNvSpPr>
            <a:spLocks noGrp="1"/>
          </p:cNvSpPr>
          <p:nvPr>
            <p:ph idx="1"/>
          </p:nvPr>
        </p:nvSpPr>
        <p:spPr>
          <a:xfrm>
            <a:off x="6297233" y="518400"/>
            <a:ext cx="4771607" cy="5837949"/>
          </a:xfrm>
        </p:spPr>
        <p:txBody>
          <a:bodyPr anchor="ctr">
            <a:normAutofit/>
          </a:bodyPr>
          <a:lstStyle/>
          <a:p>
            <a:r>
              <a:rPr lang="en-US" sz="1700" i="1">
                <a:solidFill>
                  <a:schemeClr val="tx1">
                    <a:alpha val="80000"/>
                  </a:schemeClr>
                </a:solidFill>
              </a:rPr>
              <a:t>Social Media Use Among Gangs: Existing Research</a:t>
            </a:r>
          </a:p>
          <a:p>
            <a:pPr lvl="1"/>
            <a:r>
              <a:rPr lang="en-US" sz="1700">
                <a:solidFill>
                  <a:schemeClr val="tx1">
                    <a:alpha val="80000"/>
                  </a:schemeClr>
                </a:solidFill>
              </a:rPr>
              <a:t>Patton (2013) found that themes of intimidation and threats, and the promotion of certain gang values such as violence and power, were very prevalent among those who were associated with gang activity offline</a:t>
            </a:r>
          </a:p>
          <a:p>
            <a:pPr marL="530352" lvl="1" indent="0">
              <a:buNone/>
            </a:pPr>
            <a:endParaRPr lang="en-US" sz="1700">
              <a:solidFill>
                <a:schemeClr val="tx1">
                  <a:alpha val="80000"/>
                </a:schemeClr>
              </a:solidFill>
            </a:endParaRPr>
          </a:p>
          <a:p>
            <a:pPr lvl="1"/>
            <a:r>
              <a:rPr lang="en-US" sz="1700">
                <a:solidFill>
                  <a:schemeClr val="tx1">
                    <a:alpha val="80000"/>
                  </a:schemeClr>
                </a:solidFill>
              </a:rPr>
              <a:t>Patton (2016) noted the transmission of online intimidation happening in tandem with increased real-life violence and homicide in observable cases in the metropolitan Chicago area</a:t>
            </a:r>
          </a:p>
          <a:p>
            <a:pPr marL="530352" lvl="1" indent="0">
              <a:buNone/>
            </a:pPr>
            <a:endParaRPr lang="en-US" sz="1700">
              <a:solidFill>
                <a:schemeClr val="tx1">
                  <a:alpha val="80000"/>
                </a:schemeClr>
              </a:solidFill>
            </a:endParaRPr>
          </a:p>
          <a:p>
            <a:pPr lvl="1"/>
            <a:r>
              <a:rPr lang="en-US" sz="1700">
                <a:solidFill>
                  <a:schemeClr val="tx1">
                    <a:alpha val="80000"/>
                  </a:schemeClr>
                </a:solidFill>
              </a:rPr>
              <a:t>In a similar study, Patton (2017) highlighted the use of social media platforms, such as Twitter, Facebook, and YouTube, among individuals associated with gangs to cast insults and intimidating comments and threats towards rival gangs in the area  </a:t>
            </a:r>
          </a:p>
          <a:p>
            <a:pPr lvl="1"/>
            <a:endParaRPr lang="en-US" sz="1700">
              <a:solidFill>
                <a:schemeClr val="tx1">
                  <a:alpha val="80000"/>
                </a:schemeClr>
              </a:solidFill>
            </a:endParaRP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194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D06078-EB14-0855-A03C-C13BD05479A8}"/>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Current Study</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87986433-0891-979C-38CE-B64CDBFC1860}"/>
              </a:ext>
            </a:extLst>
          </p:cNvPr>
          <p:cNvSpPr>
            <a:spLocks noGrp="1"/>
          </p:cNvSpPr>
          <p:nvPr>
            <p:ph idx="1"/>
          </p:nvPr>
        </p:nvSpPr>
        <p:spPr>
          <a:xfrm>
            <a:off x="6297233" y="518400"/>
            <a:ext cx="4771607" cy="5837949"/>
          </a:xfrm>
        </p:spPr>
        <p:txBody>
          <a:bodyPr anchor="ctr">
            <a:normAutofit/>
          </a:bodyPr>
          <a:lstStyle/>
          <a:p>
            <a:pPr marL="0" marR="0" indent="0">
              <a:spcBef>
                <a:spcPts val="0"/>
              </a:spcBef>
              <a:spcAft>
                <a:spcPts val="0"/>
              </a:spcAft>
              <a:buNone/>
            </a:pPr>
            <a:r>
              <a:rPr lang="en-US" sz="2000" b="1">
                <a:solidFill>
                  <a:schemeClr val="tx1">
                    <a:alpha val="80000"/>
                  </a:schemeClr>
                </a:solidFill>
              </a:rPr>
              <a:t>RQ #1: </a:t>
            </a:r>
            <a:r>
              <a:rPr lang="en-US" sz="2000">
                <a:solidFill>
                  <a:schemeClr val="tx1">
                    <a:alpha val="80000"/>
                  </a:schemeClr>
                </a:solidFill>
              </a:rPr>
              <a:t>What presence do specific metropolitan Atlanta gangs, or those claiming to be affiliated with those gangs, have on TikTok?</a:t>
            </a:r>
          </a:p>
          <a:p>
            <a:pPr marL="0" marR="0" indent="0">
              <a:spcBef>
                <a:spcPts val="0"/>
              </a:spcBef>
              <a:spcAft>
                <a:spcPts val="0"/>
              </a:spcAft>
              <a:buNone/>
            </a:pPr>
            <a:r>
              <a:rPr lang="en-US" sz="2000" b="1">
                <a:solidFill>
                  <a:schemeClr val="tx1">
                    <a:alpha val="80000"/>
                  </a:schemeClr>
                </a:solidFill>
              </a:rPr>
              <a:t>RQ #2: </a:t>
            </a:r>
            <a:r>
              <a:rPr lang="en-US" sz="2000">
                <a:solidFill>
                  <a:schemeClr val="tx1">
                    <a:alpha val="80000"/>
                  </a:schemeClr>
                </a:solidFill>
              </a:rPr>
              <a:t>What reach, regarding the total number of likes, comments, views, and shares of certain posts, do prominent metropolitan Atlanta gangs, or those claiming to be affiliated with such gangs, have on TikTok?</a:t>
            </a:r>
          </a:p>
          <a:p>
            <a:pPr marL="0" marR="0" indent="0">
              <a:spcBef>
                <a:spcPts val="0"/>
              </a:spcBef>
              <a:spcAft>
                <a:spcPts val="0"/>
              </a:spcAft>
              <a:buNone/>
            </a:pPr>
            <a:r>
              <a:rPr lang="en-US" sz="2000" b="1">
                <a:solidFill>
                  <a:schemeClr val="tx1">
                    <a:alpha val="80000"/>
                  </a:schemeClr>
                </a:solidFill>
              </a:rPr>
              <a:t>RQ #3: </a:t>
            </a:r>
            <a:r>
              <a:rPr lang="en-US" sz="2000">
                <a:solidFill>
                  <a:schemeClr val="tx1">
                    <a:alpha val="80000"/>
                  </a:schemeClr>
                </a:solidFill>
              </a:rPr>
              <a:t>What hashtags do individuals who report being associated with gang activity use when posting on TikTok?</a:t>
            </a:r>
          </a:p>
          <a:p>
            <a:pPr marL="0" marR="0" indent="0">
              <a:spcBef>
                <a:spcPts val="0"/>
              </a:spcBef>
              <a:spcAft>
                <a:spcPts val="0"/>
              </a:spcAft>
              <a:buNone/>
            </a:pPr>
            <a:r>
              <a:rPr lang="en-US" sz="2000" b="1">
                <a:solidFill>
                  <a:schemeClr val="tx1">
                    <a:alpha val="80000"/>
                  </a:schemeClr>
                </a:solidFill>
              </a:rPr>
              <a:t>RQ #4: </a:t>
            </a:r>
            <a:r>
              <a:rPr lang="en-US" sz="2000">
                <a:solidFill>
                  <a:schemeClr val="tx1">
                    <a:alpha val="80000"/>
                  </a:schemeClr>
                </a:solidFill>
              </a:rPr>
              <a:t>What content or behaviors are being highlighted or exhibited in these posts?</a:t>
            </a:r>
          </a:p>
          <a:p>
            <a:pPr lvl="1"/>
            <a:endParaRPr lang="en-US" sz="200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9050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2D54F9F8-3923-309D-9482-0E722CAA4085}"/>
              </a:ext>
            </a:extLst>
          </p:cNvPr>
          <p:cNvSpPr>
            <a:spLocks noGrp="1"/>
          </p:cNvSpPr>
          <p:nvPr>
            <p:ph type="title"/>
          </p:nvPr>
        </p:nvSpPr>
        <p:spPr>
          <a:xfrm>
            <a:off x="466730" y="1598246"/>
            <a:ext cx="4554659" cy="5034817"/>
          </a:xfrm>
        </p:spPr>
        <p:txBody>
          <a:bodyPr vert="horz" lIns="91440" tIns="45720" rIns="91440" bIns="45720" rtlCol="0" anchor="t">
            <a:normAutofit/>
          </a:bodyPr>
          <a:lstStyle/>
          <a:p>
            <a:r>
              <a:rPr lang="en-US" sz="6200" kern="1200" dirty="0">
                <a:solidFill>
                  <a:srgbClr val="FFFFFF"/>
                </a:solidFill>
                <a:latin typeface="+mj-lt"/>
                <a:ea typeface="+mj-ea"/>
                <a:cs typeface="+mj-cs"/>
              </a:rPr>
              <a:t>Methodology &amp; Results</a:t>
            </a:r>
          </a:p>
        </p:txBody>
      </p:sp>
      <p:cxnSp>
        <p:nvCxnSpPr>
          <p:cNvPr id="14" name="Straight Connector 13">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1"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3"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5"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1197955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B8100A-22FA-66EC-DFB0-A289AA7B52CA}"/>
              </a:ext>
            </a:extLst>
          </p:cNvPr>
          <p:cNvSpPr>
            <a:spLocks noGrp="1"/>
          </p:cNvSpPr>
          <p:nvPr>
            <p:ph type="title"/>
          </p:nvPr>
        </p:nvSpPr>
        <p:spPr>
          <a:xfrm>
            <a:off x="1245072" y="1289765"/>
            <a:ext cx="3651101" cy="4270963"/>
          </a:xfrm>
        </p:spPr>
        <p:txBody>
          <a:bodyPr anchor="ctr">
            <a:normAutofit/>
          </a:bodyPr>
          <a:lstStyle/>
          <a:p>
            <a:pPr algn="ctr"/>
            <a:r>
              <a:rPr lang="en-US" sz="5200">
                <a:solidFill>
                  <a:srgbClr val="FFFFFF"/>
                </a:solidFill>
              </a:rPr>
              <a:t>Methodology</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BC537BA7-E315-2DCE-32F7-44557351675A}"/>
              </a:ext>
            </a:extLst>
          </p:cNvPr>
          <p:cNvSpPr>
            <a:spLocks noGrp="1"/>
          </p:cNvSpPr>
          <p:nvPr>
            <p:ph idx="1"/>
          </p:nvPr>
        </p:nvSpPr>
        <p:spPr>
          <a:xfrm>
            <a:off x="6297233" y="518400"/>
            <a:ext cx="4771607" cy="5837949"/>
          </a:xfrm>
        </p:spPr>
        <p:txBody>
          <a:bodyPr anchor="ctr">
            <a:normAutofit/>
          </a:bodyPr>
          <a:lstStyle/>
          <a:p>
            <a:r>
              <a:rPr lang="en-US" sz="2000">
                <a:solidFill>
                  <a:schemeClr val="tx1">
                    <a:alpha val="80000"/>
                  </a:schemeClr>
                </a:solidFill>
              </a:rPr>
              <a:t>Procedure and Data Collection</a:t>
            </a:r>
          </a:p>
          <a:p>
            <a:pPr lvl="1"/>
            <a:r>
              <a:rPr lang="en-US" sz="2000">
                <a:solidFill>
                  <a:schemeClr val="tx1">
                    <a:alpha val="80000"/>
                  </a:schemeClr>
                </a:solidFill>
              </a:rPr>
              <a:t>Focusing on gangs in Metro Atlanta, a standardized keyword search using the “discover” function on the TikTok application was used to explore relevant content and material</a:t>
            </a:r>
          </a:p>
          <a:p>
            <a:pPr lvl="1"/>
            <a:r>
              <a:rPr lang="en-US" sz="2000">
                <a:solidFill>
                  <a:schemeClr val="tx1">
                    <a:alpha val="80000"/>
                  </a:schemeClr>
                </a:solidFill>
              </a:rPr>
              <a:t>A fake TikTok account separate from any personal use was created with the intent of using the search function to initiate possible interactions with gang related content </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119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6B9527-6F02-E247-0D5A-1CB418F462DE}"/>
              </a:ext>
            </a:extLst>
          </p:cNvPr>
          <p:cNvSpPr>
            <a:spLocks noGrp="1"/>
          </p:cNvSpPr>
          <p:nvPr>
            <p:ph type="title"/>
          </p:nvPr>
        </p:nvSpPr>
        <p:spPr>
          <a:xfrm>
            <a:off x="1245072" y="1289765"/>
            <a:ext cx="3651101" cy="4270963"/>
          </a:xfrm>
        </p:spPr>
        <p:txBody>
          <a:bodyPr anchor="ctr">
            <a:normAutofit/>
          </a:bodyPr>
          <a:lstStyle/>
          <a:p>
            <a:pPr algn="ctr"/>
            <a:r>
              <a:rPr lang="en-US" sz="5600" dirty="0">
                <a:solidFill>
                  <a:srgbClr val="FFFFFF"/>
                </a:solidFill>
              </a:rPr>
              <a:t>Results &amp; Discussion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119A72A9-CA00-ADF2-8900-9A2450B302C5}"/>
              </a:ext>
            </a:extLst>
          </p:cNvPr>
          <p:cNvSpPr>
            <a:spLocks noGrp="1"/>
          </p:cNvSpPr>
          <p:nvPr>
            <p:ph idx="1"/>
          </p:nvPr>
        </p:nvSpPr>
        <p:spPr>
          <a:xfrm>
            <a:off x="6297233" y="518400"/>
            <a:ext cx="4771607" cy="5837949"/>
          </a:xfrm>
        </p:spPr>
        <p:txBody>
          <a:bodyPr anchor="ctr">
            <a:normAutofit/>
          </a:bodyPr>
          <a:lstStyle/>
          <a:p>
            <a:r>
              <a:rPr lang="en-US" sz="2000">
                <a:solidFill>
                  <a:schemeClr val="tx1">
                    <a:alpha val="80000"/>
                  </a:schemeClr>
                </a:solidFill>
              </a:rPr>
              <a:t>Themes observed in the study</a:t>
            </a:r>
          </a:p>
          <a:p>
            <a:pPr lvl="1"/>
            <a:r>
              <a:rPr lang="en-US" sz="2000" i="1">
                <a:solidFill>
                  <a:schemeClr val="tx1">
                    <a:alpha val="80000"/>
                  </a:schemeClr>
                </a:solidFill>
              </a:rPr>
              <a:t>Glorification (Respect, honor, loyalty, masculinity, violence, revenge, intimidation, and wealth)</a:t>
            </a:r>
          </a:p>
          <a:p>
            <a:pPr lvl="2">
              <a:buFont typeface="Wingdings" pitchFamily="2" charset="2"/>
              <a:buChar char="q"/>
            </a:pPr>
            <a:r>
              <a:rPr lang="en-US" i="1">
                <a:solidFill>
                  <a:schemeClr val="tx1">
                    <a:alpha val="80000"/>
                  </a:schemeClr>
                </a:solidFill>
              </a:rPr>
              <a:t>Representation and loyalty: Whether by song lyrics or an individual verbally asserting such, the importance of representing one’s gang accordingly should be the primary goal of an individual involved in the lifestyle </a:t>
            </a:r>
          </a:p>
          <a:p>
            <a:pPr marL="987552" lvl="2" indent="0">
              <a:buNone/>
            </a:pPr>
            <a:endParaRPr lang="en-US" i="1">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4848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719</Words>
  <Application>Microsoft Macintosh PowerPoint</Application>
  <PresentationFormat>Widescreen</PresentationFormat>
  <Paragraphs>51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Wingdings</vt:lpstr>
      <vt:lpstr>Office Theme</vt:lpstr>
      <vt:lpstr>Gangs and TikTok: a content analysis of violence exposure on social media</vt:lpstr>
      <vt:lpstr>Introduction &amp; literature review</vt:lpstr>
      <vt:lpstr>Introduction </vt:lpstr>
      <vt:lpstr>Literature Review</vt:lpstr>
      <vt:lpstr>Literature Review</vt:lpstr>
      <vt:lpstr>Current Study</vt:lpstr>
      <vt:lpstr>Methodology &amp; Results</vt:lpstr>
      <vt:lpstr>Methodology</vt:lpstr>
      <vt:lpstr>Results &amp; Discussion </vt:lpstr>
      <vt:lpstr>Results &amp; Discussion </vt:lpstr>
      <vt:lpstr>Discussion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Paige Giddens</dc:creator>
  <cp:lastModifiedBy>Paige Giddens</cp:lastModifiedBy>
  <cp:revision>1</cp:revision>
  <dcterms:created xsi:type="dcterms:W3CDTF">2024-10-07T15:30:52Z</dcterms:created>
  <dcterms:modified xsi:type="dcterms:W3CDTF">2024-10-07T15:39:28Z</dcterms:modified>
</cp:coreProperties>
</file>