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93" r:id="rId3"/>
    <p:sldId id="280" r:id="rId4"/>
    <p:sldId id="291" r:id="rId5"/>
    <p:sldId id="271" r:id="rId6"/>
    <p:sldId id="272" r:id="rId7"/>
    <p:sldId id="273" r:id="rId8"/>
    <p:sldId id="261" r:id="rId9"/>
    <p:sldId id="264" r:id="rId10"/>
    <p:sldId id="294" r:id="rId11"/>
    <p:sldId id="275" r:id="rId12"/>
    <p:sldId id="295" r:id="rId13"/>
    <p:sldId id="268" r:id="rId14"/>
    <p:sldId id="269" r:id="rId15"/>
    <p:sldId id="277" r:id="rId16"/>
    <p:sldId id="297" r:id="rId17"/>
    <p:sldId id="284" r:id="rId18"/>
    <p:sldId id="285" r:id="rId19"/>
    <p:sldId id="286" r:id="rId20"/>
    <p:sldId id="287" r:id="rId21"/>
    <p:sldId id="265" r:id="rId22"/>
    <p:sldId id="281" r:id="rId23"/>
    <p:sldId id="282" r:id="rId24"/>
    <p:sldId id="288" r:id="rId25"/>
    <p:sldId id="290" r:id="rId26"/>
    <p:sldId id="289" r:id="rId27"/>
    <p:sldId id="29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D1AF0-5E88-744A-9F70-FEBBD11535A7}" v="119" dt="2024-10-04T18:01:24.971"/>
    <p1510:client id="{A9342016-8A57-6E47-947C-B8C588572756}" v="20" dt="2024-10-04T19:52:12.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436"/>
  </p:normalViewPr>
  <p:slideViewPr>
    <p:cSldViewPr snapToGrid="0">
      <p:cViewPr varScale="1">
        <p:scale>
          <a:sx n="95" d="100"/>
          <a:sy n="95" d="100"/>
        </p:scale>
        <p:origin x="11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34AD-5340-C646-8114-2196757D6BBD}" type="doc">
      <dgm:prSet loTypeId="urn:microsoft.com/office/officeart/2005/8/layout/hProcess4" loCatId="" qsTypeId="urn:microsoft.com/office/officeart/2005/8/quickstyle/simple1" qsCatId="simple" csTypeId="urn:microsoft.com/office/officeart/2005/8/colors/accent6_2" csCatId="accent6" phldr="1"/>
      <dgm:spPr/>
      <dgm:t>
        <a:bodyPr/>
        <a:lstStyle/>
        <a:p>
          <a:endParaRPr lang="en-US"/>
        </a:p>
      </dgm:t>
    </dgm:pt>
    <dgm:pt modelId="{37D36220-7064-0943-9CB0-27C862935217}">
      <dgm:prSet phldrT="[Text]"/>
      <dgm:spPr/>
      <dgm:t>
        <a:bodyPr/>
        <a:lstStyle/>
        <a:p>
          <a:pPr rtl="0"/>
          <a:r>
            <a:rPr lang="en-US" dirty="0"/>
            <a:t>Community Policing</a:t>
          </a:r>
        </a:p>
      </dgm:t>
    </dgm:pt>
    <dgm:pt modelId="{A252ECB0-748C-CC43-90F6-E443FCF28F12}" type="parTrans" cxnId="{273B9BB4-AB77-0B49-B86A-C2334C1D0A88}">
      <dgm:prSet/>
      <dgm:spPr/>
      <dgm:t>
        <a:bodyPr/>
        <a:lstStyle/>
        <a:p>
          <a:endParaRPr lang="en-US"/>
        </a:p>
      </dgm:t>
    </dgm:pt>
    <dgm:pt modelId="{C38D8BD4-DB6E-1F45-907A-9DBCBEFFCB45}" type="sibTrans" cxnId="{273B9BB4-AB77-0B49-B86A-C2334C1D0A88}">
      <dgm:prSet/>
      <dgm:spPr/>
      <dgm:t>
        <a:bodyPr/>
        <a:lstStyle/>
        <a:p>
          <a:endParaRPr lang="en-US"/>
        </a:p>
      </dgm:t>
    </dgm:pt>
    <dgm:pt modelId="{DE80D3F9-4733-1945-A693-94135985ADA8}">
      <dgm:prSet phldrT="[Text]"/>
      <dgm:spPr/>
      <dgm:t>
        <a:bodyPr/>
        <a:lstStyle/>
        <a:p>
          <a:pPr rtl="0"/>
          <a:r>
            <a:rPr lang="en-US" dirty="0"/>
            <a:t>62 shifts</a:t>
          </a:r>
        </a:p>
      </dgm:t>
    </dgm:pt>
    <dgm:pt modelId="{0FE25C1D-6775-8A4C-8117-DA8BF8D75292}" type="parTrans" cxnId="{9CB3677A-44CB-AF46-8607-67806A584753}">
      <dgm:prSet/>
      <dgm:spPr/>
      <dgm:t>
        <a:bodyPr/>
        <a:lstStyle/>
        <a:p>
          <a:endParaRPr lang="en-US"/>
        </a:p>
      </dgm:t>
    </dgm:pt>
    <dgm:pt modelId="{80EF2049-C7C8-9D42-BB58-EF232B850F37}" type="sibTrans" cxnId="{9CB3677A-44CB-AF46-8607-67806A584753}">
      <dgm:prSet/>
      <dgm:spPr/>
      <dgm:t>
        <a:bodyPr/>
        <a:lstStyle/>
        <a:p>
          <a:endParaRPr lang="en-US"/>
        </a:p>
      </dgm:t>
    </dgm:pt>
    <dgm:pt modelId="{D5034E3F-9028-DB42-BC8D-A7AFE5B5740D}">
      <dgm:prSet phldrT="[Text]"/>
      <dgm:spPr/>
      <dgm:t>
        <a:bodyPr/>
        <a:lstStyle/>
        <a:p>
          <a:pPr rtl="0"/>
          <a:r>
            <a:rPr lang="en-US" dirty="0"/>
            <a:t>Patrol Sergeants</a:t>
          </a:r>
        </a:p>
      </dgm:t>
    </dgm:pt>
    <dgm:pt modelId="{07445F7D-72D9-E24A-B3F5-76D70E9A1C12}" type="parTrans" cxnId="{95B6F3DF-94DD-6146-AC6B-D2EBE88A60D7}">
      <dgm:prSet/>
      <dgm:spPr/>
      <dgm:t>
        <a:bodyPr/>
        <a:lstStyle/>
        <a:p>
          <a:endParaRPr lang="en-US"/>
        </a:p>
      </dgm:t>
    </dgm:pt>
    <dgm:pt modelId="{AFC6E7A2-067D-044B-911E-8304B51E92B0}" type="sibTrans" cxnId="{95B6F3DF-94DD-6146-AC6B-D2EBE88A60D7}">
      <dgm:prSet/>
      <dgm:spPr/>
      <dgm:t>
        <a:bodyPr/>
        <a:lstStyle/>
        <a:p>
          <a:endParaRPr lang="en-US"/>
        </a:p>
      </dgm:t>
    </dgm:pt>
    <dgm:pt modelId="{F5D1D0BE-6FBF-5444-863A-403E94AE50D3}">
      <dgm:prSet phldrT="[Text]"/>
      <dgm:spPr/>
      <dgm:t>
        <a:bodyPr/>
        <a:lstStyle/>
        <a:p>
          <a:pPr rtl="0"/>
          <a:r>
            <a:rPr lang="en-US" dirty="0"/>
            <a:t>105 shifts</a:t>
          </a:r>
        </a:p>
      </dgm:t>
    </dgm:pt>
    <dgm:pt modelId="{001F15C5-A51E-0547-8F41-A058B9A53602}" type="parTrans" cxnId="{3B8512CC-6DDB-E244-8D77-43171B750F90}">
      <dgm:prSet/>
      <dgm:spPr/>
      <dgm:t>
        <a:bodyPr/>
        <a:lstStyle/>
        <a:p>
          <a:endParaRPr lang="en-US"/>
        </a:p>
      </dgm:t>
    </dgm:pt>
    <dgm:pt modelId="{886FF3D3-4520-9E4D-A3B8-1EFCBCD65042}" type="sibTrans" cxnId="{3B8512CC-6DDB-E244-8D77-43171B750F90}">
      <dgm:prSet/>
      <dgm:spPr/>
      <dgm:t>
        <a:bodyPr/>
        <a:lstStyle/>
        <a:p>
          <a:endParaRPr lang="en-US"/>
        </a:p>
      </dgm:t>
    </dgm:pt>
    <dgm:pt modelId="{2ADE7340-AE52-E743-B5DB-3BBA6F9F0C05}">
      <dgm:prSet phldrT="[Text]"/>
      <dgm:spPr/>
      <dgm:t>
        <a:bodyPr/>
        <a:lstStyle/>
        <a:p>
          <a:pPr rtl="0"/>
          <a:r>
            <a:rPr lang="en-US" dirty="0"/>
            <a:t>CID</a:t>
          </a:r>
        </a:p>
      </dgm:t>
    </dgm:pt>
    <dgm:pt modelId="{3FB78786-F346-CC40-A3E8-A21772D4AC0E}" type="parTrans" cxnId="{9812C17F-1EE7-6643-9350-E4901C233736}">
      <dgm:prSet/>
      <dgm:spPr/>
      <dgm:t>
        <a:bodyPr/>
        <a:lstStyle/>
        <a:p>
          <a:endParaRPr lang="en-US"/>
        </a:p>
      </dgm:t>
    </dgm:pt>
    <dgm:pt modelId="{D088AB55-0C67-0448-9D9D-8F731568E8A7}" type="sibTrans" cxnId="{9812C17F-1EE7-6643-9350-E4901C233736}">
      <dgm:prSet/>
      <dgm:spPr/>
      <dgm:t>
        <a:bodyPr/>
        <a:lstStyle/>
        <a:p>
          <a:endParaRPr lang="en-US"/>
        </a:p>
      </dgm:t>
    </dgm:pt>
    <dgm:pt modelId="{61970EEF-C79E-DD47-8492-D198AEDEE154}">
      <dgm:prSet phldrT="[Text]"/>
      <dgm:spPr/>
      <dgm:t>
        <a:bodyPr/>
        <a:lstStyle/>
        <a:p>
          <a:pPr rtl="0"/>
          <a:r>
            <a:rPr lang="en-US" dirty="0"/>
            <a:t>32 shifts</a:t>
          </a:r>
        </a:p>
      </dgm:t>
    </dgm:pt>
    <dgm:pt modelId="{EBFCC0B2-9D7A-EB4B-9048-6CA1F85759C2}" type="parTrans" cxnId="{8B031661-6022-084B-AB85-154A15495538}">
      <dgm:prSet/>
      <dgm:spPr/>
      <dgm:t>
        <a:bodyPr/>
        <a:lstStyle/>
        <a:p>
          <a:endParaRPr lang="en-US"/>
        </a:p>
      </dgm:t>
    </dgm:pt>
    <dgm:pt modelId="{5AA1F371-4CB0-2C4B-9767-86293666F2D6}" type="sibTrans" cxnId="{8B031661-6022-084B-AB85-154A15495538}">
      <dgm:prSet/>
      <dgm:spPr/>
      <dgm:t>
        <a:bodyPr/>
        <a:lstStyle/>
        <a:p>
          <a:endParaRPr lang="en-US"/>
        </a:p>
      </dgm:t>
    </dgm:pt>
    <dgm:pt modelId="{B739A030-B206-E241-9166-9A22E6E5F4AD}">
      <dgm:prSet phldrT="[Text]"/>
      <dgm:spPr/>
      <dgm:t>
        <a:bodyPr/>
        <a:lstStyle/>
        <a:p>
          <a:pPr rtl="0"/>
          <a:r>
            <a:rPr lang="en-US" dirty="0"/>
            <a:t>1800 activities</a:t>
          </a:r>
        </a:p>
      </dgm:t>
    </dgm:pt>
    <dgm:pt modelId="{AED3CFDC-F4C0-3144-92F2-A9BFAC0A0C33}" type="parTrans" cxnId="{70E87420-E257-6640-938D-9529E69E2FFD}">
      <dgm:prSet/>
      <dgm:spPr/>
      <dgm:t>
        <a:bodyPr/>
        <a:lstStyle/>
        <a:p>
          <a:endParaRPr lang="en-US"/>
        </a:p>
      </dgm:t>
    </dgm:pt>
    <dgm:pt modelId="{2FC2EB5B-5D9F-6540-9A31-7F81637295F2}" type="sibTrans" cxnId="{70E87420-E257-6640-938D-9529E69E2FFD}">
      <dgm:prSet/>
      <dgm:spPr/>
      <dgm:t>
        <a:bodyPr/>
        <a:lstStyle/>
        <a:p>
          <a:endParaRPr lang="en-US"/>
        </a:p>
      </dgm:t>
    </dgm:pt>
    <dgm:pt modelId="{E53D80B1-0528-9E44-95BF-D874811BDE13}">
      <dgm:prSet phldrT="[Text]"/>
      <dgm:spPr/>
      <dgm:t>
        <a:bodyPr/>
        <a:lstStyle/>
        <a:p>
          <a:pPr rtl="0"/>
          <a:endParaRPr lang="en-US" dirty="0"/>
        </a:p>
      </dgm:t>
    </dgm:pt>
    <dgm:pt modelId="{7E60E683-9669-6547-8B8B-381831266E6A}" type="parTrans" cxnId="{E26020BE-A5BE-4746-980D-0B3B1DA79F79}">
      <dgm:prSet/>
      <dgm:spPr/>
      <dgm:t>
        <a:bodyPr/>
        <a:lstStyle/>
        <a:p>
          <a:endParaRPr lang="en-US"/>
        </a:p>
      </dgm:t>
    </dgm:pt>
    <dgm:pt modelId="{4AC6686D-8F55-3848-B3E7-72B28FF523B0}" type="sibTrans" cxnId="{E26020BE-A5BE-4746-980D-0B3B1DA79F79}">
      <dgm:prSet/>
      <dgm:spPr/>
      <dgm:t>
        <a:bodyPr/>
        <a:lstStyle/>
        <a:p>
          <a:endParaRPr lang="en-US"/>
        </a:p>
      </dgm:t>
    </dgm:pt>
    <dgm:pt modelId="{F8AB6157-DA5B-E745-9FC2-B880170E0FBE}">
      <dgm:prSet phldrT="[Text]"/>
      <dgm:spPr/>
      <dgm:t>
        <a:bodyPr/>
        <a:lstStyle/>
        <a:p>
          <a:pPr rtl="0"/>
          <a:r>
            <a:rPr lang="en-US" dirty="0"/>
            <a:t>10 interviews</a:t>
          </a:r>
        </a:p>
      </dgm:t>
    </dgm:pt>
    <dgm:pt modelId="{A6DFB5D1-2587-C147-B663-ADB82F5FE11E}" type="parTrans" cxnId="{8BDA508C-4630-4542-9C20-F5E7F6FE0F3D}">
      <dgm:prSet/>
      <dgm:spPr/>
      <dgm:t>
        <a:bodyPr/>
        <a:lstStyle/>
        <a:p>
          <a:endParaRPr lang="en-US"/>
        </a:p>
      </dgm:t>
    </dgm:pt>
    <dgm:pt modelId="{D51E329E-5033-3049-BD93-F30975944C03}" type="sibTrans" cxnId="{8BDA508C-4630-4542-9C20-F5E7F6FE0F3D}">
      <dgm:prSet/>
      <dgm:spPr/>
      <dgm:t>
        <a:bodyPr/>
        <a:lstStyle/>
        <a:p>
          <a:endParaRPr lang="en-US"/>
        </a:p>
      </dgm:t>
    </dgm:pt>
    <dgm:pt modelId="{B59E1D45-E1FE-3444-AA4B-7329E9E12D2A}">
      <dgm:prSet phldrT="[Text]"/>
      <dgm:spPr/>
      <dgm:t>
        <a:bodyPr/>
        <a:lstStyle/>
        <a:p>
          <a:pPr rtl="0"/>
          <a:r>
            <a:rPr lang="en-US" dirty="0"/>
            <a:t>700 activities</a:t>
          </a:r>
        </a:p>
      </dgm:t>
    </dgm:pt>
    <dgm:pt modelId="{7F974304-6010-5446-9420-42AFCBCF8C43}" type="parTrans" cxnId="{76E37085-6A62-A940-9C21-BBE73EF5CEE7}">
      <dgm:prSet/>
      <dgm:spPr/>
      <dgm:t>
        <a:bodyPr/>
        <a:lstStyle/>
        <a:p>
          <a:endParaRPr lang="en-US"/>
        </a:p>
      </dgm:t>
    </dgm:pt>
    <dgm:pt modelId="{85C03603-DF89-E342-AA47-40C47ED40559}" type="sibTrans" cxnId="{76E37085-6A62-A940-9C21-BBE73EF5CEE7}">
      <dgm:prSet/>
      <dgm:spPr/>
      <dgm:t>
        <a:bodyPr/>
        <a:lstStyle/>
        <a:p>
          <a:endParaRPr lang="en-US"/>
        </a:p>
      </dgm:t>
    </dgm:pt>
    <dgm:pt modelId="{99124B9A-F9A3-2E4A-846C-BCC855B6B7C6}">
      <dgm:prSet phldrT="[Text]"/>
      <dgm:spPr/>
      <dgm:t>
        <a:bodyPr/>
        <a:lstStyle/>
        <a:p>
          <a:pPr rtl="0"/>
          <a:r>
            <a:rPr lang="en-US" dirty="0"/>
            <a:t>18 interviews</a:t>
          </a:r>
        </a:p>
      </dgm:t>
    </dgm:pt>
    <dgm:pt modelId="{4615BFDA-6B0B-4946-9C4E-A6D5AE41FE65}" type="parTrans" cxnId="{D515849C-6B80-9248-813B-5B2E7B71F2D1}">
      <dgm:prSet/>
      <dgm:spPr/>
      <dgm:t>
        <a:bodyPr/>
        <a:lstStyle/>
        <a:p>
          <a:endParaRPr lang="en-US"/>
        </a:p>
      </dgm:t>
    </dgm:pt>
    <dgm:pt modelId="{EF297B9D-4B9D-2E45-9219-B7191271C418}" type="sibTrans" cxnId="{D515849C-6B80-9248-813B-5B2E7B71F2D1}">
      <dgm:prSet/>
      <dgm:spPr/>
      <dgm:t>
        <a:bodyPr/>
        <a:lstStyle/>
        <a:p>
          <a:endParaRPr lang="en-US"/>
        </a:p>
      </dgm:t>
    </dgm:pt>
    <dgm:pt modelId="{2491C828-3015-6644-8A5B-3C05050174D8}">
      <dgm:prSet phldrT="[Text]"/>
      <dgm:spPr/>
      <dgm:t>
        <a:bodyPr/>
        <a:lstStyle/>
        <a:p>
          <a:pPr rtl="0"/>
          <a:r>
            <a:rPr lang="en-US" dirty="0"/>
            <a:t>4071 activities</a:t>
          </a:r>
        </a:p>
      </dgm:t>
    </dgm:pt>
    <dgm:pt modelId="{4088B270-F064-2046-83FF-5EB39D6E76EE}" type="parTrans" cxnId="{D8527F52-F5BC-F340-8C02-B4FED227D2F3}">
      <dgm:prSet/>
      <dgm:spPr/>
      <dgm:t>
        <a:bodyPr/>
        <a:lstStyle/>
        <a:p>
          <a:endParaRPr lang="en-US"/>
        </a:p>
      </dgm:t>
    </dgm:pt>
    <dgm:pt modelId="{174DBFC2-7D06-564A-9ED5-00C4BFF06980}" type="sibTrans" cxnId="{D8527F52-F5BC-F340-8C02-B4FED227D2F3}">
      <dgm:prSet/>
      <dgm:spPr/>
      <dgm:t>
        <a:bodyPr/>
        <a:lstStyle/>
        <a:p>
          <a:endParaRPr lang="en-US"/>
        </a:p>
      </dgm:t>
    </dgm:pt>
    <dgm:pt modelId="{1EE81F9F-D8F8-314E-A667-D60C25222921}">
      <dgm:prSet phldrT="[Text]"/>
      <dgm:spPr/>
      <dgm:t>
        <a:bodyPr/>
        <a:lstStyle/>
        <a:p>
          <a:pPr rtl="0"/>
          <a:r>
            <a:rPr lang="en-US" dirty="0"/>
            <a:t>33 interviews</a:t>
          </a:r>
        </a:p>
      </dgm:t>
    </dgm:pt>
    <dgm:pt modelId="{FA5FA509-8AC9-6D4D-A576-51CAF567CFB3}" type="parTrans" cxnId="{2B87E485-AC3A-0941-B619-F794D782AF0F}">
      <dgm:prSet/>
      <dgm:spPr/>
      <dgm:t>
        <a:bodyPr/>
        <a:lstStyle/>
        <a:p>
          <a:endParaRPr lang="en-US"/>
        </a:p>
      </dgm:t>
    </dgm:pt>
    <dgm:pt modelId="{73B75E29-1BCA-A84F-92ED-1509E97DF8C6}" type="sibTrans" cxnId="{2B87E485-AC3A-0941-B619-F794D782AF0F}">
      <dgm:prSet/>
      <dgm:spPr/>
      <dgm:t>
        <a:bodyPr/>
        <a:lstStyle/>
        <a:p>
          <a:endParaRPr lang="en-US"/>
        </a:p>
      </dgm:t>
    </dgm:pt>
    <dgm:pt modelId="{CEC5BB0B-2E63-8446-A34B-1694B362284D}">
      <dgm:prSet phldrT="[Text]"/>
      <dgm:spPr/>
      <dgm:t>
        <a:bodyPr/>
        <a:lstStyle/>
        <a:p>
          <a:pPr rtl="0"/>
          <a:r>
            <a:rPr lang="en-US" dirty="0"/>
            <a:t>12 observers	</a:t>
          </a:r>
        </a:p>
      </dgm:t>
    </dgm:pt>
    <dgm:pt modelId="{EE12C24A-4166-514E-B65E-52B4FC2ED0E2}" type="parTrans" cxnId="{EF6290D0-7A9E-6B4E-B75A-13A469213596}">
      <dgm:prSet/>
      <dgm:spPr/>
      <dgm:t>
        <a:bodyPr/>
        <a:lstStyle/>
        <a:p>
          <a:endParaRPr lang="en-US"/>
        </a:p>
      </dgm:t>
    </dgm:pt>
    <dgm:pt modelId="{16229B97-56BD-3D46-9CD0-A79FC0F9644E}" type="sibTrans" cxnId="{EF6290D0-7A9E-6B4E-B75A-13A469213596}">
      <dgm:prSet/>
      <dgm:spPr/>
      <dgm:t>
        <a:bodyPr/>
        <a:lstStyle/>
        <a:p>
          <a:endParaRPr lang="en-US"/>
        </a:p>
      </dgm:t>
    </dgm:pt>
    <dgm:pt modelId="{A232AD36-72C8-F940-B639-124BFBA1AF50}">
      <dgm:prSet phldrT="[Text]"/>
      <dgm:spPr/>
      <dgm:t>
        <a:bodyPr/>
        <a:lstStyle/>
        <a:p>
          <a:pPr rtl="0"/>
          <a:r>
            <a:rPr lang="en-US" dirty="0"/>
            <a:t>51 observers</a:t>
          </a:r>
        </a:p>
      </dgm:t>
    </dgm:pt>
    <dgm:pt modelId="{5BC766E4-92DF-1040-918E-4D04CC982A7B}" type="parTrans" cxnId="{5E066D16-7803-0C4F-9227-C9A95B6B659B}">
      <dgm:prSet/>
      <dgm:spPr/>
      <dgm:t>
        <a:bodyPr/>
        <a:lstStyle/>
        <a:p>
          <a:endParaRPr lang="en-US"/>
        </a:p>
      </dgm:t>
    </dgm:pt>
    <dgm:pt modelId="{594663D8-C242-9447-B706-00133622D301}" type="sibTrans" cxnId="{5E066D16-7803-0C4F-9227-C9A95B6B659B}">
      <dgm:prSet/>
      <dgm:spPr/>
      <dgm:t>
        <a:bodyPr/>
        <a:lstStyle/>
        <a:p>
          <a:endParaRPr lang="en-US"/>
        </a:p>
      </dgm:t>
    </dgm:pt>
    <dgm:pt modelId="{FC36BD12-41E8-D94C-8F78-9F201F7991BE}">
      <dgm:prSet phldrT="[Text]"/>
      <dgm:spPr/>
      <dgm:t>
        <a:bodyPr/>
        <a:lstStyle/>
        <a:p>
          <a:pPr rtl="0"/>
          <a:r>
            <a:rPr lang="en-US" dirty="0"/>
            <a:t>40 observers</a:t>
          </a:r>
        </a:p>
      </dgm:t>
    </dgm:pt>
    <dgm:pt modelId="{7DB240C7-2208-1942-BEBF-B9C16AD87085}" type="parTrans" cxnId="{9E77A4C3-492A-A64F-849C-876437E93BF8}">
      <dgm:prSet/>
      <dgm:spPr/>
      <dgm:t>
        <a:bodyPr/>
        <a:lstStyle/>
        <a:p>
          <a:endParaRPr lang="en-US"/>
        </a:p>
      </dgm:t>
    </dgm:pt>
    <dgm:pt modelId="{2A71AF36-3986-C840-AE70-D55B83B0D3DF}" type="sibTrans" cxnId="{9E77A4C3-492A-A64F-849C-876437E93BF8}">
      <dgm:prSet/>
      <dgm:spPr/>
      <dgm:t>
        <a:bodyPr/>
        <a:lstStyle/>
        <a:p>
          <a:endParaRPr lang="en-US"/>
        </a:p>
      </dgm:t>
    </dgm:pt>
    <dgm:pt modelId="{5AE0C93C-E9DD-054A-A393-C0691EFB66DE}" type="pres">
      <dgm:prSet presAssocID="{C08D34AD-5340-C646-8114-2196757D6BBD}" presName="Name0" presStyleCnt="0">
        <dgm:presLayoutVars>
          <dgm:dir/>
          <dgm:animLvl val="lvl"/>
          <dgm:resizeHandles val="exact"/>
        </dgm:presLayoutVars>
      </dgm:prSet>
      <dgm:spPr/>
    </dgm:pt>
    <dgm:pt modelId="{C08616A0-46E9-294D-9F1E-DB8B93AE8631}" type="pres">
      <dgm:prSet presAssocID="{C08D34AD-5340-C646-8114-2196757D6BBD}" presName="tSp" presStyleCnt="0"/>
      <dgm:spPr/>
    </dgm:pt>
    <dgm:pt modelId="{ECD1CEE8-DB8B-E949-9EF9-BA39582D3332}" type="pres">
      <dgm:prSet presAssocID="{C08D34AD-5340-C646-8114-2196757D6BBD}" presName="bSp" presStyleCnt="0"/>
      <dgm:spPr/>
    </dgm:pt>
    <dgm:pt modelId="{5975115F-2B38-2444-8F4E-11C1B02CF513}" type="pres">
      <dgm:prSet presAssocID="{C08D34AD-5340-C646-8114-2196757D6BBD}" presName="process" presStyleCnt="0"/>
      <dgm:spPr/>
    </dgm:pt>
    <dgm:pt modelId="{9096A2FB-83C7-C746-8702-92A8B88531D1}" type="pres">
      <dgm:prSet presAssocID="{37D36220-7064-0943-9CB0-27C862935217}" presName="composite1" presStyleCnt="0"/>
      <dgm:spPr/>
    </dgm:pt>
    <dgm:pt modelId="{0855C37A-0F4A-EE43-9B92-DD0779BCB33D}" type="pres">
      <dgm:prSet presAssocID="{37D36220-7064-0943-9CB0-27C862935217}" presName="dummyNode1" presStyleLbl="node1" presStyleIdx="0" presStyleCnt="3"/>
      <dgm:spPr/>
    </dgm:pt>
    <dgm:pt modelId="{DD56809E-33D4-584F-91CD-3A68716D74E5}" type="pres">
      <dgm:prSet presAssocID="{37D36220-7064-0943-9CB0-27C862935217}" presName="childNode1" presStyleLbl="bgAcc1" presStyleIdx="0" presStyleCnt="3">
        <dgm:presLayoutVars>
          <dgm:bulletEnabled val="1"/>
        </dgm:presLayoutVars>
      </dgm:prSet>
      <dgm:spPr/>
    </dgm:pt>
    <dgm:pt modelId="{32E7C54D-8B36-904C-A2A6-CC51B610CFC1}" type="pres">
      <dgm:prSet presAssocID="{37D36220-7064-0943-9CB0-27C862935217}" presName="childNode1tx" presStyleLbl="bgAcc1" presStyleIdx="0" presStyleCnt="3">
        <dgm:presLayoutVars>
          <dgm:bulletEnabled val="1"/>
        </dgm:presLayoutVars>
      </dgm:prSet>
      <dgm:spPr/>
    </dgm:pt>
    <dgm:pt modelId="{CB2B2D19-C6E7-C54C-A46E-6352A91CD4FC}" type="pres">
      <dgm:prSet presAssocID="{37D36220-7064-0943-9CB0-27C862935217}" presName="parentNode1" presStyleLbl="node1" presStyleIdx="0" presStyleCnt="3">
        <dgm:presLayoutVars>
          <dgm:chMax val="1"/>
          <dgm:bulletEnabled val="1"/>
        </dgm:presLayoutVars>
      </dgm:prSet>
      <dgm:spPr/>
    </dgm:pt>
    <dgm:pt modelId="{03CE88A8-09B5-1F49-9372-B9BFD1FC75CE}" type="pres">
      <dgm:prSet presAssocID="{37D36220-7064-0943-9CB0-27C862935217}" presName="connSite1" presStyleCnt="0"/>
      <dgm:spPr/>
    </dgm:pt>
    <dgm:pt modelId="{4AD3EC90-27CA-734F-8F02-1CE92BA9A775}" type="pres">
      <dgm:prSet presAssocID="{C38D8BD4-DB6E-1F45-907A-9DBCBEFFCB45}" presName="Name9" presStyleLbl="sibTrans2D1" presStyleIdx="0" presStyleCnt="2"/>
      <dgm:spPr/>
    </dgm:pt>
    <dgm:pt modelId="{D1A53773-594C-0347-81C3-B1D24B16B6F1}" type="pres">
      <dgm:prSet presAssocID="{D5034E3F-9028-DB42-BC8D-A7AFE5B5740D}" presName="composite2" presStyleCnt="0"/>
      <dgm:spPr/>
    </dgm:pt>
    <dgm:pt modelId="{8EBCDEFD-3744-EC4F-8F20-BBD9C4F89D81}" type="pres">
      <dgm:prSet presAssocID="{D5034E3F-9028-DB42-BC8D-A7AFE5B5740D}" presName="dummyNode2" presStyleLbl="node1" presStyleIdx="0" presStyleCnt="3"/>
      <dgm:spPr/>
    </dgm:pt>
    <dgm:pt modelId="{4EC3E3E0-BEF8-6D47-AC5B-C65934E95934}" type="pres">
      <dgm:prSet presAssocID="{D5034E3F-9028-DB42-BC8D-A7AFE5B5740D}" presName="childNode2" presStyleLbl="bgAcc1" presStyleIdx="1" presStyleCnt="3">
        <dgm:presLayoutVars>
          <dgm:bulletEnabled val="1"/>
        </dgm:presLayoutVars>
      </dgm:prSet>
      <dgm:spPr/>
    </dgm:pt>
    <dgm:pt modelId="{08E11002-ADCE-0543-B7AD-D18391397798}" type="pres">
      <dgm:prSet presAssocID="{D5034E3F-9028-DB42-BC8D-A7AFE5B5740D}" presName="childNode2tx" presStyleLbl="bgAcc1" presStyleIdx="1" presStyleCnt="3">
        <dgm:presLayoutVars>
          <dgm:bulletEnabled val="1"/>
        </dgm:presLayoutVars>
      </dgm:prSet>
      <dgm:spPr/>
    </dgm:pt>
    <dgm:pt modelId="{0CD23851-2B2E-974E-9AD1-0F8B94D79A3A}" type="pres">
      <dgm:prSet presAssocID="{D5034E3F-9028-DB42-BC8D-A7AFE5B5740D}" presName="parentNode2" presStyleLbl="node1" presStyleIdx="1" presStyleCnt="3" custLinFactNeighborX="567" custLinFactNeighborY="-2346">
        <dgm:presLayoutVars>
          <dgm:chMax val="0"/>
          <dgm:bulletEnabled val="1"/>
        </dgm:presLayoutVars>
      </dgm:prSet>
      <dgm:spPr/>
    </dgm:pt>
    <dgm:pt modelId="{D337B515-E4C7-5C42-B7FB-21518EFA0081}" type="pres">
      <dgm:prSet presAssocID="{D5034E3F-9028-DB42-BC8D-A7AFE5B5740D}" presName="connSite2" presStyleCnt="0"/>
      <dgm:spPr/>
    </dgm:pt>
    <dgm:pt modelId="{262A653A-A3BC-E74A-9EE7-667992EF5802}" type="pres">
      <dgm:prSet presAssocID="{AFC6E7A2-067D-044B-911E-8304B51E92B0}" presName="Name18" presStyleLbl="sibTrans2D1" presStyleIdx="1" presStyleCnt="2"/>
      <dgm:spPr/>
    </dgm:pt>
    <dgm:pt modelId="{0E4F2E74-DC34-D048-B350-BFC6AEEB0634}" type="pres">
      <dgm:prSet presAssocID="{2ADE7340-AE52-E743-B5DB-3BBA6F9F0C05}" presName="composite1" presStyleCnt="0"/>
      <dgm:spPr/>
    </dgm:pt>
    <dgm:pt modelId="{FADE50B3-0FBD-FA4A-AD20-062DF6E34907}" type="pres">
      <dgm:prSet presAssocID="{2ADE7340-AE52-E743-B5DB-3BBA6F9F0C05}" presName="dummyNode1" presStyleLbl="node1" presStyleIdx="1" presStyleCnt="3"/>
      <dgm:spPr/>
    </dgm:pt>
    <dgm:pt modelId="{926E4F9B-65A1-4546-B2D8-231E8CF0104F}" type="pres">
      <dgm:prSet presAssocID="{2ADE7340-AE52-E743-B5DB-3BBA6F9F0C05}" presName="childNode1" presStyleLbl="bgAcc1" presStyleIdx="2" presStyleCnt="3">
        <dgm:presLayoutVars>
          <dgm:bulletEnabled val="1"/>
        </dgm:presLayoutVars>
      </dgm:prSet>
      <dgm:spPr/>
    </dgm:pt>
    <dgm:pt modelId="{CF99EAE4-BB5D-7A45-BFE7-0D396295BFBF}" type="pres">
      <dgm:prSet presAssocID="{2ADE7340-AE52-E743-B5DB-3BBA6F9F0C05}" presName="childNode1tx" presStyleLbl="bgAcc1" presStyleIdx="2" presStyleCnt="3">
        <dgm:presLayoutVars>
          <dgm:bulletEnabled val="1"/>
        </dgm:presLayoutVars>
      </dgm:prSet>
      <dgm:spPr/>
    </dgm:pt>
    <dgm:pt modelId="{A22173BD-C267-F242-A47B-395E3348280C}" type="pres">
      <dgm:prSet presAssocID="{2ADE7340-AE52-E743-B5DB-3BBA6F9F0C05}" presName="parentNode1" presStyleLbl="node1" presStyleIdx="2" presStyleCnt="3">
        <dgm:presLayoutVars>
          <dgm:chMax val="1"/>
          <dgm:bulletEnabled val="1"/>
        </dgm:presLayoutVars>
      </dgm:prSet>
      <dgm:spPr/>
    </dgm:pt>
    <dgm:pt modelId="{D1EF6756-E2DE-C24C-82C4-1FE9DA352343}" type="pres">
      <dgm:prSet presAssocID="{2ADE7340-AE52-E743-B5DB-3BBA6F9F0C05}" presName="connSite1" presStyleCnt="0"/>
      <dgm:spPr/>
    </dgm:pt>
  </dgm:ptLst>
  <dgm:cxnLst>
    <dgm:cxn modelId="{7BB38003-FDC2-674C-AAF5-D21A544DFD4D}" type="presOf" srcId="{DE80D3F9-4733-1945-A693-94135985ADA8}" destId="{DD56809E-33D4-584F-91CD-3A68716D74E5}" srcOrd="0" destOrd="0" presId="urn:microsoft.com/office/officeart/2005/8/layout/hProcess4"/>
    <dgm:cxn modelId="{4AF33006-AB8E-114B-9A38-040A6828B971}" type="presOf" srcId="{FC36BD12-41E8-D94C-8F78-9F201F7991BE}" destId="{CF99EAE4-BB5D-7A45-BFE7-0D396295BFBF}" srcOrd="1" destOrd="3" presId="urn:microsoft.com/office/officeart/2005/8/layout/hProcess4"/>
    <dgm:cxn modelId="{5E066D16-7803-0C4F-9227-C9A95B6B659B}" srcId="{D5034E3F-9028-DB42-BC8D-A7AFE5B5740D}" destId="{A232AD36-72C8-F940-B639-124BFBA1AF50}" srcOrd="3" destOrd="0" parTransId="{5BC766E4-92DF-1040-918E-4D04CC982A7B}" sibTransId="{594663D8-C242-9447-B706-00133622D301}"/>
    <dgm:cxn modelId="{404A441A-69F5-D34A-A7D0-245EC6142FEB}" type="presOf" srcId="{E53D80B1-0528-9E44-95BF-D874811BDE13}" destId="{4EC3E3E0-BEF8-6D47-AC5B-C65934E95934}" srcOrd="0" destOrd="4" presId="urn:microsoft.com/office/officeart/2005/8/layout/hProcess4"/>
    <dgm:cxn modelId="{B246E51A-2D2D-174E-A4E1-291017C2BBC2}" type="presOf" srcId="{DE80D3F9-4733-1945-A693-94135985ADA8}" destId="{32E7C54D-8B36-904C-A2A6-CC51B610CFC1}" srcOrd="1" destOrd="0" presId="urn:microsoft.com/office/officeart/2005/8/layout/hProcess4"/>
    <dgm:cxn modelId="{70E87420-E257-6640-938D-9529E69E2FFD}" srcId="{D5034E3F-9028-DB42-BC8D-A7AFE5B5740D}" destId="{B739A030-B206-E241-9166-9A22E6E5F4AD}" srcOrd="1" destOrd="0" parTransId="{AED3CFDC-F4C0-3144-92F2-A9BFAC0A0C33}" sibTransId="{2FC2EB5B-5D9F-6540-9A31-7F81637295F2}"/>
    <dgm:cxn modelId="{E12AEB26-4AC6-EA42-9613-86389740FB16}" type="presOf" srcId="{1EE81F9F-D8F8-314E-A667-D60C25222921}" destId="{CF99EAE4-BB5D-7A45-BFE7-0D396295BFBF}" srcOrd="1" destOrd="2" presId="urn:microsoft.com/office/officeart/2005/8/layout/hProcess4"/>
    <dgm:cxn modelId="{2AC12F3C-A9C4-B345-A7CE-07631089AC85}" type="presOf" srcId="{C38D8BD4-DB6E-1F45-907A-9DBCBEFFCB45}" destId="{4AD3EC90-27CA-734F-8F02-1CE92BA9A775}" srcOrd="0" destOrd="0" presId="urn:microsoft.com/office/officeart/2005/8/layout/hProcess4"/>
    <dgm:cxn modelId="{E6D8BF3F-7494-334A-B287-868A4E5178EA}" type="presOf" srcId="{99124B9A-F9A3-2E4A-846C-BCC855B6B7C6}" destId="{DD56809E-33D4-584F-91CD-3A68716D74E5}" srcOrd="0" destOrd="2" presId="urn:microsoft.com/office/officeart/2005/8/layout/hProcess4"/>
    <dgm:cxn modelId="{B0ABA64A-0B4D-BD4D-8EA8-DB050ECCE5EA}" type="presOf" srcId="{AFC6E7A2-067D-044B-911E-8304B51E92B0}" destId="{262A653A-A3BC-E74A-9EE7-667992EF5802}" srcOrd="0" destOrd="0" presId="urn:microsoft.com/office/officeart/2005/8/layout/hProcess4"/>
    <dgm:cxn modelId="{79E3A34B-9A00-3241-8D95-9B3EB6F461E9}" type="presOf" srcId="{CEC5BB0B-2E63-8446-A34B-1694B362284D}" destId="{DD56809E-33D4-584F-91CD-3A68716D74E5}" srcOrd="0" destOrd="3" presId="urn:microsoft.com/office/officeart/2005/8/layout/hProcess4"/>
    <dgm:cxn modelId="{00ABD44B-044C-604E-8C7A-BEE40F2B67D8}" type="presOf" srcId="{61970EEF-C79E-DD47-8492-D198AEDEE154}" destId="{926E4F9B-65A1-4546-B2D8-231E8CF0104F}" srcOrd="0" destOrd="0" presId="urn:microsoft.com/office/officeart/2005/8/layout/hProcess4"/>
    <dgm:cxn modelId="{D8527F52-F5BC-F340-8C02-B4FED227D2F3}" srcId="{2ADE7340-AE52-E743-B5DB-3BBA6F9F0C05}" destId="{2491C828-3015-6644-8A5B-3C05050174D8}" srcOrd="1" destOrd="0" parTransId="{4088B270-F064-2046-83FF-5EB39D6E76EE}" sibTransId="{174DBFC2-7D06-564A-9ED5-00C4BFF06980}"/>
    <dgm:cxn modelId="{ACF47353-49AF-F44A-8371-E96452F9E441}" type="presOf" srcId="{1EE81F9F-D8F8-314E-A667-D60C25222921}" destId="{926E4F9B-65A1-4546-B2D8-231E8CF0104F}" srcOrd="0" destOrd="2" presId="urn:microsoft.com/office/officeart/2005/8/layout/hProcess4"/>
    <dgm:cxn modelId="{BA832D60-0410-5643-BB5E-45F77E59D04C}" type="presOf" srcId="{E53D80B1-0528-9E44-95BF-D874811BDE13}" destId="{08E11002-ADCE-0543-B7AD-D18391397798}" srcOrd="1" destOrd="4" presId="urn:microsoft.com/office/officeart/2005/8/layout/hProcess4"/>
    <dgm:cxn modelId="{8B031661-6022-084B-AB85-154A15495538}" srcId="{2ADE7340-AE52-E743-B5DB-3BBA6F9F0C05}" destId="{61970EEF-C79E-DD47-8492-D198AEDEE154}" srcOrd="0" destOrd="0" parTransId="{EBFCC0B2-9D7A-EB4B-9048-6CA1F85759C2}" sibTransId="{5AA1F371-4CB0-2C4B-9767-86293666F2D6}"/>
    <dgm:cxn modelId="{D9AA2762-0E33-884A-84C2-2C72C77459D3}" type="presOf" srcId="{C08D34AD-5340-C646-8114-2196757D6BBD}" destId="{5AE0C93C-E9DD-054A-A393-C0691EFB66DE}" srcOrd="0" destOrd="0" presId="urn:microsoft.com/office/officeart/2005/8/layout/hProcess4"/>
    <dgm:cxn modelId="{F8FE3663-070D-A048-A125-E1BC6428196B}" type="presOf" srcId="{2491C828-3015-6644-8A5B-3C05050174D8}" destId="{926E4F9B-65A1-4546-B2D8-231E8CF0104F}" srcOrd="0" destOrd="1" presId="urn:microsoft.com/office/officeart/2005/8/layout/hProcess4"/>
    <dgm:cxn modelId="{6AC37E72-2C25-3545-9968-31C4CB3E5B19}" type="presOf" srcId="{F8AB6157-DA5B-E745-9FC2-B880170E0FBE}" destId="{08E11002-ADCE-0543-B7AD-D18391397798}" srcOrd="1" destOrd="2" presId="urn:microsoft.com/office/officeart/2005/8/layout/hProcess4"/>
    <dgm:cxn modelId="{9CB3677A-44CB-AF46-8607-67806A584753}" srcId="{37D36220-7064-0943-9CB0-27C862935217}" destId="{DE80D3F9-4733-1945-A693-94135985ADA8}" srcOrd="0" destOrd="0" parTransId="{0FE25C1D-6775-8A4C-8117-DA8BF8D75292}" sibTransId="{80EF2049-C7C8-9D42-BB58-EF232B850F37}"/>
    <dgm:cxn modelId="{9812C17F-1EE7-6643-9350-E4901C233736}" srcId="{C08D34AD-5340-C646-8114-2196757D6BBD}" destId="{2ADE7340-AE52-E743-B5DB-3BBA6F9F0C05}" srcOrd="2" destOrd="0" parTransId="{3FB78786-F346-CC40-A3E8-A21772D4AC0E}" sibTransId="{D088AB55-0C67-0448-9D9D-8F731568E8A7}"/>
    <dgm:cxn modelId="{03409B84-A21B-D74F-99E1-54FB8963A543}" type="presOf" srcId="{61970EEF-C79E-DD47-8492-D198AEDEE154}" destId="{CF99EAE4-BB5D-7A45-BFE7-0D396295BFBF}" srcOrd="1" destOrd="0" presId="urn:microsoft.com/office/officeart/2005/8/layout/hProcess4"/>
    <dgm:cxn modelId="{76E37085-6A62-A940-9C21-BBE73EF5CEE7}" srcId="{37D36220-7064-0943-9CB0-27C862935217}" destId="{B59E1D45-E1FE-3444-AA4B-7329E9E12D2A}" srcOrd="1" destOrd="0" parTransId="{7F974304-6010-5446-9420-42AFCBCF8C43}" sibTransId="{85C03603-DF89-E342-AA47-40C47ED40559}"/>
    <dgm:cxn modelId="{2B87E485-AC3A-0941-B619-F794D782AF0F}" srcId="{2ADE7340-AE52-E743-B5DB-3BBA6F9F0C05}" destId="{1EE81F9F-D8F8-314E-A667-D60C25222921}" srcOrd="2" destOrd="0" parTransId="{FA5FA509-8AC9-6D4D-A576-51CAF567CFB3}" sibTransId="{73B75E29-1BCA-A84F-92ED-1509E97DF8C6}"/>
    <dgm:cxn modelId="{8BDA508C-4630-4542-9C20-F5E7F6FE0F3D}" srcId="{D5034E3F-9028-DB42-BC8D-A7AFE5B5740D}" destId="{F8AB6157-DA5B-E745-9FC2-B880170E0FBE}" srcOrd="2" destOrd="0" parTransId="{A6DFB5D1-2587-C147-B663-ADB82F5FE11E}" sibTransId="{D51E329E-5033-3049-BD93-F30975944C03}"/>
    <dgm:cxn modelId="{8ADC3E94-5031-3A49-A328-26B3413EC106}" type="presOf" srcId="{2491C828-3015-6644-8A5B-3C05050174D8}" destId="{CF99EAE4-BB5D-7A45-BFE7-0D396295BFBF}" srcOrd="1" destOrd="1" presId="urn:microsoft.com/office/officeart/2005/8/layout/hProcess4"/>
    <dgm:cxn modelId="{970C049B-3A24-C04B-A96B-101805C95158}" type="presOf" srcId="{2ADE7340-AE52-E743-B5DB-3BBA6F9F0C05}" destId="{A22173BD-C267-F242-A47B-395E3348280C}" srcOrd="0" destOrd="0" presId="urn:microsoft.com/office/officeart/2005/8/layout/hProcess4"/>
    <dgm:cxn modelId="{D515849C-6B80-9248-813B-5B2E7B71F2D1}" srcId="{37D36220-7064-0943-9CB0-27C862935217}" destId="{99124B9A-F9A3-2E4A-846C-BCC855B6B7C6}" srcOrd="2" destOrd="0" parTransId="{4615BFDA-6B0B-4946-9C4E-A6D5AE41FE65}" sibTransId="{EF297B9D-4B9D-2E45-9219-B7191271C418}"/>
    <dgm:cxn modelId="{72CDDE9E-EA7B-2241-9006-7B15D91D5B1C}" type="presOf" srcId="{A232AD36-72C8-F940-B639-124BFBA1AF50}" destId="{08E11002-ADCE-0543-B7AD-D18391397798}" srcOrd="1" destOrd="3" presId="urn:microsoft.com/office/officeart/2005/8/layout/hProcess4"/>
    <dgm:cxn modelId="{1D2D5C9F-B27C-4A48-9B6D-18D06AC7F09A}" type="presOf" srcId="{37D36220-7064-0943-9CB0-27C862935217}" destId="{CB2B2D19-C6E7-C54C-A46E-6352A91CD4FC}" srcOrd="0" destOrd="0" presId="urn:microsoft.com/office/officeart/2005/8/layout/hProcess4"/>
    <dgm:cxn modelId="{DABFFEA0-CF0F-4447-9DCD-68294888FF57}" type="presOf" srcId="{F5D1D0BE-6FBF-5444-863A-403E94AE50D3}" destId="{08E11002-ADCE-0543-B7AD-D18391397798}" srcOrd="1" destOrd="0" presId="urn:microsoft.com/office/officeart/2005/8/layout/hProcess4"/>
    <dgm:cxn modelId="{273B9BB4-AB77-0B49-B86A-C2334C1D0A88}" srcId="{C08D34AD-5340-C646-8114-2196757D6BBD}" destId="{37D36220-7064-0943-9CB0-27C862935217}" srcOrd="0" destOrd="0" parTransId="{A252ECB0-748C-CC43-90F6-E443FCF28F12}" sibTransId="{C38D8BD4-DB6E-1F45-907A-9DBCBEFFCB45}"/>
    <dgm:cxn modelId="{EB7D4DB6-69FE-F04B-B1B2-E1827086181E}" type="presOf" srcId="{D5034E3F-9028-DB42-BC8D-A7AFE5B5740D}" destId="{0CD23851-2B2E-974E-9AD1-0F8B94D79A3A}" srcOrd="0" destOrd="0" presId="urn:microsoft.com/office/officeart/2005/8/layout/hProcess4"/>
    <dgm:cxn modelId="{E26020BE-A5BE-4746-980D-0B3B1DA79F79}" srcId="{D5034E3F-9028-DB42-BC8D-A7AFE5B5740D}" destId="{E53D80B1-0528-9E44-95BF-D874811BDE13}" srcOrd="4" destOrd="0" parTransId="{7E60E683-9669-6547-8B8B-381831266E6A}" sibTransId="{4AC6686D-8F55-3848-B3E7-72B28FF523B0}"/>
    <dgm:cxn modelId="{2D3D72BE-7917-814B-BE61-EF640955889F}" type="presOf" srcId="{99124B9A-F9A3-2E4A-846C-BCC855B6B7C6}" destId="{32E7C54D-8B36-904C-A2A6-CC51B610CFC1}" srcOrd="1" destOrd="2" presId="urn:microsoft.com/office/officeart/2005/8/layout/hProcess4"/>
    <dgm:cxn modelId="{9E77A4C3-492A-A64F-849C-876437E93BF8}" srcId="{2ADE7340-AE52-E743-B5DB-3BBA6F9F0C05}" destId="{FC36BD12-41E8-D94C-8F78-9F201F7991BE}" srcOrd="3" destOrd="0" parTransId="{7DB240C7-2208-1942-BEBF-B9C16AD87085}" sibTransId="{2A71AF36-3986-C840-AE70-D55B83B0D3DF}"/>
    <dgm:cxn modelId="{AC81F6C5-4B1B-1543-8FBB-71A78E637C6E}" type="presOf" srcId="{B739A030-B206-E241-9166-9A22E6E5F4AD}" destId="{4EC3E3E0-BEF8-6D47-AC5B-C65934E95934}" srcOrd="0" destOrd="1" presId="urn:microsoft.com/office/officeart/2005/8/layout/hProcess4"/>
    <dgm:cxn modelId="{04AC53C8-B598-E943-A820-353216008D0E}" type="presOf" srcId="{F8AB6157-DA5B-E745-9FC2-B880170E0FBE}" destId="{4EC3E3E0-BEF8-6D47-AC5B-C65934E95934}" srcOrd="0" destOrd="2" presId="urn:microsoft.com/office/officeart/2005/8/layout/hProcess4"/>
    <dgm:cxn modelId="{77FD95C9-DD03-5441-AFC0-B3A26E744B3D}" type="presOf" srcId="{F5D1D0BE-6FBF-5444-863A-403E94AE50D3}" destId="{4EC3E3E0-BEF8-6D47-AC5B-C65934E95934}" srcOrd="0" destOrd="0" presId="urn:microsoft.com/office/officeart/2005/8/layout/hProcess4"/>
    <dgm:cxn modelId="{3B8512CC-6DDB-E244-8D77-43171B750F90}" srcId="{D5034E3F-9028-DB42-BC8D-A7AFE5B5740D}" destId="{F5D1D0BE-6FBF-5444-863A-403E94AE50D3}" srcOrd="0" destOrd="0" parTransId="{001F15C5-A51E-0547-8F41-A058B9A53602}" sibTransId="{886FF3D3-4520-9E4D-A3B8-1EFCBCD65042}"/>
    <dgm:cxn modelId="{386DD9CD-E728-8A48-BE77-6D9B908E5CD3}" type="presOf" srcId="{B739A030-B206-E241-9166-9A22E6E5F4AD}" destId="{08E11002-ADCE-0543-B7AD-D18391397798}" srcOrd="1" destOrd="1" presId="urn:microsoft.com/office/officeart/2005/8/layout/hProcess4"/>
    <dgm:cxn modelId="{EF6290D0-7A9E-6B4E-B75A-13A469213596}" srcId="{37D36220-7064-0943-9CB0-27C862935217}" destId="{CEC5BB0B-2E63-8446-A34B-1694B362284D}" srcOrd="3" destOrd="0" parTransId="{EE12C24A-4166-514E-B65E-52B4FC2ED0E2}" sibTransId="{16229B97-56BD-3D46-9CD0-A79FC0F9644E}"/>
    <dgm:cxn modelId="{95B6F3DF-94DD-6146-AC6B-D2EBE88A60D7}" srcId="{C08D34AD-5340-C646-8114-2196757D6BBD}" destId="{D5034E3F-9028-DB42-BC8D-A7AFE5B5740D}" srcOrd="1" destOrd="0" parTransId="{07445F7D-72D9-E24A-B3F5-76D70E9A1C12}" sibTransId="{AFC6E7A2-067D-044B-911E-8304B51E92B0}"/>
    <dgm:cxn modelId="{23D1A6E9-6BD4-7649-939C-BE5CDD123D72}" type="presOf" srcId="{B59E1D45-E1FE-3444-AA4B-7329E9E12D2A}" destId="{DD56809E-33D4-584F-91CD-3A68716D74E5}" srcOrd="0" destOrd="1" presId="urn:microsoft.com/office/officeart/2005/8/layout/hProcess4"/>
    <dgm:cxn modelId="{1622E1EA-70A0-4744-9121-1A7B67188780}" type="presOf" srcId="{B59E1D45-E1FE-3444-AA4B-7329E9E12D2A}" destId="{32E7C54D-8B36-904C-A2A6-CC51B610CFC1}" srcOrd="1" destOrd="1" presId="urn:microsoft.com/office/officeart/2005/8/layout/hProcess4"/>
    <dgm:cxn modelId="{D086A7F0-2242-DB43-A250-0C52A34566C9}" type="presOf" srcId="{FC36BD12-41E8-D94C-8F78-9F201F7991BE}" destId="{926E4F9B-65A1-4546-B2D8-231E8CF0104F}" srcOrd="0" destOrd="3" presId="urn:microsoft.com/office/officeart/2005/8/layout/hProcess4"/>
    <dgm:cxn modelId="{0CA05CFB-6771-C845-BEDA-50000FAF3119}" type="presOf" srcId="{CEC5BB0B-2E63-8446-A34B-1694B362284D}" destId="{32E7C54D-8B36-904C-A2A6-CC51B610CFC1}" srcOrd="1" destOrd="3" presId="urn:microsoft.com/office/officeart/2005/8/layout/hProcess4"/>
    <dgm:cxn modelId="{4E11D6FF-D374-BE4B-815B-69A905EAF99B}" type="presOf" srcId="{A232AD36-72C8-F940-B639-124BFBA1AF50}" destId="{4EC3E3E0-BEF8-6D47-AC5B-C65934E95934}" srcOrd="0" destOrd="3" presId="urn:microsoft.com/office/officeart/2005/8/layout/hProcess4"/>
    <dgm:cxn modelId="{D50EEBF6-1BA7-7649-B86A-A6ED8D810037}" type="presParOf" srcId="{5AE0C93C-E9DD-054A-A393-C0691EFB66DE}" destId="{C08616A0-46E9-294D-9F1E-DB8B93AE8631}" srcOrd="0" destOrd="0" presId="urn:microsoft.com/office/officeart/2005/8/layout/hProcess4"/>
    <dgm:cxn modelId="{53371CAA-6861-F64A-B30B-BCF620459D86}" type="presParOf" srcId="{5AE0C93C-E9DD-054A-A393-C0691EFB66DE}" destId="{ECD1CEE8-DB8B-E949-9EF9-BA39582D3332}" srcOrd="1" destOrd="0" presId="urn:microsoft.com/office/officeart/2005/8/layout/hProcess4"/>
    <dgm:cxn modelId="{D8276181-E2C8-9D4E-922E-53E97A7A02CF}" type="presParOf" srcId="{5AE0C93C-E9DD-054A-A393-C0691EFB66DE}" destId="{5975115F-2B38-2444-8F4E-11C1B02CF513}" srcOrd="2" destOrd="0" presId="urn:microsoft.com/office/officeart/2005/8/layout/hProcess4"/>
    <dgm:cxn modelId="{73353FF8-EAC1-D241-B515-724F1255BFBC}" type="presParOf" srcId="{5975115F-2B38-2444-8F4E-11C1B02CF513}" destId="{9096A2FB-83C7-C746-8702-92A8B88531D1}" srcOrd="0" destOrd="0" presId="urn:microsoft.com/office/officeart/2005/8/layout/hProcess4"/>
    <dgm:cxn modelId="{CF110E40-BE59-1149-9A12-9FF6B43ED9CE}" type="presParOf" srcId="{9096A2FB-83C7-C746-8702-92A8B88531D1}" destId="{0855C37A-0F4A-EE43-9B92-DD0779BCB33D}" srcOrd="0" destOrd="0" presId="urn:microsoft.com/office/officeart/2005/8/layout/hProcess4"/>
    <dgm:cxn modelId="{23111AA5-0FE1-F042-B218-CA93B8907EBE}" type="presParOf" srcId="{9096A2FB-83C7-C746-8702-92A8B88531D1}" destId="{DD56809E-33D4-584F-91CD-3A68716D74E5}" srcOrd="1" destOrd="0" presId="urn:microsoft.com/office/officeart/2005/8/layout/hProcess4"/>
    <dgm:cxn modelId="{255EDF25-470F-954D-A7AE-9C0BBFDC257E}" type="presParOf" srcId="{9096A2FB-83C7-C746-8702-92A8B88531D1}" destId="{32E7C54D-8B36-904C-A2A6-CC51B610CFC1}" srcOrd="2" destOrd="0" presId="urn:microsoft.com/office/officeart/2005/8/layout/hProcess4"/>
    <dgm:cxn modelId="{C5986A8C-D99E-5041-BC6E-61EC155C5EFE}" type="presParOf" srcId="{9096A2FB-83C7-C746-8702-92A8B88531D1}" destId="{CB2B2D19-C6E7-C54C-A46E-6352A91CD4FC}" srcOrd="3" destOrd="0" presId="urn:microsoft.com/office/officeart/2005/8/layout/hProcess4"/>
    <dgm:cxn modelId="{9C5CDC6C-36A9-DD4E-8214-91D98ABED920}" type="presParOf" srcId="{9096A2FB-83C7-C746-8702-92A8B88531D1}" destId="{03CE88A8-09B5-1F49-9372-B9BFD1FC75CE}" srcOrd="4" destOrd="0" presId="urn:microsoft.com/office/officeart/2005/8/layout/hProcess4"/>
    <dgm:cxn modelId="{A54E22E4-39C0-F544-B4C2-E4BA4DA3997A}" type="presParOf" srcId="{5975115F-2B38-2444-8F4E-11C1B02CF513}" destId="{4AD3EC90-27CA-734F-8F02-1CE92BA9A775}" srcOrd="1" destOrd="0" presId="urn:microsoft.com/office/officeart/2005/8/layout/hProcess4"/>
    <dgm:cxn modelId="{68F40127-5E28-DA4F-A6F0-8F7313D9D5ED}" type="presParOf" srcId="{5975115F-2B38-2444-8F4E-11C1B02CF513}" destId="{D1A53773-594C-0347-81C3-B1D24B16B6F1}" srcOrd="2" destOrd="0" presId="urn:microsoft.com/office/officeart/2005/8/layout/hProcess4"/>
    <dgm:cxn modelId="{CC286A88-D052-9544-84E6-C3878C6414CD}" type="presParOf" srcId="{D1A53773-594C-0347-81C3-B1D24B16B6F1}" destId="{8EBCDEFD-3744-EC4F-8F20-BBD9C4F89D81}" srcOrd="0" destOrd="0" presId="urn:microsoft.com/office/officeart/2005/8/layout/hProcess4"/>
    <dgm:cxn modelId="{25845A9A-4170-0D49-BABA-1ED643469609}" type="presParOf" srcId="{D1A53773-594C-0347-81C3-B1D24B16B6F1}" destId="{4EC3E3E0-BEF8-6D47-AC5B-C65934E95934}" srcOrd="1" destOrd="0" presId="urn:microsoft.com/office/officeart/2005/8/layout/hProcess4"/>
    <dgm:cxn modelId="{D3D71112-4595-584B-B790-5F75226A0EF4}" type="presParOf" srcId="{D1A53773-594C-0347-81C3-B1D24B16B6F1}" destId="{08E11002-ADCE-0543-B7AD-D18391397798}" srcOrd="2" destOrd="0" presId="urn:microsoft.com/office/officeart/2005/8/layout/hProcess4"/>
    <dgm:cxn modelId="{31A83522-B84F-7C4C-8734-0725C0FCAA9D}" type="presParOf" srcId="{D1A53773-594C-0347-81C3-B1D24B16B6F1}" destId="{0CD23851-2B2E-974E-9AD1-0F8B94D79A3A}" srcOrd="3" destOrd="0" presId="urn:microsoft.com/office/officeart/2005/8/layout/hProcess4"/>
    <dgm:cxn modelId="{3F882519-63E9-2947-A631-CB8B22F287C5}" type="presParOf" srcId="{D1A53773-594C-0347-81C3-B1D24B16B6F1}" destId="{D337B515-E4C7-5C42-B7FB-21518EFA0081}" srcOrd="4" destOrd="0" presId="urn:microsoft.com/office/officeart/2005/8/layout/hProcess4"/>
    <dgm:cxn modelId="{9AC74EAC-00E3-284C-86BC-2702796DDA62}" type="presParOf" srcId="{5975115F-2B38-2444-8F4E-11C1B02CF513}" destId="{262A653A-A3BC-E74A-9EE7-667992EF5802}" srcOrd="3" destOrd="0" presId="urn:microsoft.com/office/officeart/2005/8/layout/hProcess4"/>
    <dgm:cxn modelId="{04C61D22-0098-CE49-96B7-6A5E3EF576C2}" type="presParOf" srcId="{5975115F-2B38-2444-8F4E-11C1B02CF513}" destId="{0E4F2E74-DC34-D048-B350-BFC6AEEB0634}" srcOrd="4" destOrd="0" presId="urn:microsoft.com/office/officeart/2005/8/layout/hProcess4"/>
    <dgm:cxn modelId="{3986DE0C-E96E-D54B-8760-386F692378CF}" type="presParOf" srcId="{0E4F2E74-DC34-D048-B350-BFC6AEEB0634}" destId="{FADE50B3-0FBD-FA4A-AD20-062DF6E34907}" srcOrd="0" destOrd="0" presId="urn:microsoft.com/office/officeart/2005/8/layout/hProcess4"/>
    <dgm:cxn modelId="{F3DC9515-4719-314A-8098-7F83BB66C783}" type="presParOf" srcId="{0E4F2E74-DC34-D048-B350-BFC6AEEB0634}" destId="{926E4F9B-65A1-4546-B2D8-231E8CF0104F}" srcOrd="1" destOrd="0" presId="urn:microsoft.com/office/officeart/2005/8/layout/hProcess4"/>
    <dgm:cxn modelId="{ABA7FA33-1081-8F45-96C1-ED6233637F97}" type="presParOf" srcId="{0E4F2E74-DC34-D048-B350-BFC6AEEB0634}" destId="{CF99EAE4-BB5D-7A45-BFE7-0D396295BFBF}" srcOrd="2" destOrd="0" presId="urn:microsoft.com/office/officeart/2005/8/layout/hProcess4"/>
    <dgm:cxn modelId="{AD55B72A-52E2-0547-9387-1975CDAD97AC}" type="presParOf" srcId="{0E4F2E74-DC34-D048-B350-BFC6AEEB0634}" destId="{A22173BD-C267-F242-A47B-395E3348280C}" srcOrd="3" destOrd="0" presId="urn:microsoft.com/office/officeart/2005/8/layout/hProcess4"/>
    <dgm:cxn modelId="{A2A39491-E29E-3E48-B2B2-F65F42915FBE}" type="presParOf" srcId="{0E4F2E74-DC34-D048-B350-BFC6AEEB0634}" destId="{D1EF6756-E2DE-C24C-82C4-1FE9DA35234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86EC7-8253-C04F-B9B7-B0D3CA4B1EF9}" type="doc">
      <dgm:prSet loTypeId="urn:microsoft.com/office/officeart/2005/8/layout/matrix1" loCatId="" qsTypeId="urn:microsoft.com/office/officeart/2005/8/quickstyle/simple4" qsCatId="simple" csTypeId="urn:microsoft.com/office/officeart/2005/8/colors/colorful1" csCatId="colorful" phldr="1"/>
      <dgm:spPr/>
      <dgm:t>
        <a:bodyPr/>
        <a:lstStyle/>
        <a:p>
          <a:endParaRPr lang="en-US"/>
        </a:p>
      </dgm:t>
    </dgm:pt>
    <dgm:pt modelId="{FD9FC893-12C4-3444-BF0D-B02070D8E985}">
      <dgm:prSet phldrT="[Text]"/>
      <dgm:spPr>
        <a:gradFill rotWithShape="0">
          <a:gsLst>
            <a:gs pos="100000">
              <a:srgbClr val="00B0F0"/>
            </a:gs>
            <a:gs pos="100000">
              <a:schemeClr val="accent2">
                <a:tint val="40000"/>
                <a:hueOff val="0"/>
                <a:satOff val="0"/>
                <a:lumOff val="0"/>
                <a:alphaOff val="0"/>
                <a:shade val="84000"/>
                <a:lumMod val="84000"/>
              </a:schemeClr>
            </a:gs>
          </a:gsLst>
        </a:gradFill>
      </dgm:spPr>
      <dgm:t>
        <a:bodyPr/>
        <a:lstStyle/>
        <a:p>
          <a:pPr rtl="0"/>
          <a:r>
            <a:rPr lang="en-US" b="1" dirty="0"/>
            <a:t>Medium Performance High Trust</a:t>
          </a:r>
        </a:p>
      </dgm:t>
    </dgm:pt>
    <dgm:pt modelId="{47D0B172-31A0-124D-96B5-F0FFEFFF4F93}" type="parTrans" cxnId="{0106AEA0-FD30-7046-8E94-EC6752EE7797}">
      <dgm:prSet/>
      <dgm:spPr/>
      <dgm:t>
        <a:bodyPr/>
        <a:lstStyle/>
        <a:p>
          <a:endParaRPr lang="en-US"/>
        </a:p>
      </dgm:t>
    </dgm:pt>
    <dgm:pt modelId="{FD32A43A-6149-8344-9B1C-483745AFA83F}" type="sibTrans" cxnId="{0106AEA0-FD30-7046-8E94-EC6752EE7797}">
      <dgm:prSet/>
      <dgm:spPr/>
      <dgm:t>
        <a:bodyPr/>
        <a:lstStyle/>
        <a:p>
          <a:endParaRPr lang="en-US"/>
        </a:p>
      </dgm:t>
    </dgm:pt>
    <dgm:pt modelId="{2AEC86FF-3383-C44B-A92E-606FA62352A5}">
      <dgm:prSet phldrT="[Text]" custT="1"/>
      <dgm:spPr/>
      <dgm:t>
        <a:bodyPr/>
        <a:lstStyle/>
        <a:p>
          <a:pPr rtl="0"/>
          <a:endParaRPr lang="en-US" sz="1800" dirty="0"/>
        </a:p>
        <a:p>
          <a:pPr rtl="0"/>
          <a:r>
            <a:rPr lang="en-US" sz="2000" b="1" dirty="0">
              <a:solidFill>
                <a:schemeClr val="bg1"/>
              </a:solidFill>
            </a:rPr>
            <a:t>High Performance</a:t>
          </a:r>
        </a:p>
        <a:p>
          <a:pPr rtl="0"/>
          <a:r>
            <a:rPr lang="en-US" sz="2000" b="1" dirty="0">
              <a:solidFill>
                <a:schemeClr val="bg1"/>
              </a:solidFill>
            </a:rPr>
            <a:t>Low Trust</a:t>
          </a:r>
        </a:p>
      </dgm:t>
    </dgm:pt>
    <dgm:pt modelId="{DACB0226-8A90-9649-896A-D3BD0BE75262}" type="parTrans" cxnId="{3E714210-0235-C74D-AA71-4986C3482B1B}">
      <dgm:prSet/>
      <dgm:spPr/>
      <dgm:t>
        <a:bodyPr/>
        <a:lstStyle/>
        <a:p>
          <a:endParaRPr lang="en-US"/>
        </a:p>
      </dgm:t>
    </dgm:pt>
    <dgm:pt modelId="{0EEECBBB-F450-8846-83AD-90EA7EE8495A}" type="sibTrans" cxnId="{3E714210-0235-C74D-AA71-4986C3482B1B}">
      <dgm:prSet/>
      <dgm:spPr/>
      <dgm:t>
        <a:bodyPr/>
        <a:lstStyle/>
        <a:p>
          <a:endParaRPr lang="en-US"/>
        </a:p>
      </dgm:t>
    </dgm:pt>
    <dgm:pt modelId="{50DB5076-1641-8C4F-BD6F-B5A32FBCB7F0}">
      <dgm:prSet phldrT="[Text]" custT="1"/>
      <dgm:spPr/>
      <dgm:t>
        <a:bodyPr/>
        <a:lstStyle/>
        <a:p>
          <a:pPr rtl="0"/>
          <a:endParaRPr lang="en-US" sz="1800" dirty="0"/>
        </a:p>
        <a:p>
          <a:pPr rtl="0"/>
          <a:r>
            <a:rPr lang="en-US" sz="2000" b="1" dirty="0">
              <a:solidFill>
                <a:schemeClr val="bg1"/>
              </a:solidFill>
            </a:rPr>
            <a:t>High Trust</a:t>
          </a:r>
        </a:p>
        <a:p>
          <a:pPr rtl="0"/>
          <a:r>
            <a:rPr lang="en-US" sz="2000" b="1" dirty="0">
              <a:solidFill>
                <a:schemeClr val="bg1"/>
              </a:solidFill>
            </a:rPr>
            <a:t>High Performance</a:t>
          </a:r>
        </a:p>
      </dgm:t>
    </dgm:pt>
    <dgm:pt modelId="{0A600291-8C9F-AF4A-ADB1-522DD54DD547}" type="parTrans" cxnId="{49FAC258-147E-FD46-AD40-C67A44A55728}">
      <dgm:prSet/>
      <dgm:spPr/>
      <dgm:t>
        <a:bodyPr/>
        <a:lstStyle/>
        <a:p>
          <a:endParaRPr lang="en-US"/>
        </a:p>
      </dgm:t>
    </dgm:pt>
    <dgm:pt modelId="{29F2A9B4-7489-C845-9CF2-111CF4C82FE0}" type="sibTrans" cxnId="{49FAC258-147E-FD46-AD40-C67A44A55728}">
      <dgm:prSet/>
      <dgm:spPr/>
      <dgm:t>
        <a:bodyPr/>
        <a:lstStyle/>
        <a:p>
          <a:endParaRPr lang="en-US"/>
        </a:p>
      </dgm:t>
    </dgm:pt>
    <dgm:pt modelId="{6BD41DF3-22AA-FE41-AE95-A810F34D337B}">
      <dgm:prSet phldrT="[Text]" custT="1"/>
      <dgm:spPr/>
      <dgm:t>
        <a:bodyPr/>
        <a:lstStyle/>
        <a:p>
          <a:pPr rtl="0"/>
          <a:r>
            <a:rPr lang="en-US" sz="2000" b="1" dirty="0">
              <a:solidFill>
                <a:schemeClr val="bg1"/>
              </a:solidFill>
            </a:rPr>
            <a:t>Low Performance </a:t>
          </a:r>
        </a:p>
        <a:p>
          <a:pPr rtl="0"/>
          <a:r>
            <a:rPr lang="en-US" sz="2000" b="1" dirty="0">
              <a:solidFill>
                <a:schemeClr val="bg1"/>
              </a:solidFill>
            </a:rPr>
            <a:t>Low Trust</a:t>
          </a:r>
        </a:p>
      </dgm:t>
    </dgm:pt>
    <dgm:pt modelId="{EE1BA796-C5F2-9844-9B66-A6E2BCB5B0EE}" type="parTrans" cxnId="{4825013C-EACA-1541-BBDC-28E35195CD94}">
      <dgm:prSet/>
      <dgm:spPr/>
      <dgm:t>
        <a:bodyPr/>
        <a:lstStyle/>
        <a:p>
          <a:endParaRPr lang="en-US"/>
        </a:p>
      </dgm:t>
    </dgm:pt>
    <dgm:pt modelId="{ACF1EE1F-103D-794B-9040-F540E1257CD3}" type="sibTrans" cxnId="{4825013C-EACA-1541-BBDC-28E35195CD94}">
      <dgm:prSet/>
      <dgm:spPr/>
      <dgm:t>
        <a:bodyPr/>
        <a:lstStyle/>
        <a:p>
          <a:endParaRPr lang="en-US"/>
        </a:p>
      </dgm:t>
    </dgm:pt>
    <dgm:pt modelId="{CB89794A-EBB1-8F40-B231-1D897393E706}">
      <dgm:prSet phldrT="[Text]" custT="1"/>
      <dgm:spPr/>
      <dgm:t>
        <a:bodyPr/>
        <a:lstStyle/>
        <a:p>
          <a:pPr rtl="0"/>
          <a:r>
            <a:rPr lang="en-US" sz="2000" b="1" dirty="0">
              <a:solidFill>
                <a:schemeClr val="bg1"/>
              </a:solidFill>
            </a:rPr>
            <a:t>Low Performance</a:t>
          </a:r>
        </a:p>
        <a:p>
          <a:pPr rtl="0"/>
          <a:r>
            <a:rPr lang="en-US" sz="2000" b="1" dirty="0">
              <a:solidFill>
                <a:schemeClr val="bg1"/>
              </a:solidFill>
            </a:rPr>
            <a:t>High Trust</a:t>
          </a:r>
        </a:p>
      </dgm:t>
    </dgm:pt>
    <dgm:pt modelId="{771514C3-BE4B-D740-9B64-1E482954D867}" type="parTrans" cxnId="{80E6AFAB-6F27-CF47-8BDF-5A59594D4BC7}">
      <dgm:prSet/>
      <dgm:spPr/>
      <dgm:t>
        <a:bodyPr/>
        <a:lstStyle/>
        <a:p>
          <a:endParaRPr lang="en-US"/>
        </a:p>
      </dgm:t>
    </dgm:pt>
    <dgm:pt modelId="{F7D70A3B-256D-3E4E-B621-99FBB3964505}" type="sibTrans" cxnId="{80E6AFAB-6F27-CF47-8BDF-5A59594D4BC7}">
      <dgm:prSet/>
      <dgm:spPr/>
      <dgm:t>
        <a:bodyPr/>
        <a:lstStyle/>
        <a:p>
          <a:endParaRPr lang="en-US"/>
        </a:p>
      </dgm:t>
    </dgm:pt>
    <dgm:pt modelId="{DDB44DD8-4C4F-A348-A0E3-923CE9156B71}" type="pres">
      <dgm:prSet presAssocID="{EFD86EC7-8253-C04F-B9B7-B0D3CA4B1EF9}" presName="diagram" presStyleCnt="0">
        <dgm:presLayoutVars>
          <dgm:chMax val="1"/>
          <dgm:dir/>
          <dgm:animLvl val="ctr"/>
          <dgm:resizeHandles val="exact"/>
        </dgm:presLayoutVars>
      </dgm:prSet>
      <dgm:spPr/>
    </dgm:pt>
    <dgm:pt modelId="{51294B4D-9C4F-FA44-816F-BBBCAE0E3337}" type="pres">
      <dgm:prSet presAssocID="{EFD86EC7-8253-C04F-B9B7-B0D3CA4B1EF9}" presName="matrix" presStyleCnt="0"/>
      <dgm:spPr/>
    </dgm:pt>
    <dgm:pt modelId="{912298E3-8571-AB4C-AC8E-98BE6CE68448}" type="pres">
      <dgm:prSet presAssocID="{EFD86EC7-8253-C04F-B9B7-B0D3CA4B1EF9}" presName="tile1" presStyleLbl="node1" presStyleIdx="0" presStyleCnt="4" custLinFactNeighborX="-747" custLinFactNeighborY="-578"/>
      <dgm:spPr/>
    </dgm:pt>
    <dgm:pt modelId="{314555F1-255C-C543-828B-1E6106B4F9E2}" type="pres">
      <dgm:prSet presAssocID="{EFD86EC7-8253-C04F-B9B7-B0D3CA4B1EF9}" presName="tile1text" presStyleLbl="node1" presStyleIdx="0" presStyleCnt="4">
        <dgm:presLayoutVars>
          <dgm:chMax val="0"/>
          <dgm:chPref val="0"/>
          <dgm:bulletEnabled val="1"/>
        </dgm:presLayoutVars>
      </dgm:prSet>
      <dgm:spPr/>
    </dgm:pt>
    <dgm:pt modelId="{7AB9A1D2-E277-D241-95E8-8DB0492D0454}" type="pres">
      <dgm:prSet presAssocID="{EFD86EC7-8253-C04F-B9B7-B0D3CA4B1EF9}" presName="tile2" presStyleLbl="node1" presStyleIdx="1" presStyleCnt="4"/>
      <dgm:spPr/>
    </dgm:pt>
    <dgm:pt modelId="{2271C926-5299-FB49-B115-DD0A96AD4EA2}" type="pres">
      <dgm:prSet presAssocID="{EFD86EC7-8253-C04F-B9B7-B0D3CA4B1EF9}" presName="tile2text" presStyleLbl="node1" presStyleIdx="1" presStyleCnt="4">
        <dgm:presLayoutVars>
          <dgm:chMax val="0"/>
          <dgm:chPref val="0"/>
          <dgm:bulletEnabled val="1"/>
        </dgm:presLayoutVars>
      </dgm:prSet>
      <dgm:spPr/>
    </dgm:pt>
    <dgm:pt modelId="{F802FCCD-4F28-8342-9473-F36AE5A97599}" type="pres">
      <dgm:prSet presAssocID="{EFD86EC7-8253-C04F-B9B7-B0D3CA4B1EF9}" presName="tile3" presStyleLbl="node1" presStyleIdx="2" presStyleCnt="4"/>
      <dgm:spPr/>
    </dgm:pt>
    <dgm:pt modelId="{7F13EC89-C293-9F42-B2CF-FC9D6C2A8748}" type="pres">
      <dgm:prSet presAssocID="{EFD86EC7-8253-C04F-B9B7-B0D3CA4B1EF9}" presName="tile3text" presStyleLbl="node1" presStyleIdx="2" presStyleCnt="4">
        <dgm:presLayoutVars>
          <dgm:chMax val="0"/>
          <dgm:chPref val="0"/>
          <dgm:bulletEnabled val="1"/>
        </dgm:presLayoutVars>
      </dgm:prSet>
      <dgm:spPr/>
    </dgm:pt>
    <dgm:pt modelId="{589EB9B3-FC13-4343-91C9-626865B3AF2D}" type="pres">
      <dgm:prSet presAssocID="{EFD86EC7-8253-C04F-B9B7-B0D3CA4B1EF9}" presName="tile4" presStyleLbl="node1" presStyleIdx="3" presStyleCnt="4"/>
      <dgm:spPr/>
    </dgm:pt>
    <dgm:pt modelId="{D3573FB6-7C9A-3746-9B12-3352EADB2393}" type="pres">
      <dgm:prSet presAssocID="{EFD86EC7-8253-C04F-B9B7-B0D3CA4B1EF9}" presName="tile4text" presStyleLbl="node1" presStyleIdx="3" presStyleCnt="4">
        <dgm:presLayoutVars>
          <dgm:chMax val="0"/>
          <dgm:chPref val="0"/>
          <dgm:bulletEnabled val="1"/>
        </dgm:presLayoutVars>
      </dgm:prSet>
      <dgm:spPr/>
    </dgm:pt>
    <dgm:pt modelId="{CB0A30CA-D82D-524B-B9D2-2A090E9742FF}" type="pres">
      <dgm:prSet presAssocID="{EFD86EC7-8253-C04F-B9B7-B0D3CA4B1EF9}" presName="centerTile" presStyleLbl="fgShp" presStyleIdx="0" presStyleCnt="1" custLinFactNeighborX="88647">
        <dgm:presLayoutVars>
          <dgm:chMax val="0"/>
          <dgm:chPref val="0"/>
        </dgm:presLayoutVars>
      </dgm:prSet>
      <dgm:spPr/>
    </dgm:pt>
  </dgm:ptLst>
  <dgm:cxnLst>
    <dgm:cxn modelId="{3E714210-0235-C74D-AA71-4986C3482B1B}" srcId="{FD9FC893-12C4-3444-BF0D-B02070D8E985}" destId="{2AEC86FF-3383-C44B-A92E-606FA62352A5}" srcOrd="0" destOrd="0" parTransId="{DACB0226-8A90-9649-896A-D3BD0BE75262}" sibTransId="{0EEECBBB-F450-8846-83AD-90EA7EE8495A}"/>
    <dgm:cxn modelId="{2C58A010-052C-EC4F-A2A6-2C5534C87E25}" type="presOf" srcId="{CB89794A-EBB1-8F40-B231-1D897393E706}" destId="{D3573FB6-7C9A-3746-9B12-3352EADB2393}" srcOrd="1" destOrd="0" presId="urn:microsoft.com/office/officeart/2005/8/layout/matrix1"/>
    <dgm:cxn modelId="{4825013C-EACA-1541-BBDC-28E35195CD94}" srcId="{FD9FC893-12C4-3444-BF0D-B02070D8E985}" destId="{6BD41DF3-22AA-FE41-AE95-A810F34D337B}" srcOrd="2" destOrd="0" parTransId="{EE1BA796-C5F2-9844-9B66-A6E2BCB5B0EE}" sibTransId="{ACF1EE1F-103D-794B-9040-F540E1257CD3}"/>
    <dgm:cxn modelId="{DAC1813C-BBF0-5745-AF53-0F661DC98031}" type="presOf" srcId="{EFD86EC7-8253-C04F-B9B7-B0D3CA4B1EF9}" destId="{DDB44DD8-4C4F-A348-A0E3-923CE9156B71}" srcOrd="0" destOrd="0" presId="urn:microsoft.com/office/officeart/2005/8/layout/matrix1"/>
    <dgm:cxn modelId="{A4A8763E-4F5C-CE4E-B840-B6654F39D02B}" type="presOf" srcId="{2AEC86FF-3383-C44B-A92E-606FA62352A5}" destId="{314555F1-255C-C543-828B-1E6106B4F9E2}" srcOrd="1" destOrd="0" presId="urn:microsoft.com/office/officeart/2005/8/layout/matrix1"/>
    <dgm:cxn modelId="{1EC67F4A-85CF-3047-A31D-22DC7304AE6E}" type="presOf" srcId="{6BD41DF3-22AA-FE41-AE95-A810F34D337B}" destId="{7F13EC89-C293-9F42-B2CF-FC9D6C2A8748}" srcOrd="1" destOrd="0" presId="urn:microsoft.com/office/officeart/2005/8/layout/matrix1"/>
    <dgm:cxn modelId="{3CE90F56-6FD9-0646-9577-6C3ED79C386F}" type="presOf" srcId="{6BD41DF3-22AA-FE41-AE95-A810F34D337B}" destId="{F802FCCD-4F28-8342-9473-F36AE5A97599}" srcOrd="0" destOrd="0" presId="urn:microsoft.com/office/officeart/2005/8/layout/matrix1"/>
    <dgm:cxn modelId="{49FAC258-147E-FD46-AD40-C67A44A55728}" srcId="{FD9FC893-12C4-3444-BF0D-B02070D8E985}" destId="{50DB5076-1641-8C4F-BD6F-B5A32FBCB7F0}" srcOrd="1" destOrd="0" parTransId="{0A600291-8C9F-AF4A-ADB1-522DD54DD547}" sibTransId="{29F2A9B4-7489-C845-9CF2-111CF4C82FE0}"/>
    <dgm:cxn modelId="{C9998E65-08EF-6B40-B70B-A4109C205C62}" type="presOf" srcId="{2AEC86FF-3383-C44B-A92E-606FA62352A5}" destId="{912298E3-8571-AB4C-AC8E-98BE6CE68448}" srcOrd="0" destOrd="0" presId="urn:microsoft.com/office/officeart/2005/8/layout/matrix1"/>
    <dgm:cxn modelId="{3831CF70-7496-324F-B3F3-4FB1D5F8FE4D}" type="presOf" srcId="{50DB5076-1641-8C4F-BD6F-B5A32FBCB7F0}" destId="{2271C926-5299-FB49-B115-DD0A96AD4EA2}" srcOrd="1" destOrd="0" presId="urn:microsoft.com/office/officeart/2005/8/layout/matrix1"/>
    <dgm:cxn modelId="{284EAF9C-DB83-B945-90BD-93586556DE04}" type="presOf" srcId="{50DB5076-1641-8C4F-BD6F-B5A32FBCB7F0}" destId="{7AB9A1D2-E277-D241-95E8-8DB0492D0454}" srcOrd="0" destOrd="0" presId="urn:microsoft.com/office/officeart/2005/8/layout/matrix1"/>
    <dgm:cxn modelId="{1347A19F-C5D3-AE40-BCB0-8522040A86DE}" type="presOf" srcId="{CB89794A-EBB1-8F40-B231-1D897393E706}" destId="{589EB9B3-FC13-4343-91C9-626865B3AF2D}" srcOrd="0" destOrd="0" presId="urn:microsoft.com/office/officeart/2005/8/layout/matrix1"/>
    <dgm:cxn modelId="{0106AEA0-FD30-7046-8E94-EC6752EE7797}" srcId="{EFD86EC7-8253-C04F-B9B7-B0D3CA4B1EF9}" destId="{FD9FC893-12C4-3444-BF0D-B02070D8E985}" srcOrd="0" destOrd="0" parTransId="{47D0B172-31A0-124D-96B5-F0FFEFFF4F93}" sibTransId="{FD32A43A-6149-8344-9B1C-483745AFA83F}"/>
    <dgm:cxn modelId="{B23FB1A4-0E42-8246-91F2-2AB14FE0E800}" type="presOf" srcId="{FD9FC893-12C4-3444-BF0D-B02070D8E985}" destId="{CB0A30CA-D82D-524B-B9D2-2A090E9742FF}" srcOrd="0" destOrd="0" presId="urn:microsoft.com/office/officeart/2005/8/layout/matrix1"/>
    <dgm:cxn modelId="{80E6AFAB-6F27-CF47-8BDF-5A59594D4BC7}" srcId="{FD9FC893-12C4-3444-BF0D-B02070D8E985}" destId="{CB89794A-EBB1-8F40-B231-1D897393E706}" srcOrd="3" destOrd="0" parTransId="{771514C3-BE4B-D740-9B64-1E482954D867}" sibTransId="{F7D70A3B-256D-3E4E-B621-99FBB3964505}"/>
    <dgm:cxn modelId="{456EFD6D-5E2F-B54A-87EC-20BE257A0E89}" type="presParOf" srcId="{DDB44DD8-4C4F-A348-A0E3-923CE9156B71}" destId="{51294B4D-9C4F-FA44-816F-BBBCAE0E3337}" srcOrd="0" destOrd="0" presId="urn:microsoft.com/office/officeart/2005/8/layout/matrix1"/>
    <dgm:cxn modelId="{3211D402-104D-E241-A5F3-B2538A7F8BFA}" type="presParOf" srcId="{51294B4D-9C4F-FA44-816F-BBBCAE0E3337}" destId="{912298E3-8571-AB4C-AC8E-98BE6CE68448}" srcOrd="0" destOrd="0" presId="urn:microsoft.com/office/officeart/2005/8/layout/matrix1"/>
    <dgm:cxn modelId="{E515DB98-E98A-F547-B7D2-8378B695C0C7}" type="presParOf" srcId="{51294B4D-9C4F-FA44-816F-BBBCAE0E3337}" destId="{314555F1-255C-C543-828B-1E6106B4F9E2}" srcOrd="1" destOrd="0" presId="urn:microsoft.com/office/officeart/2005/8/layout/matrix1"/>
    <dgm:cxn modelId="{BCCB291A-BEFF-FD4F-8785-2609EFCF1FFB}" type="presParOf" srcId="{51294B4D-9C4F-FA44-816F-BBBCAE0E3337}" destId="{7AB9A1D2-E277-D241-95E8-8DB0492D0454}" srcOrd="2" destOrd="0" presId="urn:microsoft.com/office/officeart/2005/8/layout/matrix1"/>
    <dgm:cxn modelId="{6945ACF5-C3AF-3C44-B813-E10EF09C3383}" type="presParOf" srcId="{51294B4D-9C4F-FA44-816F-BBBCAE0E3337}" destId="{2271C926-5299-FB49-B115-DD0A96AD4EA2}" srcOrd="3" destOrd="0" presId="urn:microsoft.com/office/officeart/2005/8/layout/matrix1"/>
    <dgm:cxn modelId="{F7A88575-BA14-A04E-AD4A-087BB351E861}" type="presParOf" srcId="{51294B4D-9C4F-FA44-816F-BBBCAE0E3337}" destId="{F802FCCD-4F28-8342-9473-F36AE5A97599}" srcOrd="4" destOrd="0" presId="urn:microsoft.com/office/officeart/2005/8/layout/matrix1"/>
    <dgm:cxn modelId="{F5A172F7-A591-6042-A072-E13E4E8BA3C5}" type="presParOf" srcId="{51294B4D-9C4F-FA44-816F-BBBCAE0E3337}" destId="{7F13EC89-C293-9F42-B2CF-FC9D6C2A8748}" srcOrd="5" destOrd="0" presId="urn:microsoft.com/office/officeart/2005/8/layout/matrix1"/>
    <dgm:cxn modelId="{38720394-CEEA-764A-A3DF-EA23BC36A5F7}" type="presParOf" srcId="{51294B4D-9C4F-FA44-816F-BBBCAE0E3337}" destId="{589EB9B3-FC13-4343-91C9-626865B3AF2D}" srcOrd="6" destOrd="0" presId="urn:microsoft.com/office/officeart/2005/8/layout/matrix1"/>
    <dgm:cxn modelId="{00C9C034-412A-A14F-8AC0-B62BE46096F5}" type="presParOf" srcId="{51294B4D-9C4F-FA44-816F-BBBCAE0E3337}" destId="{D3573FB6-7C9A-3746-9B12-3352EADB2393}" srcOrd="7" destOrd="0" presId="urn:microsoft.com/office/officeart/2005/8/layout/matrix1"/>
    <dgm:cxn modelId="{047DF163-160C-CE47-8BE0-3A08D12436A2}" type="presParOf" srcId="{DDB44DD8-4C4F-A348-A0E3-923CE9156B71}" destId="{CB0A30CA-D82D-524B-B9D2-2A090E9742F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A6948A-3771-8D49-B78F-77B09410A399}" type="doc">
      <dgm:prSet loTypeId="urn:microsoft.com/office/officeart/2005/8/layout/cycle1" loCatId="" qsTypeId="urn:microsoft.com/office/officeart/2005/8/quickstyle/simple1" qsCatId="simple" csTypeId="urn:microsoft.com/office/officeart/2005/8/colors/accent6_2" csCatId="accent6" phldr="1"/>
      <dgm:spPr/>
      <dgm:t>
        <a:bodyPr/>
        <a:lstStyle/>
        <a:p>
          <a:endParaRPr lang="en-US"/>
        </a:p>
      </dgm:t>
    </dgm:pt>
    <dgm:pt modelId="{318C1309-E13D-5D4D-A9BC-E3027B35B48E}">
      <dgm:prSet phldrT="[Text]"/>
      <dgm:spPr/>
      <dgm:t>
        <a:bodyPr/>
        <a:lstStyle/>
        <a:p>
          <a:pPr rtl="0"/>
          <a:r>
            <a:rPr lang="en-US" dirty="0"/>
            <a:t>Hesitant – so risk and liability increases</a:t>
          </a:r>
        </a:p>
      </dgm:t>
    </dgm:pt>
    <dgm:pt modelId="{B021ACE2-FA3F-4A4E-AC04-742DCF14BAE1}" type="parTrans" cxnId="{108E876F-D5BF-0640-989D-669DF1FAF047}">
      <dgm:prSet/>
      <dgm:spPr/>
      <dgm:t>
        <a:bodyPr/>
        <a:lstStyle/>
        <a:p>
          <a:endParaRPr lang="en-US"/>
        </a:p>
      </dgm:t>
    </dgm:pt>
    <dgm:pt modelId="{56E13D1E-6BED-A54A-AB97-522D5AAB3F43}" type="sibTrans" cxnId="{108E876F-D5BF-0640-989D-669DF1FAF047}">
      <dgm:prSet/>
      <dgm:spPr/>
      <dgm:t>
        <a:bodyPr/>
        <a:lstStyle/>
        <a:p>
          <a:endParaRPr lang="en-US"/>
        </a:p>
      </dgm:t>
    </dgm:pt>
    <dgm:pt modelId="{70F8B90B-C1C3-F34A-9F5F-E0C704C09256}">
      <dgm:prSet phldrT="[Text]"/>
      <dgm:spPr/>
      <dgm:t>
        <a:bodyPr/>
        <a:lstStyle/>
        <a:p>
          <a:pPr rtl="0"/>
          <a:r>
            <a:rPr lang="en-US" dirty="0"/>
            <a:t>Supervisors withdraw from proactive supervision</a:t>
          </a:r>
        </a:p>
      </dgm:t>
    </dgm:pt>
    <dgm:pt modelId="{C08A66D3-7903-DC44-A1B5-2FDF750E4BCF}" type="parTrans" cxnId="{D51AD916-3B9C-6141-83F5-856737BB6848}">
      <dgm:prSet/>
      <dgm:spPr/>
      <dgm:t>
        <a:bodyPr/>
        <a:lstStyle/>
        <a:p>
          <a:endParaRPr lang="en-US"/>
        </a:p>
      </dgm:t>
    </dgm:pt>
    <dgm:pt modelId="{5E40CA86-950B-2243-87BC-61A9D41686CA}" type="sibTrans" cxnId="{D51AD916-3B9C-6141-83F5-856737BB6848}">
      <dgm:prSet/>
      <dgm:spPr/>
      <dgm:t>
        <a:bodyPr/>
        <a:lstStyle/>
        <a:p>
          <a:endParaRPr lang="en-US"/>
        </a:p>
      </dgm:t>
    </dgm:pt>
    <dgm:pt modelId="{8DB9C975-DEFE-2C4C-AC3E-54AA36AE5620}">
      <dgm:prSet phldrT="[Text]"/>
      <dgm:spPr/>
      <dgm:t>
        <a:bodyPr/>
        <a:lstStyle/>
        <a:p>
          <a:pPr rtl="0"/>
          <a:r>
            <a:rPr lang="en-US" dirty="0"/>
            <a:t>Passive observers and good bureaucrats</a:t>
          </a:r>
        </a:p>
      </dgm:t>
    </dgm:pt>
    <dgm:pt modelId="{DC6BAD86-8C76-CF49-ACB4-8F7861072B59}" type="parTrans" cxnId="{FEB9BB59-C035-CD4D-BCBC-A38337CDF4CD}">
      <dgm:prSet/>
      <dgm:spPr/>
      <dgm:t>
        <a:bodyPr/>
        <a:lstStyle/>
        <a:p>
          <a:endParaRPr lang="en-US"/>
        </a:p>
      </dgm:t>
    </dgm:pt>
    <dgm:pt modelId="{24A0E09D-ED7A-5743-8E80-F51DBB8980A8}" type="sibTrans" cxnId="{FEB9BB59-C035-CD4D-BCBC-A38337CDF4CD}">
      <dgm:prSet/>
      <dgm:spPr/>
      <dgm:t>
        <a:bodyPr/>
        <a:lstStyle/>
        <a:p>
          <a:endParaRPr lang="en-US"/>
        </a:p>
      </dgm:t>
    </dgm:pt>
    <dgm:pt modelId="{0F7C8729-9B25-A749-83C9-2B9FCF376B53}">
      <dgm:prSet phldrT="[Text]"/>
      <dgm:spPr/>
      <dgm:t>
        <a:bodyPr/>
        <a:lstStyle/>
        <a:p>
          <a:pPr rtl="0"/>
          <a:r>
            <a:rPr lang="en-US" dirty="0"/>
            <a:t>Lack the skills to train rookie supervisors</a:t>
          </a:r>
        </a:p>
      </dgm:t>
    </dgm:pt>
    <dgm:pt modelId="{1F311223-C1CF-C044-ABD2-6406597AE08B}" type="parTrans" cxnId="{CED53B0A-58CA-0B4D-9FB2-7B4D5FFC430B}">
      <dgm:prSet/>
      <dgm:spPr/>
      <dgm:t>
        <a:bodyPr/>
        <a:lstStyle/>
        <a:p>
          <a:endParaRPr lang="en-US"/>
        </a:p>
      </dgm:t>
    </dgm:pt>
    <dgm:pt modelId="{E2B5605D-42A5-4B4A-925C-9FB7423A2E6D}" type="sibTrans" cxnId="{CED53B0A-58CA-0B4D-9FB2-7B4D5FFC430B}">
      <dgm:prSet/>
      <dgm:spPr/>
      <dgm:t>
        <a:bodyPr/>
        <a:lstStyle/>
        <a:p>
          <a:endParaRPr lang="en-US"/>
        </a:p>
      </dgm:t>
    </dgm:pt>
    <dgm:pt modelId="{FE86E35A-B613-D942-BC30-EFEFB316C1E1}">
      <dgm:prSet phldrT="[Text]"/>
      <dgm:spPr/>
      <dgm:t>
        <a:bodyPr/>
        <a:lstStyle/>
        <a:p>
          <a:pPr rtl="0"/>
          <a:r>
            <a:rPr lang="en-US" dirty="0"/>
            <a:t>Lacking experience &amp; qualifications</a:t>
          </a:r>
        </a:p>
      </dgm:t>
    </dgm:pt>
    <dgm:pt modelId="{D10313A7-D30C-AD46-A85A-57DB64D8D587}" type="parTrans" cxnId="{6CA2FF6D-955E-754D-9824-DD410C3B0446}">
      <dgm:prSet/>
      <dgm:spPr/>
      <dgm:t>
        <a:bodyPr/>
        <a:lstStyle/>
        <a:p>
          <a:endParaRPr lang="en-US"/>
        </a:p>
      </dgm:t>
    </dgm:pt>
    <dgm:pt modelId="{E47F0AB1-98ED-A24A-9580-58DC6BA22522}" type="sibTrans" cxnId="{6CA2FF6D-955E-754D-9824-DD410C3B0446}">
      <dgm:prSet/>
      <dgm:spPr/>
      <dgm:t>
        <a:bodyPr/>
        <a:lstStyle/>
        <a:p>
          <a:endParaRPr lang="en-US"/>
        </a:p>
      </dgm:t>
    </dgm:pt>
    <dgm:pt modelId="{27CC301F-DF37-8740-ABE8-8BD241ADAA86}" type="pres">
      <dgm:prSet presAssocID="{4DA6948A-3771-8D49-B78F-77B09410A399}" presName="cycle" presStyleCnt="0">
        <dgm:presLayoutVars>
          <dgm:dir/>
          <dgm:resizeHandles val="exact"/>
        </dgm:presLayoutVars>
      </dgm:prSet>
      <dgm:spPr/>
    </dgm:pt>
    <dgm:pt modelId="{0DA84456-F842-DA4D-9025-7F461E964162}" type="pres">
      <dgm:prSet presAssocID="{318C1309-E13D-5D4D-A9BC-E3027B35B48E}" presName="dummy" presStyleCnt="0"/>
      <dgm:spPr/>
    </dgm:pt>
    <dgm:pt modelId="{A3AEB83B-0FBC-CE4F-94AB-5EF29EFCB4A5}" type="pres">
      <dgm:prSet presAssocID="{318C1309-E13D-5D4D-A9BC-E3027B35B48E}" presName="node" presStyleLbl="revTx" presStyleIdx="0" presStyleCnt="5">
        <dgm:presLayoutVars>
          <dgm:bulletEnabled val="1"/>
        </dgm:presLayoutVars>
      </dgm:prSet>
      <dgm:spPr/>
    </dgm:pt>
    <dgm:pt modelId="{8C29B263-83AE-104B-BC51-64CA10CA7296}" type="pres">
      <dgm:prSet presAssocID="{56E13D1E-6BED-A54A-AB97-522D5AAB3F43}" presName="sibTrans" presStyleLbl="node1" presStyleIdx="0" presStyleCnt="5"/>
      <dgm:spPr/>
    </dgm:pt>
    <dgm:pt modelId="{8A21953D-FE36-1847-8379-09257ABE58C3}" type="pres">
      <dgm:prSet presAssocID="{70F8B90B-C1C3-F34A-9F5F-E0C704C09256}" presName="dummy" presStyleCnt="0"/>
      <dgm:spPr/>
    </dgm:pt>
    <dgm:pt modelId="{7E587EB9-FB9E-B24F-8754-0E4DB3CD1BEE}" type="pres">
      <dgm:prSet presAssocID="{70F8B90B-C1C3-F34A-9F5F-E0C704C09256}" presName="node" presStyleLbl="revTx" presStyleIdx="1" presStyleCnt="5">
        <dgm:presLayoutVars>
          <dgm:bulletEnabled val="1"/>
        </dgm:presLayoutVars>
      </dgm:prSet>
      <dgm:spPr/>
    </dgm:pt>
    <dgm:pt modelId="{09E60F25-2B75-7D4D-B222-447AB5A79AF7}" type="pres">
      <dgm:prSet presAssocID="{5E40CA86-950B-2243-87BC-61A9D41686CA}" presName="sibTrans" presStyleLbl="node1" presStyleIdx="1" presStyleCnt="5"/>
      <dgm:spPr/>
    </dgm:pt>
    <dgm:pt modelId="{B91BD94D-B815-5A4D-98CB-974B006EBD26}" type="pres">
      <dgm:prSet presAssocID="{8DB9C975-DEFE-2C4C-AC3E-54AA36AE5620}" presName="dummy" presStyleCnt="0"/>
      <dgm:spPr/>
    </dgm:pt>
    <dgm:pt modelId="{9E57455D-0A3D-8548-8BFE-94B45F1DAA8F}" type="pres">
      <dgm:prSet presAssocID="{8DB9C975-DEFE-2C4C-AC3E-54AA36AE5620}" presName="node" presStyleLbl="revTx" presStyleIdx="2" presStyleCnt="5">
        <dgm:presLayoutVars>
          <dgm:bulletEnabled val="1"/>
        </dgm:presLayoutVars>
      </dgm:prSet>
      <dgm:spPr/>
    </dgm:pt>
    <dgm:pt modelId="{3D984594-F1CD-AD47-A40B-119AD912A718}" type="pres">
      <dgm:prSet presAssocID="{24A0E09D-ED7A-5743-8E80-F51DBB8980A8}" presName="sibTrans" presStyleLbl="node1" presStyleIdx="2" presStyleCnt="5"/>
      <dgm:spPr/>
    </dgm:pt>
    <dgm:pt modelId="{4FFAF70C-C65C-8D4A-A45A-28FB82BF452B}" type="pres">
      <dgm:prSet presAssocID="{0F7C8729-9B25-A749-83C9-2B9FCF376B53}" presName="dummy" presStyleCnt="0"/>
      <dgm:spPr/>
    </dgm:pt>
    <dgm:pt modelId="{E7EF9EA5-274E-FD49-8AE8-F09C47E9521F}" type="pres">
      <dgm:prSet presAssocID="{0F7C8729-9B25-A749-83C9-2B9FCF376B53}" presName="node" presStyleLbl="revTx" presStyleIdx="3" presStyleCnt="5">
        <dgm:presLayoutVars>
          <dgm:bulletEnabled val="1"/>
        </dgm:presLayoutVars>
      </dgm:prSet>
      <dgm:spPr/>
    </dgm:pt>
    <dgm:pt modelId="{BFB249B2-87C8-4D4E-874A-914E6827613F}" type="pres">
      <dgm:prSet presAssocID="{E2B5605D-42A5-4B4A-925C-9FB7423A2E6D}" presName="sibTrans" presStyleLbl="node1" presStyleIdx="3" presStyleCnt="5"/>
      <dgm:spPr/>
    </dgm:pt>
    <dgm:pt modelId="{2AE0901B-648F-AD4F-B3CD-DD7B7507B4E9}" type="pres">
      <dgm:prSet presAssocID="{FE86E35A-B613-D942-BC30-EFEFB316C1E1}" presName="dummy" presStyleCnt="0"/>
      <dgm:spPr/>
    </dgm:pt>
    <dgm:pt modelId="{7C6289E8-1376-FE41-9CEA-12F21F079425}" type="pres">
      <dgm:prSet presAssocID="{FE86E35A-B613-D942-BC30-EFEFB316C1E1}" presName="node" presStyleLbl="revTx" presStyleIdx="4" presStyleCnt="5">
        <dgm:presLayoutVars>
          <dgm:bulletEnabled val="1"/>
        </dgm:presLayoutVars>
      </dgm:prSet>
      <dgm:spPr/>
    </dgm:pt>
    <dgm:pt modelId="{86F0E1D3-C1FF-F844-BDCC-19EAA5EEF1A5}" type="pres">
      <dgm:prSet presAssocID="{E47F0AB1-98ED-A24A-9580-58DC6BA22522}" presName="sibTrans" presStyleLbl="node1" presStyleIdx="4" presStyleCnt="5"/>
      <dgm:spPr/>
    </dgm:pt>
  </dgm:ptLst>
  <dgm:cxnLst>
    <dgm:cxn modelId="{42138406-16F9-1F45-A22C-C17F2BD3A89E}" type="presOf" srcId="{E2B5605D-42A5-4B4A-925C-9FB7423A2E6D}" destId="{BFB249B2-87C8-4D4E-874A-914E6827613F}" srcOrd="0" destOrd="0" presId="urn:microsoft.com/office/officeart/2005/8/layout/cycle1"/>
    <dgm:cxn modelId="{CED53B0A-58CA-0B4D-9FB2-7B4D5FFC430B}" srcId="{4DA6948A-3771-8D49-B78F-77B09410A399}" destId="{0F7C8729-9B25-A749-83C9-2B9FCF376B53}" srcOrd="3" destOrd="0" parTransId="{1F311223-C1CF-C044-ABD2-6406597AE08B}" sibTransId="{E2B5605D-42A5-4B4A-925C-9FB7423A2E6D}"/>
    <dgm:cxn modelId="{D51AD916-3B9C-6141-83F5-856737BB6848}" srcId="{4DA6948A-3771-8D49-B78F-77B09410A399}" destId="{70F8B90B-C1C3-F34A-9F5F-E0C704C09256}" srcOrd="1" destOrd="0" parTransId="{C08A66D3-7903-DC44-A1B5-2FDF750E4BCF}" sibTransId="{5E40CA86-950B-2243-87BC-61A9D41686CA}"/>
    <dgm:cxn modelId="{848F9822-3D73-7D4E-A3F8-50E4EB5BBB1F}" type="presOf" srcId="{70F8B90B-C1C3-F34A-9F5F-E0C704C09256}" destId="{7E587EB9-FB9E-B24F-8754-0E4DB3CD1BEE}" srcOrd="0" destOrd="0" presId="urn:microsoft.com/office/officeart/2005/8/layout/cycle1"/>
    <dgm:cxn modelId="{FEB9BB59-C035-CD4D-BCBC-A38337CDF4CD}" srcId="{4DA6948A-3771-8D49-B78F-77B09410A399}" destId="{8DB9C975-DEFE-2C4C-AC3E-54AA36AE5620}" srcOrd="2" destOrd="0" parTransId="{DC6BAD86-8C76-CF49-ACB4-8F7861072B59}" sibTransId="{24A0E09D-ED7A-5743-8E80-F51DBB8980A8}"/>
    <dgm:cxn modelId="{E9301B6B-3BB8-1A45-BB4F-EBE5E2AAB724}" type="presOf" srcId="{24A0E09D-ED7A-5743-8E80-F51DBB8980A8}" destId="{3D984594-F1CD-AD47-A40B-119AD912A718}" srcOrd="0" destOrd="0" presId="urn:microsoft.com/office/officeart/2005/8/layout/cycle1"/>
    <dgm:cxn modelId="{6CA2FF6D-955E-754D-9824-DD410C3B0446}" srcId="{4DA6948A-3771-8D49-B78F-77B09410A399}" destId="{FE86E35A-B613-D942-BC30-EFEFB316C1E1}" srcOrd="4" destOrd="0" parTransId="{D10313A7-D30C-AD46-A85A-57DB64D8D587}" sibTransId="{E47F0AB1-98ED-A24A-9580-58DC6BA22522}"/>
    <dgm:cxn modelId="{108E876F-D5BF-0640-989D-669DF1FAF047}" srcId="{4DA6948A-3771-8D49-B78F-77B09410A399}" destId="{318C1309-E13D-5D4D-A9BC-E3027B35B48E}" srcOrd="0" destOrd="0" parTransId="{B021ACE2-FA3F-4A4E-AC04-742DCF14BAE1}" sibTransId="{56E13D1E-6BED-A54A-AB97-522D5AAB3F43}"/>
    <dgm:cxn modelId="{6A2FD775-733D-184C-B384-61C5013ED417}" type="presOf" srcId="{FE86E35A-B613-D942-BC30-EFEFB316C1E1}" destId="{7C6289E8-1376-FE41-9CEA-12F21F079425}" srcOrd="0" destOrd="0" presId="urn:microsoft.com/office/officeart/2005/8/layout/cycle1"/>
    <dgm:cxn modelId="{932EE4A8-4C30-884A-98AC-8889AD7C7DA8}" type="presOf" srcId="{4DA6948A-3771-8D49-B78F-77B09410A399}" destId="{27CC301F-DF37-8740-ABE8-8BD241ADAA86}" srcOrd="0" destOrd="0" presId="urn:microsoft.com/office/officeart/2005/8/layout/cycle1"/>
    <dgm:cxn modelId="{335621AD-F3AC-F446-902A-0024CBC7B1A4}" type="presOf" srcId="{318C1309-E13D-5D4D-A9BC-E3027B35B48E}" destId="{A3AEB83B-0FBC-CE4F-94AB-5EF29EFCB4A5}" srcOrd="0" destOrd="0" presId="urn:microsoft.com/office/officeart/2005/8/layout/cycle1"/>
    <dgm:cxn modelId="{2F3867D4-FE5E-A744-83DE-16FA9FCC9485}" type="presOf" srcId="{E47F0AB1-98ED-A24A-9580-58DC6BA22522}" destId="{86F0E1D3-C1FF-F844-BDCC-19EAA5EEF1A5}" srcOrd="0" destOrd="0" presId="urn:microsoft.com/office/officeart/2005/8/layout/cycle1"/>
    <dgm:cxn modelId="{13A801DF-6626-3F4B-B82F-6B23E038E3E3}" type="presOf" srcId="{0F7C8729-9B25-A749-83C9-2B9FCF376B53}" destId="{E7EF9EA5-274E-FD49-8AE8-F09C47E9521F}" srcOrd="0" destOrd="0" presId="urn:microsoft.com/office/officeart/2005/8/layout/cycle1"/>
    <dgm:cxn modelId="{75CE99E7-37EF-1245-A498-D3E3FCC939DD}" type="presOf" srcId="{8DB9C975-DEFE-2C4C-AC3E-54AA36AE5620}" destId="{9E57455D-0A3D-8548-8BFE-94B45F1DAA8F}" srcOrd="0" destOrd="0" presId="urn:microsoft.com/office/officeart/2005/8/layout/cycle1"/>
    <dgm:cxn modelId="{3C33BDEB-24FB-8346-99A9-CE807693EE1A}" type="presOf" srcId="{56E13D1E-6BED-A54A-AB97-522D5AAB3F43}" destId="{8C29B263-83AE-104B-BC51-64CA10CA7296}" srcOrd="0" destOrd="0" presId="urn:microsoft.com/office/officeart/2005/8/layout/cycle1"/>
    <dgm:cxn modelId="{702D04F9-C109-2C45-815A-AC5E54B0A5D7}" type="presOf" srcId="{5E40CA86-950B-2243-87BC-61A9D41686CA}" destId="{09E60F25-2B75-7D4D-B222-447AB5A79AF7}" srcOrd="0" destOrd="0" presId="urn:microsoft.com/office/officeart/2005/8/layout/cycle1"/>
    <dgm:cxn modelId="{61DA4AC6-B449-244B-AD14-3FE352E162DA}" type="presParOf" srcId="{27CC301F-DF37-8740-ABE8-8BD241ADAA86}" destId="{0DA84456-F842-DA4D-9025-7F461E964162}" srcOrd="0" destOrd="0" presId="urn:microsoft.com/office/officeart/2005/8/layout/cycle1"/>
    <dgm:cxn modelId="{1CCE02CE-E053-6946-B359-1615A8F9ECC2}" type="presParOf" srcId="{27CC301F-DF37-8740-ABE8-8BD241ADAA86}" destId="{A3AEB83B-0FBC-CE4F-94AB-5EF29EFCB4A5}" srcOrd="1" destOrd="0" presId="urn:microsoft.com/office/officeart/2005/8/layout/cycle1"/>
    <dgm:cxn modelId="{2E9453A1-3E21-F84E-99BD-30640DD8B861}" type="presParOf" srcId="{27CC301F-DF37-8740-ABE8-8BD241ADAA86}" destId="{8C29B263-83AE-104B-BC51-64CA10CA7296}" srcOrd="2" destOrd="0" presId="urn:microsoft.com/office/officeart/2005/8/layout/cycle1"/>
    <dgm:cxn modelId="{89D8B504-A8D5-7A4A-B474-5E6E1275A0F8}" type="presParOf" srcId="{27CC301F-DF37-8740-ABE8-8BD241ADAA86}" destId="{8A21953D-FE36-1847-8379-09257ABE58C3}" srcOrd="3" destOrd="0" presId="urn:microsoft.com/office/officeart/2005/8/layout/cycle1"/>
    <dgm:cxn modelId="{11F42B5F-9210-D84C-9F35-6E772AF23C2E}" type="presParOf" srcId="{27CC301F-DF37-8740-ABE8-8BD241ADAA86}" destId="{7E587EB9-FB9E-B24F-8754-0E4DB3CD1BEE}" srcOrd="4" destOrd="0" presId="urn:microsoft.com/office/officeart/2005/8/layout/cycle1"/>
    <dgm:cxn modelId="{3BA28FD5-FBF5-2E47-9E8F-749046A1D78A}" type="presParOf" srcId="{27CC301F-DF37-8740-ABE8-8BD241ADAA86}" destId="{09E60F25-2B75-7D4D-B222-447AB5A79AF7}" srcOrd="5" destOrd="0" presId="urn:microsoft.com/office/officeart/2005/8/layout/cycle1"/>
    <dgm:cxn modelId="{12952726-4B47-BD43-A05C-A01CA855A781}" type="presParOf" srcId="{27CC301F-DF37-8740-ABE8-8BD241ADAA86}" destId="{B91BD94D-B815-5A4D-98CB-974B006EBD26}" srcOrd="6" destOrd="0" presId="urn:microsoft.com/office/officeart/2005/8/layout/cycle1"/>
    <dgm:cxn modelId="{969E268F-BFD0-C844-985C-06E6812F30E0}" type="presParOf" srcId="{27CC301F-DF37-8740-ABE8-8BD241ADAA86}" destId="{9E57455D-0A3D-8548-8BFE-94B45F1DAA8F}" srcOrd="7" destOrd="0" presId="urn:microsoft.com/office/officeart/2005/8/layout/cycle1"/>
    <dgm:cxn modelId="{1639C34D-0CD2-454E-9072-CF811FA79980}" type="presParOf" srcId="{27CC301F-DF37-8740-ABE8-8BD241ADAA86}" destId="{3D984594-F1CD-AD47-A40B-119AD912A718}" srcOrd="8" destOrd="0" presId="urn:microsoft.com/office/officeart/2005/8/layout/cycle1"/>
    <dgm:cxn modelId="{46B8D08D-7034-1945-BD9A-AAA6C4F5C54D}" type="presParOf" srcId="{27CC301F-DF37-8740-ABE8-8BD241ADAA86}" destId="{4FFAF70C-C65C-8D4A-A45A-28FB82BF452B}" srcOrd="9" destOrd="0" presId="urn:microsoft.com/office/officeart/2005/8/layout/cycle1"/>
    <dgm:cxn modelId="{19F0579C-C7D8-C048-A106-B8FCC41CB704}" type="presParOf" srcId="{27CC301F-DF37-8740-ABE8-8BD241ADAA86}" destId="{E7EF9EA5-274E-FD49-8AE8-F09C47E9521F}" srcOrd="10" destOrd="0" presId="urn:microsoft.com/office/officeart/2005/8/layout/cycle1"/>
    <dgm:cxn modelId="{162AF716-9977-E248-ACDD-A4DB3FC4763E}" type="presParOf" srcId="{27CC301F-DF37-8740-ABE8-8BD241ADAA86}" destId="{BFB249B2-87C8-4D4E-874A-914E6827613F}" srcOrd="11" destOrd="0" presId="urn:microsoft.com/office/officeart/2005/8/layout/cycle1"/>
    <dgm:cxn modelId="{24E23D73-5AE9-7146-9F0D-E923AD13EBDB}" type="presParOf" srcId="{27CC301F-DF37-8740-ABE8-8BD241ADAA86}" destId="{2AE0901B-648F-AD4F-B3CD-DD7B7507B4E9}" srcOrd="12" destOrd="0" presId="urn:microsoft.com/office/officeart/2005/8/layout/cycle1"/>
    <dgm:cxn modelId="{02257F7D-BD0C-BA4D-8C19-B9C694558FAE}" type="presParOf" srcId="{27CC301F-DF37-8740-ABE8-8BD241ADAA86}" destId="{7C6289E8-1376-FE41-9CEA-12F21F079425}" srcOrd="13" destOrd="0" presId="urn:microsoft.com/office/officeart/2005/8/layout/cycle1"/>
    <dgm:cxn modelId="{C6678B83-1881-7E44-B53F-2D7846C6A471}" type="presParOf" srcId="{27CC301F-DF37-8740-ABE8-8BD241ADAA86}" destId="{86F0E1D3-C1FF-F844-BDCC-19EAA5EEF1A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EBE25C-4B4C-324F-9351-0E4EC796A217}" type="doc">
      <dgm:prSet loTypeId="urn:microsoft.com/office/officeart/2005/8/layout/orgChart1" loCatId="" qsTypeId="urn:microsoft.com/office/officeart/2005/8/quickstyle/simple1" qsCatId="simple" csTypeId="urn:microsoft.com/office/officeart/2005/8/colors/accent6_2" csCatId="accent6" phldr="1"/>
      <dgm:spPr/>
      <dgm:t>
        <a:bodyPr/>
        <a:lstStyle/>
        <a:p>
          <a:endParaRPr lang="en-US"/>
        </a:p>
      </dgm:t>
    </dgm:pt>
    <dgm:pt modelId="{F28CE931-5E30-4A44-8BE5-31AA6E5C9140}">
      <dgm:prSet phldrT="[Text]"/>
      <dgm:spPr/>
      <dgm:t>
        <a:bodyPr/>
        <a:lstStyle/>
        <a:p>
          <a:pPr rtl="0"/>
          <a:r>
            <a:rPr lang="en-US" dirty="0"/>
            <a:t>Chief</a:t>
          </a:r>
        </a:p>
      </dgm:t>
    </dgm:pt>
    <dgm:pt modelId="{BEA918FF-EFDE-6444-93F0-3FDE8177E162}" type="parTrans" cxnId="{1E09C5D6-1171-594E-B0EB-5581094DB48C}">
      <dgm:prSet/>
      <dgm:spPr/>
      <dgm:t>
        <a:bodyPr/>
        <a:lstStyle/>
        <a:p>
          <a:endParaRPr lang="en-US"/>
        </a:p>
      </dgm:t>
    </dgm:pt>
    <dgm:pt modelId="{EC01F4D2-1651-5644-948D-F2B35AB5A564}" type="sibTrans" cxnId="{1E09C5D6-1171-594E-B0EB-5581094DB48C}">
      <dgm:prSet/>
      <dgm:spPr/>
      <dgm:t>
        <a:bodyPr/>
        <a:lstStyle/>
        <a:p>
          <a:endParaRPr lang="en-US"/>
        </a:p>
      </dgm:t>
    </dgm:pt>
    <dgm:pt modelId="{73BF0396-8FE3-9D4D-A033-87E3238EE2B1}" type="asst">
      <dgm:prSet phldrT="[Text]"/>
      <dgm:spPr/>
      <dgm:t>
        <a:bodyPr/>
        <a:lstStyle/>
        <a:p>
          <a:pPr rtl="0"/>
          <a:r>
            <a:rPr lang="en-US" dirty="0"/>
            <a:t>Senior Management Team</a:t>
          </a:r>
        </a:p>
      </dgm:t>
    </dgm:pt>
    <dgm:pt modelId="{83DAE2B3-8E79-DC49-A925-201631ECBA0C}" type="parTrans" cxnId="{56AF7D4A-ED6E-0F4E-B38D-CF99AAB777D9}">
      <dgm:prSet/>
      <dgm:spPr/>
      <dgm:t>
        <a:bodyPr/>
        <a:lstStyle/>
        <a:p>
          <a:endParaRPr lang="en-US"/>
        </a:p>
      </dgm:t>
    </dgm:pt>
    <dgm:pt modelId="{1B9DAC1E-7074-8D47-ACA5-52865190E283}" type="sibTrans" cxnId="{56AF7D4A-ED6E-0F4E-B38D-CF99AAB777D9}">
      <dgm:prSet/>
      <dgm:spPr/>
      <dgm:t>
        <a:bodyPr/>
        <a:lstStyle/>
        <a:p>
          <a:endParaRPr lang="en-US"/>
        </a:p>
      </dgm:t>
    </dgm:pt>
    <dgm:pt modelId="{6A7C2861-98BE-624E-8785-E62054EC757B}">
      <dgm:prSet phldrT="[Text]"/>
      <dgm:spPr/>
      <dgm:t>
        <a:bodyPr/>
        <a:lstStyle/>
        <a:p>
          <a:pPr rtl="0"/>
          <a:r>
            <a:rPr lang="en-US" dirty="0"/>
            <a:t>Inspector</a:t>
          </a:r>
        </a:p>
      </dgm:t>
    </dgm:pt>
    <dgm:pt modelId="{2F54340E-6DF3-8A4B-B326-95165D826855}" type="parTrans" cxnId="{D6CA878B-E5A6-B742-B42F-7110AD70803E}">
      <dgm:prSet/>
      <dgm:spPr/>
      <dgm:t>
        <a:bodyPr/>
        <a:lstStyle/>
        <a:p>
          <a:endParaRPr lang="en-US"/>
        </a:p>
      </dgm:t>
    </dgm:pt>
    <dgm:pt modelId="{66779520-1D7B-D848-B55A-4E3BCA7C8525}" type="sibTrans" cxnId="{D6CA878B-E5A6-B742-B42F-7110AD70803E}">
      <dgm:prSet/>
      <dgm:spPr/>
      <dgm:t>
        <a:bodyPr/>
        <a:lstStyle/>
        <a:p>
          <a:endParaRPr lang="en-US"/>
        </a:p>
      </dgm:t>
    </dgm:pt>
    <dgm:pt modelId="{D4A5DCAE-42C3-054D-A28E-2E434EE765B0}">
      <dgm:prSet phldrT="[Text]"/>
      <dgm:spPr/>
      <dgm:t>
        <a:bodyPr/>
        <a:lstStyle/>
        <a:p>
          <a:pPr rtl="0"/>
          <a:r>
            <a:rPr lang="en-US" dirty="0"/>
            <a:t>Sergeant</a:t>
          </a:r>
        </a:p>
      </dgm:t>
    </dgm:pt>
    <dgm:pt modelId="{EA7C0427-6349-F34C-850D-667F9B03D4CE}" type="parTrans" cxnId="{F6296032-FA31-324B-ACCA-3D8090D3AE26}">
      <dgm:prSet/>
      <dgm:spPr/>
      <dgm:t>
        <a:bodyPr/>
        <a:lstStyle/>
        <a:p>
          <a:endParaRPr lang="en-US"/>
        </a:p>
      </dgm:t>
    </dgm:pt>
    <dgm:pt modelId="{5BDFB056-BC85-E44C-B1C4-E57F39E59104}" type="sibTrans" cxnId="{F6296032-FA31-324B-ACCA-3D8090D3AE26}">
      <dgm:prSet/>
      <dgm:spPr/>
      <dgm:t>
        <a:bodyPr/>
        <a:lstStyle/>
        <a:p>
          <a:endParaRPr lang="en-US"/>
        </a:p>
      </dgm:t>
    </dgm:pt>
    <dgm:pt modelId="{5D126DA0-8DC4-6C41-83D7-BDAB4A023CE7}">
      <dgm:prSet phldrT="[Text]"/>
      <dgm:spPr/>
      <dgm:t>
        <a:bodyPr/>
        <a:lstStyle/>
        <a:p>
          <a:pPr rtl="0"/>
          <a:r>
            <a:rPr lang="en-US" dirty="0"/>
            <a:t>Police Officer</a:t>
          </a:r>
        </a:p>
      </dgm:t>
    </dgm:pt>
    <dgm:pt modelId="{1DA9ABC7-83BF-E34A-988B-BF592226C8A2}" type="parTrans" cxnId="{8496955E-EC34-364D-AF0A-535501CE94AF}">
      <dgm:prSet/>
      <dgm:spPr/>
      <dgm:t>
        <a:bodyPr/>
        <a:lstStyle/>
        <a:p>
          <a:endParaRPr lang="en-US"/>
        </a:p>
      </dgm:t>
    </dgm:pt>
    <dgm:pt modelId="{5AAD66AF-C53A-9142-AA3E-E041939621E6}" type="sibTrans" cxnId="{8496955E-EC34-364D-AF0A-535501CE94AF}">
      <dgm:prSet/>
      <dgm:spPr/>
      <dgm:t>
        <a:bodyPr/>
        <a:lstStyle/>
        <a:p>
          <a:endParaRPr lang="en-US"/>
        </a:p>
      </dgm:t>
    </dgm:pt>
    <dgm:pt modelId="{A42839A7-49CA-E646-9108-BD72E77C107C}" type="pres">
      <dgm:prSet presAssocID="{9FEBE25C-4B4C-324F-9351-0E4EC796A217}" presName="hierChild1" presStyleCnt="0">
        <dgm:presLayoutVars>
          <dgm:orgChart val="1"/>
          <dgm:chPref val="1"/>
          <dgm:dir/>
          <dgm:animOne val="branch"/>
          <dgm:animLvl val="lvl"/>
          <dgm:resizeHandles/>
        </dgm:presLayoutVars>
      </dgm:prSet>
      <dgm:spPr/>
    </dgm:pt>
    <dgm:pt modelId="{DCA7DD50-368C-284E-BD08-0AA8FEEBDD50}" type="pres">
      <dgm:prSet presAssocID="{F28CE931-5E30-4A44-8BE5-31AA6E5C9140}" presName="hierRoot1" presStyleCnt="0">
        <dgm:presLayoutVars>
          <dgm:hierBranch val="init"/>
        </dgm:presLayoutVars>
      </dgm:prSet>
      <dgm:spPr/>
    </dgm:pt>
    <dgm:pt modelId="{4E1EF02A-87D6-5143-BCBC-53D280C4D28C}" type="pres">
      <dgm:prSet presAssocID="{F28CE931-5E30-4A44-8BE5-31AA6E5C9140}" presName="rootComposite1" presStyleCnt="0"/>
      <dgm:spPr/>
    </dgm:pt>
    <dgm:pt modelId="{91D495B9-46BE-9249-8F04-1C1F5BCF2D00}" type="pres">
      <dgm:prSet presAssocID="{F28CE931-5E30-4A44-8BE5-31AA6E5C9140}" presName="rootText1" presStyleLbl="node0" presStyleIdx="0" presStyleCnt="1">
        <dgm:presLayoutVars>
          <dgm:chPref val="3"/>
        </dgm:presLayoutVars>
      </dgm:prSet>
      <dgm:spPr/>
    </dgm:pt>
    <dgm:pt modelId="{01BCC656-A93D-444A-A533-5387B5FB2A42}" type="pres">
      <dgm:prSet presAssocID="{F28CE931-5E30-4A44-8BE5-31AA6E5C9140}" presName="rootConnector1" presStyleLbl="node1" presStyleIdx="0" presStyleCnt="0"/>
      <dgm:spPr/>
    </dgm:pt>
    <dgm:pt modelId="{01CCC44D-4D38-8E49-A610-C516FD1C1645}" type="pres">
      <dgm:prSet presAssocID="{F28CE931-5E30-4A44-8BE5-31AA6E5C9140}" presName="hierChild2" presStyleCnt="0"/>
      <dgm:spPr/>
    </dgm:pt>
    <dgm:pt modelId="{0CBDA29C-9EF7-A541-97B6-A341E49F2D0F}" type="pres">
      <dgm:prSet presAssocID="{2F54340E-6DF3-8A4B-B326-95165D826855}" presName="Name37" presStyleLbl="parChTrans1D2" presStyleIdx="0" presStyleCnt="2"/>
      <dgm:spPr/>
    </dgm:pt>
    <dgm:pt modelId="{ACC470AF-8989-0543-9745-6295542ECBAE}" type="pres">
      <dgm:prSet presAssocID="{6A7C2861-98BE-624E-8785-E62054EC757B}" presName="hierRoot2" presStyleCnt="0">
        <dgm:presLayoutVars>
          <dgm:hierBranch val="init"/>
        </dgm:presLayoutVars>
      </dgm:prSet>
      <dgm:spPr/>
    </dgm:pt>
    <dgm:pt modelId="{33260BC9-BF85-3141-B69E-D74C29A992FC}" type="pres">
      <dgm:prSet presAssocID="{6A7C2861-98BE-624E-8785-E62054EC757B}" presName="rootComposite" presStyleCnt="0"/>
      <dgm:spPr/>
    </dgm:pt>
    <dgm:pt modelId="{2D896187-BD33-5643-8CC0-5F236DFE2283}" type="pres">
      <dgm:prSet presAssocID="{6A7C2861-98BE-624E-8785-E62054EC757B}" presName="rootText" presStyleLbl="node2" presStyleIdx="0" presStyleCnt="1">
        <dgm:presLayoutVars>
          <dgm:chPref val="3"/>
        </dgm:presLayoutVars>
      </dgm:prSet>
      <dgm:spPr/>
    </dgm:pt>
    <dgm:pt modelId="{FD92941C-4240-4F4C-AEEB-923463D162C1}" type="pres">
      <dgm:prSet presAssocID="{6A7C2861-98BE-624E-8785-E62054EC757B}" presName="rootConnector" presStyleLbl="node2" presStyleIdx="0" presStyleCnt="1"/>
      <dgm:spPr/>
    </dgm:pt>
    <dgm:pt modelId="{5CD1CC46-09EE-D743-819D-F1C5E481EA82}" type="pres">
      <dgm:prSet presAssocID="{6A7C2861-98BE-624E-8785-E62054EC757B}" presName="hierChild4" presStyleCnt="0"/>
      <dgm:spPr/>
    </dgm:pt>
    <dgm:pt modelId="{F219F61A-3F42-A845-AD8C-602B8872396B}" type="pres">
      <dgm:prSet presAssocID="{EA7C0427-6349-F34C-850D-667F9B03D4CE}" presName="Name37" presStyleLbl="parChTrans1D3" presStyleIdx="0" presStyleCnt="2"/>
      <dgm:spPr/>
    </dgm:pt>
    <dgm:pt modelId="{D7C5F75C-1044-2547-959B-3F89F29F5E20}" type="pres">
      <dgm:prSet presAssocID="{D4A5DCAE-42C3-054D-A28E-2E434EE765B0}" presName="hierRoot2" presStyleCnt="0">
        <dgm:presLayoutVars>
          <dgm:hierBranch val="init"/>
        </dgm:presLayoutVars>
      </dgm:prSet>
      <dgm:spPr/>
    </dgm:pt>
    <dgm:pt modelId="{4C9EFA78-8CC5-8C45-8CB3-A379F9F7F6AD}" type="pres">
      <dgm:prSet presAssocID="{D4A5DCAE-42C3-054D-A28E-2E434EE765B0}" presName="rootComposite" presStyleCnt="0"/>
      <dgm:spPr/>
    </dgm:pt>
    <dgm:pt modelId="{6885133A-9380-8140-B8BF-2187699A73E8}" type="pres">
      <dgm:prSet presAssocID="{D4A5DCAE-42C3-054D-A28E-2E434EE765B0}" presName="rootText" presStyleLbl="node3" presStyleIdx="0" presStyleCnt="2">
        <dgm:presLayoutVars>
          <dgm:chPref val="3"/>
        </dgm:presLayoutVars>
      </dgm:prSet>
      <dgm:spPr/>
    </dgm:pt>
    <dgm:pt modelId="{4AE2C798-FEBC-9045-AA9B-FCA9491EEF1A}" type="pres">
      <dgm:prSet presAssocID="{D4A5DCAE-42C3-054D-A28E-2E434EE765B0}" presName="rootConnector" presStyleLbl="node3" presStyleIdx="0" presStyleCnt="2"/>
      <dgm:spPr/>
    </dgm:pt>
    <dgm:pt modelId="{1DB001D6-3B6E-3C44-9589-CB4D7F0CDD13}" type="pres">
      <dgm:prSet presAssocID="{D4A5DCAE-42C3-054D-A28E-2E434EE765B0}" presName="hierChild4" presStyleCnt="0"/>
      <dgm:spPr/>
    </dgm:pt>
    <dgm:pt modelId="{02EA701A-0B31-7247-9148-383D20A2B861}" type="pres">
      <dgm:prSet presAssocID="{D4A5DCAE-42C3-054D-A28E-2E434EE765B0}" presName="hierChild5" presStyleCnt="0"/>
      <dgm:spPr/>
    </dgm:pt>
    <dgm:pt modelId="{3DD0B0DA-A79D-0148-9A6B-D6DC4F044378}" type="pres">
      <dgm:prSet presAssocID="{1DA9ABC7-83BF-E34A-988B-BF592226C8A2}" presName="Name37" presStyleLbl="parChTrans1D3" presStyleIdx="1" presStyleCnt="2"/>
      <dgm:spPr/>
    </dgm:pt>
    <dgm:pt modelId="{5DCBC458-B658-3D48-8E5A-1E6A4F663D13}" type="pres">
      <dgm:prSet presAssocID="{5D126DA0-8DC4-6C41-83D7-BDAB4A023CE7}" presName="hierRoot2" presStyleCnt="0">
        <dgm:presLayoutVars>
          <dgm:hierBranch val="init"/>
        </dgm:presLayoutVars>
      </dgm:prSet>
      <dgm:spPr/>
    </dgm:pt>
    <dgm:pt modelId="{0F9EBCFA-AC3D-FD4A-8CB1-566893BF1FC4}" type="pres">
      <dgm:prSet presAssocID="{5D126DA0-8DC4-6C41-83D7-BDAB4A023CE7}" presName="rootComposite" presStyleCnt="0"/>
      <dgm:spPr/>
    </dgm:pt>
    <dgm:pt modelId="{854FBD5A-89B6-DD4C-BA76-8EF16A824840}" type="pres">
      <dgm:prSet presAssocID="{5D126DA0-8DC4-6C41-83D7-BDAB4A023CE7}" presName="rootText" presStyleLbl="node3" presStyleIdx="1" presStyleCnt="2">
        <dgm:presLayoutVars>
          <dgm:chPref val="3"/>
        </dgm:presLayoutVars>
      </dgm:prSet>
      <dgm:spPr/>
    </dgm:pt>
    <dgm:pt modelId="{B6414A03-E6EE-184E-9304-144905656807}" type="pres">
      <dgm:prSet presAssocID="{5D126DA0-8DC4-6C41-83D7-BDAB4A023CE7}" presName="rootConnector" presStyleLbl="node3" presStyleIdx="1" presStyleCnt="2"/>
      <dgm:spPr/>
    </dgm:pt>
    <dgm:pt modelId="{331ECEA8-602A-C941-99C5-9FC1F87E8B1F}" type="pres">
      <dgm:prSet presAssocID="{5D126DA0-8DC4-6C41-83D7-BDAB4A023CE7}" presName="hierChild4" presStyleCnt="0"/>
      <dgm:spPr/>
    </dgm:pt>
    <dgm:pt modelId="{063E81CD-F8AF-8745-B091-C9C95F23BB2F}" type="pres">
      <dgm:prSet presAssocID="{5D126DA0-8DC4-6C41-83D7-BDAB4A023CE7}" presName="hierChild5" presStyleCnt="0"/>
      <dgm:spPr/>
    </dgm:pt>
    <dgm:pt modelId="{EEF672A8-FAE2-8644-9914-3CEA6E6CBBE3}" type="pres">
      <dgm:prSet presAssocID="{6A7C2861-98BE-624E-8785-E62054EC757B}" presName="hierChild5" presStyleCnt="0"/>
      <dgm:spPr/>
    </dgm:pt>
    <dgm:pt modelId="{839F8EF0-6E7C-1945-9424-C9784F47C7A7}" type="pres">
      <dgm:prSet presAssocID="{F28CE931-5E30-4A44-8BE5-31AA6E5C9140}" presName="hierChild3" presStyleCnt="0"/>
      <dgm:spPr/>
    </dgm:pt>
    <dgm:pt modelId="{EE31B4CC-3985-7042-B127-205F8CDB2CA4}" type="pres">
      <dgm:prSet presAssocID="{83DAE2B3-8E79-DC49-A925-201631ECBA0C}" presName="Name111" presStyleLbl="parChTrans1D2" presStyleIdx="1" presStyleCnt="2"/>
      <dgm:spPr/>
    </dgm:pt>
    <dgm:pt modelId="{B4ADBF80-673D-A84B-82A9-79360B1E4F7E}" type="pres">
      <dgm:prSet presAssocID="{73BF0396-8FE3-9D4D-A033-87E3238EE2B1}" presName="hierRoot3" presStyleCnt="0">
        <dgm:presLayoutVars>
          <dgm:hierBranch val="init"/>
        </dgm:presLayoutVars>
      </dgm:prSet>
      <dgm:spPr/>
    </dgm:pt>
    <dgm:pt modelId="{F2F8F828-2B73-1C42-BABB-1FA3C114C48E}" type="pres">
      <dgm:prSet presAssocID="{73BF0396-8FE3-9D4D-A033-87E3238EE2B1}" presName="rootComposite3" presStyleCnt="0"/>
      <dgm:spPr/>
    </dgm:pt>
    <dgm:pt modelId="{099B7E84-008D-814E-A516-21BBFF26DAF4}" type="pres">
      <dgm:prSet presAssocID="{73BF0396-8FE3-9D4D-A033-87E3238EE2B1}" presName="rootText3" presStyleLbl="asst1" presStyleIdx="0" presStyleCnt="1">
        <dgm:presLayoutVars>
          <dgm:chPref val="3"/>
        </dgm:presLayoutVars>
      </dgm:prSet>
      <dgm:spPr/>
    </dgm:pt>
    <dgm:pt modelId="{460E9F27-D9AA-724D-B630-4DBC2E03FE98}" type="pres">
      <dgm:prSet presAssocID="{73BF0396-8FE3-9D4D-A033-87E3238EE2B1}" presName="rootConnector3" presStyleLbl="asst1" presStyleIdx="0" presStyleCnt="1"/>
      <dgm:spPr/>
    </dgm:pt>
    <dgm:pt modelId="{3CA503E9-B1F0-2F42-B90C-1854970E7E4A}" type="pres">
      <dgm:prSet presAssocID="{73BF0396-8FE3-9D4D-A033-87E3238EE2B1}" presName="hierChild6" presStyleCnt="0"/>
      <dgm:spPr/>
    </dgm:pt>
    <dgm:pt modelId="{8F4BC12F-6C70-8340-960A-451C2CCCECE5}" type="pres">
      <dgm:prSet presAssocID="{73BF0396-8FE3-9D4D-A033-87E3238EE2B1}" presName="hierChild7" presStyleCnt="0"/>
      <dgm:spPr/>
    </dgm:pt>
  </dgm:ptLst>
  <dgm:cxnLst>
    <dgm:cxn modelId="{A19C4903-32D8-0044-A2BC-D17EEB83755E}" type="presOf" srcId="{F28CE931-5E30-4A44-8BE5-31AA6E5C9140}" destId="{91D495B9-46BE-9249-8F04-1C1F5BCF2D00}" srcOrd="0" destOrd="0" presId="urn:microsoft.com/office/officeart/2005/8/layout/orgChart1"/>
    <dgm:cxn modelId="{E18BBA0C-849A-AB4C-A8DB-504DE4CE0077}" type="presOf" srcId="{73BF0396-8FE3-9D4D-A033-87E3238EE2B1}" destId="{099B7E84-008D-814E-A516-21BBFF26DAF4}" srcOrd="0" destOrd="0" presId="urn:microsoft.com/office/officeart/2005/8/layout/orgChart1"/>
    <dgm:cxn modelId="{93DD4C11-D34D-7E44-AD52-41DF0922BEAF}" type="presOf" srcId="{73BF0396-8FE3-9D4D-A033-87E3238EE2B1}" destId="{460E9F27-D9AA-724D-B630-4DBC2E03FE98}" srcOrd="1" destOrd="0" presId="urn:microsoft.com/office/officeart/2005/8/layout/orgChart1"/>
    <dgm:cxn modelId="{12BAD919-12E7-8F46-886F-52639DE24229}" type="presOf" srcId="{D4A5DCAE-42C3-054D-A28E-2E434EE765B0}" destId="{6885133A-9380-8140-B8BF-2187699A73E8}" srcOrd="0" destOrd="0" presId="urn:microsoft.com/office/officeart/2005/8/layout/orgChart1"/>
    <dgm:cxn modelId="{884A7F22-A2F7-174C-852F-3DF00F4FF7B7}" type="presOf" srcId="{1DA9ABC7-83BF-E34A-988B-BF592226C8A2}" destId="{3DD0B0DA-A79D-0148-9A6B-D6DC4F044378}" srcOrd="0" destOrd="0" presId="urn:microsoft.com/office/officeart/2005/8/layout/orgChart1"/>
    <dgm:cxn modelId="{78C1252F-9495-8A49-9D5B-929EB3D203FF}" type="presOf" srcId="{83DAE2B3-8E79-DC49-A925-201631ECBA0C}" destId="{EE31B4CC-3985-7042-B127-205F8CDB2CA4}" srcOrd="0" destOrd="0" presId="urn:microsoft.com/office/officeart/2005/8/layout/orgChart1"/>
    <dgm:cxn modelId="{F6296032-FA31-324B-ACCA-3D8090D3AE26}" srcId="{6A7C2861-98BE-624E-8785-E62054EC757B}" destId="{D4A5DCAE-42C3-054D-A28E-2E434EE765B0}" srcOrd="0" destOrd="0" parTransId="{EA7C0427-6349-F34C-850D-667F9B03D4CE}" sibTransId="{5BDFB056-BC85-E44C-B1C4-E57F39E59104}"/>
    <dgm:cxn modelId="{DDAD2D3A-5CB2-A54E-843B-B4543B8E1841}" type="presOf" srcId="{5D126DA0-8DC4-6C41-83D7-BDAB4A023CE7}" destId="{854FBD5A-89B6-DD4C-BA76-8EF16A824840}" srcOrd="0" destOrd="0" presId="urn:microsoft.com/office/officeart/2005/8/layout/orgChart1"/>
    <dgm:cxn modelId="{5B747F3A-CF24-AB45-9832-2EBEE371E31C}" type="presOf" srcId="{5D126DA0-8DC4-6C41-83D7-BDAB4A023CE7}" destId="{B6414A03-E6EE-184E-9304-144905656807}" srcOrd="1" destOrd="0" presId="urn:microsoft.com/office/officeart/2005/8/layout/orgChart1"/>
    <dgm:cxn modelId="{9A3AC042-DBDB-4947-BF5E-28FAE16856D0}" type="presOf" srcId="{D4A5DCAE-42C3-054D-A28E-2E434EE765B0}" destId="{4AE2C798-FEBC-9045-AA9B-FCA9491EEF1A}" srcOrd="1" destOrd="0" presId="urn:microsoft.com/office/officeart/2005/8/layout/orgChart1"/>
    <dgm:cxn modelId="{56AF7D4A-ED6E-0F4E-B38D-CF99AAB777D9}" srcId="{F28CE931-5E30-4A44-8BE5-31AA6E5C9140}" destId="{73BF0396-8FE3-9D4D-A033-87E3238EE2B1}" srcOrd="0" destOrd="0" parTransId="{83DAE2B3-8E79-DC49-A925-201631ECBA0C}" sibTransId="{1B9DAC1E-7074-8D47-ACA5-52865190E283}"/>
    <dgm:cxn modelId="{8496955E-EC34-364D-AF0A-535501CE94AF}" srcId="{6A7C2861-98BE-624E-8785-E62054EC757B}" destId="{5D126DA0-8DC4-6C41-83D7-BDAB4A023CE7}" srcOrd="1" destOrd="0" parTransId="{1DA9ABC7-83BF-E34A-988B-BF592226C8A2}" sibTransId="{5AAD66AF-C53A-9142-AA3E-E041939621E6}"/>
    <dgm:cxn modelId="{C903A76F-A528-5F4B-9C51-4BB66C255EF5}" type="presOf" srcId="{2F54340E-6DF3-8A4B-B326-95165D826855}" destId="{0CBDA29C-9EF7-A541-97B6-A341E49F2D0F}" srcOrd="0" destOrd="0" presId="urn:microsoft.com/office/officeart/2005/8/layout/orgChart1"/>
    <dgm:cxn modelId="{70665378-396D-AD4B-A24C-ADCC96D99A8D}" type="presOf" srcId="{EA7C0427-6349-F34C-850D-667F9B03D4CE}" destId="{F219F61A-3F42-A845-AD8C-602B8872396B}" srcOrd="0" destOrd="0" presId="urn:microsoft.com/office/officeart/2005/8/layout/orgChart1"/>
    <dgm:cxn modelId="{D6CA878B-E5A6-B742-B42F-7110AD70803E}" srcId="{F28CE931-5E30-4A44-8BE5-31AA6E5C9140}" destId="{6A7C2861-98BE-624E-8785-E62054EC757B}" srcOrd="1" destOrd="0" parTransId="{2F54340E-6DF3-8A4B-B326-95165D826855}" sibTransId="{66779520-1D7B-D848-B55A-4E3BCA7C8525}"/>
    <dgm:cxn modelId="{60D8E88D-2FDE-7D47-9448-A0B6A0260869}" type="presOf" srcId="{6A7C2861-98BE-624E-8785-E62054EC757B}" destId="{2D896187-BD33-5643-8CC0-5F236DFE2283}" srcOrd="0" destOrd="0" presId="urn:microsoft.com/office/officeart/2005/8/layout/orgChart1"/>
    <dgm:cxn modelId="{B8F6EEA1-EAA5-3E49-BD1A-31573C8DEC5C}" type="presOf" srcId="{6A7C2861-98BE-624E-8785-E62054EC757B}" destId="{FD92941C-4240-4F4C-AEEB-923463D162C1}" srcOrd="1" destOrd="0" presId="urn:microsoft.com/office/officeart/2005/8/layout/orgChart1"/>
    <dgm:cxn modelId="{92D3FAB3-2415-D04C-B4EF-4504648AF82A}" type="presOf" srcId="{F28CE931-5E30-4A44-8BE5-31AA6E5C9140}" destId="{01BCC656-A93D-444A-A533-5387B5FB2A42}" srcOrd="1" destOrd="0" presId="urn:microsoft.com/office/officeart/2005/8/layout/orgChart1"/>
    <dgm:cxn modelId="{4C6502B7-C2C9-0E42-A2B9-AFA576F5937B}" type="presOf" srcId="{9FEBE25C-4B4C-324F-9351-0E4EC796A217}" destId="{A42839A7-49CA-E646-9108-BD72E77C107C}" srcOrd="0" destOrd="0" presId="urn:microsoft.com/office/officeart/2005/8/layout/orgChart1"/>
    <dgm:cxn modelId="{1E09C5D6-1171-594E-B0EB-5581094DB48C}" srcId="{9FEBE25C-4B4C-324F-9351-0E4EC796A217}" destId="{F28CE931-5E30-4A44-8BE5-31AA6E5C9140}" srcOrd="0" destOrd="0" parTransId="{BEA918FF-EFDE-6444-93F0-3FDE8177E162}" sibTransId="{EC01F4D2-1651-5644-948D-F2B35AB5A564}"/>
    <dgm:cxn modelId="{44E77B42-B79C-9B4F-A42F-DCADCE0382CC}" type="presParOf" srcId="{A42839A7-49CA-E646-9108-BD72E77C107C}" destId="{DCA7DD50-368C-284E-BD08-0AA8FEEBDD50}" srcOrd="0" destOrd="0" presId="urn:microsoft.com/office/officeart/2005/8/layout/orgChart1"/>
    <dgm:cxn modelId="{4A961A7E-C249-8A4F-9972-1D8DF873467F}" type="presParOf" srcId="{DCA7DD50-368C-284E-BD08-0AA8FEEBDD50}" destId="{4E1EF02A-87D6-5143-BCBC-53D280C4D28C}" srcOrd="0" destOrd="0" presId="urn:microsoft.com/office/officeart/2005/8/layout/orgChart1"/>
    <dgm:cxn modelId="{B718CBD0-9689-EC43-836C-C876906F9D60}" type="presParOf" srcId="{4E1EF02A-87D6-5143-BCBC-53D280C4D28C}" destId="{91D495B9-46BE-9249-8F04-1C1F5BCF2D00}" srcOrd="0" destOrd="0" presId="urn:microsoft.com/office/officeart/2005/8/layout/orgChart1"/>
    <dgm:cxn modelId="{F4C5ABC0-AEC7-0B47-BAF1-54FB4CF2024F}" type="presParOf" srcId="{4E1EF02A-87D6-5143-BCBC-53D280C4D28C}" destId="{01BCC656-A93D-444A-A533-5387B5FB2A42}" srcOrd="1" destOrd="0" presId="urn:microsoft.com/office/officeart/2005/8/layout/orgChart1"/>
    <dgm:cxn modelId="{9F9D7A5D-AB5E-A745-8BDA-FD54EFFC33F5}" type="presParOf" srcId="{DCA7DD50-368C-284E-BD08-0AA8FEEBDD50}" destId="{01CCC44D-4D38-8E49-A610-C516FD1C1645}" srcOrd="1" destOrd="0" presId="urn:microsoft.com/office/officeart/2005/8/layout/orgChart1"/>
    <dgm:cxn modelId="{ECC67284-C6AE-4542-90F8-68676DE497DF}" type="presParOf" srcId="{01CCC44D-4D38-8E49-A610-C516FD1C1645}" destId="{0CBDA29C-9EF7-A541-97B6-A341E49F2D0F}" srcOrd="0" destOrd="0" presId="urn:microsoft.com/office/officeart/2005/8/layout/orgChart1"/>
    <dgm:cxn modelId="{E68B0890-7E5D-0C40-AE09-DD1847D466C0}" type="presParOf" srcId="{01CCC44D-4D38-8E49-A610-C516FD1C1645}" destId="{ACC470AF-8989-0543-9745-6295542ECBAE}" srcOrd="1" destOrd="0" presId="urn:microsoft.com/office/officeart/2005/8/layout/orgChart1"/>
    <dgm:cxn modelId="{D96E2A61-EE5B-C142-8272-6B71E4CCD59A}" type="presParOf" srcId="{ACC470AF-8989-0543-9745-6295542ECBAE}" destId="{33260BC9-BF85-3141-B69E-D74C29A992FC}" srcOrd="0" destOrd="0" presId="urn:microsoft.com/office/officeart/2005/8/layout/orgChart1"/>
    <dgm:cxn modelId="{6D2C8DEE-AE82-0E43-914C-112DBFB3FBDD}" type="presParOf" srcId="{33260BC9-BF85-3141-B69E-D74C29A992FC}" destId="{2D896187-BD33-5643-8CC0-5F236DFE2283}" srcOrd="0" destOrd="0" presId="urn:microsoft.com/office/officeart/2005/8/layout/orgChart1"/>
    <dgm:cxn modelId="{2827551C-ED2B-4948-ABC9-248FC4F14611}" type="presParOf" srcId="{33260BC9-BF85-3141-B69E-D74C29A992FC}" destId="{FD92941C-4240-4F4C-AEEB-923463D162C1}" srcOrd="1" destOrd="0" presId="urn:microsoft.com/office/officeart/2005/8/layout/orgChart1"/>
    <dgm:cxn modelId="{3E1650A0-C43D-F243-9DA1-8855DA553A81}" type="presParOf" srcId="{ACC470AF-8989-0543-9745-6295542ECBAE}" destId="{5CD1CC46-09EE-D743-819D-F1C5E481EA82}" srcOrd="1" destOrd="0" presId="urn:microsoft.com/office/officeart/2005/8/layout/orgChart1"/>
    <dgm:cxn modelId="{92BC3B4A-1856-8549-BF04-BB850A3DA465}" type="presParOf" srcId="{5CD1CC46-09EE-D743-819D-F1C5E481EA82}" destId="{F219F61A-3F42-A845-AD8C-602B8872396B}" srcOrd="0" destOrd="0" presId="urn:microsoft.com/office/officeart/2005/8/layout/orgChart1"/>
    <dgm:cxn modelId="{9CA02656-D1BF-E948-ADEE-00986A78FDD0}" type="presParOf" srcId="{5CD1CC46-09EE-D743-819D-F1C5E481EA82}" destId="{D7C5F75C-1044-2547-959B-3F89F29F5E20}" srcOrd="1" destOrd="0" presId="urn:microsoft.com/office/officeart/2005/8/layout/orgChart1"/>
    <dgm:cxn modelId="{470B3CEC-3799-2E4F-AC32-0078515CD119}" type="presParOf" srcId="{D7C5F75C-1044-2547-959B-3F89F29F5E20}" destId="{4C9EFA78-8CC5-8C45-8CB3-A379F9F7F6AD}" srcOrd="0" destOrd="0" presId="urn:microsoft.com/office/officeart/2005/8/layout/orgChart1"/>
    <dgm:cxn modelId="{DBAD0E1E-FA35-7747-B22A-4FC003331425}" type="presParOf" srcId="{4C9EFA78-8CC5-8C45-8CB3-A379F9F7F6AD}" destId="{6885133A-9380-8140-B8BF-2187699A73E8}" srcOrd="0" destOrd="0" presId="urn:microsoft.com/office/officeart/2005/8/layout/orgChart1"/>
    <dgm:cxn modelId="{6FF08565-CA83-F047-8FB8-BC671727222B}" type="presParOf" srcId="{4C9EFA78-8CC5-8C45-8CB3-A379F9F7F6AD}" destId="{4AE2C798-FEBC-9045-AA9B-FCA9491EEF1A}" srcOrd="1" destOrd="0" presId="urn:microsoft.com/office/officeart/2005/8/layout/orgChart1"/>
    <dgm:cxn modelId="{B68B6220-9D77-D947-A482-564A03E802FC}" type="presParOf" srcId="{D7C5F75C-1044-2547-959B-3F89F29F5E20}" destId="{1DB001D6-3B6E-3C44-9589-CB4D7F0CDD13}" srcOrd="1" destOrd="0" presId="urn:microsoft.com/office/officeart/2005/8/layout/orgChart1"/>
    <dgm:cxn modelId="{5A5B04EF-D614-6D4F-A0E7-3F53CC57D14E}" type="presParOf" srcId="{D7C5F75C-1044-2547-959B-3F89F29F5E20}" destId="{02EA701A-0B31-7247-9148-383D20A2B861}" srcOrd="2" destOrd="0" presId="urn:microsoft.com/office/officeart/2005/8/layout/orgChart1"/>
    <dgm:cxn modelId="{8157E884-F246-874F-ACAB-33385EA3A8CD}" type="presParOf" srcId="{5CD1CC46-09EE-D743-819D-F1C5E481EA82}" destId="{3DD0B0DA-A79D-0148-9A6B-D6DC4F044378}" srcOrd="2" destOrd="0" presId="urn:microsoft.com/office/officeart/2005/8/layout/orgChart1"/>
    <dgm:cxn modelId="{2FF51A97-17D3-A749-83D7-F059AD356862}" type="presParOf" srcId="{5CD1CC46-09EE-D743-819D-F1C5E481EA82}" destId="{5DCBC458-B658-3D48-8E5A-1E6A4F663D13}" srcOrd="3" destOrd="0" presId="urn:microsoft.com/office/officeart/2005/8/layout/orgChart1"/>
    <dgm:cxn modelId="{52CC488F-464E-084A-B790-926CC1E3E39D}" type="presParOf" srcId="{5DCBC458-B658-3D48-8E5A-1E6A4F663D13}" destId="{0F9EBCFA-AC3D-FD4A-8CB1-566893BF1FC4}" srcOrd="0" destOrd="0" presId="urn:microsoft.com/office/officeart/2005/8/layout/orgChart1"/>
    <dgm:cxn modelId="{3ED27F00-6CEE-7641-9727-058E3BC819DD}" type="presParOf" srcId="{0F9EBCFA-AC3D-FD4A-8CB1-566893BF1FC4}" destId="{854FBD5A-89B6-DD4C-BA76-8EF16A824840}" srcOrd="0" destOrd="0" presId="urn:microsoft.com/office/officeart/2005/8/layout/orgChart1"/>
    <dgm:cxn modelId="{A09CFC88-4323-224D-8FDD-932AB0B90C89}" type="presParOf" srcId="{0F9EBCFA-AC3D-FD4A-8CB1-566893BF1FC4}" destId="{B6414A03-E6EE-184E-9304-144905656807}" srcOrd="1" destOrd="0" presId="urn:microsoft.com/office/officeart/2005/8/layout/orgChart1"/>
    <dgm:cxn modelId="{FDB59F56-F965-034B-98CE-4D81AF8A4550}" type="presParOf" srcId="{5DCBC458-B658-3D48-8E5A-1E6A4F663D13}" destId="{331ECEA8-602A-C941-99C5-9FC1F87E8B1F}" srcOrd="1" destOrd="0" presId="urn:microsoft.com/office/officeart/2005/8/layout/orgChart1"/>
    <dgm:cxn modelId="{E9B342CA-7389-7047-B21C-F98E19C7C743}" type="presParOf" srcId="{5DCBC458-B658-3D48-8E5A-1E6A4F663D13}" destId="{063E81CD-F8AF-8745-B091-C9C95F23BB2F}" srcOrd="2" destOrd="0" presId="urn:microsoft.com/office/officeart/2005/8/layout/orgChart1"/>
    <dgm:cxn modelId="{71421A2E-98B8-DA45-AB80-7B4A4D0AD4AB}" type="presParOf" srcId="{ACC470AF-8989-0543-9745-6295542ECBAE}" destId="{EEF672A8-FAE2-8644-9914-3CEA6E6CBBE3}" srcOrd="2" destOrd="0" presId="urn:microsoft.com/office/officeart/2005/8/layout/orgChart1"/>
    <dgm:cxn modelId="{619FC8FF-452D-5547-8E1B-4758584ADFC4}" type="presParOf" srcId="{DCA7DD50-368C-284E-BD08-0AA8FEEBDD50}" destId="{839F8EF0-6E7C-1945-9424-C9784F47C7A7}" srcOrd="2" destOrd="0" presId="urn:microsoft.com/office/officeart/2005/8/layout/orgChart1"/>
    <dgm:cxn modelId="{1CBC01F3-84E4-D24A-934E-BADD4028D8E3}" type="presParOf" srcId="{839F8EF0-6E7C-1945-9424-C9784F47C7A7}" destId="{EE31B4CC-3985-7042-B127-205F8CDB2CA4}" srcOrd="0" destOrd="0" presId="urn:microsoft.com/office/officeart/2005/8/layout/orgChart1"/>
    <dgm:cxn modelId="{E65BB44A-C54F-A84E-BEC3-F8628775B2D5}" type="presParOf" srcId="{839F8EF0-6E7C-1945-9424-C9784F47C7A7}" destId="{B4ADBF80-673D-A84B-82A9-79360B1E4F7E}" srcOrd="1" destOrd="0" presId="urn:microsoft.com/office/officeart/2005/8/layout/orgChart1"/>
    <dgm:cxn modelId="{F8B22564-F364-D443-9DB2-5C4ADC0B3CF3}" type="presParOf" srcId="{B4ADBF80-673D-A84B-82A9-79360B1E4F7E}" destId="{F2F8F828-2B73-1C42-BABB-1FA3C114C48E}" srcOrd="0" destOrd="0" presId="urn:microsoft.com/office/officeart/2005/8/layout/orgChart1"/>
    <dgm:cxn modelId="{C5B5480B-C99C-3A41-B416-E5A44874F821}" type="presParOf" srcId="{F2F8F828-2B73-1C42-BABB-1FA3C114C48E}" destId="{099B7E84-008D-814E-A516-21BBFF26DAF4}" srcOrd="0" destOrd="0" presId="urn:microsoft.com/office/officeart/2005/8/layout/orgChart1"/>
    <dgm:cxn modelId="{4A20B50B-549D-4D46-93E7-B069900D36A6}" type="presParOf" srcId="{F2F8F828-2B73-1C42-BABB-1FA3C114C48E}" destId="{460E9F27-D9AA-724D-B630-4DBC2E03FE98}" srcOrd="1" destOrd="0" presId="urn:microsoft.com/office/officeart/2005/8/layout/orgChart1"/>
    <dgm:cxn modelId="{656E26D4-F92D-E340-B82B-A33EDDCD1478}" type="presParOf" srcId="{B4ADBF80-673D-A84B-82A9-79360B1E4F7E}" destId="{3CA503E9-B1F0-2F42-B90C-1854970E7E4A}" srcOrd="1" destOrd="0" presId="urn:microsoft.com/office/officeart/2005/8/layout/orgChart1"/>
    <dgm:cxn modelId="{4C8A9745-61D1-4D40-8E04-A84AF1BD2A4A}" type="presParOf" srcId="{B4ADBF80-673D-A84B-82A9-79360B1E4F7E}" destId="{8F4BC12F-6C70-8340-960A-451C2CCCECE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6D278B-D748-4E98-BC59-61DAB68B857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E71CBF-B00B-4DE2-ADCA-3F7C330AC52A}">
      <dgm:prSet/>
      <dgm:spPr/>
      <dgm:t>
        <a:bodyPr/>
        <a:lstStyle/>
        <a:p>
          <a:r>
            <a:rPr lang="en-US"/>
            <a:t>Culture and capacity</a:t>
          </a:r>
        </a:p>
      </dgm:t>
    </dgm:pt>
    <dgm:pt modelId="{50D49DC2-BF6C-4F80-877C-3E89AC6712A7}" type="parTrans" cxnId="{FFA4C465-353B-4616-9B42-5824AF9F5BD7}">
      <dgm:prSet/>
      <dgm:spPr/>
      <dgm:t>
        <a:bodyPr/>
        <a:lstStyle/>
        <a:p>
          <a:endParaRPr lang="en-US"/>
        </a:p>
      </dgm:t>
    </dgm:pt>
    <dgm:pt modelId="{11A82AE4-953F-41A3-A9A8-0CE816C95ABC}" type="sibTrans" cxnId="{FFA4C465-353B-4616-9B42-5824AF9F5BD7}">
      <dgm:prSet/>
      <dgm:spPr/>
      <dgm:t>
        <a:bodyPr/>
        <a:lstStyle/>
        <a:p>
          <a:endParaRPr lang="en-US"/>
        </a:p>
      </dgm:t>
    </dgm:pt>
    <dgm:pt modelId="{66ECB228-DA66-47B8-A79C-96A4C879D030}">
      <dgm:prSet/>
      <dgm:spPr/>
      <dgm:t>
        <a:bodyPr/>
        <a:lstStyle/>
        <a:p>
          <a:r>
            <a:rPr lang="en-US"/>
            <a:t>Capability</a:t>
          </a:r>
        </a:p>
      </dgm:t>
    </dgm:pt>
    <dgm:pt modelId="{64EB0F5A-8E39-4C61-8C1B-CF9CD6DD5B18}" type="parTrans" cxnId="{A946BFEA-389E-42FA-98EF-B24FD153FE29}">
      <dgm:prSet/>
      <dgm:spPr/>
      <dgm:t>
        <a:bodyPr/>
        <a:lstStyle/>
        <a:p>
          <a:endParaRPr lang="en-US"/>
        </a:p>
      </dgm:t>
    </dgm:pt>
    <dgm:pt modelId="{3727B0E0-AB01-427D-B420-B461C2DC74E1}" type="sibTrans" cxnId="{A946BFEA-389E-42FA-98EF-B24FD153FE29}">
      <dgm:prSet/>
      <dgm:spPr/>
      <dgm:t>
        <a:bodyPr/>
        <a:lstStyle/>
        <a:p>
          <a:endParaRPr lang="en-US"/>
        </a:p>
      </dgm:t>
    </dgm:pt>
    <dgm:pt modelId="{8B2F9912-F60F-4CF3-9F5D-1C218B406E6C}">
      <dgm:prSet/>
      <dgm:spPr/>
      <dgm:t>
        <a:bodyPr/>
        <a:lstStyle/>
        <a:p>
          <a:r>
            <a:rPr lang="en-US"/>
            <a:t>Organizational support &amp; processes</a:t>
          </a:r>
        </a:p>
      </dgm:t>
    </dgm:pt>
    <dgm:pt modelId="{5CDDC452-D6D1-4524-A8A2-E8D19417E2A7}" type="parTrans" cxnId="{A1143634-5B24-4023-9295-F70F9B73C73E}">
      <dgm:prSet/>
      <dgm:spPr/>
      <dgm:t>
        <a:bodyPr/>
        <a:lstStyle/>
        <a:p>
          <a:endParaRPr lang="en-US"/>
        </a:p>
      </dgm:t>
    </dgm:pt>
    <dgm:pt modelId="{AFAF1F58-4831-40C9-9C5C-938CE5C05E68}" type="sibTrans" cxnId="{A1143634-5B24-4023-9295-F70F9B73C73E}">
      <dgm:prSet/>
      <dgm:spPr/>
      <dgm:t>
        <a:bodyPr/>
        <a:lstStyle/>
        <a:p>
          <a:endParaRPr lang="en-US"/>
        </a:p>
      </dgm:t>
    </dgm:pt>
    <dgm:pt modelId="{C95AB8CD-37BB-4961-8975-5D33276BAFD3}" type="pres">
      <dgm:prSet presAssocID="{966D278B-D748-4E98-BC59-61DAB68B8576}" presName="root" presStyleCnt="0">
        <dgm:presLayoutVars>
          <dgm:dir/>
          <dgm:resizeHandles val="exact"/>
        </dgm:presLayoutVars>
      </dgm:prSet>
      <dgm:spPr/>
    </dgm:pt>
    <dgm:pt modelId="{1D8E91A7-043F-4223-89EB-DE4125D3DE2C}" type="pres">
      <dgm:prSet presAssocID="{90E71CBF-B00B-4DE2-ADCA-3F7C330AC52A}" presName="compNode" presStyleCnt="0"/>
      <dgm:spPr/>
    </dgm:pt>
    <dgm:pt modelId="{DEFE2DDB-B20F-468A-9986-3E9A5A785563}" type="pres">
      <dgm:prSet presAssocID="{90E71CBF-B00B-4DE2-ADCA-3F7C330AC52A}" presName="bgRect" presStyleLbl="bgShp" presStyleIdx="0" presStyleCnt="3"/>
      <dgm:spPr/>
    </dgm:pt>
    <dgm:pt modelId="{3F5EFDDC-37AC-4CF6-A3B9-D0E57B094FD0}" type="pres">
      <dgm:prSet presAssocID="{90E71CBF-B00B-4DE2-ADCA-3F7C330AC52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4CD79029-3C1C-4862-A17A-F8A7B8B6F8A1}" type="pres">
      <dgm:prSet presAssocID="{90E71CBF-B00B-4DE2-ADCA-3F7C330AC52A}" presName="spaceRect" presStyleCnt="0"/>
      <dgm:spPr/>
    </dgm:pt>
    <dgm:pt modelId="{F780DE28-E0A6-470A-B8EF-D2CC32BDDAFA}" type="pres">
      <dgm:prSet presAssocID="{90E71CBF-B00B-4DE2-ADCA-3F7C330AC52A}" presName="parTx" presStyleLbl="revTx" presStyleIdx="0" presStyleCnt="3">
        <dgm:presLayoutVars>
          <dgm:chMax val="0"/>
          <dgm:chPref val="0"/>
        </dgm:presLayoutVars>
      </dgm:prSet>
      <dgm:spPr/>
    </dgm:pt>
    <dgm:pt modelId="{F35E323A-5933-4FD5-9515-1A096CC4E5C2}" type="pres">
      <dgm:prSet presAssocID="{11A82AE4-953F-41A3-A9A8-0CE816C95ABC}" presName="sibTrans" presStyleCnt="0"/>
      <dgm:spPr/>
    </dgm:pt>
    <dgm:pt modelId="{9FD66DCC-9188-4D53-B019-4A3761B35220}" type="pres">
      <dgm:prSet presAssocID="{66ECB228-DA66-47B8-A79C-96A4C879D030}" presName="compNode" presStyleCnt="0"/>
      <dgm:spPr/>
    </dgm:pt>
    <dgm:pt modelId="{344692EC-CB3B-4A18-AC47-005940F82598}" type="pres">
      <dgm:prSet presAssocID="{66ECB228-DA66-47B8-A79C-96A4C879D030}" presName="bgRect" presStyleLbl="bgShp" presStyleIdx="1" presStyleCnt="3"/>
      <dgm:spPr/>
    </dgm:pt>
    <dgm:pt modelId="{12B78E1C-DB81-4958-A506-CE8A841F366C}" type="pres">
      <dgm:prSet presAssocID="{66ECB228-DA66-47B8-A79C-96A4C879D0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CC80CDA-CB48-43F9-B6C9-5272AF9F3407}" type="pres">
      <dgm:prSet presAssocID="{66ECB228-DA66-47B8-A79C-96A4C879D030}" presName="spaceRect" presStyleCnt="0"/>
      <dgm:spPr/>
    </dgm:pt>
    <dgm:pt modelId="{085E7176-EB46-42CD-9CAB-D714AD7BE60B}" type="pres">
      <dgm:prSet presAssocID="{66ECB228-DA66-47B8-A79C-96A4C879D030}" presName="parTx" presStyleLbl="revTx" presStyleIdx="1" presStyleCnt="3">
        <dgm:presLayoutVars>
          <dgm:chMax val="0"/>
          <dgm:chPref val="0"/>
        </dgm:presLayoutVars>
      </dgm:prSet>
      <dgm:spPr/>
    </dgm:pt>
    <dgm:pt modelId="{86E08B9E-5202-4FCF-826C-512432514303}" type="pres">
      <dgm:prSet presAssocID="{3727B0E0-AB01-427D-B420-B461C2DC74E1}" presName="sibTrans" presStyleCnt="0"/>
      <dgm:spPr/>
    </dgm:pt>
    <dgm:pt modelId="{21BD6728-1C86-4312-A7FA-6D2641F03740}" type="pres">
      <dgm:prSet presAssocID="{8B2F9912-F60F-4CF3-9F5D-1C218B406E6C}" presName="compNode" presStyleCnt="0"/>
      <dgm:spPr/>
    </dgm:pt>
    <dgm:pt modelId="{A06B3337-9405-4880-899D-A4716FD4C200}" type="pres">
      <dgm:prSet presAssocID="{8B2F9912-F60F-4CF3-9F5D-1C218B406E6C}" presName="bgRect" presStyleLbl="bgShp" presStyleIdx="2" presStyleCnt="3"/>
      <dgm:spPr/>
    </dgm:pt>
    <dgm:pt modelId="{F06A7195-8EE3-4F84-A7FA-05ED8F1938A4}" type="pres">
      <dgm:prSet presAssocID="{8B2F9912-F60F-4CF3-9F5D-1C218B406E6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47817154-0DC5-43EA-A995-E316D77C5EA4}" type="pres">
      <dgm:prSet presAssocID="{8B2F9912-F60F-4CF3-9F5D-1C218B406E6C}" presName="spaceRect" presStyleCnt="0"/>
      <dgm:spPr/>
    </dgm:pt>
    <dgm:pt modelId="{8AF29939-66A3-436C-BA37-23AC96FD001F}" type="pres">
      <dgm:prSet presAssocID="{8B2F9912-F60F-4CF3-9F5D-1C218B406E6C}" presName="parTx" presStyleLbl="revTx" presStyleIdx="2" presStyleCnt="3">
        <dgm:presLayoutVars>
          <dgm:chMax val="0"/>
          <dgm:chPref val="0"/>
        </dgm:presLayoutVars>
      </dgm:prSet>
      <dgm:spPr/>
    </dgm:pt>
  </dgm:ptLst>
  <dgm:cxnLst>
    <dgm:cxn modelId="{A1143634-5B24-4023-9295-F70F9B73C73E}" srcId="{966D278B-D748-4E98-BC59-61DAB68B8576}" destId="{8B2F9912-F60F-4CF3-9F5D-1C218B406E6C}" srcOrd="2" destOrd="0" parTransId="{5CDDC452-D6D1-4524-A8A2-E8D19417E2A7}" sibTransId="{AFAF1F58-4831-40C9-9C5C-938CE5C05E68}"/>
    <dgm:cxn modelId="{85E77835-5152-4979-9859-248A02FF2615}" type="presOf" srcId="{90E71CBF-B00B-4DE2-ADCA-3F7C330AC52A}" destId="{F780DE28-E0A6-470A-B8EF-D2CC32BDDAFA}" srcOrd="0" destOrd="0" presId="urn:microsoft.com/office/officeart/2018/2/layout/IconVerticalSolidList"/>
    <dgm:cxn modelId="{D7A98A42-2728-4036-B41D-86801AB1FA90}" type="presOf" srcId="{966D278B-D748-4E98-BC59-61DAB68B8576}" destId="{C95AB8CD-37BB-4961-8975-5D33276BAFD3}" srcOrd="0" destOrd="0" presId="urn:microsoft.com/office/officeart/2018/2/layout/IconVerticalSolidList"/>
    <dgm:cxn modelId="{FFA4C465-353B-4616-9B42-5824AF9F5BD7}" srcId="{966D278B-D748-4E98-BC59-61DAB68B8576}" destId="{90E71CBF-B00B-4DE2-ADCA-3F7C330AC52A}" srcOrd="0" destOrd="0" parTransId="{50D49DC2-BF6C-4F80-877C-3E89AC6712A7}" sibTransId="{11A82AE4-953F-41A3-A9A8-0CE816C95ABC}"/>
    <dgm:cxn modelId="{2AC3349F-0D70-4C00-BE81-C446E647E532}" type="presOf" srcId="{8B2F9912-F60F-4CF3-9F5D-1C218B406E6C}" destId="{8AF29939-66A3-436C-BA37-23AC96FD001F}" srcOrd="0" destOrd="0" presId="urn:microsoft.com/office/officeart/2018/2/layout/IconVerticalSolidList"/>
    <dgm:cxn modelId="{EF669FE4-78BE-40F9-A52A-5F79AC2A64E6}" type="presOf" srcId="{66ECB228-DA66-47B8-A79C-96A4C879D030}" destId="{085E7176-EB46-42CD-9CAB-D714AD7BE60B}" srcOrd="0" destOrd="0" presId="urn:microsoft.com/office/officeart/2018/2/layout/IconVerticalSolidList"/>
    <dgm:cxn modelId="{A946BFEA-389E-42FA-98EF-B24FD153FE29}" srcId="{966D278B-D748-4E98-BC59-61DAB68B8576}" destId="{66ECB228-DA66-47B8-A79C-96A4C879D030}" srcOrd="1" destOrd="0" parTransId="{64EB0F5A-8E39-4C61-8C1B-CF9CD6DD5B18}" sibTransId="{3727B0E0-AB01-427D-B420-B461C2DC74E1}"/>
    <dgm:cxn modelId="{24F49287-33C6-4D92-B70C-DFF32164AB14}" type="presParOf" srcId="{C95AB8CD-37BB-4961-8975-5D33276BAFD3}" destId="{1D8E91A7-043F-4223-89EB-DE4125D3DE2C}" srcOrd="0" destOrd="0" presId="urn:microsoft.com/office/officeart/2018/2/layout/IconVerticalSolidList"/>
    <dgm:cxn modelId="{85223E0F-6524-4996-B46E-AB11C9AFEB08}" type="presParOf" srcId="{1D8E91A7-043F-4223-89EB-DE4125D3DE2C}" destId="{DEFE2DDB-B20F-468A-9986-3E9A5A785563}" srcOrd="0" destOrd="0" presId="urn:microsoft.com/office/officeart/2018/2/layout/IconVerticalSolidList"/>
    <dgm:cxn modelId="{422F19AB-F72B-4214-B043-B988C65C059D}" type="presParOf" srcId="{1D8E91A7-043F-4223-89EB-DE4125D3DE2C}" destId="{3F5EFDDC-37AC-4CF6-A3B9-D0E57B094FD0}" srcOrd="1" destOrd="0" presId="urn:microsoft.com/office/officeart/2018/2/layout/IconVerticalSolidList"/>
    <dgm:cxn modelId="{2623C68F-74BC-4089-87DD-F2F880E884B9}" type="presParOf" srcId="{1D8E91A7-043F-4223-89EB-DE4125D3DE2C}" destId="{4CD79029-3C1C-4862-A17A-F8A7B8B6F8A1}" srcOrd="2" destOrd="0" presId="urn:microsoft.com/office/officeart/2018/2/layout/IconVerticalSolidList"/>
    <dgm:cxn modelId="{DBC40AF8-6093-4C20-8C0D-D9E1D2E26656}" type="presParOf" srcId="{1D8E91A7-043F-4223-89EB-DE4125D3DE2C}" destId="{F780DE28-E0A6-470A-B8EF-D2CC32BDDAFA}" srcOrd="3" destOrd="0" presId="urn:microsoft.com/office/officeart/2018/2/layout/IconVerticalSolidList"/>
    <dgm:cxn modelId="{522E1419-39FD-4AA3-ADBF-A2176A2A95E9}" type="presParOf" srcId="{C95AB8CD-37BB-4961-8975-5D33276BAFD3}" destId="{F35E323A-5933-4FD5-9515-1A096CC4E5C2}" srcOrd="1" destOrd="0" presId="urn:microsoft.com/office/officeart/2018/2/layout/IconVerticalSolidList"/>
    <dgm:cxn modelId="{5918C5E4-26C0-451E-8343-4FA0280A5749}" type="presParOf" srcId="{C95AB8CD-37BB-4961-8975-5D33276BAFD3}" destId="{9FD66DCC-9188-4D53-B019-4A3761B35220}" srcOrd="2" destOrd="0" presId="urn:microsoft.com/office/officeart/2018/2/layout/IconVerticalSolidList"/>
    <dgm:cxn modelId="{7A7D795A-6829-49A3-9040-476CB527FB4B}" type="presParOf" srcId="{9FD66DCC-9188-4D53-B019-4A3761B35220}" destId="{344692EC-CB3B-4A18-AC47-005940F82598}" srcOrd="0" destOrd="0" presId="urn:microsoft.com/office/officeart/2018/2/layout/IconVerticalSolidList"/>
    <dgm:cxn modelId="{4AF89533-F29F-4A8A-BBA1-51DBA272D82E}" type="presParOf" srcId="{9FD66DCC-9188-4D53-B019-4A3761B35220}" destId="{12B78E1C-DB81-4958-A506-CE8A841F366C}" srcOrd="1" destOrd="0" presId="urn:microsoft.com/office/officeart/2018/2/layout/IconVerticalSolidList"/>
    <dgm:cxn modelId="{E26010F0-0997-4B1C-AF33-7B1DA9DCA9F5}" type="presParOf" srcId="{9FD66DCC-9188-4D53-B019-4A3761B35220}" destId="{2CC80CDA-CB48-43F9-B6C9-5272AF9F3407}" srcOrd="2" destOrd="0" presId="urn:microsoft.com/office/officeart/2018/2/layout/IconVerticalSolidList"/>
    <dgm:cxn modelId="{D951E61A-B6B3-4892-BDBD-42A7347FF52B}" type="presParOf" srcId="{9FD66DCC-9188-4D53-B019-4A3761B35220}" destId="{085E7176-EB46-42CD-9CAB-D714AD7BE60B}" srcOrd="3" destOrd="0" presId="urn:microsoft.com/office/officeart/2018/2/layout/IconVerticalSolidList"/>
    <dgm:cxn modelId="{41CB776F-9DB6-4DC6-8E60-3D9D12906BFD}" type="presParOf" srcId="{C95AB8CD-37BB-4961-8975-5D33276BAFD3}" destId="{86E08B9E-5202-4FCF-826C-512432514303}" srcOrd="3" destOrd="0" presId="urn:microsoft.com/office/officeart/2018/2/layout/IconVerticalSolidList"/>
    <dgm:cxn modelId="{E33E5EDA-84C4-4147-86BF-81168905854B}" type="presParOf" srcId="{C95AB8CD-37BB-4961-8975-5D33276BAFD3}" destId="{21BD6728-1C86-4312-A7FA-6D2641F03740}" srcOrd="4" destOrd="0" presId="urn:microsoft.com/office/officeart/2018/2/layout/IconVerticalSolidList"/>
    <dgm:cxn modelId="{0852A99F-AD36-45D2-BE50-FDD41881E9C6}" type="presParOf" srcId="{21BD6728-1C86-4312-A7FA-6D2641F03740}" destId="{A06B3337-9405-4880-899D-A4716FD4C200}" srcOrd="0" destOrd="0" presId="urn:microsoft.com/office/officeart/2018/2/layout/IconVerticalSolidList"/>
    <dgm:cxn modelId="{03E2DA2F-7A8C-47EE-9D55-C660344FD963}" type="presParOf" srcId="{21BD6728-1C86-4312-A7FA-6D2641F03740}" destId="{F06A7195-8EE3-4F84-A7FA-05ED8F1938A4}" srcOrd="1" destOrd="0" presId="urn:microsoft.com/office/officeart/2018/2/layout/IconVerticalSolidList"/>
    <dgm:cxn modelId="{76B63A64-FF93-4BE3-982E-A0D50477FEAD}" type="presParOf" srcId="{21BD6728-1C86-4312-A7FA-6D2641F03740}" destId="{47817154-0DC5-43EA-A995-E316D77C5EA4}" srcOrd="2" destOrd="0" presId="urn:microsoft.com/office/officeart/2018/2/layout/IconVerticalSolidList"/>
    <dgm:cxn modelId="{4F8865BB-9208-4ED9-B0FF-03B7F135EEBF}" type="presParOf" srcId="{21BD6728-1C86-4312-A7FA-6D2641F03740}" destId="{8AF29939-66A3-436C-BA37-23AC96FD00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6809E-33D4-584F-91CD-3A68716D74E5}">
      <dsp:nvSpPr>
        <dsp:cNvPr id="0" name=""/>
        <dsp:cNvSpPr/>
      </dsp:nvSpPr>
      <dsp:spPr>
        <a:xfrm>
          <a:off x="4871" y="1964499"/>
          <a:ext cx="2419977" cy="1995975"/>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62 shifts</a:t>
          </a:r>
        </a:p>
        <a:p>
          <a:pPr marL="171450" lvl="1" indent="-171450" algn="l" defTabSz="755650" rtl="0">
            <a:lnSpc>
              <a:spcPct val="90000"/>
            </a:lnSpc>
            <a:spcBef>
              <a:spcPct val="0"/>
            </a:spcBef>
            <a:spcAft>
              <a:spcPct val="15000"/>
            </a:spcAft>
            <a:buChar char="•"/>
          </a:pPr>
          <a:r>
            <a:rPr lang="en-US" sz="1700" kern="1200" dirty="0"/>
            <a:t>700 activities</a:t>
          </a:r>
        </a:p>
        <a:p>
          <a:pPr marL="171450" lvl="1" indent="-171450" algn="l" defTabSz="755650" rtl="0">
            <a:lnSpc>
              <a:spcPct val="90000"/>
            </a:lnSpc>
            <a:spcBef>
              <a:spcPct val="0"/>
            </a:spcBef>
            <a:spcAft>
              <a:spcPct val="15000"/>
            </a:spcAft>
            <a:buChar char="•"/>
          </a:pPr>
          <a:r>
            <a:rPr lang="en-US" sz="1700" kern="1200" dirty="0"/>
            <a:t>18 interviews</a:t>
          </a:r>
        </a:p>
        <a:p>
          <a:pPr marL="171450" lvl="1" indent="-171450" algn="l" defTabSz="755650" rtl="0">
            <a:lnSpc>
              <a:spcPct val="90000"/>
            </a:lnSpc>
            <a:spcBef>
              <a:spcPct val="0"/>
            </a:spcBef>
            <a:spcAft>
              <a:spcPct val="15000"/>
            </a:spcAft>
            <a:buChar char="•"/>
          </a:pPr>
          <a:r>
            <a:rPr lang="en-US" sz="1700" kern="1200" dirty="0"/>
            <a:t>12 observers	</a:t>
          </a:r>
        </a:p>
      </dsp:txBody>
      <dsp:txXfrm>
        <a:off x="50804" y="2010432"/>
        <a:ext cx="2328111" cy="1476400"/>
      </dsp:txXfrm>
    </dsp:sp>
    <dsp:sp modelId="{4AD3EC90-27CA-734F-8F02-1CE92BA9A775}">
      <dsp:nvSpPr>
        <dsp:cNvPr id="0" name=""/>
        <dsp:cNvSpPr/>
      </dsp:nvSpPr>
      <dsp:spPr>
        <a:xfrm>
          <a:off x="1395918" y="2551513"/>
          <a:ext cx="2503869" cy="2503869"/>
        </a:xfrm>
        <a:prstGeom prst="leftCircularArrow">
          <a:avLst>
            <a:gd name="adj1" fmla="val 2500"/>
            <a:gd name="adj2" fmla="val 303026"/>
            <a:gd name="adj3" fmla="val 2078537"/>
            <a:gd name="adj4" fmla="val 9024489"/>
            <a:gd name="adj5" fmla="val 2917"/>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2B2D19-C6E7-C54C-A46E-6352A91CD4FC}">
      <dsp:nvSpPr>
        <dsp:cNvPr id="0" name=""/>
        <dsp:cNvSpPr/>
      </dsp:nvSpPr>
      <dsp:spPr>
        <a:xfrm>
          <a:off x="542644" y="3532765"/>
          <a:ext cx="2151091" cy="855418"/>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rtl="0">
            <a:lnSpc>
              <a:spcPct val="90000"/>
            </a:lnSpc>
            <a:spcBef>
              <a:spcPct val="0"/>
            </a:spcBef>
            <a:spcAft>
              <a:spcPct val="35000"/>
            </a:spcAft>
            <a:buNone/>
          </a:pPr>
          <a:r>
            <a:rPr lang="en-US" sz="2600" kern="1200" dirty="0"/>
            <a:t>Community Policing</a:t>
          </a:r>
        </a:p>
      </dsp:txBody>
      <dsp:txXfrm>
        <a:off x="567698" y="3557819"/>
        <a:ext cx="2100983" cy="805310"/>
      </dsp:txXfrm>
    </dsp:sp>
    <dsp:sp modelId="{4EC3E3E0-BEF8-6D47-AC5B-C65934E95934}">
      <dsp:nvSpPr>
        <dsp:cNvPr id="0" name=""/>
        <dsp:cNvSpPr/>
      </dsp:nvSpPr>
      <dsp:spPr>
        <a:xfrm>
          <a:off x="2991855" y="1964499"/>
          <a:ext cx="2419977" cy="1995975"/>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105 shifts</a:t>
          </a:r>
        </a:p>
        <a:p>
          <a:pPr marL="171450" lvl="1" indent="-171450" algn="l" defTabSz="755650" rtl="0">
            <a:lnSpc>
              <a:spcPct val="90000"/>
            </a:lnSpc>
            <a:spcBef>
              <a:spcPct val="0"/>
            </a:spcBef>
            <a:spcAft>
              <a:spcPct val="15000"/>
            </a:spcAft>
            <a:buChar char="•"/>
          </a:pPr>
          <a:r>
            <a:rPr lang="en-US" sz="1700" kern="1200" dirty="0"/>
            <a:t>1800 activities</a:t>
          </a:r>
        </a:p>
        <a:p>
          <a:pPr marL="171450" lvl="1" indent="-171450" algn="l" defTabSz="755650" rtl="0">
            <a:lnSpc>
              <a:spcPct val="90000"/>
            </a:lnSpc>
            <a:spcBef>
              <a:spcPct val="0"/>
            </a:spcBef>
            <a:spcAft>
              <a:spcPct val="15000"/>
            </a:spcAft>
            <a:buChar char="•"/>
          </a:pPr>
          <a:r>
            <a:rPr lang="en-US" sz="1700" kern="1200" dirty="0"/>
            <a:t>10 interviews</a:t>
          </a:r>
        </a:p>
        <a:p>
          <a:pPr marL="171450" lvl="1" indent="-171450" algn="l" defTabSz="755650" rtl="0">
            <a:lnSpc>
              <a:spcPct val="90000"/>
            </a:lnSpc>
            <a:spcBef>
              <a:spcPct val="0"/>
            </a:spcBef>
            <a:spcAft>
              <a:spcPct val="15000"/>
            </a:spcAft>
            <a:buChar char="•"/>
          </a:pPr>
          <a:r>
            <a:rPr lang="en-US" sz="1700" kern="1200" dirty="0"/>
            <a:t>51 observers</a:t>
          </a:r>
        </a:p>
        <a:p>
          <a:pPr marL="171450" lvl="1" indent="-171450" algn="l" defTabSz="755650" rtl="0">
            <a:lnSpc>
              <a:spcPct val="90000"/>
            </a:lnSpc>
            <a:spcBef>
              <a:spcPct val="0"/>
            </a:spcBef>
            <a:spcAft>
              <a:spcPct val="15000"/>
            </a:spcAft>
            <a:buChar char="•"/>
          </a:pPr>
          <a:endParaRPr lang="en-US" sz="1700" kern="1200" dirty="0"/>
        </a:p>
      </dsp:txBody>
      <dsp:txXfrm>
        <a:off x="3037788" y="2438141"/>
        <a:ext cx="2328111" cy="1476400"/>
      </dsp:txXfrm>
    </dsp:sp>
    <dsp:sp modelId="{262A653A-A3BC-E74A-9EE7-667992EF5802}">
      <dsp:nvSpPr>
        <dsp:cNvPr id="0" name=""/>
        <dsp:cNvSpPr/>
      </dsp:nvSpPr>
      <dsp:spPr>
        <a:xfrm>
          <a:off x="4370099" y="784796"/>
          <a:ext cx="2799162" cy="2799162"/>
        </a:xfrm>
        <a:prstGeom prst="circularArrow">
          <a:avLst>
            <a:gd name="adj1" fmla="val 2237"/>
            <a:gd name="adj2" fmla="val 269413"/>
            <a:gd name="adj3" fmla="val 19584864"/>
            <a:gd name="adj4" fmla="val 12605298"/>
            <a:gd name="adj5" fmla="val 2609"/>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D23851-2B2E-974E-9AD1-0F8B94D79A3A}">
      <dsp:nvSpPr>
        <dsp:cNvPr id="0" name=""/>
        <dsp:cNvSpPr/>
      </dsp:nvSpPr>
      <dsp:spPr>
        <a:xfrm>
          <a:off x="3541825" y="1516722"/>
          <a:ext cx="2151091" cy="855418"/>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rtl="0">
            <a:lnSpc>
              <a:spcPct val="90000"/>
            </a:lnSpc>
            <a:spcBef>
              <a:spcPct val="0"/>
            </a:spcBef>
            <a:spcAft>
              <a:spcPct val="35000"/>
            </a:spcAft>
            <a:buNone/>
          </a:pPr>
          <a:r>
            <a:rPr lang="en-US" sz="2600" kern="1200" dirty="0"/>
            <a:t>Patrol Sergeants</a:t>
          </a:r>
        </a:p>
      </dsp:txBody>
      <dsp:txXfrm>
        <a:off x="3566879" y="1541776"/>
        <a:ext cx="2100983" cy="805310"/>
      </dsp:txXfrm>
    </dsp:sp>
    <dsp:sp modelId="{926E4F9B-65A1-4546-B2D8-231E8CF0104F}">
      <dsp:nvSpPr>
        <dsp:cNvPr id="0" name=""/>
        <dsp:cNvSpPr/>
      </dsp:nvSpPr>
      <dsp:spPr>
        <a:xfrm>
          <a:off x="5978839" y="1964499"/>
          <a:ext cx="2419977" cy="1995975"/>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32 shifts</a:t>
          </a:r>
        </a:p>
        <a:p>
          <a:pPr marL="171450" lvl="1" indent="-171450" algn="l" defTabSz="755650" rtl="0">
            <a:lnSpc>
              <a:spcPct val="90000"/>
            </a:lnSpc>
            <a:spcBef>
              <a:spcPct val="0"/>
            </a:spcBef>
            <a:spcAft>
              <a:spcPct val="15000"/>
            </a:spcAft>
            <a:buChar char="•"/>
          </a:pPr>
          <a:r>
            <a:rPr lang="en-US" sz="1700" kern="1200" dirty="0"/>
            <a:t>4071 activities</a:t>
          </a:r>
        </a:p>
        <a:p>
          <a:pPr marL="171450" lvl="1" indent="-171450" algn="l" defTabSz="755650" rtl="0">
            <a:lnSpc>
              <a:spcPct val="90000"/>
            </a:lnSpc>
            <a:spcBef>
              <a:spcPct val="0"/>
            </a:spcBef>
            <a:spcAft>
              <a:spcPct val="15000"/>
            </a:spcAft>
            <a:buChar char="•"/>
          </a:pPr>
          <a:r>
            <a:rPr lang="en-US" sz="1700" kern="1200" dirty="0"/>
            <a:t>33 interviews</a:t>
          </a:r>
        </a:p>
        <a:p>
          <a:pPr marL="171450" lvl="1" indent="-171450" algn="l" defTabSz="755650" rtl="0">
            <a:lnSpc>
              <a:spcPct val="90000"/>
            </a:lnSpc>
            <a:spcBef>
              <a:spcPct val="0"/>
            </a:spcBef>
            <a:spcAft>
              <a:spcPct val="15000"/>
            </a:spcAft>
            <a:buChar char="•"/>
          </a:pPr>
          <a:r>
            <a:rPr lang="en-US" sz="1700" kern="1200" dirty="0"/>
            <a:t>40 observers</a:t>
          </a:r>
        </a:p>
      </dsp:txBody>
      <dsp:txXfrm>
        <a:off x="6024772" y="2010432"/>
        <a:ext cx="2328111" cy="1476400"/>
      </dsp:txXfrm>
    </dsp:sp>
    <dsp:sp modelId="{A22173BD-C267-F242-A47B-395E3348280C}">
      <dsp:nvSpPr>
        <dsp:cNvPr id="0" name=""/>
        <dsp:cNvSpPr/>
      </dsp:nvSpPr>
      <dsp:spPr>
        <a:xfrm>
          <a:off x="6516612" y="3532765"/>
          <a:ext cx="2151091" cy="855418"/>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rtl="0">
            <a:lnSpc>
              <a:spcPct val="90000"/>
            </a:lnSpc>
            <a:spcBef>
              <a:spcPct val="0"/>
            </a:spcBef>
            <a:spcAft>
              <a:spcPct val="35000"/>
            </a:spcAft>
            <a:buNone/>
          </a:pPr>
          <a:r>
            <a:rPr lang="en-US" sz="2600" kern="1200" dirty="0"/>
            <a:t>CID</a:t>
          </a:r>
        </a:p>
      </dsp:txBody>
      <dsp:txXfrm>
        <a:off x="6541666" y="3557819"/>
        <a:ext cx="2100983" cy="80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298E3-8571-AB4C-AC8E-98BE6CE68448}">
      <dsp:nvSpPr>
        <dsp:cNvPr id="0" name=""/>
        <dsp:cNvSpPr/>
      </dsp:nvSpPr>
      <dsp:spPr>
        <a:xfrm rot="16200000">
          <a:off x="577172" y="-577172"/>
          <a:ext cx="2109047" cy="3263391"/>
        </a:xfrm>
        <a:prstGeom prst="round1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endParaRPr lang="en-US" sz="1800" kern="1200" dirty="0"/>
        </a:p>
        <a:p>
          <a:pPr marL="0" lvl="0" indent="0" algn="ctr" defTabSz="800100" rtl="0">
            <a:lnSpc>
              <a:spcPct val="90000"/>
            </a:lnSpc>
            <a:spcBef>
              <a:spcPct val="0"/>
            </a:spcBef>
            <a:spcAft>
              <a:spcPct val="35000"/>
            </a:spcAft>
            <a:buNone/>
          </a:pPr>
          <a:r>
            <a:rPr lang="en-US" sz="2000" b="1" kern="1200" dirty="0">
              <a:solidFill>
                <a:schemeClr val="bg1"/>
              </a:solidFill>
            </a:rPr>
            <a:t>High Performance</a:t>
          </a:r>
        </a:p>
        <a:p>
          <a:pPr marL="0" lvl="0" indent="0" algn="ctr" defTabSz="800100" rtl="0">
            <a:lnSpc>
              <a:spcPct val="90000"/>
            </a:lnSpc>
            <a:spcBef>
              <a:spcPct val="0"/>
            </a:spcBef>
            <a:spcAft>
              <a:spcPct val="35000"/>
            </a:spcAft>
            <a:buNone/>
          </a:pPr>
          <a:r>
            <a:rPr lang="en-US" sz="2000" b="1" kern="1200" dirty="0">
              <a:solidFill>
                <a:schemeClr val="bg1"/>
              </a:solidFill>
            </a:rPr>
            <a:t>Low Trust</a:t>
          </a:r>
        </a:p>
      </dsp:txBody>
      <dsp:txXfrm rot="5400000">
        <a:off x="0" y="0"/>
        <a:ext cx="3263391" cy="1581785"/>
      </dsp:txXfrm>
    </dsp:sp>
    <dsp:sp modelId="{7AB9A1D2-E277-D241-95E8-8DB0492D0454}">
      <dsp:nvSpPr>
        <dsp:cNvPr id="0" name=""/>
        <dsp:cNvSpPr/>
      </dsp:nvSpPr>
      <dsp:spPr>
        <a:xfrm>
          <a:off x="3263391" y="0"/>
          <a:ext cx="3263391" cy="2109047"/>
        </a:xfrm>
        <a:prstGeom prst="round1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endParaRPr lang="en-US" sz="1800" kern="1200" dirty="0"/>
        </a:p>
        <a:p>
          <a:pPr marL="0" lvl="0" indent="0" algn="ctr" defTabSz="800100" rtl="0">
            <a:lnSpc>
              <a:spcPct val="90000"/>
            </a:lnSpc>
            <a:spcBef>
              <a:spcPct val="0"/>
            </a:spcBef>
            <a:spcAft>
              <a:spcPct val="35000"/>
            </a:spcAft>
            <a:buNone/>
          </a:pPr>
          <a:r>
            <a:rPr lang="en-US" sz="2000" b="1" kern="1200" dirty="0">
              <a:solidFill>
                <a:schemeClr val="bg1"/>
              </a:solidFill>
            </a:rPr>
            <a:t>High Trust</a:t>
          </a:r>
        </a:p>
        <a:p>
          <a:pPr marL="0" lvl="0" indent="0" algn="ctr" defTabSz="800100" rtl="0">
            <a:lnSpc>
              <a:spcPct val="90000"/>
            </a:lnSpc>
            <a:spcBef>
              <a:spcPct val="0"/>
            </a:spcBef>
            <a:spcAft>
              <a:spcPct val="35000"/>
            </a:spcAft>
            <a:buNone/>
          </a:pPr>
          <a:r>
            <a:rPr lang="en-US" sz="2000" b="1" kern="1200" dirty="0">
              <a:solidFill>
                <a:schemeClr val="bg1"/>
              </a:solidFill>
            </a:rPr>
            <a:t>High Performance</a:t>
          </a:r>
        </a:p>
      </dsp:txBody>
      <dsp:txXfrm>
        <a:off x="3263391" y="0"/>
        <a:ext cx="3263391" cy="1581785"/>
      </dsp:txXfrm>
    </dsp:sp>
    <dsp:sp modelId="{F802FCCD-4F28-8342-9473-F36AE5A97599}">
      <dsp:nvSpPr>
        <dsp:cNvPr id="0" name=""/>
        <dsp:cNvSpPr/>
      </dsp:nvSpPr>
      <dsp:spPr>
        <a:xfrm rot="10800000">
          <a:off x="0" y="2109047"/>
          <a:ext cx="3263391" cy="2109047"/>
        </a:xfrm>
        <a:prstGeom prst="round1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rPr>
            <a:t>Low Performance </a:t>
          </a:r>
        </a:p>
        <a:p>
          <a:pPr marL="0" lvl="0" indent="0" algn="ctr" defTabSz="889000" rtl="0">
            <a:lnSpc>
              <a:spcPct val="90000"/>
            </a:lnSpc>
            <a:spcBef>
              <a:spcPct val="0"/>
            </a:spcBef>
            <a:spcAft>
              <a:spcPct val="35000"/>
            </a:spcAft>
            <a:buNone/>
          </a:pPr>
          <a:r>
            <a:rPr lang="en-US" sz="2000" b="1" kern="1200" dirty="0">
              <a:solidFill>
                <a:schemeClr val="bg1"/>
              </a:solidFill>
            </a:rPr>
            <a:t>Low Trust</a:t>
          </a:r>
        </a:p>
      </dsp:txBody>
      <dsp:txXfrm rot="10800000">
        <a:off x="0" y="2636308"/>
        <a:ext cx="3263391" cy="1581785"/>
      </dsp:txXfrm>
    </dsp:sp>
    <dsp:sp modelId="{589EB9B3-FC13-4343-91C9-626865B3AF2D}">
      <dsp:nvSpPr>
        <dsp:cNvPr id="0" name=""/>
        <dsp:cNvSpPr/>
      </dsp:nvSpPr>
      <dsp:spPr>
        <a:xfrm rot="5400000">
          <a:off x="3840564" y="1531874"/>
          <a:ext cx="2109047" cy="3263391"/>
        </a:xfrm>
        <a:prstGeom prst="round1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rPr>
            <a:t>Low Performance</a:t>
          </a:r>
        </a:p>
        <a:p>
          <a:pPr marL="0" lvl="0" indent="0" algn="ctr" defTabSz="889000" rtl="0">
            <a:lnSpc>
              <a:spcPct val="90000"/>
            </a:lnSpc>
            <a:spcBef>
              <a:spcPct val="0"/>
            </a:spcBef>
            <a:spcAft>
              <a:spcPct val="35000"/>
            </a:spcAft>
            <a:buNone/>
          </a:pPr>
          <a:r>
            <a:rPr lang="en-US" sz="2000" b="1" kern="1200" dirty="0">
              <a:solidFill>
                <a:schemeClr val="bg1"/>
              </a:solidFill>
            </a:rPr>
            <a:t>High Trust</a:t>
          </a:r>
        </a:p>
      </dsp:txBody>
      <dsp:txXfrm rot="-5400000">
        <a:off x="3263392" y="2636308"/>
        <a:ext cx="3263391" cy="1581785"/>
      </dsp:txXfrm>
    </dsp:sp>
    <dsp:sp modelId="{CB0A30CA-D82D-524B-B9D2-2A090E9742FF}">
      <dsp:nvSpPr>
        <dsp:cNvPr id="0" name=""/>
        <dsp:cNvSpPr/>
      </dsp:nvSpPr>
      <dsp:spPr>
        <a:xfrm>
          <a:off x="4020113" y="1581785"/>
          <a:ext cx="1958035" cy="1054523"/>
        </a:xfrm>
        <a:prstGeom prst="roundRect">
          <a:avLst/>
        </a:prstGeom>
        <a:gradFill rotWithShape="0">
          <a:gsLst>
            <a:gs pos="100000">
              <a:srgbClr val="00B0F0"/>
            </a:gs>
            <a:gs pos="100000">
              <a:schemeClr val="accent2">
                <a:tint val="40000"/>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t>Medium Performance High Trust</a:t>
          </a:r>
        </a:p>
      </dsp:txBody>
      <dsp:txXfrm>
        <a:off x="4071591" y="1633263"/>
        <a:ext cx="1855079" cy="951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EB83B-0FBC-CE4F-94AB-5EF29EFCB4A5}">
      <dsp:nvSpPr>
        <dsp:cNvPr id="0" name=""/>
        <dsp:cNvSpPr/>
      </dsp:nvSpPr>
      <dsp:spPr>
        <a:xfrm>
          <a:off x="6116284" y="42626"/>
          <a:ext cx="1493315" cy="149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Hesitant – so risk and liability increases</a:t>
          </a:r>
        </a:p>
      </dsp:txBody>
      <dsp:txXfrm>
        <a:off x="6116284" y="42626"/>
        <a:ext cx="1493315" cy="1493315"/>
      </dsp:txXfrm>
    </dsp:sp>
    <dsp:sp modelId="{8C29B263-83AE-104B-BC51-64CA10CA7296}">
      <dsp:nvSpPr>
        <dsp:cNvPr id="0" name=""/>
        <dsp:cNvSpPr/>
      </dsp:nvSpPr>
      <dsp:spPr>
        <a:xfrm>
          <a:off x="2604744" y="-420"/>
          <a:ext cx="5597258" cy="5597258"/>
        </a:xfrm>
        <a:prstGeom prst="circularArrow">
          <a:avLst>
            <a:gd name="adj1" fmla="val 5202"/>
            <a:gd name="adj2" fmla="val 336082"/>
            <a:gd name="adj3" fmla="val 21292552"/>
            <a:gd name="adj4" fmla="val 19766843"/>
            <a:gd name="adj5" fmla="val 60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87EB9-FB9E-B24F-8754-0E4DB3CD1BEE}">
      <dsp:nvSpPr>
        <dsp:cNvPr id="0" name=""/>
        <dsp:cNvSpPr/>
      </dsp:nvSpPr>
      <dsp:spPr>
        <a:xfrm>
          <a:off x="7018347" y="2818891"/>
          <a:ext cx="1493315" cy="149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Supervisors withdraw from proactive supervision</a:t>
          </a:r>
        </a:p>
      </dsp:txBody>
      <dsp:txXfrm>
        <a:off x="7018347" y="2818891"/>
        <a:ext cx="1493315" cy="1493315"/>
      </dsp:txXfrm>
    </dsp:sp>
    <dsp:sp modelId="{09E60F25-2B75-7D4D-B222-447AB5A79AF7}">
      <dsp:nvSpPr>
        <dsp:cNvPr id="0" name=""/>
        <dsp:cNvSpPr/>
      </dsp:nvSpPr>
      <dsp:spPr>
        <a:xfrm>
          <a:off x="2604744" y="-420"/>
          <a:ext cx="5597258" cy="5597258"/>
        </a:xfrm>
        <a:prstGeom prst="circularArrow">
          <a:avLst>
            <a:gd name="adj1" fmla="val 5202"/>
            <a:gd name="adj2" fmla="val 336082"/>
            <a:gd name="adj3" fmla="val 4013983"/>
            <a:gd name="adj4" fmla="val 2254089"/>
            <a:gd name="adj5" fmla="val 60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7455D-0A3D-8548-8BFE-94B45F1DAA8F}">
      <dsp:nvSpPr>
        <dsp:cNvPr id="0" name=""/>
        <dsp:cNvSpPr/>
      </dsp:nvSpPr>
      <dsp:spPr>
        <a:xfrm>
          <a:off x="4656715" y="4534717"/>
          <a:ext cx="1493315" cy="149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Passive observers and good bureaucrats</a:t>
          </a:r>
        </a:p>
      </dsp:txBody>
      <dsp:txXfrm>
        <a:off x="4656715" y="4534717"/>
        <a:ext cx="1493315" cy="1493315"/>
      </dsp:txXfrm>
    </dsp:sp>
    <dsp:sp modelId="{3D984594-F1CD-AD47-A40B-119AD912A718}">
      <dsp:nvSpPr>
        <dsp:cNvPr id="0" name=""/>
        <dsp:cNvSpPr/>
      </dsp:nvSpPr>
      <dsp:spPr>
        <a:xfrm>
          <a:off x="2604744" y="-420"/>
          <a:ext cx="5597258" cy="5597258"/>
        </a:xfrm>
        <a:prstGeom prst="circularArrow">
          <a:avLst>
            <a:gd name="adj1" fmla="val 5202"/>
            <a:gd name="adj2" fmla="val 336082"/>
            <a:gd name="adj3" fmla="val 8209828"/>
            <a:gd name="adj4" fmla="val 6449935"/>
            <a:gd name="adj5" fmla="val 60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F9EA5-274E-FD49-8AE8-F09C47E9521F}">
      <dsp:nvSpPr>
        <dsp:cNvPr id="0" name=""/>
        <dsp:cNvSpPr/>
      </dsp:nvSpPr>
      <dsp:spPr>
        <a:xfrm>
          <a:off x="2295084" y="2818891"/>
          <a:ext cx="1493315" cy="149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Lack the skills to train rookie supervisors</a:t>
          </a:r>
        </a:p>
      </dsp:txBody>
      <dsp:txXfrm>
        <a:off x="2295084" y="2818891"/>
        <a:ext cx="1493315" cy="1493315"/>
      </dsp:txXfrm>
    </dsp:sp>
    <dsp:sp modelId="{BFB249B2-87C8-4D4E-874A-914E6827613F}">
      <dsp:nvSpPr>
        <dsp:cNvPr id="0" name=""/>
        <dsp:cNvSpPr/>
      </dsp:nvSpPr>
      <dsp:spPr>
        <a:xfrm>
          <a:off x="2604744" y="-420"/>
          <a:ext cx="5597258" cy="5597258"/>
        </a:xfrm>
        <a:prstGeom prst="circularArrow">
          <a:avLst>
            <a:gd name="adj1" fmla="val 5202"/>
            <a:gd name="adj2" fmla="val 336082"/>
            <a:gd name="adj3" fmla="val 12297074"/>
            <a:gd name="adj4" fmla="val 10771366"/>
            <a:gd name="adj5" fmla="val 60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289E8-1376-FE41-9CEA-12F21F079425}">
      <dsp:nvSpPr>
        <dsp:cNvPr id="0" name=""/>
        <dsp:cNvSpPr/>
      </dsp:nvSpPr>
      <dsp:spPr>
        <a:xfrm>
          <a:off x="3197147" y="42626"/>
          <a:ext cx="1493315" cy="149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Lacking experience &amp; qualifications</a:t>
          </a:r>
        </a:p>
      </dsp:txBody>
      <dsp:txXfrm>
        <a:off x="3197147" y="42626"/>
        <a:ext cx="1493315" cy="1493315"/>
      </dsp:txXfrm>
    </dsp:sp>
    <dsp:sp modelId="{86F0E1D3-C1FF-F844-BDCC-19EAA5EEF1A5}">
      <dsp:nvSpPr>
        <dsp:cNvPr id="0" name=""/>
        <dsp:cNvSpPr/>
      </dsp:nvSpPr>
      <dsp:spPr>
        <a:xfrm>
          <a:off x="2604744" y="-420"/>
          <a:ext cx="5597258" cy="5597258"/>
        </a:xfrm>
        <a:prstGeom prst="circularArrow">
          <a:avLst>
            <a:gd name="adj1" fmla="val 5202"/>
            <a:gd name="adj2" fmla="val 336082"/>
            <a:gd name="adj3" fmla="val 16864974"/>
            <a:gd name="adj4" fmla="val 15198944"/>
            <a:gd name="adj5" fmla="val 60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1B4CC-3985-7042-B127-205F8CDB2CA4}">
      <dsp:nvSpPr>
        <dsp:cNvPr id="0" name=""/>
        <dsp:cNvSpPr/>
      </dsp:nvSpPr>
      <dsp:spPr>
        <a:xfrm>
          <a:off x="3650977" y="932441"/>
          <a:ext cx="195582" cy="856836"/>
        </a:xfrm>
        <a:custGeom>
          <a:avLst/>
          <a:gdLst/>
          <a:ahLst/>
          <a:cxnLst/>
          <a:rect l="0" t="0" r="0" b="0"/>
          <a:pathLst>
            <a:path>
              <a:moveTo>
                <a:pt x="195582" y="0"/>
              </a:moveTo>
              <a:lnTo>
                <a:pt x="195582" y="856836"/>
              </a:lnTo>
              <a:lnTo>
                <a:pt x="0" y="856836"/>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0B0DA-A79D-0148-9A6B-D6DC4F044378}">
      <dsp:nvSpPr>
        <dsp:cNvPr id="0" name=""/>
        <dsp:cNvSpPr/>
      </dsp:nvSpPr>
      <dsp:spPr>
        <a:xfrm>
          <a:off x="3101484" y="3577459"/>
          <a:ext cx="279403" cy="2179345"/>
        </a:xfrm>
        <a:custGeom>
          <a:avLst/>
          <a:gdLst/>
          <a:ahLst/>
          <a:cxnLst/>
          <a:rect l="0" t="0" r="0" b="0"/>
          <a:pathLst>
            <a:path>
              <a:moveTo>
                <a:pt x="0" y="0"/>
              </a:moveTo>
              <a:lnTo>
                <a:pt x="0" y="2179345"/>
              </a:lnTo>
              <a:lnTo>
                <a:pt x="279403" y="2179345"/>
              </a:lnTo>
            </a:path>
          </a:pathLst>
        </a:custGeom>
        <a:noFill/>
        <a:ln w="19050" cap="rnd"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19F61A-3F42-A845-AD8C-602B8872396B}">
      <dsp:nvSpPr>
        <dsp:cNvPr id="0" name=""/>
        <dsp:cNvSpPr/>
      </dsp:nvSpPr>
      <dsp:spPr>
        <a:xfrm>
          <a:off x="3101484" y="3577459"/>
          <a:ext cx="279403" cy="856836"/>
        </a:xfrm>
        <a:custGeom>
          <a:avLst/>
          <a:gdLst/>
          <a:ahLst/>
          <a:cxnLst/>
          <a:rect l="0" t="0" r="0" b="0"/>
          <a:pathLst>
            <a:path>
              <a:moveTo>
                <a:pt x="0" y="0"/>
              </a:moveTo>
              <a:lnTo>
                <a:pt x="0" y="856836"/>
              </a:lnTo>
              <a:lnTo>
                <a:pt x="279403" y="856836"/>
              </a:lnTo>
            </a:path>
          </a:pathLst>
        </a:custGeom>
        <a:noFill/>
        <a:ln w="19050" cap="rnd"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BDA29C-9EF7-A541-97B6-A341E49F2D0F}">
      <dsp:nvSpPr>
        <dsp:cNvPr id="0" name=""/>
        <dsp:cNvSpPr/>
      </dsp:nvSpPr>
      <dsp:spPr>
        <a:xfrm>
          <a:off x="3800839" y="932441"/>
          <a:ext cx="91440" cy="1713673"/>
        </a:xfrm>
        <a:custGeom>
          <a:avLst/>
          <a:gdLst/>
          <a:ahLst/>
          <a:cxnLst/>
          <a:rect l="0" t="0" r="0" b="0"/>
          <a:pathLst>
            <a:path>
              <a:moveTo>
                <a:pt x="45720" y="0"/>
              </a:moveTo>
              <a:lnTo>
                <a:pt x="45720" y="1713673"/>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D495B9-46BE-9249-8F04-1C1F5BCF2D00}">
      <dsp:nvSpPr>
        <dsp:cNvPr id="0" name=""/>
        <dsp:cNvSpPr/>
      </dsp:nvSpPr>
      <dsp:spPr>
        <a:xfrm>
          <a:off x="2915215" y="1096"/>
          <a:ext cx="1862688" cy="93134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t>Chief</a:t>
          </a:r>
        </a:p>
      </dsp:txBody>
      <dsp:txXfrm>
        <a:off x="2915215" y="1096"/>
        <a:ext cx="1862688" cy="931344"/>
      </dsp:txXfrm>
    </dsp:sp>
    <dsp:sp modelId="{2D896187-BD33-5643-8CC0-5F236DFE2283}">
      <dsp:nvSpPr>
        <dsp:cNvPr id="0" name=""/>
        <dsp:cNvSpPr/>
      </dsp:nvSpPr>
      <dsp:spPr>
        <a:xfrm>
          <a:off x="2915215" y="2646114"/>
          <a:ext cx="1862688" cy="93134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t>Inspector</a:t>
          </a:r>
        </a:p>
      </dsp:txBody>
      <dsp:txXfrm>
        <a:off x="2915215" y="2646114"/>
        <a:ext cx="1862688" cy="931344"/>
      </dsp:txXfrm>
    </dsp:sp>
    <dsp:sp modelId="{6885133A-9380-8140-B8BF-2187699A73E8}">
      <dsp:nvSpPr>
        <dsp:cNvPr id="0" name=""/>
        <dsp:cNvSpPr/>
      </dsp:nvSpPr>
      <dsp:spPr>
        <a:xfrm>
          <a:off x="3380887" y="3968623"/>
          <a:ext cx="1862688" cy="93134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t>Sergeant</a:t>
          </a:r>
        </a:p>
      </dsp:txBody>
      <dsp:txXfrm>
        <a:off x="3380887" y="3968623"/>
        <a:ext cx="1862688" cy="931344"/>
      </dsp:txXfrm>
    </dsp:sp>
    <dsp:sp modelId="{854FBD5A-89B6-DD4C-BA76-8EF16A824840}">
      <dsp:nvSpPr>
        <dsp:cNvPr id="0" name=""/>
        <dsp:cNvSpPr/>
      </dsp:nvSpPr>
      <dsp:spPr>
        <a:xfrm>
          <a:off x="3380887" y="5291132"/>
          <a:ext cx="1862688" cy="93134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t>Police Officer</a:t>
          </a:r>
        </a:p>
      </dsp:txBody>
      <dsp:txXfrm>
        <a:off x="3380887" y="5291132"/>
        <a:ext cx="1862688" cy="931344"/>
      </dsp:txXfrm>
    </dsp:sp>
    <dsp:sp modelId="{099B7E84-008D-814E-A516-21BBFF26DAF4}">
      <dsp:nvSpPr>
        <dsp:cNvPr id="0" name=""/>
        <dsp:cNvSpPr/>
      </dsp:nvSpPr>
      <dsp:spPr>
        <a:xfrm>
          <a:off x="1788288" y="1323605"/>
          <a:ext cx="1862688" cy="93134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t>Senior Management Team</a:t>
          </a:r>
        </a:p>
      </dsp:txBody>
      <dsp:txXfrm>
        <a:off x="1788288" y="1323605"/>
        <a:ext cx="1862688" cy="9313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E2DDB-B20F-468A-9986-3E9A5A785563}">
      <dsp:nvSpPr>
        <dsp:cNvPr id="0" name=""/>
        <dsp:cNvSpPr/>
      </dsp:nvSpPr>
      <dsp:spPr>
        <a:xfrm>
          <a:off x="0" y="562"/>
          <a:ext cx="6046132" cy="1315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EFDDC-37AC-4CF6-A3B9-D0E57B094FD0}">
      <dsp:nvSpPr>
        <dsp:cNvPr id="0" name=""/>
        <dsp:cNvSpPr/>
      </dsp:nvSpPr>
      <dsp:spPr>
        <a:xfrm>
          <a:off x="397981" y="296581"/>
          <a:ext cx="723602" cy="7236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80DE28-E0A6-470A-B8EF-D2CC32BDDAFA}">
      <dsp:nvSpPr>
        <dsp:cNvPr id="0" name=""/>
        <dsp:cNvSpPr/>
      </dsp:nvSpPr>
      <dsp:spPr>
        <a:xfrm>
          <a:off x="1519564" y="562"/>
          <a:ext cx="4526568" cy="131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39" tIns="139239" rIns="139239" bIns="139239" numCol="1" spcCol="1270" anchor="ctr" anchorCtr="0">
          <a:noAutofit/>
        </a:bodyPr>
        <a:lstStyle/>
        <a:p>
          <a:pPr marL="0" lvl="0" indent="0" algn="l" defTabSz="1111250">
            <a:lnSpc>
              <a:spcPct val="90000"/>
            </a:lnSpc>
            <a:spcBef>
              <a:spcPct val="0"/>
            </a:spcBef>
            <a:spcAft>
              <a:spcPct val="35000"/>
            </a:spcAft>
            <a:buNone/>
          </a:pPr>
          <a:r>
            <a:rPr lang="en-US" sz="2500" kern="1200"/>
            <a:t>Culture and capacity</a:t>
          </a:r>
        </a:p>
      </dsp:txBody>
      <dsp:txXfrm>
        <a:off x="1519564" y="562"/>
        <a:ext cx="4526568" cy="1315640"/>
      </dsp:txXfrm>
    </dsp:sp>
    <dsp:sp modelId="{344692EC-CB3B-4A18-AC47-005940F82598}">
      <dsp:nvSpPr>
        <dsp:cNvPr id="0" name=""/>
        <dsp:cNvSpPr/>
      </dsp:nvSpPr>
      <dsp:spPr>
        <a:xfrm>
          <a:off x="0" y="1645112"/>
          <a:ext cx="6046132" cy="1315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78E1C-DB81-4958-A506-CE8A841F366C}">
      <dsp:nvSpPr>
        <dsp:cNvPr id="0" name=""/>
        <dsp:cNvSpPr/>
      </dsp:nvSpPr>
      <dsp:spPr>
        <a:xfrm>
          <a:off x="397981" y="1941131"/>
          <a:ext cx="723602" cy="7236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5E7176-EB46-42CD-9CAB-D714AD7BE60B}">
      <dsp:nvSpPr>
        <dsp:cNvPr id="0" name=""/>
        <dsp:cNvSpPr/>
      </dsp:nvSpPr>
      <dsp:spPr>
        <a:xfrm>
          <a:off x="1519564" y="1645112"/>
          <a:ext cx="4526568" cy="131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39" tIns="139239" rIns="139239" bIns="139239" numCol="1" spcCol="1270" anchor="ctr" anchorCtr="0">
          <a:noAutofit/>
        </a:bodyPr>
        <a:lstStyle/>
        <a:p>
          <a:pPr marL="0" lvl="0" indent="0" algn="l" defTabSz="1111250">
            <a:lnSpc>
              <a:spcPct val="90000"/>
            </a:lnSpc>
            <a:spcBef>
              <a:spcPct val="0"/>
            </a:spcBef>
            <a:spcAft>
              <a:spcPct val="35000"/>
            </a:spcAft>
            <a:buNone/>
          </a:pPr>
          <a:r>
            <a:rPr lang="en-US" sz="2500" kern="1200"/>
            <a:t>Capability</a:t>
          </a:r>
        </a:p>
      </dsp:txBody>
      <dsp:txXfrm>
        <a:off x="1519564" y="1645112"/>
        <a:ext cx="4526568" cy="1315640"/>
      </dsp:txXfrm>
    </dsp:sp>
    <dsp:sp modelId="{A06B3337-9405-4880-899D-A4716FD4C200}">
      <dsp:nvSpPr>
        <dsp:cNvPr id="0" name=""/>
        <dsp:cNvSpPr/>
      </dsp:nvSpPr>
      <dsp:spPr>
        <a:xfrm>
          <a:off x="0" y="3289663"/>
          <a:ext cx="6046132" cy="1315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6A7195-8EE3-4F84-A7FA-05ED8F1938A4}">
      <dsp:nvSpPr>
        <dsp:cNvPr id="0" name=""/>
        <dsp:cNvSpPr/>
      </dsp:nvSpPr>
      <dsp:spPr>
        <a:xfrm>
          <a:off x="397981" y="3585682"/>
          <a:ext cx="723602" cy="7236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F29939-66A3-436C-BA37-23AC96FD001F}">
      <dsp:nvSpPr>
        <dsp:cNvPr id="0" name=""/>
        <dsp:cNvSpPr/>
      </dsp:nvSpPr>
      <dsp:spPr>
        <a:xfrm>
          <a:off x="1519564" y="3289663"/>
          <a:ext cx="4526568" cy="131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39" tIns="139239" rIns="139239" bIns="139239" numCol="1" spcCol="1270" anchor="ctr" anchorCtr="0">
          <a:noAutofit/>
        </a:bodyPr>
        <a:lstStyle/>
        <a:p>
          <a:pPr marL="0" lvl="0" indent="0" algn="l" defTabSz="1111250">
            <a:lnSpc>
              <a:spcPct val="90000"/>
            </a:lnSpc>
            <a:spcBef>
              <a:spcPct val="0"/>
            </a:spcBef>
            <a:spcAft>
              <a:spcPct val="35000"/>
            </a:spcAft>
            <a:buNone/>
          </a:pPr>
          <a:r>
            <a:rPr lang="en-US" sz="2500" kern="1200"/>
            <a:t>Organizational support &amp; processes</a:t>
          </a:r>
        </a:p>
      </dsp:txBody>
      <dsp:txXfrm>
        <a:off x="1519564" y="3289663"/>
        <a:ext cx="4526568" cy="1315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DE8DF-A3B2-9C45-ADC2-6CDACB8D351E}" type="datetimeFigureOut">
              <a:rPr lang="en-US" smtClean="0"/>
              <a:t>10/5/24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9B924-8965-5448-8730-97B2185796CB}" type="slidenum">
              <a:rPr lang="en-US" smtClean="0"/>
              <a:t>‹#›</a:t>
            </a:fld>
            <a:endParaRPr lang="en-US"/>
          </a:p>
        </p:txBody>
      </p:sp>
    </p:spTree>
    <p:extLst>
      <p:ext uri="{BB962C8B-B14F-4D97-AF65-F5344CB8AC3E}">
        <p14:creationId xmlns:p14="http://schemas.microsoft.com/office/powerpoint/2010/main" val="203753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Rule no. 1 notes: </a:t>
            </a:r>
            <a:r>
              <a:rPr lang="en-GB" sz="1200" dirty="0">
                <a:effectLst/>
                <a:ea typeface="Times New Roman" panose="02020603050405020304" pitchFamily="18" charset="0"/>
                <a:cs typeface="Arial" panose="020B0604020202020204" pitchFamily="34" charset="0"/>
              </a:rPr>
              <a:t>Every officer picks up a supervisory style through different means and at the end of a number of years of acting or temporary rank and having then been successful at a promotion board, the absence of extensive support and training for their new position will cause the newly-promoted officer to draw upon their experiences with other supervisors and adopt the style in which they observed other supervisors handle their responsibilities. These new supervisors will be guided by the manner in which they were treated or ignored and during this delicate transition, in which the sergeant now occupies both the operational and managerial worlds, a lack of training and support will be crucial to their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Times New Roman" panose="02020603050405020304" pitchFamily="18" charset="0"/>
              <a:cs typeface="Arial" panose="020B0604020202020204" pitchFamily="34" charset="0"/>
            </a:endParaRPr>
          </a:p>
          <a:p>
            <a:pPr marL="0" marR="0">
              <a:spcBef>
                <a:spcPts val="0"/>
              </a:spcBef>
              <a:spcAft>
                <a:spcPts val="0"/>
              </a:spcAft>
            </a:pPr>
            <a:r>
              <a:rPr lang="en-GB" sz="1200" dirty="0">
                <a:effectLst/>
                <a:ea typeface="Times New Roman" panose="02020603050405020304" pitchFamily="18" charset="0"/>
                <a:cs typeface="Arial" panose="020B0604020202020204" pitchFamily="34" charset="0"/>
              </a:rPr>
              <a:t>Rule No. 2 notes - </a:t>
            </a:r>
            <a:r>
              <a:rPr lang="en-GB" sz="1200" dirty="0">
                <a:ea typeface="Times New Roman" panose="02020603050405020304" pitchFamily="18" charset="0"/>
                <a:cs typeface="Arial" panose="020B0604020202020204" pitchFamily="34" charset="0"/>
              </a:rPr>
              <a:t>F</a:t>
            </a:r>
            <a:r>
              <a:rPr lang="en-GB" sz="1200" dirty="0">
                <a:effectLst/>
                <a:ea typeface="Times New Roman" panose="02020603050405020304" pitchFamily="18" charset="0"/>
                <a:cs typeface="Arial" panose="020B0604020202020204" pitchFamily="34" charset="0"/>
              </a:rPr>
              <a:t>irst-line supervisors</a:t>
            </a:r>
            <a:r>
              <a:rPr lang="en-GB" sz="1200" dirty="0">
                <a:ea typeface="Times New Roman" panose="02020603050405020304" pitchFamily="18" charset="0"/>
                <a:cs typeface="Arial" panose="020B0604020202020204" pitchFamily="34" charset="0"/>
              </a:rPr>
              <a:t> </a:t>
            </a:r>
            <a:r>
              <a:rPr lang="en-GB" sz="1200" dirty="0">
                <a:effectLst/>
                <a:ea typeface="Times New Roman" panose="02020603050405020304" pitchFamily="18" charset="0"/>
                <a:cs typeface="Arial" panose="020B0604020202020204" pitchFamily="34" charset="0"/>
              </a:rPr>
              <a:t>can often fail to receive the support they need from </a:t>
            </a:r>
            <a:r>
              <a:rPr lang="en-GB" sz="1200" i="1" dirty="0">
                <a:effectLst/>
                <a:ea typeface="Times New Roman" panose="02020603050405020304" pitchFamily="18" charset="0"/>
                <a:cs typeface="Arial" panose="020B0604020202020204" pitchFamily="34" charset="0"/>
              </a:rPr>
              <a:t>their</a:t>
            </a:r>
            <a:r>
              <a:rPr lang="en-GB" sz="1200" dirty="0">
                <a:effectLst/>
                <a:ea typeface="Times New Roman" panose="02020603050405020304" pitchFamily="18" charset="0"/>
                <a:cs typeface="Arial" panose="020B0604020202020204" pitchFamily="34" charset="0"/>
              </a:rPr>
              <a:t> supervisors—the Inspectors.  Without that support and despite their best efforts, it becomes far too easy to fall back into the old, more comfortable and non-challenging pattern.  </a:t>
            </a:r>
          </a:p>
          <a:p>
            <a:endParaRPr lang="en-US" dirty="0"/>
          </a:p>
          <a:p>
            <a:pPr marL="0" marR="0">
              <a:spcBef>
                <a:spcPts val="0"/>
              </a:spcBef>
              <a:spcAft>
                <a:spcPts val="0"/>
              </a:spcAft>
            </a:pPr>
            <a:r>
              <a:rPr lang="en-US" dirty="0"/>
              <a:t>Rule No. 3 Notes - </a:t>
            </a:r>
            <a:r>
              <a:rPr lang="en-GB" sz="1200" dirty="0">
                <a:effectLst/>
                <a:ea typeface="Times New Roman" panose="02020603050405020304" pitchFamily="18" charset="0"/>
                <a:cs typeface="Arial" panose="020B0604020202020204" pitchFamily="34" charset="0"/>
              </a:rPr>
              <a:t>There is often little preparation for the highly critical, low- and high-frequency events that really test a supervisor's mettle (such as missing persons, domestic abuse incidents, reports of ASB), yet they demand the best in supervisors or officers to handle them with professional poise according to the highest standards. If policies are important, especially those relating to the high-risk/critical tasks, training must be provided in those policies for supervisors.  According to Green, Lynch &amp; Lynch (2014), one rule is:</a:t>
            </a:r>
            <a:r>
              <a:rPr lang="en-US" sz="1200" i="0" dirty="0">
                <a:effectLst/>
                <a:ea typeface="Times New Roman" panose="02020603050405020304" pitchFamily="18" charset="0"/>
                <a:cs typeface="Arial" panose="020B0604020202020204" pitchFamily="34" charset="0"/>
              </a:rPr>
              <a:t> </a:t>
            </a:r>
            <a:r>
              <a:rPr lang="en-GB" sz="1200" i="1" dirty="0">
                <a:effectLst/>
                <a:ea typeface="Times New Roman" panose="02020603050405020304" pitchFamily="18" charset="0"/>
                <a:cs typeface="Arial" panose="020B0604020202020204" pitchFamily="34" charset="0"/>
              </a:rPr>
              <a:t>“Never ask a supervisor to enforce a high risk/critical task policy unless he or she has first been trained in the application of that policy”</a:t>
            </a:r>
            <a:endParaRPr lang="en-US" sz="1200" dirty="0">
              <a:effectLst/>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649B924-8965-5448-8730-97B2185796CB}" type="slidenum">
              <a:rPr lang="en-US" smtClean="0"/>
              <a:t>15</a:t>
            </a:fld>
            <a:endParaRPr lang="en-US"/>
          </a:p>
        </p:txBody>
      </p:sp>
    </p:spTree>
    <p:extLst>
      <p:ext uri="{BB962C8B-B14F-4D97-AF65-F5344CB8AC3E}">
        <p14:creationId xmlns:p14="http://schemas.microsoft.com/office/powerpoint/2010/main" val="1748862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10/5/24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10/5/24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hyperlink" Target="https://assets.college.police.uk/s3fs-public/2022-04/Effective-supervision-guidelines.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Johannes.oosthuizen@ung.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EFDE-2DE0-56CA-097D-126664901A6F}"/>
              </a:ext>
            </a:extLst>
          </p:cNvPr>
          <p:cNvSpPr>
            <a:spLocks noGrp="1"/>
          </p:cNvSpPr>
          <p:nvPr>
            <p:ph type="ctrTitle"/>
          </p:nvPr>
        </p:nvSpPr>
        <p:spPr>
          <a:xfrm>
            <a:off x="6735098" y="609601"/>
            <a:ext cx="4798142" cy="3334512"/>
          </a:xfrm>
        </p:spPr>
        <p:txBody>
          <a:bodyPr>
            <a:normAutofit/>
          </a:bodyPr>
          <a:lstStyle/>
          <a:p>
            <a:r>
              <a:rPr lang="en-US" dirty="0"/>
              <a:t>Front line supervision</a:t>
            </a:r>
          </a:p>
        </p:txBody>
      </p:sp>
      <p:sp>
        <p:nvSpPr>
          <p:cNvPr id="3" name="Subtitle 2">
            <a:extLst>
              <a:ext uri="{FF2B5EF4-FFF2-40B4-BE49-F238E27FC236}">
                <a16:creationId xmlns:a16="http://schemas.microsoft.com/office/drawing/2014/main" id="{75E49B46-4B7A-F064-65FD-E67333718AE2}"/>
              </a:ext>
            </a:extLst>
          </p:cNvPr>
          <p:cNvSpPr>
            <a:spLocks noGrp="1"/>
          </p:cNvSpPr>
          <p:nvPr>
            <p:ph type="subTitle" idx="1"/>
          </p:nvPr>
        </p:nvSpPr>
        <p:spPr>
          <a:xfrm>
            <a:off x="6735098" y="4000156"/>
            <a:ext cx="4798140" cy="730733"/>
          </a:xfrm>
        </p:spPr>
        <p:txBody>
          <a:bodyPr>
            <a:normAutofit/>
          </a:bodyPr>
          <a:lstStyle/>
          <a:p>
            <a:r>
              <a:rPr lang="en-US" dirty="0"/>
              <a:t>The lynchpin of effective policing</a:t>
            </a:r>
          </a:p>
        </p:txBody>
      </p:sp>
      <p:pic>
        <p:nvPicPr>
          <p:cNvPr id="1028" name="Picture 4" descr="Friendly bearded police officers are … – License image – 71328049 ❘  lookphotos">
            <a:extLst>
              <a:ext uri="{FF2B5EF4-FFF2-40B4-BE49-F238E27FC236}">
                <a16:creationId xmlns:a16="http://schemas.microsoft.com/office/drawing/2014/main" id="{EBBB54FE-444E-F75F-684D-B3050D285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24" r="18072"/>
          <a:stretch/>
        </p:blipFill>
        <p:spPr bwMode="auto">
          <a:xfrm>
            <a:off x="633999" y="636640"/>
            <a:ext cx="5462001" cy="5591541"/>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428D5F2D-F145-C350-6084-FADE19EDC77C}"/>
              </a:ext>
            </a:extLst>
          </p:cNvPr>
          <p:cNvSpPr txBox="1">
            <a:spLocks/>
          </p:cNvSpPr>
          <p:nvPr/>
        </p:nvSpPr>
        <p:spPr>
          <a:xfrm>
            <a:off x="7949183" y="5517667"/>
            <a:ext cx="3243057" cy="730733"/>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r"/>
            <a:r>
              <a:rPr lang="en-US" dirty="0"/>
              <a:t>Dr Johannes P. Oosthuizen</a:t>
            </a:r>
          </a:p>
          <a:p>
            <a:pPr algn="r"/>
            <a:r>
              <a:rPr lang="en-US" sz="1700" dirty="0"/>
              <a:t>University of North Georgia</a:t>
            </a:r>
          </a:p>
        </p:txBody>
      </p:sp>
    </p:spTree>
    <p:extLst>
      <p:ext uri="{BB962C8B-B14F-4D97-AF65-F5344CB8AC3E}">
        <p14:creationId xmlns:p14="http://schemas.microsoft.com/office/powerpoint/2010/main" val="90693254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A44C-0695-6FAE-D430-4670A46A7304}"/>
              </a:ext>
            </a:extLst>
          </p:cNvPr>
          <p:cNvSpPr>
            <a:spLocks noGrp="1"/>
          </p:cNvSpPr>
          <p:nvPr>
            <p:ph type="title"/>
          </p:nvPr>
        </p:nvSpPr>
        <p:spPr>
          <a:xfrm>
            <a:off x="702501" y="2661073"/>
            <a:ext cx="1894395" cy="1535854"/>
          </a:xfrm>
        </p:spPr>
        <p:txBody>
          <a:bodyPr>
            <a:normAutofit fontScale="90000"/>
          </a:bodyPr>
          <a:lstStyle/>
          <a:p>
            <a:r>
              <a:rPr lang="en-US" b="1" dirty="0"/>
              <a:t>The hamster wheel</a:t>
            </a:r>
          </a:p>
        </p:txBody>
      </p:sp>
      <p:graphicFrame>
        <p:nvGraphicFramePr>
          <p:cNvPr id="3" name="Diagram 2">
            <a:extLst>
              <a:ext uri="{FF2B5EF4-FFF2-40B4-BE49-F238E27FC236}">
                <a16:creationId xmlns:a16="http://schemas.microsoft.com/office/drawing/2014/main" id="{179C9F32-39B3-A7D1-B3E6-B69FEF4E7D49}"/>
              </a:ext>
            </a:extLst>
          </p:cNvPr>
          <p:cNvGraphicFramePr/>
          <p:nvPr>
            <p:extLst>
              <p:ext uri="{D42A27DB-BD31-4B8C-83A1-F6EECF244321}">
                <p14:modId xmlns:p14="http://schemas.microsoft.com/office/powerpoint/2010/main" val="3013007234"/>
              </p:ext>
            </p:extLst>
          </p:nvPr>
        </p:nvGraphicFramePr>
        <p:xfrm>
          <a:off x="1146048" y="501951"/>
          <a:ext cx="10806747" cy="6029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4ABE2C0A-7705-AA2B-7ADF-185593F69346}"/>
              </a:ext>
            </a:extLst>
          </p:cNvPr>
          <p:cNvSpPr/>
          <p:nvPr/>
        </p:nvSpPr>
        <p:spPr>
          <a:xfrm>
            <a:off x="4063420" y="711200"/>
            <a:ext cx="1741714" cy="14514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8F8085F-524B-E7C5-7336-94CEB1BC97F4}"/>
              </a:ext>
            </a:extLst>
          </p:cNvPr>
          <p:cNvSpPr/>
          <p:nvPr/>
        </p:nvSpPr>
        <p:spPr>
          <a:xfrm>
            <a:off x="8048171" y="3429000"/>
            <a:ext cx="1741714" cy="13244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0055398-AE80-2AA5-C8CA-211EA63AD10B}"/>
              </a:ext>
            </a:extLst>
          </p:cNvPr>
          <p:cNvSpPr/>
          <p:nvPr/>
        </p:nvSpPr>
        <p:spPr>
          <a:xfrm>
            <a:off x="5678564" y="5225143"/>
            <a:ext cx="1636636" cy="13280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DC3B384-8F59-E6A2-CFF3-EE25836A20E1}"/>
              </a:ext>
            </a:extLst>
          </p:cNvPr>
          <p:cNvSpPr/>
          <p:nvPr/>
        </p:nvSpPr>
        <p:spPr>
          <a:xfrm>
            <a:off x="3338286" y="3429000"/>
            <a:ext cx="1741714" cy="14514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C185EA8-50BE-2CD2-ED4D-278296A3C3B8}"/>
              </a:ext>
            </a:extLst>
          </p:cNvPr>
          <p:cNvSpPr/>
          <p:nvPr/>
        </p:nvSpPr>
        <p:spPr>
          <a:xfrm>
            <a:off x="7315200" y="529627"/>
            <a:ext cx="1741714" cy="14514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57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51B8B-7AC5-B9AA-D3EE-828E232BE4CA}"/>
              </a:ext>
            </a:extLst>
          </p:cNvPr>
          <p:cNvSpPr>
            <a:spLocks noGrp="1"/>
          </p:cNvSpPr>
          <p:nvPr>
            <p:ph type="title"/>
          </p:nvPr>
        </p:nvSpPr>
        <p:spPr>
          <a:xfrm>
            <a:off x="1141413" y="609600"/>
            <a:ext cx="9905998" cy="1121664"/>
          </a:xfrm>
        </p:spPr>
        <p:txBody>
          <a:bodyPr/>
          <a:lstStyle/>
          <a:p>
            <a:pPr algn="ctr"/>
            <a:r>
              <a:rPr lang="en-US" b="1" dirty="0"/>
              <a:t>Straddling the fence</a:t>
            </a:r>
          </a:p>
        </p:txBody>
      </p:sp>
      <p:sp>
        <p:nvSpPr>
          <p:cNvPr id="5" name="TextBox 4">
            <a:extLst>
              <a:ext uri="{FF2B5EF4-FFF2-40B4-BE49-F238E27FC236}">
                <a16:creationId xmlns:a16="http://schemas.microsoft.com/office/drawing/2014/main" id="{8D9CF32A-E978-A7B1-BB97-8D064FA3107F}"/>
              </a:ext>
            </a:extLst>
          </p:cNvPr>
          <p:cNvSpPr txBox="1"/>
          <p:nvPr/>
        </p:nvSpPr>
        <p:spPr>
          <a:xfrm>
            <a:off x="1143001" y="2026242"/>
            <a:ext cx="9905997" cy="3108543"/>
          </a:xfrm>
          <a:prstGeom prst="rect">
            <a:avLst/>
          </a:prstGeom>
          <a:noFill/>
        </p:spPr>
        <p:txBody>
          <a:bodyPr wrap="square">
            <a:spAutoFit/>
          </a:bodyPr>
          <a:lstStyle/>
          <a:p>
            <a:pPr marL="0" marR="0">
              <a:spcBef>
                <a:spcPts val="0"/>
              </a:spcBef>
              <a:spcAft>
                <a:spcPts val="0"/>
              </a:spcAft>
            </a:pPr>
            <a:r>
              <a:rPr lang="en-GB" sz="2800" dirty="0">
                <a:ea typeface="Times New Roman" panose="02020603050405020304" pitchFamily="18" charset="0"/>
                <a:cs typeface="Arial" panose="020B0604020202020204" pitchFamily="34" charset="0"/>
              </a:rPr>
              <a:t>F</a:t>
            </a:r>
            <a:r>
              <a:rPr lang="en-GB" sz="2800" dirty="0">
                <a:effectLst/>
                <a:ea typeface="Times New Roman" panose="02020603050405020304" pitchFamily="18" charset="0"/>
                <a:cs typeface="Arial" panose="020B0604020202020204" pitchFamily="34" charset="0"/>
              </a:rPr>
              <a:t>irst-line supervisors stand with each foot in a different world: management and operations.  </a:t>
            </a:r>
          </a:p>
          <a:p>
            <a:pPr marL="0" marR="0">
              <a:spcBef>
                <a:spcPts val="0"/>
              </a:spcBef>
              <a:spcAft>
                <a:spcPts val="0"/>
              </a:spcAft>
            </a:pPr>
            <a:endParaRPr lang="en-GB" sz="2800" dirty="0">
              <a:ea typeface="Times New Roman" panose="02020603050405020304" pitchFamily="18" charset="0"/>
              <a:cs typeface="Arial" panose="020B0604020202020204" pitchFamily="34" charset="0"/>
            </a:endParaRPr>
          </a:p>
          <a:p>
            <a:pPr marL="0" marR="0">
              <a:spcBef>
                <a:spcPts val="0"/>
              </a:spcBef>
              <a:spcAft>
                <a:spcPts val="0"/>
              </a:spcAft>
            </a:pPr>
            <a:r>
              <a:rPr lang="en-GB" sz="2800" dirty="0">
                <a:effectLst/>
                <a:ea typeface="Times New Roman" panose="02020603050405020304" pitchFamily="18" charset="0"/>
                <a:cs typeface="Arial" panose="020B0604020202020204" pitchFamily="34" charset="0"/>
              </a:rPr>
              <a:t>Any failure to acknowledge and to support this role can and </a:t>
            </a:r>
            <a:r>
              <a:rPr lang="en-GB" sz="2800" dirty="0">
                <a:solidFill>
                  <a:srgbClr val="FFFF00"/>
                </a:solidFill>
                <a:effectLst/>
                <a:ea typeface="Times New Roman" panose="02020603050405020304" pitchFamily="18" charset="0"/>
                <a:cs typeface="Arial" panose="020B0604020202020204" pitchFamily="34" charset="0"/>
              </a:rPr>
              <a:t>will frustrate senior officers </a:t>
            </a:r>
            <a:r>
              <a:rPr lang="en-GB" sz="2800" dirty="0">
                <a:effectLst/>
                <a:ea typeface="Times New Roman" panose="02020603050405020304" pitchFamily="18" charset="0"/>
                <a:cs typeface="Arial" panose="020B0604020202020204" pitchFamily="34" charset="0"/>
              </a:rPr>
              <a:t>in their ability to achieve divisional and force objectives, simply because they are limited by the quality of those first-line supervisors.  </a:t>
            </a:r>
            <a:endParaRPr lang="en-US" sz="28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64820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8724-6249-D9F2-0DC7-2CEF36F882A9}"/>
              </a:ext>
            </a:extLst>
          </p:cNvPr>
          <p:cNvSpPr>
            <a:spLocks noGrp="1"/>
          </p:cNvSpPr>
          <p:nvPr>
            <p:ph type="title"/>
          </p:nvPr>
        </p:nvSpPr>
        <p:spPr>
          <a:xfrm>
            <a:off x="554263" y="536154"/>
            <a:ext cx="4829106" cy="923330"/>
          </a:xfrm>
        </p:spPr>
        <p:txBody>
          <a:bodyPr>
            <a:normAutofit/>
          </a:bodyPr>
          <a:lstStyle/>
          <a:p>
            <a:r>
              <a:rPr lang="en-US" dirty="0"/>
              <a:t>Policy implementors</a:t>
            </a:r>
          </a:p>
        </p:txBody>
      </p:sp>
      <p:sp>
        <p:nvSpPr>
          <p:cNvPr id="4" name="TextBox 3">
            <a:extLst>
              <a:ext uri="{FF2B5EF4-FFF2-40B4-BE49-F238E27FC236}">
                <a16:creationId xmlns:a16="http://schemas.microsoft.com/office/drawing/2014/main" id="{00FAFB25-9BE2-26EB-E605-35212D7AEF42}"/>
              </a:ext>
            </a:extLst>
          </p:cNvPr>
          <p:cNvSpPr txBox="1"/>
          <p:nvPr/>
        </p:nvSpPr>
        <p:spPr>
          <a:xfrm>
            <a:off x="554263" y="3397591"/>
            <a:ext cx="4829106" cy="1200329"/>
          </a:xfrm>
          <a:prstGeom prst="rect">
            <a:avLst/>
          </a:prstGeom>
          <a:noFill/>
        </p:spPr>
        <p:txBody>
          <a:bodyPr wrap="square">
            <a:spAutoFit/>
          </a:bodyPr>
          <a:lstStyle/>
          <a:p>
            <a:pPr marL="0" marR="0">
              <a:spcBef>
                <a:spcPts val="0"/>
              </a:spcBef>
              <a:spcAft>
                <a:spcPts val="0"/>
              </a:spcAft>
            </a:pPr>
            <a:r>
              <a:rPr lang="en-GB" sz="2400" dirty="0">
                <a:effectLst/>
                <a:ea typeface="Times New Roman" panose="02020603050405020304" pitchFamily="18" charset="0"/>
                <a:cs typeface="Arial" panose="020B0604020202020204" pitchFamily="34" charset="0"/>
              </a:rPr>
              <a:t>Frustrated police [officers and staff] can lead to negative productivity</a:t>
            </a:r>
            <a:r>
              <a:rPr lang="en-GB" sz="2400" dirty="0">
                <a:ea typeface="Times New Roman" panose="02020603050405020304" pitchFamily="18" charset="0"/>
                <a:cs typeface="Arial" panose="020B0604020202020204" pitchFamily="34" charset="0"/>
              </a:rPr>
              <a:t> (Baker, 2000). </a:t>
            </a:r>
            <a:r>
              <a:rPr lang="en-GB" sz="2400" dirty="0">
                <a:effectLst/>
                <a:ea typeface="Times New Roman" panose="02020603050405020304" pitchFamily="18" charset="0"/>
                <a:cs typeface="Arial" panose="020B0604020202020204" pitchFamily="34" charset="0"/>
              </a:rPr>
              <a:t> </a:t>
            </a:r>
            <a:endParaRPr lang="en-US" sz="2400" dirty="0">
              <a:effectLst/>
              <a:ea typeface="Times New Roman" panose="02020603050405020304" pitchFamily="18"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6CF4C921-1EE1-76B4-7DB5-AC5EDEAD2DCB}"/>
              </a:ext>
            </a:extLst>
          </p:cNvPr>
          <p:cNvGraphicFramePr/>
          <p:nvPr>
            <p:extLst>
              <p:ext uri="{D42A27DB-BD31-4B8C-83A1-F6EECF244321}">
                <p14:modId xmlns:p14="http://schemas.microsoft.com/office/powerpoint/2010/main" val="4074785613"/>
              </p:ext>
            </p:extLst>
          </p:nvPr>
        </p:nvGraphicFramePr>
        <p:xfrm>
          <a:off x="5061397" y="312454"/>
          <a:ext cx="7031865" cy="6223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a:extLst>
              <a:ext uri="{FF2B5EF4-FFF2-40B4-BE49-F238E27FC236}">
                <a16:creationId xmlns:a16="http://schemas.microsoft.com/office/drawing/2014/main" id="{80658B61-32C7-294E-8B01-EACE733989FA}"/>
              </a:ext>
            </a:extLst>
          </p:cNvPr>
          <p:cNvSpPr/>
          <p:nvPr/>
        </p:nvSpPr>
        <p:spPr>
          <a:xfrm>
            <a:off x="6808633" y="4107544"/>
            <a:ext cx="3641653" cy="13599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5A53D0-D8FD-C1B9-85A9-758B108A4B38}"/>
              </a:ext>
            </a:extLst>
          </p:cNvPr>
          <p:cNvSpPr txBox="1"/>
          <p:nvPr/>
        </p:nvSpPr>
        <p:spPr>
          <a:xfrm>
            <a:off x="554263" y="6167957"/>
            <a:ext cx="7325713" cy="307777"/>
          </a:xfrm>
          <a:prstGeom prst="rect">
            <a:avLst/>
          </a:prstGeom>
          <a:noFill/>
        </p:spPr>
        <p:txBody>
          <a:bodyPr wrap="square">
            <a:spAutoFit/>
          </a:bodyPr>
          <a:lstStyle/>
          <a:p>
            <a:pPr marL="0" marR="0">
              <a:spcBef>
                <a:spcPts val="0"/>
              </a:spcBef>
              <a:spcAft>
                <a:spcPts val="0"/>
              </a:spcAft>
            </a:pPr>
            <a:r>
              <a:rPr lang="en-GB" sz="1400" dirty="0">
                <a:effectLst/>
                <a:ea typeface="MS Mincho" panose="02020609040205080304" pitchFamily="49" charset="-128"/>
                <a:cs typeface="Times New Roman" panose="02020603050405020304" pitchFamily="18" charset="0"/>
              </a:rPr>
              <a:t>Baker, T. (2000). </a:t>
            </a:r>
            <a:r>
              <a:rPr lang="en-GB" sz="1400" i="1" dirty="0">
                <a:effectLst/>
                <a:ea typeface="MS Mincho" panose="02020609040205080304" pitchFamily="49" charset="-128"/>
                <a:cs typeface="Times New Roman" panose="02020603050405020304" pitchFamily="18" charset="0"/>
              </a:rPr>
              <a:t>Effective Police Leadership.</a:t>
            </a:r>
            <a:r>
              <a:rPr lang="en-GB" sz="1400" dirty="0">
                <a:effectLst/>
                <a:ea typeface="MS Mincho" panose="02020609040205080304" pitchFamily="49" charset="-128"/>
                <a:cs typeface="Times New Roman" panose="02020603050405020304" pitchFamily="18" charset="0"/>
              </a:rPr>
              <a:t> New York: Looseleaf Law Publications.</a:t>
            </a:r>
            <a:endParaRPr lang="en-US" sz="1400" dirty="0">
              <a:effectLst/>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59810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985A-43CE-AD70-3889-232CBA910ADB}"/>
              </a:ext>
            </a:extLst>
          </p:cNvPr>
          <p:cNvSpPr>
            <a:spLocks noGrp="1"/>
          </p:cNvSpPr>
          <p:nvPr>
            <p:ph type="title"/>
          </p:nvPr>
        </p:nvSpPr>
        <p:spPr>
          <a:xfrm>
            <a:off x="669851" y="1430179"/>
            <a:ext cx="3029313" cy="3675908"/>
          </a:xfrm>
        </p:spPr>
        <p:txBody>
          <a:bodyPr anchor="ctr">
            <a:normAutofit/>
          </a:bodyPr>
          <a:lstStyle/>
          <a:p>
            <a:pPr>
              <a:lnSpc>
                <a:spcPct val="90000"/>
              </a:lnSpc>
            </a:pPr>
            <a:r>
              <a:rPr lang="en-US" sz="3100" dirty="0"/>
              <a:t>College of Policing: Effective supervision</a:t>
            </a:r>
            <a:br>
              <a:rPr lang="en-US" sz="3100" dirty="0"/>
            </a:br>
            <a:r>
              <a:rPr lang="en-US" sz="2000" dirty="0"/>
              <a:t>Guidelines for chief officers (2022)</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42E9EDF3-4043-FD89-BC10-8E3B690D758A}"/>
              </a:ext>
            </a:extLst>
          </p:cNvPr>
          <p:cNvGraphicFramePr>
            <a:graphicFrameLocks noGrp="1"/>
          </p:cNvGraphicFramePr>
          <p:nvPr>
            <p:ph idx="1"/>
            <p:extLst>
              <p:ext uri="{D42A27DB-BD31-4B8C-83A1-F6EECF244321}">
                <p14:modId xmlns:p14="http://schemas.microsoft.com/office/powerpoint/2010/main" val="463639823"/>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A3A093E-7682-EDC7-A91E-6B53FBAC2A9F}"/>
              </a:ext>
            </a:extLst>
          </p:cNvPr>
          <p:cNvSpPr txBox="1"/>
          <p:nvPr/>
        </p:nvSpPr>
        <p:spPr>
          <a:xfrm>
            <a:off x="462244" y="6118828"/>
            <a:ext cx="11505637" cy="523220"/>
          </a:xfrm>
          <a:prstGeom prst="rect">
            <a:avLst/>
          </a:prstGeom>
          <a:noFill/>
        </p:spPr>
        <p:txBody>
          <a:bodyPr wrap="square" rtlCol="0">
            <a:spAutoFit/>
          </a:bodyPr>
          <a:lstStyle/>
          <a:p>
            <a:r>
              <a:rPr lang="en-US" sz="1400" dirty="0"/>
              <a:t>College of Policing. (2022).  Effective Supervision: Guidelines.  Obtained from </a:t>
            </a:r>
            <a:r>
              <a:rPr lang="en-US" sz="1400" dirty="0">
                <a:hlinkClick r:id="rId8"/>
              </a:rPr>
              <a:t>https://assets.college.police.uk/s3fs-public/2022-04/Effective-supervision-guidelines.pdf</a:t>
            </a:r>
            <a:r>
              <a:rPr lang="en-US" sz="1400" dirty="0"/>
              <a:t> </a:t>
            </a:r>
          </a:p>
        </p:txBody>
      </p:sp>
    </p:spTree>
    <p:extLst>
      <p:ext uri="{BB962C8B-B14F-4D97-AF65-F5344CB8AC3E}">
        <p14:creationId xmlns:p14="http://schemas.microsoft.com/office/powerpoint/2010/main" val="315796126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985A-43CE-AD70-3889-232CBA910ADB}"/>
              </a:ext>
            </a:extLst>
          </p:cNvPr>
          <p:cNvSpPr>
            <a:spLocks noGrp="1"/>
          </p:cNvSpPr>
          <p:nvPr>
            <p:ph type="title"/>
          </p:nvPr>
        </p:nvSpPr>
        <p:spPr>
          <a:xfrm>
            <a:off x="4303643" y="391886"/>
            <a:ext cx="6743767" cy="1905000"/>
          </a:xfrm>
        </p:spPr>
        <p:txBody>
          <a:bodyPr>
            <a:normAutofit/>
          </a:bodyPr>
          <a:lstStyle/>
          <a:p>
            <a:pPr>
              <a:lnSpc>
                <a:spcPct val="90000"/>
              </a:lnSpc>
            </a:pPr>
            <a:r>
              <a:rPr lang="en-US" dirty="0"/>
              <a:t>College of Policing: Effective supervision</a:t>
            </a:r>
            <a:br>
              <a:rPr lang="en-US" dirty="0"/>
            </a:br>
            <a:r>
              <a:rPr lang="en-US" sz="2000" dirty="0"/>
              <a:t>Guidelines for supervisors (2022)</a:t>
            </a:r>
          </a:p>
        </p:txBody>
      </p:sp>
      <p:pic>
        <p:nvPicPr>
          <p:cNvPr id="25" name="Picture 14" descr="Hands-on top of each other">
            <a:extLst>
              <a:ext uri="{FF2B5EF4-FFF2-40B4-BE49-F238E27FC236}">
                <a16:creationId xmlns:a16="http://schemas.microsoft.com/office/drawing/2014/main" id="{20B7A976-59DC-5D3A-879B-F1D71E61D25D}"/>
              </a:ext>
            </a:extLst>
          </p:cNvPr>
          <p:cNvPicPr>
            <a:picLocks noChangeAspect="1"/>
          </p:cNvPicPr>
          <p:nvPr/>
        </p:nvPicPr>
        <p:blipFill>
          <a:blip r:embed="rId3"/>
          <a:srcRect l="60251" r="17552" b="1"/>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26" name="Content Placeholder 3">
            <a:extLst>
              <a:ext uri="{FF2B5EF4-FFF2-40B4-BE49-F238E27FC236}">
                <a16:creationId xmlns:a16="http://schemas.microsoft.com/office/drawing/2014/main" id="{600A4C8C-0401-3B5C-2191-973C99F561A3}"/>
              </a:ext>
            </a:extLst>
          </p:cNvPr>
          <p:cNvSpPr>
            <a:spLocks noGrp="1"/>
          </p:cNvSpPr>
          <p:nvPr>
            <p:ph idx="1"/>
          </p:nvPr>
        </p:nvSpPr>
        <p:spPr>
          <a:xfrm>
            <a:off x="4303643" y="2017486"/>
            <a:ext cx="7046844" cy="4586513"/>
          </a:xfrm>
        </p:spPr>
        <p:txBody>
          <a:bodyPr>
            <a:normAutofit/>
          </a:bodyPr>
          <a:lstStyle/>
          <a:p>
            <a:pPr marL="457200" indent="-457200">
              <a:buFont typeface="+mj-lt"/>
              <a:buAutoNum type="arabicPeriod"/>
            </a:pPr>
            <a:r>
              <a:rPr lang="en-US" sz="2400" dirty="0"/>
              <a:t>Acting as a role model</a:t>
            </a:r>
          </a:p>
          <a:p>
            <a:pPr marL="457200" indent="-457200">
              <a:buFont typeface="+mj-lt"/>
              <a:buAutoNum type="arabicPeriod"/>
            </a:pPr>
            <a:r>
              <a:rPr lang="en-US" sz="2400" dirty="0"/>
              <a:t>Building effective relationships</a:t>
            </a:r>
          </a:p>
          <a:p>
            <a:pPr marL="457200" indent="-457200">
              <a:buFont typeface="+mj-lt"/>
              <a:buAutoNum type="arabicPeriod"/>
            </a:pPr>
            <a:r>
              <a:rPr lang="en-US" sz="2400" dirty="0"/>
              <a:t>Communicating effectively</a:t>
            </a:r>
          </a:p>
          <a:p>
            <a:pPr marL="457200" indent="-457200">
              <a:buFont typeface="+mj-lt"/>
              <a:buAutoNum type="arabicPeriod"/>
            </a:pPr>
            <a:r>
              <a:rPr lang="en-US" sz="2400" dirty="0"/>
              <a:t>Demonstrating fairness and respect</a:t>
            </a:r>
          </a:p>
          <a:p>
            <a:pPr marL="457200" indent="-457200">
              <a:buFont typeface="+mj-lt"/>
              <a:buAutoNum type="arabicPeriod"/>
            </a:pPr>
            <a:r>
              <a:rPr lang="en-US" sz="2400" dirty="0"/>
              <a:t>Supporting wellbeing</a:t>
            </a:r>
          </a:p>
          <a:p>
            <a:pPr marL="457200" indent="-457200">
              <a:buFont typeface="+mj-lt"/>
              <a:buAutoNum type="arabicPeriod"/>
            </a:pPr>
            <a:r>
              <a:rPr lang="en-US" sz="2400" dirty="0"/>
              <a:t>Supporting the delivery of good service</a:t>
            </a:r>
          </a:p>
          <a:p>
            <a:pPr marL="457200" indent="-457200">
              <a:buFont typeface="+mj-lt"/>
              <a:buAutoNum type="arabicPeriod"/>
            </a:pPr>
            <a:r>
              <a:rPr lang="en-US" sz="2400" dirty="0"/>
              <a:t>Supporting professional discretion in decision making</a:t>
            </a:r>
            <a:r>
              <a:rPr lang="en-US" dirty="0"/>
              <a:t> </a:t>
            </a:r>
          </a:p>
          <a:p>
            <a:pPr marL="457200" indent="-457200">
              <a:buFont typeface="+mj-lt"/>
              <a:buAutoNum type="arabicPeriod"/>
            </a:pPr>
            <a:endParaRPr lang="en-US" dirty="0"/>
          </a:p>
        </p:txBody>
      </p:sp>
    </p:spTree>
    <p:extLst>
      <p:ext uri="{BB962C8B-B14F-4D97-AF65-F5344CB8AC3E}">
        <p14:creationId xmlns:p14="http://schemas.microsoft.com/office/powerpoint/2010/main" val="154336224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76C5-0864-D697-4970-80A9BB0FC2C6}"/>
              </a:ext>
            </a:extLst>
          </p:cNvPr>
          <p:cNvSpPr>
            <a:spLocks noGrp="1"/>
          </p:cNvSpPr>
          <p:nvPr>
            <p:ph type="title"/>
          </p:nvPr>
        </p:nvSpPr>
        <p:spPr>
          <a:xfrm>
            <a:off x="4303643" y="609600"/>
            <a:ext cx="6743767" cy="1174230"/>
          </a:xfrm>
        </p:spPr>
        <p:txBody>
          <a:bodyPr vert="horz" lIns="91440" tIns="45720" rIns="91440" bIns="45720" rtlCol="0" anchor="ctr">
            <a:normAutofit/>
          </a:bodyPr>
          <a:lstStyle/>
          <a:p>
            <a:r>
              <a:rPr lang="en-US" b="1" dirty="0"/>
              <a:t>3 Golden rules</a:t>
            </a:r>
          </a:p>
        </p:txBody>
      </p:sp>
      <p:pic>
        <p:nvPicPr>
          <p:cNvPr id="6" name="Picture 5" descr="Periodic table of elements">
            <a:extLst>
              <a:ext uri="{FF2B5EF4-FFF2-40B4-BE49-F238E27FC236}">
                <a16:creationId xmlns:a16="http://schemas.microsoft.com/office/drawing/2014/main" id="{C0E1ACDF-C7D3-843B-8A1A-247EA187942E}"/>
              </a:ext>
            </a:extLst>
          </p:cNvPr>
          <p:cNvPicPr>
            <a:picLocks noChangeAspect="1"/>
          </p:cNvPicPr>
          <p:nvPr/>
        </p:nvPicPr>
        <p:blipFill>
          <a:blip r:embed="rId4"/>
          <a:srcRect l="34220" r="32040"/>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4" name="TextBox 3">
            <a:extLst>
              <a:ext uri="{FF2B5EF4-FFF2-40B4-BE49-F238E27FC236}">
                <a16:creationId xmlns:a16="http://schemas.microsoft.com/office/drawing/2014/main" id="{8446083A-4CB0-1282-30C1-42F464F04F35}"/>
              </a:ext>
            </a:extLst>
          </p:cNvPr>
          <p:cNvSpPr txBox="1"/>
          <p:nvPr/>
        </p:nvSpPr>
        <p:spPr>
          <a:xfrm>
            <a:off x="4303642" y="1618938"/>
            <a:ext cx="7310297" cy="4901783"/>
          </a:xfrm>
          <a:prstGeom prst="rect">
            <a:avLst/>
          </a:prstGeom>
        </p:spPr>
        <p:txBody>
          <a:bodyPr vert="horz" lIns="91440" tIns="45720" rIns="91440" bIns="45720" rtlCol="0" anchor="ctr">
            <a:normAutofit/>
          </a:bodyPr>
          <a:lstStyle/>
          <a:p>
            <a:pPr marL="0" marR="0">
              <a:spcBef>
                <a:spcPct val="20000"/>
              </a:spcBef>
              <a:spcAft>
                <a:spcPts val="600"/>
              </a:spcAft>
              <a:buClr>
                <a:schemeClr val="tx1"/>
              </a:buClr>
              <a:buSzPct val="100000"/>
              <a:buFont typeface="Arial"/>
              <a:buChar char="•"/>
            </a:pPr>
            <a:r>
              <a:rPr lang="en-US" sz="2400" b="1" u="sng"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Rule Number 1</a:t>
            </a:r>
            <a:r>
              <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Supervisory training should start on the </a:t>
            </a:r>
            <a:r>
              <a:rPr lang="en-US" sz="2400" cap="small" dirty="0">
                <a:solidFill>
                  <a:srgbClr val="FFFF00"/>
                </a:solidFill>
                <a:effectLst>
                  <a:glow rad="38100">
                    <a:schemeClr val="bg1">
                      <a:lumMod val="50000"/>
                      <a:lumOff val="50000"/>
                      <a:alpha val="20000"/>
                    </a:schemeClr>
                  </a:glow>
                  <a:outerShdw blurRad="44450" dist="12700" dir="13860000" algn="tl" rotWithShape="0">
                    <a:srgbClr val="000000">
                      <a:alpha val="20000"/>
                    </a:srgbClr>
                  </a:outerShdw>
                </a:effectLst>
              </a:rPr>
              <a:t>first day </a:t>
            </a:r>
            <a:r>
              <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on the job. </a:t>
            </a:r>
          </a:p>
          <a:p>
            <a:pPr marL="0" marR="0">
              <a:spcBef>
                <a:spcPct val="20000"/>
              </a:spcBef>
              <a:spcAft>
                <a:spcPts val="600"/>
              </a:spcAft>
              <a:buClr>
                <a:schemeClr val="tx1"/>
              </a:buClr>
              <a:buSzPct val="100000"/>
              <a:buFont typeface="Arial"/>
              <a:buChar char="•"/>
            </a:pPr>
            <a:endPar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0" marR="0">
              <a:spcBef>
                <a:spcPct val="20000"/>
              </a:spcBef>
              <a:spcAft>
                <a:spcPts val="600"/>
              </a:spcAft>
              <a:buClr>
                <a:schemeClr val="tx1"/>
              </a:buClr>
              <a:buSzPct val="100000"/>
              <a:buFont typeface="Arial"/>
              <a:buChar char="•"/>
            </a:pPr>
            <a:r>
              <a:rPr lang="en-US" sz="2400" b="1" u="sng"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Rule Number 2</a:t>
            </a:r>
            <a:r>
              <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First-line supervisors need the </a:t>
            </a:r>
            <a:r>
              <a:rPr lang="en-US" sz="2400" cap="small" dirty="0">
                <a:solidFill>
                  <a:srgbClr val="FFFF00"/>
                </a:solidFill>
                <a:effectLst>
                  <a:glow rad="38100">
                    <a:schemeClr val="bg1">
                      <a:lumMod val="50000"/>
                      <a:lumOff val="50000"/>
                      <a:alpha val="20000"/>
                    </a:schemeClr>
                  </a:glow>
                  <a:outerShdw blurRad="44450" dist="12700" dir="13860000" algn="tl" rotWithShape="0">
                    <a:srgbClr val="000000">
                      <a:alpha val="20000"/>
                    </a:srgbClr>
                  </a:outerShdw>
                </a:effectLst>
              </a:rPr>
              <a:t>support</a:t>
            </a:r>
            <a:r>
              <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from their supervisors—the Inspectors.  </a:t>
            </a:r>
          </a:p>
          <a:p>
            <a:pPr marL="0" marR="0">
              <a:spcBef>
                <a:spcPct val="20000"/>
              </a:spcBef>
              <a:spcAft>
                <a:spcPts val="600"/>
              </a:spcAft>
              <a:buClr>
                <a:schemeClr val="tx1"/>
              </a:buClr>
              <a:buSzPct val="100000"/>
              <a:buFont typeface="Arial"/>
              <a:buChar char="•"/>
            </a:pPr>
            <a:endPar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0" marR="0">
              <a:spcBef>
                <a:spcPct val="20000"/>
              </a:spcBef>
              <a:spcAft>
                <a:spcPts val="600"/>
              </a:spcAft>
              <a:buClr>
                <a:schemeClr val="tx1"/>
              </a:buClr>
              <a:buSzPct val="100000"/>
              <a:buFont typeface="Arial"/>
              <a:buChar char="•"/>
            </a:pPr>
            <a:r>
              <a:rPr lang="en-US" sz="2400" b="1" u="sng"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Rule Number 3</a:t>
            </a:r>
            <a:r>
              <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There is </a:t>
            </a:r>
            <a:r>
              <a:rPr lang="en-US" sz="2400" cap="small" dirty="0">
                <a:solidFill>
                  <a:srgbClr val="FFFF00"/>
                </a:solidFill>
                <a:effectLst>
                  <a:glow rad="38100">
                    <a:schemeClr val="bg1">
                      <a:lumMod val="50000"/>
                      <a:lumOff val="50000"/>
                      <a:alpha val="20000"/>
                    </a:schemeClr>
                  </a:glow>
                  <a:outerShdw blurRad="44450" dist="12700" dir="13860000" algn="tl" rotWithShape="0">
                    <a:srgbClr val="000000">
                      <a:alpha val="20000"/>
                    </a:srgbClr>
                  </a:outerShdw>
                </a:effectLst>
              </a:rPr>
              <a:t>little preparation </a:t>
            </a:r>
            <a:r>
              <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for the highly critical, low- and high-frequency events.</a:t>
            </a:r>
          </a:p>
        </p:txBody>
      </p:sp>
    </p:spTree>
    <p:extLst>
      <p:ext uri="{BB962C8B-B14F-4D97-AF65-F5344CB8AC3E}">
        <p14:creationId xmlns:p14="http://schemas.microsoft.com/office/powerpoint/2010/main" val="2384090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96A4-7491-F70B-C5E4-8D0403AC66A0}"/>
              </a:ext>
            </a:extLst>
          </p:cNvPr>
          <p:cNvSpPr>
            <a:spLocks noGrp="1"/>
          </p:cNvSpPr>
          <p:nvPr>
            <p:ph type="title"/>
          </p:nvPr>
        </p:nvSpPr>
        <p:spPr>
          <a:xfrm>
            <a:off x="1751012" y="4363271"/>
            <a:ext cx="8676222" cy="1567266"/>
          </a:xfrm>
        </p:spPr>
        <p:txBody>
          <a:bodyPr vert="horz" lIns="91440" tIns="45720" rIns="91440" bIns="45720" rtlCol="0" anchor="b">
            <a:noAutofit/>
          </a:bodyPr>
          <a:lstStyle/>
          <a:p>
            <a:pPr algn="ctr">
              <a:lnSpc>
                <a:spcPct val="90000"/>
              </a:lnSpc>
            </a:pPr>
            <a:r>
              <a:rPr lang="en-US" sz="2800" dirty="0">
                <a:effectLst>
                  <a:glow rad="38100">
                    <a:schemeClr val="bg1">
                      <a:lumMod val="65000"/>
                      <a:lumOff val="35000"/>
                      <a:alpha val="50000"/>
                    </a:schemeClr>
                  </a:glow>
                  <a:outerShdw blurRad="28575" dist="31750" dir="13200000" algn="tl" rotWithShape="0">
                    <a:srgbClr val="000000">
                      <a:alpha val="25000"/>
                    </a:srgbClr>
                  </a:outerShdw>
                </a:effectLst>
              </a:rPr>
              <a:t>What does the observational data tell us about the challenges facing front line supervision?</a:t>
            </a:r>
          </a:p>
        </p:txBody>
      </p:sp>
      <p:pic>
        <p:nvPicPr>
          <p:cNvPr id="6" name="Picture 5" descr="Person pointing on a map">
            <a:extLst>
              <a:ext uri="{FF2B5EF4-FFF2-40B4-BE49-F238E27FC236}">
                <a16:creationId xmlns:a16="http://schemas.microsoft.com/office/drawing/2014/main" id="{8A9732E3-BF22-B335-7443-BF44DEFFB556}"/>
              </a:ext>
            </a:extLst>
          </p:cNvPr>
          <p:cNvPicPr>
            <a:picLocks noChangeAspect="1"/>
          </p:cNvPicPr>
          <p:nvPr/>
        </p:nvPicPr>
        <p:blipFill>
          <a:blip r:embed="rId3"/>
          <a:srcRect t="13340" b="34144"/>
          <a:stretch/>
        </p:blipFill>
        <p:spPr>
          <a:xfrm>
            <a:off x="20" y="10"/>
            <a:ext cx="12191980" cy="4273816"/>
          </a:xfrm>
          <a:prstGeom prst="rect">
            <a:avLst/>
          </a:prstGeom>
        </p:spPr>
      </p:pic>
    </p:spTree>
    <p:extLst>
      <p:ext uri="{BB962C8B-B14F-4D97-AF65-F5344CB8AC3E}">
        <p14:creationId xmlns:p14="http://schemas.microsoft.com/office/powerpoint/2010/main" val="32247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BC35-16CB-7A5E-41AD-556AFA06A383}"/>
              </a:ext>
            </a:extLst>
          </p:cNvPr>
          <p:cNvSpPr>
            <a:spLocks noGrp="1"/>
          </p:cNvSpPr>
          <p:nvPr>
            <p:ph type="title"/>
          </p:nvPr>
        </p:nvSpPr>
        <p:spPr>
          <a:xfrm>
            <a:off x="6915955" y="263914"/>
            <a:ext cx="4327301" cy="987124"/>
          </a:xfrm>
        </p:spPr>
        <p:txBody>
          <a:bodyPr>
            <a:normAutofit fontScale="90000"/>
          </a:bodyPr>
          <a:lstStyle/>
          <a:p>
            <a:pPr algn="ctr"/>
            <a:r>
              <a:rPr lang="en-US" b="1" dirty="0"/>
              <a:t>Urban sergeant:  late shift activity</a:t>
            </a:r>
          </a:p>
        </p:txBody>
      </p:sp>
      <p:graphicFrame>
        <p:nvGraphicFramePr>
          <p:cNvPr id="4" name="Table 3">
            <a:extLst>
              <a:ext uri="{FF2B5EF4-FFF2-40B4-BE49-F238E27FC236}">
                <a16:creationId xmlns:a16="http://schemas.microsoft.com/office/drawing/2014/main" id="{368A7CBB-1C61-8197-DF3E-7F7436EB49D9}"/>
              </a:ext>
            </a:extLst>
          </p:cNvPr>
          <p:cNvGraphicFramePr>
            <a:graphicFrameLocks noGrp="1"/>
          </p:cNvGraphicFramePr>
          <p:nvPr>
            <p:extLst>
              <p:ext uri="{D42A27DB-BD31-4B8C-83A1-F6EECF244321}">
                <p14:modId xmlns:p14="http://schemas.microsoft.com/office/powerpoint/2010/main" val="4194820958"/>
              </p:ext>
            </p:extLst>
          </p:nvPr>
        </p:nvGraphicFramePr>
        <p:xfrm>
          <a:off x="245313" y="263914"/>
          <a:ext cx="6142607" cy="6394464"/>
        </p:xfrm>
        <a:graphic>
          <a:graphicData uri="http://schemas.openxmlformats.org/drawingml/2006/table">
            <a:tbl>
              <a:tblPr firstRow="1" firstCol="1" bandRow="1">
                <a:tableStyleId>{912C8C85-51F0-491E-9774-3900AFEF0FD7}</a:tableStyleId>
              </a:tblPr>
              <a:tblGrid>
                <a:gridCol w="3528197">
                  <a:extLst>
                    <a:ext uri="{9D8B030D-6E8A-4147-A177-3AD203B41FA5}">
                      <a16:colId xmlns:a16="http://schemas.microsoft.com/office/drawing/2014/main" val="2412130953"/>
                    </a:ext>
                  </a:extLst>
                </a:gridCol>
                <a:gridCol w="2614410">
                  <a:extLst>
                    <a:ext uri="{9D8B030D-6E8A-4147-A177-3AD203B41FA5}">
                      <a16:colId xmlns:a16="http://schemas.microsoft.com/office/drawing/2014/main" val="1690558306"/>
                    </a:ext>
                  </a:extLst>
                </a:gridCol>
              </a:tblGrid>
              <a:tr h="236832">
                <a:tc>
                  <a:txBody>
                    <a:bodyPr/>
                    <a:lstStyle/>
                    <a:p>
                      <a:pPr marL="18415" marR="0" indent="-18415" algn="ctr">
                        <a:spcBef>
                          <a:spcPts val="0"/>
                        </a:spcBef>
                        <a:spcAft>
                          <a:spcPts val="0"/>
                        </a:spcAft>
                      </a:pPr>
                      <a:r>
                        <a:rPr lang="en-GB" sz="1400" b="1" dirty="0">
                          <a:solidFill>
                            <a:schemeClr val="tx1"/>
                          </a:solidFill>
                          <a:effectLst/>
                        </a:rPr>
                        <a:t>Sergeant Activity</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b="1" dirty="0">
                          <a:solidFill>
                            <a:schemeClr val="tx1"/>
                          </a:solidFill>
                          <a:effectLst/>
                        </a:rPr>
                        <a:t>Minutes taken</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349838761"/>
                  </a:ext>
                </a:extLst>
              </a:tr>
              <a:tr h="236832">
                <a:tc>
                  <a:txBody>
                    <a:bodyPr/>
                    <a:lstStyle/>
                    <a:p>
                      <a:pPr marL="0" marR="0" algn="l">
                        <a:spcBef>
                          <a:spcPts val="0"/>
                        </a:spcBef>
                        <a:spcAft>
                          <a:spcPts val="0"/>
                        </a:spcAft>
                      </a:pPr>
                      <a:r>
                        <a:rPr lang="en-GB" sz="1400" b="0" dirty="0">
                          <a:solidFill>
                            <a:schemeClr val="tx1"/>
                          </a:solidFill>
                          <a:effectLst/>
                        </a:rPr>
                        <a:t>Briefing</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10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2271703270"/>
                  </a:ext>
                </a:extLst>
              </a:tr>
              <a:tr h="236832">
                <a:tc>
                  <a:txBody>
                    <a:bodyPr/>
                    <a:lstStyle/>
                    <a:p>
                      <a:pPr marL="0" marR="0" algn="l">
                        <a:spcBef>
                          <a:spcPts val="0"/>
                        </a:spcBef>
                        <a:spcAft>
                          <a:spcPts val="0"/>
                        </a:spcAft>
                      </a:pPr>
                      <a:r>
                        <a:rPr lang="en-GB" sz="1400" b="0" dirty="0">
                          <a:solidFill>
                            <a:schemeClr val="tx1"/>
                          </a:solidFill>
                          <a:effectLst/>
                        </a:rPr>
                        <a:t>Volume Crime briefing</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15</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2552465511"/>
                  </a:ext>
                </a:extLst>
              </a:tr>
              <a:tr h="236832">
                <a:tc>
                  <a:txBody>
                    <a:bodyPr/>
                    <a:lstStyle/>
                    <a:p>
                      <a:pPr marL="0" marR="0" algn="l">
                        <a:spcBef>
                          <a:spcPts val="0"/>
                        </a:spcBef>
                        <a:spcAft>
                          <a:spcPts val="0"/>
                        </a:spcAft>
                      </a:pPr>
                      <a:r>
                        <a:rPr lang="en-GB" sz="1400" b="0" dirty="0">
                          <a:solidFill>
                            <a:schemeClr val="tx1"/>
                          </a:solidFill>
                          <a:effectLst/>
                        </a:rPr>
                        <a:t>One to One meeting</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10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9349119"/>
                  </a:ext>
                </a:extLst>
              </a:tr>
              <a:tr h="236832">
                <a:tc>
                  <a:txBody>
                    <a:bodyPr/>
                    <a:lstStyle/>
                    <a:p>
                      <a:pPr marL="0" marR="0" algn="l">
                        <a:spcBef>
                          <a:spcPts val="0"/>
                        </a:spcBef>
                        <a:spcAft>
                          <a:spcPts val="0"/>
                        </a:spcAft>
                      </a:pPr>
                      <a:r>
                        <a:rPr lang="en-GB" sz="1400" b="0" dirty="0">
                          <a:solidFill>
                            <a:schemeClr val="tx1"/>
                          </a:solidFill>
                          <a:effectLst/>
                        </a:rPr>
                        <a:t>Allocating jobs via AWA</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30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3330345573"/>
                  </a:ext>
                </a:extLst>
              </a:tr>
              <a:tr h="236832">
                <a:tc>
                  <a:txBody>
                    <a:bodyPr/>
                    <a:lstStyle/>
                    <a:p>
                      <a:pPr marL="0" marR="0" algn="l">
                        <a:spcBef>
                          <a:spcPts val="0"/>
                        </a:spcBef>
                        <a:spcAft>
                          <a:spcPts val="0"/>
                        </a:spcAft>
                      </a:pPr>
                      <a:r>
                        <a:rPr lang="en-GB" sz="1400" b="0" dirty="0">
                          <a:solidFill>
                            <a:schemeClr val="tx1"/>
                          </a:solidFill>
                          <a:effectLst/>
                        </a:rPr>
                        <a:t>Sick Officer paperwork</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10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85111710"/>
                  </a:ext>
                </a:extLst>
              </a:tr>
              <a:tr h="236832">
                <a:tc>
                  <a:txBody>
                    <a:bodyPr/>
                    <a:lstStyle/>
                    <a:p>
                      <a:pPr marL="0" marR="0" algn="l">
                        <a:spcBef>
                          <a:spcPts val="0"/>
                        </a:spcBef>
                        <a:spcAft>
                          <a:spcPts val="0"/>
                        </a:spcAft>
                      </a:pPr>
                      <a:r>
                        <a:rPr lang="en-GB" sz="1400" b="0" dirty="0">
                          <a:solidFill>
                            <a:schemeClr val="tx1"/>
                          </a:solidFill>
                          <a:effectLst/>
                        </a:rPr>
                        <a:t>Task from Probation Service</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15</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292036656"/>
                  </a:ext>
                </a:extLst>
              </a:tr>
              <a:tr h="236832">
                <a:tc>
                  <a:txBody>
                    <a:bodyPr/>
                    <a:lstStyle/>
                    <a:p>
                      <a:pPr marL="0" marR="0" algn="l">
                        <a:spcBef>
                          <a:spcPts val="0"/>
                        </a:spcBef>
                        <a:spcAft>
                          <a:spcPts val="0"/>
                        </a:spcAft>
                      </a:pPr>
                      <a:r>
                        <a:rPr lang="en-GB" sz="1400" b="0" dirty="0">
                          <a:solidFill>
                            <a:schemeClr val="tx1"/>
                          </a:solidFill>
                          <a:effectLst/>
                        </a:rPr>
                        <a:t>Interview for Deep Dive Exercise</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20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2838361046"/>
                  </a:ext>
                </a:extLst>
              </a:tr>
              <a:tr h="236832">
                <a:tc>
                  <a:txBody>
                    <a:bodyPr/>
                    <a:lstStyle/>
                    <a:p>
                      <a:pPr marL="0" marR="0" algn="l">
                        <a:spcBef>
                          <a:spcPts val="0"/>
                        </a:spcBef>
                        <a:spcAft>
                          <a:spcPts val="0"/>
                        </a:spcAft>
                      </a:pPr>
                      <a:r>
                        <a:rPr lang="en-GB" sz="1400" b="0" dirty="0">
                          <a:solidFill>
                            <a:schemeClr val="tx1"/>
                          </a:solidFill>
                          <a:effectLst/>
                        </a:rPr>
                        <a:t>Missing person enquiries</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a:solidFill>
                            <a:schemeClr val="tx1"/>
                          </a:solidFill>
                          <a:effectLst/>
                        </a:rPr>
                        <a:t>30</a:t>
                      </a:r>
                      <a:endParaRPr lang="en-US" sz="140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844666712"/>
                  </a:ext>
                </a:extLst>
              </a:tr>
              <a:tr h="236832">
                <a:tc>
                  <a:txBody>
                    <a:bodyPr/>
                    <a:lstStyle/>
                    <a:p>
                      <a:pPr marL="0" marR="0" algn="l">
                        <a:spcBef>
                          <a:spcPts val="0"/>
                        </a:spcBef>
                        <a:spcAft>
                          <a:spcPts val="0"/>
                        </a:spcAft>
                      </a:pPr>
                      <a:r>
                        <a:rPr lang="en-GB" sz="1400" b="0" dirty="0">
                          <a:solidFill>
                            <a:schemeClr val="tx1"/>
                          </a:solidFill>
                          <a:effectLst/>
                        </a:rPr>
                        <a:t>Updating C2 Inspector</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5</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873129003"/>
                  </a:ext>
                </a:extLst>
              </a:tr>
              <a:tr h="236832">
                <a:tc>
                  <a:txBody>
                    <a:bodyPr/>
                    <a:lstStyle/>
                    <a:p>
                      <a:pPr marL="0" marR="0" algn="l">
                        <a:spcBef>
                          <a:spcPts val="0"/>
                        </a:spcBef>
                        <a:spcAft>
                          <a:spcPts val="0"/>
                        </a:spcAft>
                      </a:pPr>
                      <a:r>
                        <a:rPr lang="en-GB" sz="1400" b="0" dirty="0">
                          <a:solidFill>
                            <a:schemeClr val="tx1"/>
                          </a:solidFill>
                          <a:effectLst/>
                        </a:rPr>
                        <a:t>E-Mail admin</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10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3799952481"/>
                  </a:ext>
                </a:extLst>
              </a:tr>
              <a:tr h="236832">
                <a:tc>
                  <a:txBody>
                    <a:bodyPr/>
                    <a:lstStyle/>
                    <a:p>
                      <a:pPr marL="0" marR="0" algn="l">
                        <a:spcBef>
                          <a:spcPts val="0"/>
                        </a:spcBef>
                        <a:spcAft>
                          <a:spcPts val="0"/>
                        </a:spcAft>
                      </a:pPr>
                      <a:r>
                        <a:rPr lang="en-GB" sz="1400" b="0" dirty="0">
                          <a:solidFill>
                            <a:schemeClr val="tx1"/>
                          </a:solidFill>
                          <a:effectLst/>
                        </a:rPr>
                        <a:t>Discussion with colleagues</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10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4126870233"/>
                  </a:ext>
                </a:extLst>
              </a:tr>
              <a:tr h="236832">
                <a:tc>
                  <a:txBody>
                    <a:bodyPr/>
                    <a:lstStyle/>
                    <a:p>
                      <a:pPr marL="0" marR="0" algn="l">
                        <a:spcBef>
                          <a:spcPts val="0"/>
                        </a:spcBef>
                        <a:spcAft>
                          <a:spcPts val="0"/>
                        </a:spcAft>
                      </a:pPr>
                      <a:r>
                        <a:rPr lang="en-GB" sz="1400" b="0" dirty="0">
                          <a:solidFill>
                            <a:srgbClr val="FFFF00"/>
                          </a:solidFill>
                          <a:effectLst/>
                        </a:rPr>
                        <a:t>RTC enquiries</a:t>
                      </a:r>
                      <a:endParaRPr lang="en-US" sz="1400" b="0" dirty="0">
                        <a:solidFill>
                          <a:srgbClr val="FFFF00"/>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rgbClr val="FFFF00"/>
                          </a:solidFill>
                          <a:effectLst/>
                        </a:rPr>
                        <a:t>10</a:t>
                      </a:r>
                      <a:endParaRPr lang="en-US" sz="1400" dirty="0">
                        <a:solidFill>
                          <a:srgbClr val="FFFF00"/>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579209022"/>
                  </a:ext>
                </a:extLst>
              </a:tr>
              <a:tr h="236832">
                <a:tc>
                  <a:txBody>
                    <a:bodyPr/>
                    <a:lstStyle/>
                    <a:p>
                      <a:pPr marL="0" marR="0" algn="l">
                        <a:spcBef>
                          <a:spcPts val="0"/>
                        </a:spcBef>
                        <a:spcAft>
                          <a:spcPts val="0"/>
                        </a:spcAft>
                      </a:pPr>
                      <a:r>
                        <a:rPr lang="en-GB" sz="1400" b="0" dirty="0">
                          <a:solidFill>
                            <a:schemeClr val="tx1"/>
                          </a:solidFill>
                          <a:effectLst/>
                        </a:rPr>
                        <a:t>Case direction</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50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482165929"/>
                  </a:ext>
                </a:extLst>
              </a:tr>
              <a:tr h="236832">
                <a:tc>
                  <a:txBody>
                    <a:bodyPr/>
                    <a:lstStyle/>
                    <a:p>
                      <a:pPr marL="0" marR="0" algn="l">
                        <a:spcBef>
                          <a:spcPts val="0"/>
                        </a:spcBef>
                        <a:spcAft>
                          <a:spcPts val="0"/>
                        </a:spcAft>
                      </a:pPr>
                      <a:r>
                        <a:rPr lang="en-GB" sz="1400" b="0" dirty="0">
                          <a:solidFill>
                            <a:schemeClr val="tx1"/>
                          </a:solidFill>
                          <a:effectLst/>
                        </a:rPr>
                        <a:t>Case direction</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5</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94729120"/>
                  </a:ext>
                </a:extLst>
              </a:tr>
              <a:tr h="236832">
                <a:tc>
                  <a:txBody>
                    <a:bodyPr/>
                    <a:lstStyle/>
                    <a:p>
                      <a:pPr marL="0" marR="0" algn="l">
                        <a:spcBef>
                          <a:spcPts val="0"/>
                        </a:spcBef>
                        <a:spcAft>
                          <a:spcPts val="0"/>
                        </a:spcAft>
                      </a:pPr>
                      <a:r>
                        <a:rPr lang="en-GB" sz="1400" b="0" dirty="0">
                          <a:solidFill>
                            <a:schemeClr val="tx1"/>
                          </a:solidFill>
                          <a:effectLst/>
                        </a:rPr>
                        <a:t>Case direction</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30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069639679"/>
                  </a:ext>
                </a:extLst>
              </a:tr>
              <a:tr h="236832">
                <a:tc>
                  <a:txBody>
                    <a:bodyPr/>
                    <a:lstStyle/>
                    <a:p>
                      <a:pPr marL="0" marR="0" algn="l">
                        <a:spcBef>
                          <a:spcPts val="0"/>
                        </a:spcBef>
                        <a:spcAft>
                          <a:spcPts val="0"/>
                        </a:spcAft>
                      </a:pPr>
                      <a:r>
                        <a:rPr lang="en-GB" sz="1400" b="0" dirty="0">
                          <a:solidFill>
                            <a:srgbClr val="FFFF00"/>
                          </a:solidFill>
                          <a:effectLst/>
                        </a:rPr>
                        <a:t>Assisting CSI with body retrieval tent</a:t>
                      </a:r>
                      <a:endParaRPr lang="en-US" sz="1400" b="0" dirty="0">
                        <a:solidFill>
                          <a:srgbClr val="FFFF00"/>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rgbClr val="FFFF00"/>
                          </a:solidFill>
                          <a:effectLst/>
                        </a:rPr>
                        <a:t>95</a:t>
                      </a:r>
                      <a:endParaRPr lang="en-US" sz="1400" dirty="0">
                        <a:solidFill>
                          <a:srgbClr val="FFFF00"/>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3119190982"/>
                  </a:ext>
                </a:extLst>
              </a:tr>
              <a:tr h="236832">
                <a:tc>
                  <a:txBody>
                    <a:bodyPr/>
                    <a:lstStyle/>
                    <a:p>
                      <a:pPr marL="0" marR="0" algn="l">
                        <a:spcBef>
                          <a:spcPts val="0"/>
                        </a:spcBef>
                        <a:spcAft>
                          <a:spcPts val="0"/>
                        </a:spcAft>
                      </a:pPr>
                      <a:r>
                        <a:rPr lang="en-GB" sz="1400" b="0" dirty="0">
                          <a:solidFill>
                            <a:schemeClr val="tx1"/>
                          </a:solidFill>
                          <a:effectLst/>
                        </a:rPr>
                        <a:t>Dinner</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15</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090435168"/>
                  </a:ext>
                </a:extLst>
              </a:tr>
              <a:tr h="236832">
                <a:tc>
                  <a:txBody>
                    <a:bodyPr/>
                    <a:lstStyle/>
                    <a:p>
                      <a:pPr marL="0" marR="0" algn="l">
                        <a:spcBef>
                          <a:spcPts val="0"/>
                        </a:spcBef>
                        <a:spcAft>
                          <a:spcPts val="0"/>
                        </a:spcAft>
                      </a:pPr>
                      <a:r>
                        <a:rPr lang="en-GB" sz="1400" b="0" dirty="0">
                          <a:solidFill>
                            <a:schemeClr val="tx1"/>
                          </a:solidFill>
                          <a:effectLst/>
                        </a:rPr>
                        <a:t>E-mails</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10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45440373"/>
                  </a:ext>
                </a:extLst>
              </a:tr>
              <a:tr h="236832">
                <a:tc>
                  <a:txBody>
                    <a:bodyPr/>
                    <a:lstStyle/>
                    <a:p>
                      <a:pPr marL="0" marR="0" algn="l">
                        <a:spcBef>
                          <a:spcPts val="0"/>
                        </a:spcBef>
                        <a:spcAft>
                          <a:spcPts val="0"/>
                        </a:spcAft>
                      </a:pPr>
                      <a:r>
                        <a:rPr lang="en-GB" sz="1400" b="0" dirty="0">
                          <a:solidFill>
                            <a:schemeClr val="tx1"/>
                          </a:solidFill>
                          <a:effectLst/>
                        </a:rPr>
                        <a:t>Case direction</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5</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273746069"/>
                  </a:ext>
                </a:extLst>
              </a:tr>
              <a:tr h="236832">
                <a:tc>
                  <a:txBody>
                    <a:bodyPr/>
                    <a:lstStyle/>
                    <a:p>
                      <a:pPr marL="0" marR="0" algn="l">
                        <a:spcBef>
                          <a:spcPts val="0"/>
                        </a:spcBef>
                        <a:spcAft>
                          <a:spcPts val="0"/>
                        </a:spcAft>
                      </a:pPr>
                      <a:r>
                        <a:rPr lang="en-GB" sz="1400" b="0" dirty="0">
                          <a:solidFill>
                            <a:schemeClr val="tx1"/>
                          </a:solidFill>
                          <a:effectLst/>
                        </a:rPr>
                        <a:t>Paperwork</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55</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838641255"/>
                  </a:ext>
                </a:extLst>
              </a:tr>
              <a:tr h="236832">
                <a:tc>
                  <a:txBody>
                    <a:bodyPr/>
                    <a:lstStyle/>
                    <a:p>
                      <a:pPr marL="0" marR="0" algn="l">
                        <a:spcBef>
                          <a:spcPts val="0"/>
                        </a:spcBef>
                        <a:spcAft>
                          <a:spcPts val="0"/>
                        </a:spcAft>
                      </a:pPr>
                      <a:r>
                        <a:rPr lang="en-GB" sz="1400" b="0" dirty="0">
                          <a:solidFill>
                            <a:schemeClr val="tx1"/>
                          </a:solidFill>
                          <a:effectLst/>
                        </a:rPr>
                        <a:t>Handover</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10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212899889"/>
                  </a:ext>
                </a:extLst>
              </a:tr>
              <a:tr h="236832">
                <a:tc>
                  <a:txBody>
                    <a:bodyPr/>
                    <a:lstStyle/>
                    <a:p>
                      <a:pPr marL="0" marR="0" algn="l">
                        <a:spcBef>
                          <a:spcPts val="0"/>
                        </a:spcBef>
                        <a:spcAft>
                          <a:spcPts val="0"/>
                        </a:spcAft>
                      </a:pPr>
                      <a:r>
                        <a:rPr lang="en-GB" sz="1400" b="0" dirty="0">
                          <a:solidFill>
                            <a:schemeClr val="tx1"/>
                          </a:solidFill>
                          <a:effectLst/>
                        </a:rPr>
                        <a:t>Missing person enquiries</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20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4122997224"/>
                  </a:ext>
                </a:extLst>
              </a:tr>
              <a:tr h="236832">
                <a:tc>
                  <a:txBody>
                    <a:bodyPr/>
                    <a:lstStyle/>
                    <a:p>
                      <a:pPr marL="0" marR="0" algn="l">
                        <a:spcBef>
                          <a:spcPts val="0"/>
                        </a:spcBef>
                        <a:spcAft>
                          <a:spcPts val="0"/>
                        </a:spcAft>
                      </a:pPr>
                      <a:r>
                        <a:rPr lang="en-GB" sz="1400" b="0" dirty="0">
                          <a:solidFill>
                            <a:schemeClr val="tx1"/>
                          </a:solidFill>
                          <a:effectLst/>
                        </a:rPr>
                        <a:t>Crime allocation</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45</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904840969"/>
                  </a:ext>
                </a:extLst>
              </a:tr>
              <a:tr h="236832">
                <a:tc>
                  <a:txBody>
                    <a:bodyPr/>
                    <a:lstStyle/>
                    <a:p>
                      <a:pPr marL="0" marR="0" algn="l">
                        <a:spcBef>
                          <a:spcPts val="0"/>
                        </a:spcBef>
                        <a:spcAft>
                          <a:spcPts val="0"/>
                        </a:spcAft>
                      </a:pPr>
                      <a:r>
                        <a:rPr lang="en-GB" sz="1400" b="0" dirty="0">
                          <a:solidFill>
                            <a:schemeClr val="tx1"/>
                          </a:solidFill>
                          <a:effectLst/>
                        </a:rPr>
                        <a:t>Admin</a:t>
                      </a:r>
                      <a:endParaRPr lang="en-US" sz="1400" b="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dirty="0">
                          <a:solidFill>
                            <a:schemeClr val="tx1"/>
                          </a:solidFill>
                          <a:effectLst/>
                        </a:rPr>
                        <a:t>40</a:t>
                      </a:r>
                      <a:endParaRPr lang="en-US" sz="1400"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236060814"/>
                  </a:ext>
                </a:extLst>
              </a:tr>
              <a:tr h="473664">
                <a:tc>
                  <a:txBody>
                    <a:bodyPr/>
                    <a:lstStyle/>
                    <a:p>
                      <a:pPr marL="0" marR="0" algn="ctr">
                        <a:spcBef>
                          <a:spcPts val="0"/>
                        </a:spcBef>
                        <a:spcAft>
                          <a:spcPts val="0"/>
                        </a:spcAft>
                      </a:pPr>
                      <a:r>
                        <a:rPr lang="en-GB" sz="1400" b="1" dirty="0">
                          <a:solidFill>
                            <a:schemeClr val="tx1"/>
                          </a:solidFill>
                          <a:effectLst/>
                        </a:rPr>
                        <a:t>Total of 24 activities</a:t>
                      </a:r>
                      <a:endParaRPr lang="en-US" sz="1400" b="1" dirty="0">
                        <a:solidFill>
                          <a:schemeClr val="tx1"/>
                        </a:solidFill>
                        <a:effectLst/>
                      </a:endParaRPr>
                    </a:p>
                    <a:p>
                      <a:pPr marL="0" marR="0" algn="ctr">
                        <a:spcBef>
                          <a:spcPts val="0"/>
                        </a:spcBef>
                        <a:spcAft>
                          <a:spcPts val="0"/>
                        </a:spcAft>
                      </a:pPr>
                      <a:r>
                        <a:rPr lang="en-GB" sz="1400" b="1" dirty="0">
                          <a:solidFill>
                            <a:schemeClr val="tx1"/>
                          </a:solidFill>
                          <a:effectLst/>
                        </a:rPr>
                        <a:t>Average time per activity = 25 minutes</a:t>
                      </a:r>
                      <a:endParaRPr lang="en-US" sz="1400" b="1"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tc>
                  <a:txBody>
                    <a:bodyPr/>
                    <a:lstStyle/>
                    <a:p>
                      <a:pPr marL="0" marR="0" algn="ctr">
                        <a:spcBef>
                          <a:spcPts val="0"/>
                        </a:spcBef>
                        <a:spcAft>
                          <a:spcPts val="0"/>
                        </a:spcAft>
                      </a:pPr>
                      <a:r>
                        <a:rPr lang="en-GB" sz="1400" b="1" dirty="0">
                          <a:solidFill>
                            <a:schemeClr val="tx1"/>
                          </a:solidFill>
                          <a:effectLst/>
                        </a:rPr>
                        <a:t>610</a:t>
                      </a:r>
                      <a:endParaRPr lang="en-US" sz="1400" b="1" dirty="0">
                        <a:solidFill>
                          <a:schemeClr val="tx1"/>
                        </a:solidFill>
                        <a:effectLst/>
                        <a:latin typeface="+mn-lt"/>
                        <a:ea typeface="Times New Roman" panose="02020603050405020304" pitchFamily="18" charset="0"/>
                        <a:cs typeface="Arial" panose="020B0604020202020204" pitchFamily="34" charset="0"/>
                      </a:endParaRPr>
                    </a:p>
                  </a:txBody>
                  <a:tcPr marL="43392" marR="43392" marT="0" marB="0"/>
                </a:tc>
                <a:extLst>
                  <a:ext uri="{0D108BD9-81ED-4DB2-BD59-A6C34878D82A}">
                    <a16:rowId xmlns:a16="http://schemas.microsoft.com/office/drawing/2014/main" val="1424775100"/>
                  </a:ext>
                </a:extLst>
              </a:tr>
            </a:tbl>
          </a:graphicData>
        </a:graphic>
      </p:graphicFrame>
      <p:sp>
        <p:nvSpPr>
          <p:cNvPr id="6" name="TextBox 5">
            <a:extLst>
              <a:ext uri="{FF2B5EF4-FFF2-40B4-BE49-F238E27FC236}">
                <a16:creationId xmlns:a16="http://schemas.microsoft.com/office/drawing/2014/main" id="{C63C0561-4400-8DBE-A111-04BC86A6F281}"/>
              </a:ext>
            </a:extLst>
          </p:cNvPr>
          <p:cNvSpPr txBox="1"/>
          <p:nvPr/>
        </p:nvSpPr>
        <p:spPr>
          <a:xfrm>
            <a:off x="6915955" y="1527657"/>
            <a:ext cx="4327302" cy="4154984"/>
          </a:xfrm>
          <a:prstGeom prst="rect">
            <a:avLst/>
          </a:prstGeom>
          <a:noFill/>
        </p:spPr>
        <p:txBody>
          <a:bodyPr wrap="square">
            <a:spAutoFit/>
          </a:bodyPr>
          <a:lstStyle/>
          <a:p>
            <a:pPr marL="342900" marR="0" lvl="0" indent="-342900" rtl="0">
              <a:spcBef>
                <a:spcPts val="0"/>
              </a:spcBef>
              <a:spcAft>
                <a:spcPts val="0"/>
              </a:spcAft>
              <a:buFont typeface="Symbol" pitchFamily="2" charset="2"/>
              <a:buChar char=""/>
            </a:pPr>
            <a:r>
              <a:rPr lang="en-GB" sz="2400" dirty="0">
                <a:solidFill>
                  <a:srgbClr val="FFFF00"/>
                </a:solidFill>
                <a:effectLst/>
                <a:ea typeface="Times New Roman" panose="02020603050405020304" pitchFamily="18" charset="0"/>
                <a:cs typeface="Arial" panose="020B0604020202020204" pitchFamily="34" charset="0"/>
              </a:rPr>
              <a:t>70%</a:t>
            </a:r>
            <a:r>
              <a:rPr lang="en-GB" sz="2400" dirty="0">
                <a:effectLst/>
                <a:ea typeface="Times New Roman" panose="02020603050405020304" pitchFamily="18" charset="0"/>
                <a:cs typeface="Arial" panose="020B0604020202020204" pitchFamily="34" charset="0"/>
              </a:rPr>
              <a:t> are office based </a:t>
            </a:r>
          </a:p>
          <a:p>
            <a:pPr marL="342900" marR="0" lvl="0" indent="-342900" rtl="0">
              <a:spcBef>
                <a:spcPts val="0"/>
              </a:spcBef>
              <a:spcAft>
                <a:spcPts val="0"/>
              </a:spcAft>
              <a:buFont typeface="Symbol" pitchFamily="2" charset="2"/>
              <a:buChar char=""/>
            </a:pPr>
            <a:r>
              <a:rPr lang="en-GB" sz="2400" dirty="0">
                <a:ea typeface="Times New Roman" panose="02020603050405020304" pitchFamily="18" charset="0"/>
                <a:cs typeface="Arial" panose="020B0604020202020204" pitchFamily="34" charset="0"/>
              </a:rPr>
              <a:t>O</a:t>
            </a:r>
            <a:r>
              <a:rPr lang="en-GB" sz="2400" dirty="0">
                <a:effectLst/>
                <a:ea typeface="Times New Roman" panose="02020603050405020304" pitchFamily="18" charset="0"/>
                <a:cs typeface="Arial" panose="020B0604020202020204" pitchFamily="34" charset="0"/>
              </a:rPr>
              <a:t>ut of the 10-hour shift, this amounts to 4 hours and 50 minutes (50% of the shift).  </a:t>
            </a:r>
            <a:endParaRPr lang="en-US" sz="2400" dirty="0">
              <a:effectLs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itchFamily="2" charset="2"/>
              <a:buChar char=""/>
            </a:pPr>
            <a:r>
              <a:rPr lang="en-GB" sz="2400" dirty="0">
                <a:effectLst/>
                <a:ea typeface="Times New Roman" panose="02020603050405020304" pitchFamily="18" charset="0"/>
                <a:cs typeface="Arial" panose="020B0604020202020204" pitchFamily="34" charset="0"/>
              </a:rPr>
              <a:t>Meal breaks are limited (15min per shift)</a:t>
            </a:r>
            <a:endParaRPr lang="en-US" sz="2400" dirty="0">
              <a:effectLs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itchFamily="2" charset="2"/>
              <a:buChar char=""/>
            </a:pPr>
            <a:r>
              <a:rPr lang="en-GB" sz="2400" dirty="0">
                <a:effectLst/>
                <a:ea typeface="Times New Roman" panose="02020603050405020304" pitchFamily="18" charset="0"/>
                <a:cs typeface="Arial" panose="020B0604020202020204" pitchFamily="34" charset="0"/>
              </a:rPr>
              <a:t>Missing person/crime enquiries take up </a:t>
            </a:r>
            <a:r>
              <a:rPr lang="en-GB" sz="2400" dirty="0">
                <a:solidFill>
                  <a:srgbClr val="FFFF00"/>
                </a:solidFill>
                <a:effectLst/>
                <a:ea typeface="Times New Roman" panose="02020603050405020304" pitchFamily="18" charset="0"/>
                <a:cs typeface="Arial" panose="020B0604020202020204" pitchFamily="34" charset="0"/>
              </a:rPr>
              <a:t>17%</a:t>
            </a:r>
            <a:r>
              <a:rPr lang="en-GB" sz="2400" dirty="0">
                <a:effectLst/>
                <a:ea typeface="Times New Roman" panose="02020603050405020304" pitchFamily="18" charset="0"/>
                <a:cs typeface="Arial" panose="020B0604020202020204" pitchFamily="34" charset="0"/>
              </a:rPr>
              <a:t> of their time, amounting to 1 hour and 45 min. </a:t>
            </a:r>
            <a:endParaRPr lang="en-US" sz="24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414447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8EC1-71A9-0BB0-52D7-0B1740368582}"/>
              </a:ext>
            </a:extLst>
          </p:cNvPr>
          <p:cNvSpPr>
            <a:spLocks noGrp="1"/>
          </p:cNvSpPr>
          <p:nvPr>
            <p:ph type="title"/>
          </p:nvPr>
        </p:nvSpPr>
        <p:spPr>
          <a:xfrm>
            <a:off x="7314170" y="304800"/>
            <a:ext cx="4096512" cy="1048512"/>
          </a:xfrm>
        </p:spPr>
        <p:txBody>
          <a:bodyPr>
            <a:normAutofit fontScale="90000"/>
          </a:bodyPr>
          <a:lstStyle/>
          <a:p>
            <a:pPr algn="ctr"/>
            <a:r>
              <a:rPr lang="en-US" b="1" dirty="0"/>
              <a:t>Rural sergeant: early shift activity</a:t>
            </a:r>
          </a:p>
        </p:txBody>
      </p:sp>
      <p:graphicFrame>
        <p:nvGraphicFramePr>
          <p:cNvPr id="4" name="Table 3">
            <a:extLst>
              <a:ext uri="{FF2B5EF4-FFF2-40B4-BE49-F238E27FC236}">
                <a16:creationId xmlns:a16="http://schemas.microsoft.com/office/drawing/2014/main" id="{901FDDD0-ACC5-056F-BCCB-06ACA5DA72C0}"/>
              </a:ext>
            </a:extLst>
          </p:cNvPr>
          <p:cNvGraphicFramePr>
            <a:graphicFrameLocks noGrp="1"/>
          </p:cNvGraphicFramePr>
          <p:nvPr>
            <p:extLst>
              <p:ext uri="{D42A27DB-BD31-4B8C-83A1-F6EECF244321}">
                <p14:modId xmlns:p14="http://schemas.microsoft.com/office/powerpoint/2010/main" val="3706756256"/>
              </p:ext>
            </p:extLst>
          </p:nvPr>
        </p:nvGraphicFramePr>
        <p:xfrm>
          <a:off x="291406" y="304800"/>
          <a:ext cx="6659492" cy="6314950"/>
        </p:xfrm>
        <a:graphic>
          <a:graphicData uri="http://schemas.openxmlformats.org/drawingml/2006/table">
            <a:tbl>
              <a:tblPr firstRow="1" firstCol="1" bandRow="1">
                <a:tableStyleId>{912C8C85-51F0-491E-9774-3900AFEF0FD7}</a:tableStyleId>
              </a:tblPr>
              <a:tblGrid>
                <a:gridCol w="3958622">
                  <a:extLst>
                    <a:ext uri="{9D8B030D-6E8A-4147-A177-3AD203B41FA5}">
                      <a16:colId xmlns:a16="http://schemas.microsoft.com/office/drawing/2014/main" val="319167831"/>
                    </a:ext>
                  </a:extLst>
                </a:gridCol>
                <a:gridCol w="2700870">
                  <a:extLst>
                    <a:ext uri="{9D8B030D-6E8A-4147-A177-3AD203B41FA5}">
                      <a16:colId xmlns:a16="http://schemas.microsoft.com/office/drawing/2014/main" val="3539041691"/>
                    </a:ext>
                  </a:extLst>
                </a:gridCol>
              </a:tblGrid>
              <a:tr h="300712">
                <a:tc>
                  <a:txBody>
                    <a:bodyPr/>
                    <a:lstStyle/>
                    <a:p>
                      <a:pPr marL="0" marR="0" algn="ctr">
                        <a:spcBef>
                          <a:spcPts val="0"/>
                        </a:spcBef>
                        <a:spcAft>
                          <a:spcPts val="0"/>
                        </a:spcAft>
                      </a:pPr>
                      <a:r>
                        <a:rPr lang="en-GB" sz="1400" b="1" dirty="0">
                          <a:solidFill>
                            <a:schemeClr val="tx1"/>
                          </a:solidFill>
                          <a:effectLst/>
                        </a:rPr>
                        <a:t>Sergeant activity</a:t>
                      </a:r>
                      <a:endParaRPr lang="en-US" sz="14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1">
                          <a:solidFill>
                            <a:schemeClr val="tx1"/>
                          </a:solidFill>
                          <a:effectLst/>
                        </a:rPr>
                        <a:t>Minutes taken</a:t>
                      </a:r>
                      <a:endParaRPr lang="en-US" sz="14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2552278561"/>
                  </a:ext>
                </a:extLst>
              </a:tr>
              <a:tr h="300712">
                <a:tc>
                  <a:txBody>
                    <a:bodyPr/>
                    <a:lstStyle/>
                    <a:p>
                      <a:pPr marL="0" marR="0" algn="l">
                        <a:spcBef>
                          <a:spcPts val="0"/>
                        </a:spcBef>
                        <a:spcAft>
                          <a:spcPts val="0"/>
                        </a:spcAft>
                      </a:pPr>
                      <a:r>
                        <a:rPr lang="en-GB" sz="1400" b="0" dirty="0">
                          <a:solidFill>
                            <a:schemeClr val="tx1"/>
                          </a:solidFill>
                          <a:effectLst/>
                        </a:rPr>
                        <a:t>Crime enquiries</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a:solidFill>
                            <a:schemeClr val="tx1"/>
                          </a:solidFill>
                          <a:effectLst/>
                        </a:rPr>
                        <a:t>35</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373686362"/>
                  </a:ext>
                </a:extLst>
              </a:tr>
              <a:tr h="300712">
                <a:tc>
                  <a:txBody>
                    <a:bodyPr/>
                    <a:lstStyle/>
                    <a:p>
                      <a:pPr marL="0" marR="0" algn="l">
                        <a:spcBef>
                          <a:spcPts val="0"/>
                        </a:spcBef>
                        <a:spcAft>
                          <a:spcPts val="0"/>
                        </a:spcAft>
                      </a:pPr>
                      <a:r>
                        <a:rPr lang="en-GB" sz="1400" b="0" dirty="0">
                          <a:solidFill>
                            <a:schemeClr val="tx1"/>
                          </a:solidFill>
                          <a:effectLst/>
                        </a:rPr>
                        <a:t>Checking incidents</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40</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3619072698"/>
                  </a:ext>
                </a:extLst>
              </a:tr>
              <a:tr h="300712">
                <a:tc>
                  <a:txBody>
                    <a:bodyPr/>
                    <a:lstStyle/>
                    <a:p>
                      <a:pPr marL="0" marR="0" algn="l">
                        <a:spcBef>
                          <a:spcPts val="0"/>
                        </a:spcBef>
                        <a:spcAft>
                          <a:spcPts val="0"/>
                        </a:spcAft>
                      </a:pPr>
                      <a:r>
                        <a:rPr lang="en-GB" sz="1400" b="0" dirty="0">
                          <a:solidFill>
                            <a:schemeClr val="tx1"/>
                          </a:solidFill>
                          <a:effectLst/>
                        </a:rPr>
                        <a:t>Briefing</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10</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1494544320"/>
                  </a:ext>
                </a:extLst>
              </a:tr>
              <a:tr h="300712">
                <a:tc>
                  <a:txBody>
                    <a:bodyPr/>
                    <a:lstStyle/>
                    <a:p>
                      <a:pPr marL="0" marR="0" algn="l">
                        <a:spcBef>
                          <a:spcPts val="0"/>
                        </a:spcBef>
                        <a:spcAft>
                          <a:spcPts val="0"/>
                        </a:spcAft>
                      </a:pPr>
                      <a:r>
                        <a:rPr lang="en-GB" sz="1400" b="0" dirty="0">
                          <a:solidFill>
                            <a:schemeClr val="tx1"/>
                          </a:solidFill>
                          <a:effectLst/>
                        </a:rPr>
                        <a:t>Checking incidents</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40</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3927923772"/>
                  </a:ext>
                </a:extLst>
              </a:tr>
              <a:tr h="300712">
                <a:tc>
                  <a:txBody>
                    <a:bodyPr/>
                    <a:lstStyle/>
                    <a:p>
                      <a:pPr marL="0" marR="0" algn="l">
                        <a:spcBef>
                          <a:spcPts val="0"/>
                        </a:spcBef>
                        <a:spcAft>
                          <a:spcPts val="0"/>
                        </a:spcAft>
                      </a:pPr>
                      <a:r>
                        <a:rPr lang="en-GB" sz="1400" b="0">
                          <a:solidFill>
                            <a:schemeClr val="tx1"/>
                          </a:solidFill>
                          <a:effectLst/>
                        </a:rPr>
                        <a:t>Briefing</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20</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1257204213"/>
                  </a:ext>
                </a:extLst>
              </a:tr>
              <a:tr h="300712">
                <a:tc>
                  <a:txBody>
                    <a:bodyPr/>
                    <a:lstStyle/>
                    <a:p>
                      <a:pPr marL="0" marR="0" algn="l">
                        <a:spcBef>
                          <a:spcPts val="0"/>
                        </a:spcBef>
                        <a:spcAft>
                          <a:spcPts val="0"/>
                        </a:spcAft>
                      </a:pPr>
                      <a:r>
                        <a:rPr lang="en-GB" sz="1400" b="0">
                          <a:solidFill>
                            <a:schemeClr val="tx1"/>
                          </a:solidFill>
                          <a:effectLst/>
                        </a:rPr>
                        <a:t>Briefing</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15</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3963778989"/>
                  </a:ext>
                </a:extLst>
              </a:tr>
              <a:tr h="300712">
                <a:tc>
                  <a:txBody>
                    <a:bodyPr/>
                    <a:lstStyle/>
                    <a:p>
                      <a:pPr marL="0" marR="0" algn="l">
                        <a:spcBef>
                          <a:spcPts val="0"/>
                        </a:spcBef>
                        <a:spcAft>
                          <a:spcPts val="0"/>
                        </a:spcAft>
                      </a:pPr>
                      <a:r>
                        <a:rPr lang="en-GB" sz="1400" b="0">
                          <a:solidFill>
                            <a:schemeClr val="tx1"/>
                          </a:solidFill>
                          <a:effectLst/>
                        </a:rPr>
                        <a:t>Paperwork</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45</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1103970084"/>
                  </a:ext>
                </a:extLst>
              </a:tr>
              <a:tr h="300712">
                <a:tc>
                  <a:txBody>
                    <a:bodyPr/>
                    <a:lstStyle/>
                    <a:p>
                      <a:pPr marL="0" marR="0" algn="l">
                        <a:spcBef>
                          <a:spcPts val="0"/>
                        </a:spcBef>
                        <a:spcAft>
                          <a:spcPts val="0"/>
                        </a:spcAft>
                      </a:pPr>
                      <a:r>
                        <a:rPr lang="en-GB" sz="1400" b="0" dirty="0">
                          <a:solidFill>
                            <a:srgbClr val="FFFF00"/>
                          </a:solidFill>
                          <a:effectLst/>
                        </a:rPr>
                        <a:t>Attend incident</a:t>
                      </a:r>
                      <a:endParaRPr lang="en-US" sz="1400" b="0" dirty="0">
                        <a:solidFill>
                          <a:srgbClr val="FFFF00"/>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rgbClr val="FFFF00"/>
                          </a:solidFill>
                          <a:effectLst/>
                        </a:rPr>
                        <a:t>15</a:t>
                      </a:r>
                      <a:endParaRPr lang="en-US" sz="1400" b="0" dirty="0">
                        <a:solidFill>
                          <a:srgbClr val="FFFF00"/>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1059395089"/>
                  </a:ext>
                </a:extLst>
              </a:tr>
              <a:tr h="300712">
                <a:tc>
                  <a:txBody>
                    <a:bodyPr/>
                    <a:lstStyle/>
                    <a:p>
                      <a:pPr marL="0" marR="0" algn="l">
                        <a:spcBef>
                          <a:spcPts val="0"/>
                        </a:spcBef>
                        <a:spcAft>
                          <a:spcPts val="0"/>
                        </a:spcAft>
                      </a:pPr>
                      <a:r>
                        <a:rPr lang="en-GB" sz="1400" b="0">
                          <a:solidFill>
                            <a:schemeClr val="tx1"/>
                          </a:solidFill>
                          <a:effectLst/>
                        </a:rPr>
                        <a:t>Paperwork</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80</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3506759445"/>
                  </a:ext>
                </a:extLst>
              </a:tr>
              <a:tr h="300712">
                <a:tc>
                  <a:txBody>
                    <a:bodyPr/>
                    <a:lstStyle/>
                    <a:p>
                      <a:pPr marL="0" marR="0" algn="l">
                        <a:spcBef>
                          <a:spcPts val="0"/>
                        </a:spcBef>
                        <a:spcAft>
                          <a:spcPts val="0"/>
                        </a:spcAft>
                      </a:pPr>
                      <a:r>
                        <a:rPr lang="en-GB" sz="1400" b="0">
                          <a:solidFill>
                            <a:schemeClr val="tx1"/>
                          </a:solidFill>
                          <a:effectLst/>
                        </a:rPr>
                        <a:t>Hire vehicles check</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35</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917320362"/>
                  </a:ext>
                </a:extLst>
              </a:tr>
              <a:tr h="300712">
                <a:tc>
                  <a:txBody>
                    <a:bodyPr/>
                    <a:lstStyle/>
                    <a:p>
                      <a:pPr marL="0" marR="0" algn="l">
                        <a:spcBef>
                          <a:spcPts val="0"/>
                        </a:spcBef>
                        <a:spcAft>
                          <a:spcPts val="0"/>
                        </a:spcAft>
                      </a:pPr>
                      <a:r>
                        <a:rPr lang="en-GB" sz="1400" b="0">
                          <a:solidFill>
                            <a:schemeClr val="tx1"/>
                          </a:solidFill>
                          <a:effectLst/>
                        </a:rPr>
                        <a:t>General supervision</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15</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416133495"/>
                  </a:ext>
                </a:extLst>
              </a:tr>
              <a:tr h="300712">
                <a:tc>
                  <a:txBody>
                    <a:bodyPr/>
                    <a:lstStyle/>
                    <a:p>
                      <a:pPr marL="0" marR="0" algn="l">
                        <a:spcBef>
                          <a:spcPts val="0"/>
                        </a:spcBef>
                        <a:spcAft>
                          <a:spcPts val="0"/>
                        </a:spcAft>
                      </a:pPr>
                      <a:r>
                        <a:rPr lang="en-GB" sz="1400" b="0" dirty="0">
                          <a:solidFill>
                            <a:srgbClr val="FFFF00"/>
                          </a:solidFill>
                          <a:effectLst/>
                        </a:rPr>
                        <a:t>Incident at Bridport</a:t>
                      </a:r>
                      <a:endParaRPr lang="en-US" sz="1400" b="0" dirty="0">
                        <a:solidFill>
                          <a:srgbClr val="FFFF00"/>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rgbClr val="FFFF00"/>
                          </a:solidFill>
                          <a:effectLst/>
                        </a:rPr>
                        <a:t>95</a:t>
                      </a:r>
                      <a:endParaRPr lang="en-US" sz="1400" b="0" dirty="0">
                        <a:solidFill>
                          <a:srgbClr val="FFFF00"/>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1011578685"/>
                  </a:ext>
                </a:extLst>
              </a:tr>
              <a:tr h="300712">
                <a:tc>
                  <a:txBody>
                    <a:bodyPr/>
                    <a:lstStyle/>
                    <a:p>
                      <a:pPr marL="0" marR="0" algn="l">
                        <a:spcBef>
                          <a:spcPts val="0"/>
                        </a:spcBef>
                        <a:spcAft>
                          <a:spcPts val="0"/>
                        </a:spcAft>
                      </a:pPr>
                      <a:r>
                        <a:rPr lang="en-GB" sz="1400" b="0">
                          <a:solidFill>
                            <a:schemeClr val="tx1"/>
                          </a:solidFill>
                          <a:effectLst/>
                        </a:rPr>
                        <a:t>Crime Enquiries</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30</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1499016344"/>
                  </a:ext>
                </a:extLst>
              </a:tr>
              <a:tr h="300712">
                <a:tc>
                  <a:txBody>
                    <a:bodyPr/>
                    <a:lstStyle/>
                    <a:p>
                      <a:pPr marL="0" marR="0" algn="l">
                        <a:spcBef>
                          <a:spcPts val="0"/>
                        </a:spcBef>
                        <a:spcAft>
                          <a:spcPts val="0"/>
                        </a:spcAft>
                      </a:pPr>
                      <a:r>
                        <a:rPr lang="en-GB" sz="1400" b="0">
                          <a:solidFill>
                            <a:schemeClr val="tx1"/>
                          </a:solidFill>
                          <a:effectLst/>
                        </a:rPr>
                        <a:t>Property enquiries</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30</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371904327"/>
                  </a:ext>
                </a:extLst>
              </a:tr>
              <a:tr h="300712">
                <a:tc>
                  <a:txBody>
                    <a:bodyPr/>
                    <a:lstStyle/>
                    <a:p>
                      <a:pPr marL="0" marR="0" algn="l">
                        <a:spcBef>
                          <a:spcPts val="0"/>
                        </a:spcBef>
                        <a:spcAft>
                          <a:spcPts val="0"/>
                        </a:spcAft>
                      </a:pPr>
                      <a:r>
                        <a:rPr lang="en-GB" sz="1400" b="0">
                          <a:solidFill>
                            <a:schemeClr val="tx1"/>
                          </a:solidFill>
                          <a:effectLst/>
                        </a:rPr>
                        <a:t>Staff supervision</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10</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2225170845"/>
                  </a:ext>
                </a:extLst>
              </a:tr>
              <a:tr h="300712">
                <a:tc>
                  <a:txBody>
                    <a:bodyPr/>
                    <a:lstStyle/>
                    <a:p>
                      <a:pPr marL="0" marR="0" algn="l">
                        <a:spcBef>
                          <a:spcPts val="0"/>
                        </a:spcBef>
                        <a:spcAft>
                          <a:spcPts val="0"/>
                        </a:spcAft>
                      </a:pPr>
                      <a:r>
                        <a:rPr lang="en-GB" sz="1400" b="0">
                          <a:solidFill>
                            <a:schemeClr val="tx1"/>
                          </a:solidFill>
                          <a:effectLst/>
                        </a:rPr>
                        <a:t>Workload checks</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20</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2080494965"/>
                  </a:ext>
                </a:extLst>
              </a:tr>
              <a:tr h="300712">
                <a:tc>
                  <a:txBody>
                    <a:bodyPr/>
                    <a:lstStyle/>
                    <a:p>
                      <a:pPr marL="0" marR="0" algn="l">
                        <a:spcBef>
                          <a:spcPts val="0"/>
                        </a:spcBef>
                        <a:spcAft>
                          <a:spcPts val="0"/>
                        </a:spcAft>
                      </a:pPr>
                      <a:r>
                        <a:rPr lang="en-GB" sz="1400" b="0">
                          <a:solidFill>
                            <a:schemeClr val="tx1"/>
                          </a:solidFill>
                          <a:effectLst/>
                        </a:rPr>
                        <a:t>Crime enquiries</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30</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1444129487"/>
                  </a:ext>
                </a:extLst>
              </a:tr>
              <a:tr h="300712">
                <a:tc>
                  <a:txBody>
                    <a:bodyPr/>
                    <a:lstStyle/>
                    <a:p>
                      <a:pPr marL="0" marR="0" algn="l">
                        <a:spcBef>
                          <a:spcPts val="0"/>
                        </a:spcBef>
                        <a:spcAft>
                          <a:spcPts val="0"/>
                        </a:spcAft>
                      </a:pPr>
                      <a:r>
                        <a:rPr lang="en-GB" sz="1400" b="0">
                          <a:solidFill>
                            <a:schemeClr val="tx1"/>
                          </a:solidFill>
                          <a:effectLst/>
                        </a:rPr>
                        <a:t>Hand over to Sergeant</a:t>
                      </a:r>
                      <a:endParaRPr lang="en-US" sz="1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0" dirty="0">
                          <a:solidFill>
                            <a:schemeClr val="tx1"/>
                          </a:solidFill>
                          <a:effectLst/>
                        </a:rPr>
                        <a:t>30</a:t>
                      </a:r>
                      <a:endParaRPr lang="en-US" sz="1400" b="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400705406"/>
                  </a:ext>
                </a:extLst>
              </a:tr>
              <a:tr h="601422">
                <a:tc>
                  <a:txBody>
                    <a:bodyPr/>
                    <a:lstStyle/>
                    <a:p>
                      <a:pPr marL="0" marR="0" algn="ctr">
                        <a:spcBef>
                          <a:spcPts val="0"/>
                        </a:spcBef>
                        <a:spcAft>
                          <a:spcPts val="0"/>
                        </a:spcAft>
                      </a:pPr>
                      <a:r>
                        <a:rPr lang="en-GB" sz="1400" b="1" dirty="0">
                          <a:solidFill>
                            <a:schemeClr val="tx1"/>
                          </a:solidFill>
                          <a:effectLst/>
                        </a:rPr>
                        <a:t>Total of 18 activities</a:t>
                      </a:r>
                      <a:endParaRPr lang="en-US" sz="1400" dirty="0">
                        <a:solidFill>
                          <a:schemeClr val="tx1"/>
                        </a:solidFill>
                        <a:effectLst/>
                      </a:endParaRPr>
                    </a:p>
                    <a:p>
                      <a:pPr marL="0" marR="0" algn="ctr">
                        <a:spcBef>
                          <a:spcPts val="0"/>
                        </a:spcBef>
                        <a:spcAft>
                          <a:spcPts val="0"/>
                        </a:spcAft>
                      </a:pPr>
                      <a:r>
                        <a:rPr lang="en-GB" sz="1400" b="1" dirty="0">
                          <a:solidFill>
                            <a:schemeClr val="tx1"/>
                          </a:solidFill>
                          <a:effectLst/>
                        </a:rPr>
                        <a:t>Average time per activity = 33 minutes</a:t>
                      </a:r>
                      <a:endParaRPr lang="en-US" sz="14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tc>
                  <a:txBody>
                    <a:bodyPr/>
                    <a:lstStyle/>
                    <a:p>
                      <a:pPr marL="0" marR="0" algn="ctr">
                        <a:spcBef>
                          <a:spcPts val="0"/>
                        </a:spcBef>
                        <a:spcAft>
                          <a:spcPts val="0"/>
                        </a:spcAft>
                      </a:pPr>
                      <a:r>
                        <a:rPr lang="en-GB" sz="1400" b="1" dirty="0">
                          <a:solidFill>
                            <a:schemeClr val="tx1"/>
                          </a:solidFill>
                          <a:effectLst/>
                        </a:rPr>
                        <a:t>595</a:t>
                      </a:r>
                      <a:endParaRPr lang="en-US" sz="14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55789" marR="55789" marT="0" marB="0"/>
                </a:tc>
                <a:extLst>
                  <a:ext uri="{0D108BD9-81ED-4DB2-BD59-A6C34878D82A}">
                    <a16:rowId xmlns:a16="http://schemas.microsoft.com/office/drawing/2014/main" val="1678383909"/>
                  </a:ext>
                </a:extLst>
              </a:tr>
            </a:tbl>
          </a:graphicData>
        </a:graphic>
      </p:graphicFrame>
      <p:sp>
        <p:nvSpPr>
          <p:cNvPr id="6" name="TextBox 5">
            <a:extLst>
              <a:ext uri="{FF2B5EF4-FFF2-40B4-BE49-F238E27FC236}">
                <a16:creationId xmlns:a16="http://schemas.microsoft.com/office/drawing/2014/main" id="{DFD4FBED-F56A-734B-61F7-C9CE13BEE964}"/>
              </a:ext>
            </a:extLst>
          </p:cNvPr>
          <p:cNvSpPr txBox="1"/>
          <p:nvPr/>
        </p:nvSpPr>
        <p:spPr>
          <a:xfrm>
            <a:off x="7314170" y="1572252"/>
            <a:ext cx="4096512" cy="4893647"/>
          </a:xfrm>
          <a:prstGeom prst="rect">
            <a:avLst/>
          </a:prstGeom>
          <a:noFill/>
        </p:spPr>
        <p:txBody>
          <a:bodyPr wrap="square">
            <a:spAutoFit/>
          </a:bodyPr>
          <a:lstStyle/>
          <a:p>
            <a:pPr marL="342900" marR="0" lvl="0" indent="-342900" rtl="0">
              <a:spcBef>
                <a:spcPts val="0"/>
              </a:spcBef>
              <a:spcAft>
                <a:spcPts val="0"/>
              </a:spcAft>
              <a:buFont typeface="Symbol" pitchFamily="2" charset="2"/>
              <a:buChar char=""/>
            </a:pPr>
            <a:r>
              <a:rPr lang="en-GB" sz="2400" dirty="0">
                <a:solidFill>
                  <a:srgbClr val="FFFF00"/>
                </a:solidFill>
                <a:effectLst/>
                <a:ea typeface="Times New Roman" panose="02020603050405020304" pitchFamily="18" charset="0"/>
                <a:cs typeface="Arial" panose="020B0604020202020204" pitchFamily="34" charset="0"/>
              </a:rPr>
              <a:t>61%</a:t>
            </a:r>
            <a:r>
              <a:rPr lang="en-GB" sz="2400" dirty="0">
                <a:effectLst/>
                <a:ea typeface="Times New Roman" panose="02020603050405020304" pitchFamily="18" charset="0"/>
                <a:cs typeface="Arial" panose="020B0604020202020204" pitchFamily="34" charset="0"/>
              </a:rPr>
              <a:t> are office based </a:t>
            </a:r>
          </a:p>
          <a:p>
            <a:pPr marL="342900" marR="0" lvl="0" indent="-342900" rtl="0">
              <a:spcBef>
                <a:spcPts val="0"/>
              </a:spcBef>
              <a:spcAft>
                <a:spcPts val="0"/>
              </a:spcAft>
              <a:buFont typeface="Symbol" pitchFamily="2" charset="2"/>
              <a:buChar char=""/>
            </a:pPr>
            <a:r>
              <a:rPr lang="en-GB" sz="2400" dirty="0">
                <a:ea typeface="Times New Roman" panose="02020603050405020304" pitchFamily="18" charset="0"/>
                <a:cs typeface="Arial" panose="020B0604020202020204" pitchFamily="34" charset="0"/>
              </a:rPr>
              <a:t>O</a:t>
            </a:r>
            <a:r>
              <a:rPr lang="en-GB" sz="2400" dirty="0">
                <a:effectLst/>
                <a:ea typeface="Times New Roman" panose="02020603050405020304" pitchFamily="18" charset="0"/>
                <a:cs typeface="Arial" panose="020B0604020202020204" pitchFamily="34" charset="0"/>
              </a:rPr>
              <a:t>ut of the 10-hour shift, this amounts to 4 hours </a:t>
            </a:r>
            <a:r>
              <a:rPr lang="en-US" sz="2400" dirty="0">
                <a:effectLst/>
                <a:ea typeface="Times New Roman" panose="02020603050405020304" pitchFamily="18" charset="0"/>
                <a:cs typeface="Arial" panose="020B0604020202020204" pitchFamily="34" charset="0"/>
              </a:rPr>
              <a:t>(50% of the shift)</a:t>
            </a:r>
          </a:p>
          <a:p>
            <a:pPr marL="342900" marR="0" lvl="0" indent="-342900">
              <a:spcBef>
                <a:spcPts val="0"/>
              </a:spcBef>
              <a:spcAft>
                <a:spcPts val="0"/>
              </a:spcAft>
              <a:buFont typeface="Symbol" pitchFamily="2" charset="2"/>
              <a:buChar char=""/>
            </a:pPr>
            <a:r>
              <a:rPr lang="en-GB" sz="2400" dirty="0">
                <a:effectLst/>
                <a:ea typeface="Times New Roman" panose="02020603050405020304" pitchFamily="18" charset="0"/>
                <a:cs typeface="Arial" panose="020B0604020202020204" pitchFamily="34" charset="0"/>
              </a:rPr>
              <a:t>There are few external taskings (1hour 5min per shift)</a:t>
            </a:r>
            <a:endParaRPr lang="en-US" sz="2400" dirty="0">
              <a:effectLs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itchFamily="2" charset="2"/>
              <a:buChar char=""/>
            </a:pPr>
            <a:r>
              <a:rPr lang="en-GB" sz="2400" dirty="0">
                <a:effectLst/>
                <a:ea typeface="Times New Roman" panose="02020603050405020304" pitchFamily="18" charset="0"/>
                <a:cs typeface="Arial" panose="020B0604020202020204" pitchFamily="34" charset="0"/>
              </a:rPr>
              <a:t>Meal breaks were not recorded</a:t>
            </a:r>
            <a:endParaRPr lang="en-US" sz="2400" dirty="0">
              <a:effectLs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itchFamily="2" charset="2"/>
              <a:buChar char=""/>
            </a:pPr>
            <a:r>
              <a:rPr lang="en-GB" sz="2400" dirty="0">
                <a:effectLst/>
                <a:ea typeface="Times New Roman" panose="02020603050405020304" pitchFamily="18" charset="0"/>
                <a:cs typeface="Arial" panose="020B0604020202020204" pitchFamily="34" charset="0"/>
              </a:rPr>
              <a:t>Missing person /crime enquiries take up </a:t>
            </a:r>
            <a:r>
              <a:rPr lang="en-GB" sz="2400" dirty="0">
                <a:solidFill>
                  <a:srgbClr val="FFFF00"/>
                </a:solidFill>
                <a:effectLst/>
                <a:ea typeface="Times New Roman" panose="02020603050405020304" pitchFamily="18" charset="0"/>
                <a:cs typeface="Arial" panose="020B0604020202020204" pitchFamily="34" charset="0"/>
              </a:rPr>
              <a:t>34%</a:t>
            </a:r>
            <a:r>
              <a:rPr lang="en-GB" sz="2400" dirty="0">
                <a:effectLst/>
                <a:ea typeface="Times New Roman" panose="02020603050405020304" pitchFamily="18" charset="0"/>
                <a:cs typeface="Arial" panose="020B0604020202020204" pitchFamily="34" charset="0"/>
              </a:rPr>
              <a:t> of their time, amounting to 3 hours and 25 min.  </a:t>
            </a:r>
            <a:endParaRPr lang="en-US" sz="24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40398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FB0B-AB30-BEED-3D4E-2EAE7D28C290}"/>
              </a:ext>
            </a:extLst>
          </p:cNvPr>
          <p:cNvSpPr>
            <a:spLocks noGrp="1"/>
          </p:cNvSpPr>
          <p:nvPr>
            <p:ph type="title"/>
          </p:nvPr>
        </p:nvSpPr>
        <p:spPr>
          <a:xfrm>
            <a:off x="1295399" y="455053"/>
            <a:ext cx="9601201" cy="794197"/>
          </a:xfrm>
        </p:spPr>
        <p:txBody>
          <a:bodyPr/>
          <a:lstStyle/>
          <a:p>
            <a:pPr algn="ctr"/>
            <a:r>
              <a:rPr lang="en-US" b="1" dirty="0"/>
              <a:t>Time spent in police stations</a:t>
            </a:r>
          </a:p>
        </p:txBody>
      </p:sp>
      <p:graphicFrame>
        <p:nvGraphicFramePr>
          <p:cNvPr id="4" name="Table 3">
            <a:extLst>
              <a:ext uri="{FF2B5EF4-FFF2-40B4-BE49-F238E27FC236}">
                <a16:creationId xmlns:a16="http://schemas.microsoft.com/office/drawing/2014/main" id="{2CC1BA37-59AD-A522-D2B5-0F96AA906FB2}"/>
              </a:ext>
            </a:extLst>
          </p:cNvPr>
          <p:cNvGraphicFramePr>
            <a:graphicFrameLocks noGrp="1"/>
          </p:cNvGraphicFramePr>
          <p:nvPr>
            <p:extLst>
              <p:ext uri="{D42A27DB-BD31-4B8C-83A1-F6EECF244321}">
                <p14:modId xmlns:p14="http://schemas.microsoft.com/office/powerpoint/2010/main" val="295827342"/>
              </p:ext>
            </p:extLst>
          </p:nvPr>
        </p:nvGraphicFramePr>
        <p:xfrm>
          <a:off x="1295399" y="1403797"/>
          <a:ext cx="9648370" cy="4893972"/>
        </p:xfrm>
        <a:graphic>
          <a:graphicData uri="http://schemas.openxmlformats.org/drawingml/2006/table">
            <a:tbl>
              <a:tblPr firstRow="1" firstCol="1" bandRow="1">
                <a:tableStyleId>{93296810-A885-4BE3-A3E7-6D5BEEA58F35}</a:tableStyleId>
              </a:tblPr>
              <a:tblGrid>
                <a:gridCol w="1994448">
                  <a:extLst>
                    <a:ext uri="{9D8B030D-6E8A-4147-A177-3AD203B41FA5}">
                      <a16:colId xmlns:a16="http://schemas.microsoft.com/office/drawing/2014/main" val="3197075269"/>
                    </a:ext>
                  </a:extLst>
                </a:gridCol>
                <a:gridCol w="1697015">
                  <a:extLst>
                    <a:ext uri="{9D8B030D-6E8A-4147-A177-3AD203B41FA5}">
                      <a16:colId xmlns:a16="http://schemas.microsoft.com/office/drawing/2014/main" val="265468956"/>
                    </a:ext>
                  </a:extLst>
                </a:gridCol>
                <a:gridCol w="1839123">
                  <a:extLst>
                    <a:ext uri="{9D8B030D-6E8A-4147-A177-3AD203B41FA5}">
                      <a16:colId xmlns:a16="http://schemas.microsoft.com/office/drawing/2014/main" val="2235740419"/>
                    </a:ext>
                  </a:extLst>
                </a:gridCol>
                <a:gridCol w="2058892">
                  <a:extLst>
                    <a:ext uri="{9D8B030D-6E8A-4147-A177-3AD203B41FA5}">
                      <a16:colId xmlns:a16="http://schemas.microsoft.com/office/drawing/2014/main" val="3680586185"/>
                    </a:ext>
                  </a:extLst>
                </a:gridCol>
                <a:gridCol w="2058892">
                  <a:extLst>
                    <a:ext uri="{9D8B030D-6E8A-4147-A177-3AD203B41FA5}">
                      <a16:colId xmlns:a16="http://schemas.microsoft.com/office/drawing/2014/main" val="2257708916"/>
                    </a:ext>
                  </a:extLst>
                </a:gridCol>
              </a:tblGrid>
              <a:tr h="489397">
                <a:tc>
                  <a:txBody>
                    <a:bodyPr/>
                    <a:lstStyle/>
                    <a:p>
                      <a:pPr marL="0" marR="0">
                        <a:spcBef>
                          <a:spcPts val="0"/>
                        </a:spcBef>
                        <a:spcAft>
                          <a:spcPts val="0"/>
                        </a:spcAft>
                      </a:pPr>
                      <a:r>
                        <a:rPr lang="en-GB" sz="1800" dirty="0">
                          <a:solidFill>
                            <a:srgbClr val="000000"/>
                          </a:solidFill>
                          <a:effectLst/>
                        </a:rPr>
                        <a:t> </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tc>
                <a:tc gridSpan="2">
                  <a:txBody>
                    <a:bodyPr/>
                    <a:lstStyle/>
                    <a:p>
                      <a:pPr marL="0" marR="0" algn="ctr">
                        <a:spcBef>
                          <a:spcPts val="0"/>
                        </a:spcBef>
                        <a:spcAft>
                          <a:spcPts val="0"/>
                        </a:spcAft>
                      </a:pPr>
                      <a:r>
                        <a:rPr lang="en-GB" sz="1800" b="1" dirty="0">
                          <a:solidFill>
                            <a:srgbClr val="000000"/>
                          </a:solidFill>
                          <a:effectLst/>
                        </a:rPr>
                        <a:t>WEEKDAYS</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GB" sz="1800" b="1">
                          <a:solidFill>
                            <a:srgbClr val="000000"/>
                          </a:solidFill>
                          <a:effectLst/>
                        </a:rPr>
                        <a:t>WEEKENDS</a:t>
                      </a:r>
                      <a:endParaRPr lang="en-US" sz="1800">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24026599"/>
                  </a:ext>
                </a:extLst>
              </a:tr>
              <a:tr h="978794">
                <a:tc>
                  <a:txBody>
                    <a:bodyPr/>
                    <a:lstStyle/>
                    <a:p>
                      <a:pPr marL="0" marR="0">
                        <a:spcBef>
                          <a:spcPts val="0"/>
                        </a:spcBef>
                        <a:spcAft>
                          <a:spcPts val="0"/>
                        </a:spcAft>
                      </a:pPr>
                      <a:r>
                        <a:rPr lang="en-GB" sz="1800">
                          <a:solidFill>
                            <a:schemeClr val="tx1"/>
                          </a:solidFill>
                          <a:effectLst/>
                        </a:rPr>
                        <a:t> </a:t>
                      </a:r>
                      <a:endParaRPr lang="en-US" sz="18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endParaRPr lang="en-GB" sz="1800" b="1" dirty="0">
                        <a:solidFill>
                          <a:schemeClr val="bg1"/>
                        </a:solidFill>
                        <a:effectLst/>
                      </a:endParaRPr>
                    </a:p>
                    <a:p>
                      <a:pPr marL="0" marR="0" algn="ctr">
                        <a:spcBef>
                          <a:spcPts val="0"/>
                        </a:spcBef>
                        <a:spcAft>
                          <a:spcPts val="0"/>
                        </a:spcAft>
                      </a:pPr>
                      <a:r>
                        <a:rPr lang="en-GB" sz="1800" b="1" dirty="0">
                          <a:solidFill>
                            <a:schemeClr val="bg1"/>
                          </a:solidFill>
                          <a:effectLst/>
                        </a:rPr>
                        <a:t>Sergeant</a:t>
                      </a:r>
                      <a:endParaRPr lang="en-US" sz="1800" b="1"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endParaRPr lang="en-GB" sz="1800" b="1" dirty="0">
                        <a:solidFill>
                          <a:schemeClr val="bg1"/>
                        </a:solidFill>
                        <a:effectLst/>
                      </a:endParaRPr>
                    </a:p>
                    <a:p>
                      <a:pPr marL="0" marR="0" algn="ctr">
                        <a:spcBef>
                          <a:spcPts val="0"/>
                        </a:spcBef>
                        <a:spcAft>
                          <a:spcPts val="0"/>
                        </a:spcAft>
                      </a:pPr>
                      <a:r>
                        <a:rPr lang="en-GB" sz="1800" b="1" dirty="0">
                          <a:solidFill>
                            <a:schemeClr val="bg1"/>
                          </a:solidFill>
                          <a:effectLst/>
                        </a:rPr>
                        <a:t>PCs</a:t>
                      </a:r>
                      <a:endParaRPr lang="en-US" sz="1800" b="1"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endParaRPr lang="en-GB" sz="1800" b="1" dirty="0">
                        <a:solidFill>
                          <a:schemeClr val="bg1"/>
                        </a:solidFill>
                        <a:effectLst/>
                      </a:endParaRPr>
                    </a:p>
                    <a:p>
                      <a:pPr marL="0" marR="0" algn="ctr">
                        <a:spcBef>
                          <a:spcPts val="0"/>
                        </a:spcBef>
                        <a:spcAft>
                          <a:spcPts val="0"/>
                        </a:spcAft>
                      </a:pPr>
                      <a:r>
                        <a:rPr lang="en-GB" sz="1800" b="1" dirty="0">
                          <a:solidFill>
                            <a:schemeClr val="bg1"/>
                          </a:solidFill>
                          <a:effectLst/>
                        </a:rPr>
                        <a:t>Sergeants</a:t>
                      </a:r>
                      <a:endParaRPr lang="en-US" sz="1800" b="1"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endParaRPr lang="en-GB" sz="1800" b="1" dirty="0">
                        <a:solidFill>
                          <a:schemeClr val="bg1"/>
                        </a:solidFill>
                        <a:effectLst/>
                      </a:endParaRPr>
                    </a:p>
                    <a:p>
                      <a:pPr marL="0" marR="0" algn="ctr">
                        <a:spcBef>
                          <a:spcPts val="0"/>
                        </a:spcBef>
                        <a:spcAft>
                          <a:spcPts val="0"/>
                        </a:spcAft>
                      </a:pPr>
                      <a:r>
                        <a:rPr lang="en-GB" sz="1800" b="1" dirty="0">
                          <a:solidFill>
                            <a:schemeClr val="bg1"/>
                          </a:solidFill>
                          <a:effectLst/>
                        </a:rPr>
                        <a:t>PCs</a:t>
                      </a:r>
                      <a:endParaRPr lang="en-US" sz="1800" b="1"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24780356"/>
                  </a:ext>
                </a:extLst>
              </a:tr>
              <a:tr h="1468192">
                <a:tc>
                  <a:txBody>
                    <a:bodyPr/>
                    <a:lstStyle/>
                    <a:p>
                      <a:pPr marL="0" marR="0">
                        <a:spcBef>
                          <a:spcPts val="0"/>
                        </a:spcBef>
                        <a:spcAft>
                          <a:spcPts val="0"/>
                        </a:spcAft>
                      </a:pPr>
                      <a:endParaRPr lang="en-GB" sz="1800" dirty="0">
                        <a:solidFill>
                          <a:schemeClr val="tx1"/>
                        </a:solidFill>
                        <a:effectLst/>
                      </a:endParaRPr>
                    </a:p>
                    <a:p>
                      <a:pPr marL="0" marR="0" algn="ctr">
                        <a:spcBef>
                          <a:spcPts val="0"/>
                        </a:spcBef>
                        <a:spcAft>
                          <a:spcPts val="0"/>
                        </a:spcAft>
                      </a:pPr>
                      <a:r>
                        <a:rPr lang="en-GB" sz="1800" dirty="0">
                          <a:solidFill>
                            <a:schemeClr val="tx1"/>
                          </a:solidFill>
                          <a:effectLst/>
                        </a:rPr>
                        <a:t>Time spent in station</a:t>
                      </a:r>
                      <a:endParaRPr lang="en-US" sz="18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8100" marR="38100" algn="ctr">
                        <a:spcBef>
                          <a:spcPts val="0"/>
                        </a:spcBef>
                        <a:spcAft>
                          <a:spcPts val="0"/>
                        </a:spcAft>
                      </a:pPr>
                      <a:r>
                        <a:rPr lang="en-GB" sz="2000" dirty="0">
                          <a:solidFill>
                            <a:schemeClr val="bg1"/>
                          </a:solidFill>
                          <a:effectLst/>
                        </a:rPr>
                        <a:t>76.3%</a:t>
                      </a:r>
                      <a:endParaRPr lang="en-US" sz="2000"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8100" marR="38100" algn="ctr">
                        <a:spcBef>
                          <a:spcPts val="0"/>
                        </a:spcBef>
                        <a:spcAft>
                          <a:spcPts val="0"/>
                        </a:spcAft>
                      </a:pPr>
                      <a:r>
                        <a:rPr lang="en-GB" sz="2000" dirty="0">
                          <a:solidFill>
                            <a:schemeClr val="bg1"/>
                          </a:solidFill>
                          <a:effectLst/>
                        </a:rPr>
                        <a:t>50.6%</a:t>
                      </a:r>
                      <a:endParaRPr lang="en-US" sz="2000"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8100" marR="38100" algn="ctr">
                        <a:spcBef>
                          <a:spcPts val="0"/>
                        </a:spcBef>
                        <a:spcAft>
                          <a:spcPts val="0"/>
                        </a:spcAft>
                      </a:pPr>
                      <a:r>
                        <a:rPr lang="en-GB" sz="2000" dirty="0">
                          <a:solidFill>
                            <a:schemeClr val="bg1"/>
                          </a:solidFill>
                          <a:effectLst/>
                        </a:rPr>
                        <a:t>57.0%</a:t>
                      </a:r>
                      <a:endParaRPr lang="en-US" sz="2000"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8100" marR="38100" algn="ctr">
                        <a:spcBef>
                          <a:spcPts val="0"/>
                        </a:spcBef>
                        <a:spcAft>
                          <a:spcPts val="0"/>
                        </a:spcAft>
                      </a:pPr>
                      <a:r>
                        <a:rPr lang="en-GB" sz="2000" dirty="0">
                          <a:solidFill>
                            <a:schemeClr val="bg1"/>
                          </a:solidFill>
                          <a:effectLst/>
                        </a:rPr>
                        <a:t>40.8%</a:t>
                      </a:r>
                      <a:endParaRPr lang="en-US" sz="2000"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30969229"/>
                  </a:ext>
                </a:extLst>
              </a:tr>
              <a:tr h="1468192">
                <a:tc>
                  <a:txBody>
                    <a:bodyPr/>
                    <a:lstStyle/>
                    <a:p>
                      <a:pPr marL="0" marR="0" algn="ctr">
                        <a:spcBef>
                          <a:spcPts val="0"/>
                        </a:spcBef>
                        <a:spcAft>
                          <a:spcPts val="0"/>
                        </a:spcAft>
                      </a:pPr>
                      <a:endParaRPr lang="en-GB" sz="1800" dirty="0">
                        <a:solidFill>
                          <a:schemeClr val="tx1"/>
                        </a:solidFill>
                        <a:effectLst/>
                      </a:endParaRPr>
                    </a:p>
                    <a:p>
                      <a:pPr marL="0" marR="0" algn="ctr">
                        <a:spcBef>
                          <a:spcPts val="0"/>
                        </a:spcBef>
                        <a:spcAft>
                          <a:spcPts val="0"/>
                        </a:spcAft>
                      </a:pPr>
                      <a:r>
                        <a:rPr lang="en-GB" sz="1800" dirty="0">
                          <a:solidFill>
                            <a:schemeClr val="tx1"/>
                          </a:solidFill>
                          <a:effectLst/>
                        </a:rPr>
                        <a:t>Time spent out of station</a:t>
                      </a:r>
                      <a:endParaRPr lang="en-US" sz="18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8100" marR="38100" algn="ctr">
                        <a:spcBef>
                          <a:spcPts val="0"/>
                        </a:spcBef>
                        <a:spcAft>
                          <a:spcPts val="0"/>
                        </a:spcAft>
                      </a:pPr>
                      <a:r>
                        <a:rPr lang="en-GB" sz="2000">
                          <a:solidFill>
                            <a:schemeClr val="bg1"/>
                          </a:solidFill>
                          <a:effectLst/>
                        </a:rPr>
                        <a:t>23.7%</a:t>
                      </a:r>
                      <a:endParaRPr lang="en-US" sz="200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8100" marR="38100" algn="ctr">
                        <a:spcBef>
                          <a:spcPts val="0"/>
                        </a:spcBef>
                        <a:spcAft>
                          <a:spcPts val="0"/>
                        </a:spcAft>
                      </a:pPr>
                      <a:r>
                        <a:rPr lang="en-GB" sz="2000">
                          <a:solidFill>
                            <a:schemeClr val="bg1"/>
                          </a:solidFill>
                          <a:effectLst/>
                        </a:rPr>
                        <a:t>49.4%</a:t>
                      </a:r>
                      <a:endParaRPr lang="en-US" sz="200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8100" marR="38100" algn="ctr">
                        <a:spcBef>
                          <a:spcPts val="0"/>
                        </a:spcBef>
                        <a:spcAft>
                          <a:spcPts val="0"/>
                        </a:spcAft>
                      </a:pPr>
                      <a:r>
                        <a:rPr lang="en-GB" sz="2000" dirty="0">
                          <a:solidFill>
                            <a:schemeClr val="bg1"/>
                          </a:solidFill>
                          <a:effectLst/>
                        </a:rPr>
                        <a:t>43.0%</a:t>
                      </a:r>
                      <a:endParaRPr lang="en-US" sz="2000"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8100" marR="38100" algn="ctr">
                        <a:spcBef>
                          <a:spcPts val="0"/>
                        </a:spcBef>
                        <a:spcAft>
                          <a:spcPts val="0"/>
                        </a:spcAft>
                      </a:pPr>
                      <a:r>
                        <a:rPr lang="en-GB" sz="2000" dirty="0">
                          <a:solidFill>
                            <a:schemeClr val="bg1"/>
                          </a:solidFill>
                          <a:effectLst/>
                        </a:rPr>
                        <a:t>59.2%</a:t>
                      </a:r>
                      <a:endParaRPr lang="en-US" sz="2000"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263854"/>
                  </a:ext>
                </a:extLst>
              </a:tr>
              <a:tr h="489397">
                <a:tc>
                  <a:txBody>
                    <a:bodyPr/>
                    <a:lstStyle/>
                    <a:p>
                      <a:pPr marL="0" marR="0" algn="ctr">
                        <a:spcBef>
                          <a:spcPts val="0"/>
                        </a:spcBef>
                        <a:spcAft>
                          <a:spcPts val="0"/>
                        </a:spcAft>
                      </a:pPr>
                      <a:r>
                        <a:rPr lang="en-GB" sz="1800" b="1" dirty="0">
                          <a:solidFill>
                            <a:schemeClr val="tx1"/>
                          </a:solidFill>
                          <a:effectLst/>
                        </a:rPr>
                        <a:t>Total</a:t>
                      </a:r>
                      <a:endParaRPr lang="en-US" sz="18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8100" marR="38100" algn="ctr">
                        <a:spcBef>
                          <a:spcPts val="0"/>
                        </a:spcBef>
                        <a:spcAft>
                          <a:spcPts val="0"/>
                        </a:spcAft>
                      </a:pPr>
                      <a:r>
                        <a:rPr lang="en-GB" sz="1800" b="1" dirty="0">
                          <a:solidFill>
                            <a:schemeClr val="bg1"/>
                          </a:solidFill>
                          <a:effectLst/>
                        </a:rPr>
                        <a:t>100%</a:t>
                      </a:r>
                      <a:endParaRPr lang="en-US" sz="1800"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8100" marR="38100" algn="ctr">
                        <a:spcBef>
                          <a:spcPts val="0"/>
                        </a:spcBef>
                        <a:spcAft>
                          <a:spcPts val="0"/>
                        </a:spcAft>
                      </a:pPr>
                      <a:r>
                        <a:rPr lang="en-GB" sz="1800" b="1" dirty="0">
                          <a:solidFill>
                            <a:schemeClr val="bg1"/>
                          </a:solidFill>
                          <a:effectLst/>
                        </a:rPr>
                        <a:t>100%</a:t>
                      </a:r>
                      <a:endParaRPr lang="en-US" sz="1800"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8100" marR="38100" algn="ctr">
                        <a:spcBef>
                          <a:spcPts val="0"/>
                        </a:spcBef>
                        <a:spcAft>
                          <a:spcPts val="0"/>
                        </a:spcAft>
                      </a:pPr>
                      <a:r>
                        <a:rPr lang="en-GB" sz="1800" b="1" dirty="0">
                          <a:solidFill>
                            <a:schemeClr val="bg1"/>
                          </a:solidFill>
                          <a:effectLst/>
                        </a:rPr>
                        <a:t>100%</a:t>
                      </a:r>
                      <a:endParaRPr lang="en-US" sz="1800"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8100" marR="38100" algn="ctr">
                        <a:spcBef>
                          <a:spcPts val="0"/>
                        </a:spcBef>
                        <a:spcAft>
                          <a:spcPts val="0"/>
                        </a:spcAft>
                      </a:pPr>
                      <a:r>
                        <a:rPr lang="en-GB" sz="1800" b="1" dirty="0">
                          <a:solidFill>
                            <a:schemeClr val="bg1"/>
                          </a:solidFill>
                          <a:effectLst/>
                        </a:rPr>
                        <a:t>100%</a:t>
                      </a:r>
                      <a:endParaRPr lang="en-US" sz="1800" dirty="0">
                        <a:solidFill>
                          <a:schemeClr val="bg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70910437"/>
                  </a:ext>
                </a:extLst>
              </a:tr>
            </a:tbl>
          </a:graphicData>
        </a:graphic>
      </p:graphicFrame>
    </p:spTree>
    <p:extLst>
      <p:ext uri="{BB962C8B-B14F-4D97-AF65-F5344CB8AC3E}">
        <p14:creationId xmlns:p14="http://schemas.microsoft.com/office/powerpoint/2010/main" val="217350033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5B9C-D906-CBE4-677C-909ADECB828B}"/>
              </a:ext>
            </a:extLst>
          </p:cNvPr>
          <p:cNvSpPr>
            <a:spLocks noGrp="1"/>
          </p:cNvSpPr>
          <p:nvPr>
            <p:ph type="title"/>
          </p:nvPr>
        </p:nvSpPr>
        <p:spPr>
          <a:xfrm>
            <a:off x="1170940" y="414528"/>
            <a:ext cx="9850119" cy="1280160"/>
          </a:xfrm>
        </p:spPr>
        <p:txBody>
          <a:bodyPr>
            <a:normAutofit/>
          </a:bodyPr>
          <a:lstStyle/>
          <a:p>
            <a:pPr algn="ctr"/>
            <a:r>
              <a:rPr lang="en-US" b="1" dirty="0">
                <a:solidFill>
                  <a:schemeClr val="tx1"/>
                </a:solidFill>
              </a:rPr>
              <a:t>Main project: Research methodology</a:t>
            </a:r>
          </a:p>
        </p:txBody>
      </p:sp>
      <p:graphicFrame>
        <p:nvGraphicFramePr>
          <p:cNvPr id="8" name="Diagram 7">
            <a:extLst>
              <a:ext uri="{FF2B5EF4-FFF2-40B4-BE49-F238E27FC236}">
                <a16:creationId xmlns:a16="http://schemas.microsoft.com/office/drawing/2014/main" id="{D82BC10C-A615-04CF-9DE2-831A38810D64}"/>
              </a:ext>
            </a:extLst>
          </p:cNvPr>
          <p:cNvGraphicFramePr/>
          <p:nvPr>
            <p:extLst>
              <p:ext uri="{D42A27DB-BD31-4B8C-83A1-F6EECF244321}">
                <p14:modId xmlns:p14="http://schemas.microsoft.com/office/powerpoint/2010/main" val="3757609980"/>
              </p:ext>
            </p:extLst>
          </p:nvPr>
        </p:nvGraphicFramePr>
        <p:xfrm>
          <a:off x="1759711" y="1054608"/>
          <a:ext cx="8672576" cy="592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a:extLst>
              <a:ext uri="{FF2B5EF4-FFF2-40B4-BE49-F238E27FC236}">
                <a16:creationId xmlns:a16="http://schemas.microsoft.com/office/drawing/2014/main" id="{9A3558DF-B31C-1CA4-B1F7-FA790BE0FC2C}"/>
              </a:ext>
            </a:extLst>
          </p:cNvPr>
          <p:cNvSpPr/>
          <p:nvPr/>
        </p:nvSpPr>
        <p:spPr>
          <a:xfrm>
            <a:off x="1349311" y="2390769"/>
            <a:ext cx="3331029" cy="32526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61EA150C-2CD6-7BFC-4077-C6BA9559C60B}"/>
              </a:ext>
            </a:extLst>
          </p:cNvPr>
          <p:cNvSpPr/>
          <p:nvPr/>
        </p:nvSpPr>
        <p:spPr>
          <a:xfrm>
            <a:off x="7511662" y="2390769"/>
            <a:ext cx="3331029" cy="325265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0313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9E6D-3589-8ECA-A26C-ED201A61F75B}"/>
              </a:ext>
            </a:extLst>
          </p:cNvPr>
          <p:cNvSpPr>
            <a:spLocks noGrp="1"/>
          </p:cNvSpPr>
          <p:nvPr>
            <p:ph type="title"/>
          </p:nvPr>
        </p:nvSpPr>
        <p:spPr>
          <a:xfrm>
            <a:off x="8185952" y="2073787"/>
            <a:ext cx="3369133" cy="2710425"/>
          </a:xfrm>
        </p:spPr>
        <p:txBody>
          <a:bodyPr vert="horz" lIns="91440" tIns="45720" rIns="91440" bIns="45720" rtlCol="0" anchor="b">
            <a:normAutofit/>
          </a:bodyPr>
          <a:lstStyle/>
          <a:p>
            <a:pPr algn="ctr"/>
            <a:r>
              <a:rPr lang="en-US" sz="4000" dirty="0">
                <a:effectLst>
                  <a:glow rad="38100">
                    <a:schemeClr val="bg1">
                      <a:lumMod val="65000"/>
                      <a:lumOff val="35000"/>
                      <a:alpha val="50000"/>
                    </a:schemeClr>
                  </a:glow>
                  <a:outerShdw blurRad="28575" dist="31750" dir="13200000" algn="tl" rotWithShape="0">
                    <a:srgbClr val="000000">
                      <a:alpha val="25000"/>
                    </a:srgbClr>
                  </a:outerShdw>
                </a:effectLst>
              </a:rPr>
              <a:t>Activity analysis for patrol  sergeants</a:t>
            </a:r>
          </a:p>
        </p:txBody>
      </p:sp>
      <p:pic>
        <p:nvPicPr>
          <p:cNvPr id="4" name="Picture 3">
            <a:extLst>
              <a:ext uri="{FF2B5EF4-FFF2-40B4-BE49-F238E27FC236}">
                <a16:creationId xmlns:a16="http://schemas.microsoft.com/office/drawing/2014/main" id="{1CE3F257-BA6B-6B05-904B-09EFEC64A9A3}"/>
              </a:ext>
            </a:extLst>
          </p:cNvPr>
          <p:cNvPicPr>
            <a:picLocks noChangeAspect="1"/>
          </p:cNvPicPr>
          <p:nvPr/>
        </p:nvPicPr>
        <p:blipFill>
          <a:blip r:embed="rId3"/>
          <a:stretch>
            <a:fillRect/>
          </a:stretch>
        </p:blipFill>
        <p:spPr>
          <a:xfrm>
            <a:off x="636915" y="1235704"/>
            <a:ext cx="6915663" cy="439028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0986415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21C9-F41C-A57E-CF81-D9501166A4B0}"/>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Qualitative results</a:t>
            </a:r>
          </a:p>
        </p:txBody>
      </p:sp>
      <p:pic>
        <p:nvPicPr>
          <p:cNvPr id="5" name="Picture 4" descr="Pen placed on top of a signature line">
            <a:extLst>
              <a:ext uri="{FF2B5EF4-FFF2-40B4-BE49-F238E27FC236}">
                <a16:creationId xmlns:a16="http://schemas.microsoft.com/office/drawing/2014/main" id="{6C3E00C4-1970-2A3C-6849-1A76886D92F6}"/>
              </a:ext>
            </a:extLst>
          </p:cNvPr>
          <p:cNvPicPr>
            <a:picLocks noChangeAspect="1"/>
          </p:cNvPicPr>
          <p:nvPr/>
        </p:nvPicPr>
        <p:blipFill>
          <a:blip r:embed="rId3"/>
          <a:srcRect t="5642" b="41843"/>
          <a:stretch/>
        </p:blipFill>
        <p:spPr>
          <a:xfrm>
            <a:off x="20" y="10"/>
            <a:ext cx="12191980" cy="4273816"/>
          </a:xfrm>
          <a:prstGeom prst="rect">
            <a:avLst/>
          </a:prstGeom>
        </p:spPr>
      </p:pic>
    </p:spTree>
    <p:extLst>
      <p:ext uri="{BB962C8B-B14F-4D97-AF65-F5344CB8AC3E}">
        <p14:creationId xmlns:p14="http://schemas.microsoft.com/office/powerpoint/2010/main" val="113739741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439-C777-91E2-5A75-178C432A399E}"/>
              </a:ext>
            </a:extLst>
          </p:cNvPr>
          <p:cNvSpPr>
            <a:spLocks noGrp="1"/>
          </p:cNvSpPr>
          <p:nvPr>
            <p:ph type="title"/>
          </p:nvPr>
        </p:nvSpPr>
        <p:spPr>
          <a:xfrm>
            <a:off x="1141413" y="609600"/>
            <a:ext cx="9905998" cy="1074002"/>
          </a:xfrm>
        </p:spPr>
        <p:txBody>
          <a:bodyPr/>
          <a:lstStyle/>
          <a:p>
            <a:pPr algn="ctr"/>
            <a:r>
              <a:rPr lang="en-US" b="1" dirty="0"/>
              <a:t>The burden of bureaucracy</a:t>
            </a:r>
          </a:p>
        </p:txBody>
      </p:sp>
      <p:sp>
        <p:nvSpPr>
          <p:cNvPr id="5" name="TextBox 4">
            <a:extLst>
              <a:ext uri="{FF2B5EF4-FFF2-40B4-BE49-F238E27FC236}">
                <a16:creationId xmlns:a16="http://schemas.microsoft.com/office/drawing/2014/main" id="{7D3643E2-8504-95AB-3651-45B1B95D2CE1}"/>
              </a:ext>
            </a:extLst>
          </p:cNvPr>
          <p:cNvSpPr txBox="1"/>
          <p:nvPr/>
        </p:nvSpPr>
        <p:spPr>
          <a:xfrm>
            <a:off x="1141411" y="2222390"/>
            <a:ext cx="9905997" cy="830997"/>
          </a:xfrm>
          <a:prstGeom prst="rect">
            <a:avLst/>
          </a:prstGeom>
          <a:noFill/>
        </p:spPr>
        <p:txBody>
          <a:bodyPr wrap="square">
            <a:spAutoFit/>
          </a:bodyPr>
          <a:lstStyle/>
          <a:p>
            <a:pPr marL="0" marR="0">
              <a:spcBef>
                <a:spcPts val="0"/>
              </a:spcBef>
              <a:spcAft>
                <a:spcPts val="0"/>
              </a:spcAft>
            </a:pPr>
            <a:r>
              <a:rPr lang="en-GB" sz="2400" i="1" dirty="0">
                <a:effectLst/>
                <a:ea typeface="Times New Roman" panose="02020603050405020304" pitchFamily="18" charset="0"/>
                <a:cs typeface="Arial" panose="020B0604020202020204" pitchFamily="34" charset="0"/>
              </a:rPr>
              <a:t>“ Patrol Sergeant job changed from operational to administrative (90% admin: 10% operational)</a:t>
            </a:r>
            <a:r>
              <a:rPr lang="en-GB" sz="2400" dirty="0">
                <a:effectLst/>
                <a:ea typeface="Times New Roman" panose="02020603050405020304" pitchFamily="18" charset="0"/>
                <a:cs typeface="Arial" panose="020B0604020202020204" pitchFamily="34" charset="0"/>
              </a:rPr>
              <a:t>” </a:t>
            </a:r>
            <a:r>
              <a:rPr lang="en-GB" sz="2400" dirty="0">
                <a:solidFill>
                  <a:srgbClr val="FFFF00"/>
                </a:solidFill>
                <a:effectLst/>
                <a:ea typeface="Times New Roman" panose="02020603050405020304" pitchFamily="18" charset="0"/>
                <a:cs typeface="Arial" panose="020B0604020202020204" pitchFamily="34" charset="0"/>
              </a:rPr>
              <a:t>(</a:t>
            </a:r>
            <a:r>
              <a:rPr lang="en-GB" sz="2400" i="1" dirty="0">
                <a:solidFill>
                  <a:srgbClr val="FFFF00"/>
                </a:solidFill>
                <a:effectLst/>
                <a:ea typeface="Times New Roman" panose="02020603050405020304" pitchFamily="18" charset="0"/>
                <a:cs typeface="Arial" panose="020B0604020202020204" pitchFamily="34" charset="0"/>
              </a:rPr>
              <a:t>Sgt 3)</a:t>
            </a:r>
            <a:endParaRPr lang="en-US" sz="2400" dirty="0">
              <a:solidFill>
                <a:srgbClr val="FFFF00"/>
              </a:solidFill>
              <a:effectLst/>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65A40659-576B-91C8-8292-383BBC10B112}"/>
              </a:ext>
            </a:extLst>
          </p:cNvPr>
          <p:cNvSpPr txBox="1"/>
          <p:nvPr/>
        </p:nvSpPr>
        <p:spPr>
          <a:xfrm>
            <a:off x="1141412" y="3592175"/>
            <a:ext cx="9905996" cy="1200329"/>
          </a:xfrm>
          <a:prstGeom prst="rect">
            <a:avLst/>
          </a:prstGeom>
          <a:noFill/>
        </p:spPr>
        <p:txBody>
          <a:bodyPr wrap="square">
            <a:spAutoFit/>
          </a:bodyPr>
          <a:lstStyle/>
          <a:p>
            <a:pPr marL="0" marR="0">
              <a:spcBef>
                <a:spcPts val="0"/>
              </a:spcBef>
              <a:spcAft>
                <a:spcPts val="0"/>
              </a:spcAft>
            </a:pPr>
            <a:r>
              <a:rPr lang="en-GB" sz="2400" i="1" dirty="0">
                <a:effectLst/>
                <a:ea typeface="Times New Roman" panose="02020603050405020304" pitchFamily="18" charset="0"/>
                <a:cs typeface="Arial" panose="020B0604020202020204" pitchFamily="34" charset="0"/>
              </a:rPr>
              <a:t>“ Over a period of seven years the responsibility of being a Sergeant has changed incredibly. The job now is a ‘manager of process’ rather than people” </a:t>
            </a:r>
            <a:r>
              <a:rPr lang="en-GB" sz="2400" i="1" dirty="0">
                <a:solidFill>
                  <a:srgbClr val="FFFF00"/>
                </a:solidFill>
                <a:effectLst/>
                <a:ea typeface="Times New Roman" panose="02020603050405020304" pitchFamily="18" charset="0"/>
                <a:cs typeface="Arial" panose="020B0604020202020204" pitchFamily="34" charset="0"/>
              </a:rPr>
              <a:t>(Sgt 7)</a:t>
            </a:r>
            <a:endParaRPr lang="en-US" sz="2400" dirty="0">
              <a:solidFill>
                <a:srgbClr val="FFFF0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263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D2C3-5005-3F35-3552-5E913C0D8051}"/>
              </a:ext>
            </a:extLst>
          </p:cNvPr>
          <p:cNvSpPr>
            <a:spLocks noGrp="1"/>
          </p:cNvSpPr>
          <p:nvPr>
            <p:ph type="title"/>
          </p:nvPr>
        </p:nvSpPr>
        <p:spPr>
          <a:xfrm>
            <a:off x="1141413" y="609600"/>
            <a:ext cx="9905998" cy="1088571"/>
          </a:xfrm>
        </p:spPr>
        <p:txBody>
          <a:bodyPr/>
          <a:lstStyle/>
          <a:p>
            <a:pPr algn="ctr"/>
            <a:r>
              <a:rPr lang="en-US" b="1" dirty="0"/>
              <a:t>Demand changes things</a:t>
            </a:r>
          </a:p>
        </p:txBody>
      </p:sp>
      <p:sp>
        <p:nvSpPr>
          <p:cNvPr id="5" name="TextBox 4">
            <a:extLst>
              <a:ext uri="{FF2B5EF4-FFF2-40B4-BE49-F238E27FC236}">
                <a16:creationId xmlns:a16="http://schemas.microsoft.com/office/drawing/2014/main" id="{75CEABDF-A2DE-E447-1CE4-AE9D69CA05F3}"/>
              </a:ext>
            </a:extLst>
          </p:cNvPr>
          <p:cNvSpPr txBox="1"/>
          <p:nvPr/>
        </p:nvSpPr>
        <p:spPr>
          <a:xfrm>
            <a:off x="1141410" y="1834837"/>
            <a:ext cx="9905997" cy="830997"/>
          </a:xfrm>
          <a:prstGeom prst="rect">
            <a:avLst/>
          </a:prstGeom>
          <a:noFill/>
        </p:spPr>
        <p:txBody>
          <a:bodyPr wrap="square">
            <a:spAutoFit/>
          </a:bodyPr>
          <a:lstStyle/>
          <a:p>
            <a:pPr marL="0" marR="0">
              <a:spcBef>
                <a:spcPts val="0"/>
              </a:spcBef>
              <a:spcAft>
                <a:spcPts val="0"/>
              </a:spcAft>
            </a:pPr>
            <a:r>
              <a:rPr lang="en-GB" sz="2400" i="1" dirty="0">
                <a:effectLst/>
                <a:ea typeface="Times New Roman" panose="02020603050405020304" pitchFamily="18" charset="0"/>
                <a:cs typeface="Arial" panose="020B0604020202020204" pitchFamily="34" charset="0"/>
              </a:rPr>
              <a:t>“  Public demands increasing, resources decreasing but [we are] working smarter</a:t>
            </a:r>
            <a:r>
              <a:rPr lang="en-GB" sz="2400" i="1" dirty="0">
                <a:solidFill>
                  <a:srgbClr val="FFFF00"/>
                </a:solidFill>
                <a:effectLst/>
                <a:ea typeface="Times New Roman" panose="02020603050405020304" pitchFamily="18" charset="0"/>
                <a:cs typeface="Arial" panose="020B0604020202020204" pitchFamily="34" charset="0"/>
              </a:rPr>
              <a:t>.”(Sgt 8)</a:t>
            </a:r>
            <a:endParaRPr lang="en-US" sz="2400" dirty="0">
              <a:solidFill>
                <a:srgbClr val="FFFF00"/>
              </a:solidFill>
              <a:effectLst/>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BA05A400-A751-D505-227F-DB4E9422507B}"/>
              </a:ext>
            </a:extLst>
          </p:cNvPr>
          <p:cNvSpPr txBox="1"/>
          <p:nvPr/>
        </p:nvSpPr>
        <p:spPr>
          <a:xfrm>
            <a:off x="1141410" y="3198167"/>
            <a:ext cx="9905996" cy="461665"/>
          </a:xfrm>
          <a:prstGeom prst="rect">
            <a:avLst/>
          </a:prstGeom>
          <a:noFill/>
        </p:spPr>
        <p:txBody>
          <a:bodyPr wrap="square">
            <a:spAutoFit/>
          </a:bodyPr>
          <a:lstStyle/>
          <a:p>
            <a:pPr marL="0" marR="0">
              <a:spcBef>
                <a:spcPts val="0"/>
              </a:spcBef>
              <a:spcAft>
                <a:spcPts val="0"/>
              </a:spcAft>
            </a:pPr>
            <a:r>
              <a:rPr lang="en-GB" sz="2400" i="1" dirty="0">
                <a:effectLst/>
                <a:ea typeface="Times New Roman" panose="02020603050405020304" pitchFamily="18" charset="0"/>
                <a:cs typeface="Arial" panose="020B0604020202020204" pitchFamily="34" charset="0"/>
              </a:rPr>
              <a:t>“ We cannot do proactive work”</a:t>
            </a:r>
            <a:r>
              <a:rPr lang="en-GB" sz="2400" dirty="0">
                <a:effectLst/>
                <a:ea typeface="Times New Roman" panose="02020603050405020304" pitchFamily="18" charset="0"/>
                <a:cs typeface="Arial" panose="020B0604020202020204" pitchFamily="34" charset="0"/>
              </a:rPr>
              <a:t> </a:t>
            </a:r>
            <a:r>
              <a:rPr lang="en-GB" sz="2400" dirty="0">
                <a:solidFill>
                  <a:srgbClr val="FFFF00"/>
                </a:solidFill>
                <a:effectLst/>
                <a:ea typeface="Times New Roman" panose="02020603050405020304" pitchFamily="18" charset="0"/>
                <a:cs typeface="Arial" panose="020B0604020202020204" pitchFamily="34" charset="0"/>
              </a:rPr>
              <a:t>(</a:t>
            </a:r>
            <a:r>
              <a:rPr lang="en-GB" sz="2400" i="1" dirty="0">
                <a:solidFill>
                  <a:srgbClr val="FFFF00"/>
                </a:solidFill>
                <a:effectLst/>
                <a:ea typeface="Times New Roman" panose="02020603050405020304" pitchFamily="18" charset="0"/>
                <a:cs typeface="Arial" panose="020B0604020202020204" pitchFamily="34" charset="0"/>
              </a:rPr>
              <a:t>Sgt 1)</a:t>
            </a:r>
            <a:endParaRPr lang="en-US" sz="2400" dirty="0">
              <a:solidFill>
                <a:srgbClr val="FFFF00"/>
              </a:solidFill>
              <a:effectLst/>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B0B7224C-5B6E-E4DB-D25C-2FD01FF0DD59}"/>
              </a:ext>
            </a:extLst>
          </p:cNvPr>
          <p:cNvSpPr txBox="1"/>
          <p:nvPr/>
        </p:nvSpPr>
        <p:spPr>
          <a:xfrm>
            <a:off x="1141410" y="4094527"/>
            <a:ext cx="9905996" cy="830997"/>
          </a:xfrm>
          <a:prstGeom prst="rect">
            <a:avLst/>
          </a:prstGeom>
          <a:noFill/>
        </p:spPr>
        <p:txBody>
          <a:bodyPr wrap="square">
            <a:spAutoFit/>
          </a:bodyPr>
          <a:lstStyle/>
          <a:p>
            <a:pPr marL="0" marR="0">
              <a:spcBef>
                <a:spcPts val="0"/>
              </a:spcBef>
              <a:spcAft>
                <a:spcPts val="0"/>
              </a:spcAft>
            </a:pPr>
            <a:r>
              <a:rPr lang="en-GB" sz="2400" i="1" dirty="0">
                <a:effectLst/>
                <a:ea typeface="Times New Roman" panose="02020603050405020304" pitchFamily="18" charset="0"/>
                <a:cs typeface="Arial" panose="020B0604020202020204" pitchFamily="34" charset="0"/>
              </a:rPr>
              <a:t>“ [We are] now more realistic about the crimes that will be investigated properly and those that won’t.” </a:t>
            </a:r>
            <a:r>
              <a:rPr lang="en-GB" sz="2400" i="1" dirty="0">
                <a:solidFill>
                  <a:srgbClr val="FFFF00"/>
                </a:solidFill>
                <a:effectLst/>
                <a:ea typeface="Times New Roman" panose="02020603050405020304" pitchFamily="18" charset="0"/>
                <a:cs typeface="Arial" panose="020B0604020202020204" pitchFamily="34" charset="0"/>
              </a:rPr>
              <a:t>(Sgt 2)</a:t>
            </a:r>
            <a:endParaRPr lang="en-US" sz="2400" dirty="0">
              <a:solidFill>
                <a:srgbClr val="FFFF00"/>
              </a:solidFill>
              <a:effectLst/>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89D144A7-7B12-67B0-D40F-7AF82BE37881}"/>
              </a:ext>
            </a:extLst>
          </p:cNvPr>
          <p:cNvSpPr txBox="1"/>
          <p:nvPr/>
        </p:nvSpPr>
        <p:spPr>
          <a:xfrm>
            <a:off x="1141410" y="5360220"/>
            <a:ext cx="9770429" cy="830997"/>
          </a:xfrm>
          <a:prstGeom prst="rect">
            <a:avLst/>
          </a:prstGeom>
          <a:noFill/>
        </p:spPr>
        <p:txBody>
          <a:bodyPr wrap="square">
            <a:spAutoFit/>
          </a:bodyPr>
          <a:lstStyle/>
          <a:p>
            <a:pPr marL="0" marR="0">
              <a:spcBef>
                <a:spcPts val="0"/>
              </a:spcBef>
              <a:spcAft>
                <a:spcPts val="0"/>
              </a:spcAft>
            </a:pPr>
            <a:r>
              <a:rPr lang="en-GB" sz="2400" i="1" dirty="0">
                <a:effectLst/>
                <a:ea typeface="Times New Roman" panose="02020603050405020304" pitchFamily="18" charset="0"/>
                <a:cs typeface="Arial" panose="020B0604020202020204" pitchFamily="34" charset="0"/>
              </a:rPr>
              <a:t>“[I] Feel as if we were always just one incident away from having our strength entirely wiped out.”</a:t>
            </a:r>
            <a:r>
              <a:rPr lang="en-GB" sz="2400" dirty="0">
                <a:effectLst/>
                <a:ea typeface="Times New Roman" panose="02020603050405020304" pitchFamily="18" charset="0"/>
                <a:cs typeface="Arial" panose="020B0604020202020204" pitchFamily="34" charset="0"/>
              </a:rPr>
              <a:t>  </a:t>
            </a:r>
            <a:r>
              <a:rPr lang="en-GB" sz="2400" dirty="0">
                <a:solidFill>
                  <a:srgbClr val="FFFF00"/>
                </a:solidFill>
                <a:effectLst/>
                <a:ea typeface="Times New Roman" panose="02020603050405020304" pitchFamily="18" charset="0"/>
                <a:cs typeface="Arial" panose="020B0604020202020204" pitchFamily="34" charset="0"/>
              </a:rPr>
              <a:t>(</a:t>
            </a:r>
            <a:r>
              <a:rPr lang="en-GB" sz="2400" i="1" dirty="0">
                <a:solidFill>
                  <a:srgbClr val="FFFF00"/>
                </a:solidFill>
                <a:effectLst/>
                <a:ea typeface="Times New Roman" panose="02020603050405020304" pitchFamily="18" charset="0"/>
                <a:cs typeface="Arial" panose="020B0604020202020204" pitchFamily="34" charset="0"/>
              </a:rPr>
              <a:t>Sgt 9)</a:t>
            </a:r>
            <a:endParaRPr lang="en-US" sz="2400" dirty="0">
              <a:solidFill>
                <a:srgbClr val="FFFF0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513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9214-F59D-FD46-E57B-1E4FBC988970}"/>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THE BEEHIVE EFFECT</a:t>
            </a:r>
          </a:p>
        </p:txBody>
      </p:sp>
      <p:pic>
        <p:nvPicPr>
          <p:cNvPr id="7" name="Picture 6" descr="Bee depositing into a honeycomb">
            <a:extLst>
              <a:ext uri="{FF2B5EF4-FFF2-40B4-BE49-F238E27FC236}">
                <a16:creationId xmlns:a16="http://schemas.microsoft.com/office/drawing/2014/main" id="{1771352A-E39D-A408-30E1-1B585E747BCC}"/>
              </a:ext>
            </a:extLst>
          </p:cNvPr>
          <p:cNvPicPr>
            <a:picLocks noChangeAspect="1"/>
          </p:cNvPicPr>
          <p:nvPr/>
        </p:nvPicPr>
        <p:blipFill>
          <a:blip r:embed="rId3"/>
          <a:srcRect t="23799" b="23686"/>
          <a:stretch/>
        </p:blipFill>
        <p:spPr>
          <a:xfrm>
            <a:off x="20" y="10"/>
            <a:ext cx="12191980" cy="4273816"/>
          </a:xfrm>
          <a:prstGeom prst="rect">
            <a:avLst/>
          </a:prstGeom>
        </p:spPr>
      </p:pic>
    </p:spTree>
    <p:extLst>
      <p:ext uri="{BB962C8B-B14F-4D97-AF65-F5344CB8AC3E}">
        <p14:creationId xmlns:p14="http://schemas.microsoft.com/office/powerpoint/2010/main" val="25519677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A308-FCAD-AB56-6CFF-0FD56B6780E6}"/>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lnSpc>
                <a:spcPct val="90000"/>
              </a:lnSpc>
            </a:pPr>
            <a:r>
              <a:rPr lang="en-US" sz="4100" dirty="0">
                <a:effectLst>
                  <a:glow rad="38100">
                    <a:schemeClr val="bg1">
                      <a:lumMod val="65000"/>
                      <a:lumOff val="35000"/>
                      <a:alpha val="50000"/>
                    </a:schemeClr>
                  </a:glow>
                  <a:outerShdw blurRad="28575" dist="31750" dir="13200000" algn="tl" rotWithShape="0">
                    <a:srgbClr val="000000">
                      <a:alpha val="25000"/>
                    </a:srgbClr>
                  </a:outerShdw>
                </a:effectLst>
              </a:rPr>
              <a:t>understanding bureaucracy</a:t>
            </a:r>
          </a:p>
        </p:txBody>
      </p:sp>
      <p:pic>
        <p:nvPicPr>
          <p:cNvPr id="7" name="Picture 6" descr="Books stacked on a table">
            <a:extLst>
              <a:ext uri="{FF2B5EF4-FFF2-40B4-BE49-F238E27FC236}">
                <a16:creationId xmlns:a16="http://schemas.microsoft.com/office/drawing/2014/main" id="{71FE0609-38D5-D5E7-4F65-BCF10E1C2D5B}"/>
              </a:ext>
            </a:extLst>
          </p:cNvPr>
          <p:cNvPicPr>
            <a:picLocks noChangeAspect="1"/>
          </p:cNvPicPr>
          <p:nvPr/>
        </p:nvPicPr>
        <p:blipFill>
          <a:blip r:embed="rId3"/>
          <a:srcRect t="47484"/>
          <a:stretch/>
        </p:blipFill>
        <p:spPr>
          <a:xfrm>
            <a:off x="20" y="10"/>
            <a:ext cx="12191980" cy="4273816"/>
          </a:xfrm>
          <a:prstGeom prst="rect">
            <a:avLst/>
          </a:prstGeom>
        </p:spPr>
      </p:pic>
    </p:spTree>
    <p:extLst>
      <p:ext uri="{BB962C8B-B14F-4D97-AF65-F5344CB8AC3E}">
        <p14:creationId xmlns:p14="http://schemas.microsoft.com/office/powerpoint/2010/main" val="176940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A2ED-C92A-F98B-3D01-CEC5867F0B0D}"/>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Field training programs</a:t>
            </a:r>
          </a:p>
        </p:txBody>
      </p:sp>
      <p:pic>
        <p:nvPicPr>
          <p:cNvPr id="1026" name="Picture 2" descr="Managing the Field Training Program (2 day) • MPI Training">
            <a:extLst>
              <a:ext uri="{FF2B5EF4-FFF2-40B4-BE49-F238E27FC236}">
                <a16:creationId xmlns:a16="http://schemas.microsoft.com/office/drawing/2014/main" id="{528C1E1B-374B-8720-EBC9-369BF6339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550" b="40193"/>
          <a:stretch/>
        </p:blipFill>
        <p:spPr bwMode="auto">
          <a:xfrm>
            <a:off x="20" y="10"/>
            <a:ext cx="12191980" cy="427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13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E3EA-2BF6-68B1-930B-75825FB6E19A}"/>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lnSpc>
                <a:spcPct val="90000"/>
              </a:lnSpc>
            </a:pPr>
            <a:r>
              <a:rPr lang="en-US" sz="3400">
                <a:effectLst>
                  <a:glow rad="38100">
                    <a:schemeClr val="bg1">
                      <a:lumMod val="65000"/>
                      <a:lumOff val="35000"/>
                      <a:alpha val="50000"/>
                    </a:schemeClr>
                  </a:glow>
                  <a:outerShdw blurRad="28575" dist="31750" dir="13200000" algn="tl" rotWithShape="0">
                    <a:srgbClr val="000000">
                      <a:alpha val="25000"/>
                    </a:srgbClr>
                  </a:outerShdw>
                </a:effectLst>
              </a:rPr>
              <a:t>Any questions</a:t>
            </a:r>
            <a:br>
              <a:rPr lang="en-US" sz="3400">
                <a:effectLst>
                  <a:glow rad="38100">
                    <a:schemeClr val="bg1">
                      <a:lumMod val="65000"/>
                      <a:lumOff val="35000"/>
                      <a:alpha val="50000"/>
                    </a:schemeClr>
                  </a:glow>
                  <a:outerShdw blurRad="28575" dist="31750" dir="13200000" algn="tl" rotWithShape="0">
                    <a:srgbClr val="000000">
                      <a:alpha val="25000"/>
                    </a:srgbClr>
                  </a:outerShdw>
                </a:effectLst>
              </a:rPr>
            </a:br>
            <a:endParaRPr lang="en-US" sz="340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4" name="Picture 3" descr="3D black question marks with one yellow question mark">
            <a:extLst>
              <a:ext uri="{FF2B5EF4-FFF2-40B4-BE49-F238E27FC236}">
                <a16:creationId xmlns:a16="http://schemas.microsoft.com/office/drawing/2014/main" id="{187CE1A5-9EF8-F3D0-0AB7-A2BF45E397C6}"/>
              </a:ext>
            </a:extLst>
          </p:cNvPr>
          <p:cNvPicPr>
            <a:picLocks noChangeAspect="1"/>
          </p:cNvPicPr>
          <p:nvPr/>
        </p:nvPicPr>
        <p:blipFill>
          <a:blip r:embed="rId3"/>
          <a:srcRect b="3961"/>
          <a:stretch/>
        </p:blipFill>
        <p:spPr>
          <a:xfrm>
            <a:off x="20" y="10"/>
            <a:ext cx="12191980" cy="4273816"/>
          </a:xfrm>
          <a:prstGeom prst="rect">
            <a:avLst/>
          </a:prstGeom>
        </p:spPr>
      </p:pic>
      <p:sp>
        <p:nvSpPr>
          <p:cNvPr id="6" name="TextBox 5">
            <a:extLst>
              <a:ext uri="{FF2B5EF4-FFF2-40B4-BE49-F238E27FC236}">
                <a16:creationId xmlns:a16="http://schemas.microsoft.com/office/drawing/2014/main" id="{1EEAA872-E90E-5E6B-D648-C94F31EF541A}"/>
              </a:ext>
            </a:extLst>
          </p:cNvPr>
          <p:cNvSpPr txBox="1"/>
          <p:nvPr/>
        </p:nvSpPr>
        <p:spPr>
          <a:xfrm>
            <a:off x="4221464" y="5805714"/>
            <a:ext cx="3735318" cy="369332"/>
          </a:xfrm>
          <a:prstGeom prst="rect">
            <a:avLst/>
          </a:prstGeom>
          <a:noFill/>
        </p:spPr>
        <p:txBody>
          <a:bodyPr wrap="none" rtlCol="0">
            <a:spAutoFit/>
          </a:bodyPr>
          <a:lstStyle/>
          <a:p>
            <a:r>
              <a:rPr lang="en-US" dirty="0">
                <a:hlinkClick r:id="rId4"/>
              </a:rPr>
              <a:t>Johannes.oosthuizen@ung.edu</a:t>
            </a:r>
            <a:r>
              <a:rPr lang="en-US" dirty="0"/>
              <a:t> </a:t>
            </a:r>
          </a:p>
        </p:txBody>
      </p:sp>
    </p:spTree>
    <p:extLst>
      <p:ext uri="{BB962C8B-B14F-4D97-AF65-F5344CB8AC3E}">
        <p14:creationId xmlns:p14="http://schemas.microsoft.com/office/powerpoint/2010/main" val="300885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E350-A6DB-242B-D017-764E79ABD573}"/>
              </a:ext>
            </a:extLst>
          </p:cNvPr>
          <p:cNvSpPr>
            <a:spLocks noGrp="1"/>
          </p:cNvSpPr>
          <p:nvPr>
            <p:ph type="title"/>
          </p:nvPr>
        </p:nvSpPr>
        <p:spPr>
          <a:xfrm>
            <a:off x="1141413" y="609600"/>
            <a:ext cx="9905998" cy="950976"/>
          </a:xfrm>
        </p:spPr>
        <p:txBody>
          <a:bodyPr/>
          <a:lstStyle/>
          <a:p>
            <a:pPr algn="ctr"/>
            <a:r>
              <a:rPr lang="en-US" b="1" dirty="0"/>
              <a:t>This project: patrol sergeants</a:t>
            </a:r>
          </a:p>
        </p:txBody>
      </p:sp>
      <p:sp>
        <p:nvSpPr>
          <p:cNvPr id="5" name="TextBox 4">
            <a:extLst>
              <a:ext uri="{FF2B5EF4-FFF2-40B4-BE49-F238E27FC236}">
                <a16:creationId xmlns:a16="http://schemas.microsoft.com/office/drawing/2014/main" id="{A7FC5DB9-7B1E-23CD-D4FD-58711810A68C}"/>
              </a:ext>
            </a:extLst>
          </p:cNvPr>
          <p:cNvSpPr txBox="1"/>
          <p:nvPr/>
        </p:nvSpPr>
        <p:spPr>
          <a:xfrm>
            <a:off x="1141414" y="1746332"/>
            <a:ext cx="9905997" cy="3539430"/>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GB" sz="2800" dirty="0">
                <a:effectLst/>
                <a:ea typeface="Times New Roman" panose="02020603050405020304" pitchFamily="18" charset="0"/>
                <a:cs typeface="Arial" panose="020B0604020202020204" pitchFamily="34" charset="0"/>
              </a:rPr>
              <a:t>Average operational experience of 14 years</a:t>
            </a:r>
          </a:p>
          <a:p>
            <a:pPr marL="342900" marR="0" indent="-342900">
              <a:spcBef>
                <a:spcPts val="0"/>
              </a:spcBef>
              <a:spcAft>
                <a:spcPts val="0"/>
              </a:spcAft>
              <a:buFont typeface="Arial" panose="020B0604020202020204" pitchFamily="34" charset="0"/>
              <a:buChar char="•"/>
            </a:pPr>
            <a:r>
              <a:rPr lang="en-GB" sz="2800" dirty="0">
                <a:effectLst/>
                <a:ea typeface="Times New Roman" panose="02020603050405020304" pitchFamily="18" charset="0"/>
                <a:cs typeface="Arial" panose="020B0604020202020204" pitchFamily="34" charset="0"/>
              </a:rPr>
              <a:t>25% had spent several years in the same station</a:t>
            </a:r>
            <a:endParaRPr lang="en-GB" sz="2800" dirty="0">
              <a:ea typeface="Times New Roman" panose="02020603050405020304" pitchFamily="18" charset="0"/>
              <a:cs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GB" sz="2800" dirty="0">
                <a:effectLst/>
                <a:ea typeface="Times New Roman" panose="02020603050405020304" pitchFamily="18" charset="0"/>
                <a:cs typeface="Arial" panose="020B0604020202020204" pitchFamily="34" charset="0"/>
              </a:rPr>
              <a:t>75% moved to their station within the last 12-18 months. </a:t>
            </a:r>
          </a:p>
          <a:p>
            <a:pPr marL="0" marR="0">
              <a:spcBef>
                <a:spcPts val="0"/>
              </a:spcBef>
              <a:spcAft>
                <a:spcPts val="0"/>
              </a:spcAft>
            </a:pPr>
            <a:endParaRPr lang="en-GB" sz="2800" dirty="0">
              <a:ea typeface="Times New Roman" panose="02020603050405020304" pitchFamily="18" charset="0"/>
              <a:cs typeface="Arial" panose="020B0604020202020204" pitchFamily="34" charset="0"/>
            </a:endParaRPr>
          </a:p>
          <a:p>
            <a:pPr marL="0" marR="0">
              <a:spcBef>
                <a:spcPts val="0"/>
              </a:spcBef>
              <a:spcAft>
                <a:spcPts val="0"/>
              </a:spcAft>
            </a:pPr>
            <a:r>
              <a:rPr lang="en-GB" sz="2800" dirty="0">
                <a:ea typeface="Times New Roman" panose="02020603050405020304" pitchFamily="18" charset="0"/>
                <a:cs typeface="Arial" panose="020B0604020202020204" pitchFamily="34" charset="0"/>
              </a:rPr>
              <a:t>T</a:t>
            </a:r>
            <a:r>
              <a:rPr lang="en-GB" sz="2800" dirty="0">
                <a:effectLst/>
                <a:ea typeface="Times New Roman" panose="02020603050405020304" pitchFamily="18" charset="0"/>
                <a:cs typeface="Arial" panose="020B0604020202020204" pitchFamily="34" charset="0"/>
              </a:rPr>
              <a:t>he views expressed come from experienced officers </a:t>
            </a:r>
            <a:r>
              <a:rPr lang="en-GB" sz="2800" dirty="0">
                <a:solidFill>
                  <a:srgbClr val="FFFF00"/>
                </a:solidFill>
                <a:effectLst/>
                <a:ea typeface="Times New Roman" panose="02020603050405020304" pitchFamily="18" charset="0"/>
                <a:cs typeface="Arial" panose="020B0604020202020204" pitchFamily="34" charset="0"/>
              </a:rPr>
              <a:t>who knew the problems and difficulties of their station well.</a:t>
            </a:r>
            <a:endParaRPr lang="en-US" sz="2800" dirty="0">
              <a:solidFill>
                <a:srgbClr val="FFFF0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861106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9D67-0222-8B89-719E-3F3AA5FC5F2A}"/>
              </a:ext>
            </a:extLst>
          </p:cNvPr>
          <p:cNvSpPr>
            <a:spLocks noGrp="1"/>
          </p:cNvSpPr>
          <p:nvPr>
            <p:ph type="title"/>
          </p:nvPr>
        </p:nvSpPr>
        <p:spPr>
          <a:xfrm>
            <a:off x="436951" y="2663708"/>
            <a:ext cx="2503995" cy="1816608"/>
          </a:xfrm>
        </p:spPr>
        <p:txBody>
          <a:bodyPr>
            <a:normAutofit/>
          </a:bodyPr>
          <a:lstStyle/>
          <a:p>
            <a:pPr algn="ctr"/>
            <a:r>
              <a:rPr lang="en-US" b="1" dirty="0"/>
              <a:t>police ranks</a:t>
            </a:r>
          </a:p>
        </p:txBody>
      </p:sp>
      <p:graphicFrame>
        <p:nvGraphicFramePr>
          <p:cNvPr id="4" name="Table 4">
            <a:extLst>
              <a:ext uri="{FF2B5EF4-FFF2-40B4-BE49-F238E27FC236}">
                <a16:creationId xmlns:a16="http://schemas.microsoft.com/office/drawing/2014/main" id="{95832A7A-4ADB-26D7-2E85-16088BE2F510}"/>
              </a:ext>
            </a:extLst>
          </p:cNvPr>
          <p:cNvGraphicFramePr>
            <a:graphicFrameLocks noGrp="1"/>
          </p:cNvGraphicFramePr>
          <p:nvPr>
            <p:extLst>
              <p:ext uri="{D42A27DB-BD31-4B8C-83A1-F6EECF244321}">
                <p14:modId xmlns:p14="http://schemas.microsoft.com/office/powerpoint/2010/main" val="2732350864"/>
              </p:ext>
            </p:extLst>
          </p:nvPr>
        </p:nvGraphicFramePr>
        <p:xfrm>
          <a:off x="3281162" y="69422"/>
          <a:ext cx="8618230" cy="6719156"/>
        </p:xfrm>
        <a:graphic>
          <a:graphicData uri="http://schemas.openxmlformats.org/drawingml/2006/table">
            <a:tbl>
              <a:tblPr firstRow="1" bandRow="1">
                <a:tableStyleId>{5C22544A-7EE6-4342-B048-85BDC9FD1C3A}</a:tableStyleId>
              </a:tblPr>
              <a:tblGrid>
                <a:gridCol w="2570998">
                  <a:extLst>
                    <a:ext uri="{9D8B030D-6E8A-4147-A177-3AD203B41FA5}">
                      <a16:colId xmlns:a16="http://schemas.microsoft.com/office/drawing/2014/main" val="4242079339"/>
                    </a:ext>
                  </a:extLst>
                </a:gridCol>
                <a:gridCol w="1828800">
                  <a:extLst>
                    <a:ext uri="{9D8B030D-6E8A-4147-A177-3AD203B41FA5}">
                      <a16:colId xmlns:a16="http://schemas.microsoft.com/office/drawing/2014/main" val="1735528119"/>
                    </a:ext>
                  </a:extLst>
                </a:gridCol>
                <a:gridCol w="1950720">
                  <a:extLst>
                    <a:ext uri="{9D8B030D-6E8A-4147-A177-3AD203B41FA5}">
                      <a16:colId xmlns:a16="http://schemas.microsoft.com/office/drawing/2014/main" val="1808221208"/>
                    </a:ext>
                  </a:extLst>
                </a:gridCol>
                <a:gridCol w="2267712">
                  <a:extLst>
                    <a:ext uri="{9D8B030D-6E8A-4147-A177-3AD203B41FA5}">
                      <a16:colId xmlns:a16="http://schemas.microsoft.com/office/drawing/2014/main" val="1112905124"/>
                    </a:ext>
                  </a:extLst>
                </a:gridCol>
              </a:tblGrid>
              <a:tr h="439931">
                <a:tc>
                  <a:txBody>
                    <a:bodyPr/>
                    <a:lstStyle/>
                    <a:p>
                      <a:r>
                        <a:rPr lang="en-US" dirty="0"/>
                        <a:t>UK (England &amp; Wales)</a:t>
                      </a:r>
                    </a:p>
                  </a:txBody>
                  <a:tcPr/>
                </a:tc>
                <a:tc>
                  <a:txBody>
                    <a:bodyPr/>
                    <a:lstStyle/>
                    <a:p>
                      <a:endParaRPr lang="en-US" dirty="0"/>
                    </a:p>
                  </a:txBody>
                  <a:tcPr/>
                </a:tc>
                <a:tc>
                  <a:txBody>
                    <a:bodyPr/>
                    <a:lstStyle/>
                    <a:p>
                      <a:r>
                        <a:rPr lang="en-US" dirty="0"/>
                        <a:t>USA (NYPD)</a:t>
                      </a:r>
                    </a:p>
                  </a:txBody>
                  <a:tcPr/>
                </a:tc>
                <a:tc>
                  <a:txBody>
                    <a:bodyPr/>
                    <a:lstStyle/>
                    <a:p>
                      <a:endParaRPr lang="en-US"/>
                    </a:p>
                  </a:txBody>
                  <a:tcPr/>
                </a:tc>
                <a:extLst>
                  <a:ext uri="{0D108BD9-81ED-4DB2-BD59-A6C34878D82A}">
                    <a16:rowId xmlns:a16="http://schemas.microsoft.com/office/drawing/2014/main" val="601656704"/>
                  </a:ext>
                </a:extLst>
              </a:tr>
              <a:tr h="633345">
                <a:tc>
                  <a:txBody>
                    <a:bodyPr/>
                    <a:lstStyle/>
                    <a:p>
                      <a:r>
                        <a:rPr lang="en-US" sz="1600" dirty="0"/>
                        <a:t>Constable</a:t>
                      </a:r>
                    </a:p>
                  </a:txBody>
                  <a:tcPr/>
                </a:tc>
                <a:tc>
                  <a:txBody>
                    <a:bodyPr/>
                    <a:lstStyle/>
                    <a:p>
                      <a:endParaRPr lang="en-US" sz="1600" dirty="0"/>
                    </a:p>
                  </a:txBody>
                  <a:tcPr/>
                </a:tc>
                <a:tc>
                  <a:txBody>
                    <a:bodyPr/>
                    <a:lstStyle/>
                    <a:p>
                      <a:r>
                        <a:rPr lang="en-US" sz="1600" dirty="0"/>
                        <a:t>Police Officer and detective</a:t>
                      </a:r>
                    </a:p>
                  </a:txBody>
                  <a:tcPr/>
                </a:tc>
                <a:tc>
                  <a:txBody>
                    <a:bodyPr/>
                    <a:lstStyle/>
                    <a:p>
                      <a:endParaRPr lang="en-US"/>
                    </a:p>
                  </a:txBody>
                  <a:tcPr/>
                </a:tc>
                <a:extLst>
                  <a:ext uri="{0D108BD9-81ED-4DB2-BD59-A6C34878D82A}">
                    <a16:rowId xmlns:a16="http://schemas.microsoft.com/office/drawing/2014/main" val="793951435"/>
                  </a:ext>
                </a:extLst>
              </a:tr>
              <a:tr h="633345">
                <a:tc>
                  <a:txBody>
                    <a:bodyPr/>
                    <a:lstStyle/>
                    <a:p>
                      <a:r>
                        <a:rPr lang="en-US" sz="1600" dirty="0"/>
                        <a:t>Sergeant</a:t>
                      </a:r>
                    </a:p>
                  </a:txBody>
                  <a:tcPr/>
                </a:tc>
                <a:tc>
                  <a:txBody>
                    <a:bodyPr/>
                    <a:lstStyle/>
                    <a:p>
                      <a:endParaRPr lang="en-US" sz="1600" dirty="0"/>
                    </a:p>
                  </a:txBody>
                  <a:tcPr/>
                </a:tc>
                <a:tc>
                  <a:txBody>
                    <a:bodyPr/>
                    <a:lstStyle/>
                    <a:p>
                      <a:r>
                        <a:rPr lang="en-US" sz="1600" dirty="0"/>
                        <a:t>Sergeant</a:t>
                      </a:r>
                    </a:p>
                    <a:p>
                      <a:endParaRPr lang="en-US" sz="1600" dirty="0"/>
                    </a:p>
                  </a:txBody>
                  <a:tcPr/>
                </a:tc>
                <a:tc>
                  <a:txBody>
                    <a:bodyPr/>
                    <a:lstStyle/>
                    <a:p>
                      <a:endParaRPr lang="en-US"/>
                    </a:p>
                  </a:txBody>
                  <a:tcPr/>
                </a:tc>
                <a:extLst>
                  <a:ext uri="{0D108BD9-81ED-4DB2-BD59-A6C34878D82A}">
                    <a16:rowId xmlns:a16="http://schemas.microsoft.com/office/drawing/2014/main" val="4013300984"/>
                  </a:ext>
                </a:extLst>
              </a:tr>
              <a:tr h="633345">
                <a:tc>
                  <a:txBody>
                    <a:bodyPr/>
                    <a:lstStyle/>
                    <a:p>
                      <a:r>
                        <a:rPr lang="en-US" sz="1600" dirty="0"/>
                        <a:t>Inspector</a:t>
                      </a:r>
                    </a:p>
                  </a:txBody>
                  <a:tcPr/>
                </a:tc>
                <a:tc>
                  <a:txBody>
                    <a:bodyPr/>
                    <a:lstStyle/>
                    <a:p>
                      <a:endParaRPr lang="en-US" sz="1600" dirty="0"/>
                    </a:p>
                  </a:txBody>
                  <a:tcPr/>
                </a:tc>
                <a:tc>
                  <a:txBody>
                    <a:bodyPr/>
                    <a:lstStyle/>
                    <a:p>
                      <a:r>
                        <a:rPr lang="en-US" sz="1600" dirty="0"/>
                        <a:t>Lieutenant</a:t>
                      </a:r>
                    </a:p>
                    <a:p>
                      <a:endParaRPr lang="en-US" sz="1600" dirty="0"/>
                    </a:p>
                  </a:txBody>
                  <a:tcPr/>
                </a:tc>
                <a:tc>
                  <a:txBody>
                    <a:bodyPr/>
                    <a:lstStyle/>
                    <a:p>
                      <a:endParaRPr lang="en-US" dirty="0"/>
                    </a:p>
                  </a:txBody>
                  <a:tcPr/>
                </a:tc>
                <a:extLst>
                  <a:ext uri="{0D108BD9-81ED-4DB2-BD59-A6C34878D82A}">
                    <a16:rowId xmlns:a16="http://schemas.microsoft.com/office/drawing/2014/main" val="2816344813"/>
                  </a:ext>
                </a:extLst>
              </a:tr>
              <a:tr h="633345">
                <a:tc>
                  <a:txBody>
                    <a:bodyPr/>
                    <a:lstStyle/>
                    <a:p>
                      <a:r>
                        <a:rPr lang="en-US" sz="1600" dirty="0"/>
                        <a:t>Chief Inspector</a:t>
                      </a:r>
                    </a:p>
                  </a:txBody>
                  <a:tcPr/>
                </a:tc>
                <a:tc>
                  <a:txBody>
                    <a:bodyPr/>
                    <a:lstStyle/>
                    <a:p>
                      <a:endParaRPr lang="en-US" sz="1600" dirty="0"/>
                    </a:p>
                  </a:txBody>
                  <a:tcPr/>
                </a:tc>
                <a:tc>
                  <a:txBody>
                    <a:bodyPr/>
                    <a:lstStyle/>
                    <a:p>
                      <a:r>
                        <a:rPr lang="en-US" sz="1600" dirty="0"/>
                        <a:t>Captain</a:t>
                      </a:r>
                    </a:p>
                    <a:p>
                      <a:endParaRPr lang="en-US" sz="1600" dirty="0"/>
                    </a:p>
                  </a:txBody>
                  <a:tcPr/>
                </a:tc>
                <a:tc>
                  <a:txBody>
                    <a:bodyPr/>
                    <a:lstStyle/>
                    <a:p>
                      <a:endParaRPr lang="en-US" dirty="0"/>
                    </a:p>
                  </a:txBody>
                  <a:tcPr/>
                </a:tc>
                <a:extLst>
                  <a:ext uri="{0D108BD9-81ED-4DB2-BD59-A6C34878D82A}">
                    <a16:rowId xmlns:a16="http://schemas.microsoft.com/office/drawing/2014/main" val="101173456"/>
                  </a:ext>
                </a:extLst>
              </a:tr>
              <a:tr h="405563">
                <a:tc>
                  <a:txBody>
                    <a:bodyPr/>
                    <a:lstStyle/>
                    <a:p>
                      <a:r>
                        <a:rPr lang="en-US" sz="1600" dirty="0"/>
                        <a:t>Superintendent</a:t>
                      </a:r>
                    </a:p>
                  </a:txBody>
                  <a:tcPr/>
                </a:tc>
                <a:tc>
                  <a:txBody>
                    <a:bodyPr/>
                    <a:lstStyle/>
                    <a:p>
                      <a:endParaRPr lang="en-US" sz="1600" dirty="0"/>
                    </a:p>
                  </a:txBody>
                  <a:tcPr/>
                </a:tc>
                <a:tc>
                  <a:txBody>
                    <a:bodyPr/>
                    <a:lstStyle/>
                    <a:p>
                      <a:r>
                        <a:rPr lang="en-US" sz="1600" dirty="0"/>
                        <a:t>Deputy Inspector</a:t>
                      </a:r>
                    </a:p>
                    <a:p>
                      <a:endParaRPr lang="en-US" sz="1600" dirty="0"/>
                    </a:p>
                  </a:txBody>
                  <a:tcPr/>
                </a:tc>
                <a:tc>
                  <a:txBody>
                    <a:bodyPr/>
                    <a:lstStyle/>
                    <a:p>
                      <a:endParaRPr lang="en-US" dirty="0"/>
                    </a:p>
                  </a:txBody>
                  <a:tcPr/>
                </a:tc>
                <a:extLst>
                  <a:ext uri="{0D108BD9-81ED-4DB2-BD59-A6C34878D82A}">
                    <a16:rowId xmlns:a16="http://schemas.microsoft.com/office/drawing/2014/main" val="4131996766"/>
                  </a:ext>
                </a:extLst>
              </a:tr>
              <a:tr h="633345">
                <a:tc>
                  <a:txBody>
                    <a:bodyPr/>
                    <a:lstStyle/>
                    <a:p>
                      <a:r>
                        <a:rPr lang="en-US" sz="1600" dirty="0"/>
                        <a:t>Chief Superintendent</a:t>
                      </a:r>
                    </a:p>
                  </a:txBody>
                  <a:tcPr/>
                </a:tc>
                <a:tc>
                  <a:txBody>
                    <a:bodyPr/>
                    <a:lstStyle/>
                    <a:p>
                      <a:endParaRPr lang="en-US" sz="1600" dirty="0"/>
                    </a:p>
                  </a:txBody>
                  <a:tcPr/>
                </a:tc>
                <a:tc>
                  <a:txBody>
                    <a:bodyPr/>
                    <a:lstStyle/>
                    <a:p>
                      <a:r>
                        <a:rPr lang="en-US" sz="1600" dirty="0"/>
                        <a:t>Inspector</a:t>
                      </a:r>
                    </a:p>
                  </a:txBody>
                  <a:tcPr/>
                </a:tc>
                <a:tc>
                  <a:txBody>
                    <a:bodyPr/>
                    <a:lstStyle/>
                    <a:p>
                      <a:endParaRPr lang="en-US" dirty="0"/>
                    </a:p>
                  </a:txBody>
                  <a:tcPr/>
                </a:tc>
                <a:extLst>
                  <a:ext uri="{0D108BD9-81ED-4DB2-BD59-A6C34878D82A}">
                    <a16:rowId xmlns:a16="http://schemas.microsoft.com/office/drawing/2014/main" val="4277851612"/>
                  </a:ext>
                </a:extLst>
              </a:tr>
              <a:tr h="633345">
                <a:tc>
                  <a:txBody>
                    <a:bodyPr/>
                    <a:lstStyle/>
                    <a:p>
                      <a:r>
                        <a:rPr lang="en-US" sz="1600" dirty="0"/>
                        <a:t>Assistant Chief Constable</a:t>
                      </a:r>
                    </a:p>
                  </a:txBody>
                  <a:tcPr/>
                </a:tc>
                <a:tc>
                  <a:txBody>
                    <a:bodyPr/>
                    <a:lstStyle/>
                    <a:p>
                      <a:endParaRPr lang="en-US" sz="1600" dirty="0"/>
                    </a:p>
                  </a:txBody>
                  <a:tcPr/>
                </a:tc>
                <a:tc>
                  <a:txBody>
                    <a:bodyPr/>
                    <a:lstStyle/>
                    <a:p>
                      <a:r>
                        <a:rPr lang="en-US" sz="1600" dirty="0"/>
                        <a:t>Deputy Chief</a:t>
                      </a:r>
                    </a:p>
                  </a:txBody>
                  <a:tcPr/>
                </a:tc>
                <a:tc>
                  <a:txBody>
                    <a:bodyPr/>
                    <a:lstStyle/>
                    <a:p>
                      <a:endParaRPr lang="en-US" dirty="0"/>
                    </a:p>
                  </a:txBody>
                  <a:tcPr/>
                </a:tc>
                <a:extLst>
                  <a:ext uri="{0D108BD9-81ED-4DB2-BD59-A6C34878D82A}">
                    <a16:rowId xmlns:a16="http://schemas.microsoft.com/office/drawing/2014/main" val="3508202826"/>
                  </a:ext>
                </a:extLst>
              </a:tr>
              <a:tr h="633345">
                <a:tc>
                  <a:txBody>
                    <a:bodyPr/>
                    <a:lstStyle/>
                    <a:p>
                      <a:r>
                        <a:rPr lang="en-US" sz="1600" dirty="0"/>
                        <a:t>Deputy Chief Constable</a:t>
                      </a:r>
                    </a:p>
                  </a:txBody>
                  <a:tcPr/>
                </a:tc>
                <a:tc>
                  <a:txBody>
                    <a:bodyPr/>
                    <a:lstStyle/>
                    <a:p>
                      <a:endParaRPr lang="en-US" sz="1600" dirty="0"/>
                    </a:p>
                  </a:txBody>
                  <a:tcPr/>
                </a:tc>
                <a:tc>
                  <a:txBody>
                    <a:bodyPr/>
                    <a:lstStyle/>
                    <a:p>
                      <a:r>
                        <a:rPr lang="en-US" sz="1600" dirty="0"/>
                        <a:t>Assistant Chief</a:t>
                      </a:r>
                    </a:p>
                  </a:txBody>
                  <a:tcPr/>
                </a:tc>
                <a:tc>
                  <a:txBody>
                    <a:bodyPr/>
                    <a:lstStyle/>
                    <a:p>
                      <a:endParaRPr lang="en-US" dirty="0"/>
                    </a:p>
                  </a:txBody>
                  <a:tcPr/>
                </a:tc>
                <a:extLst>
                  <a:ext uri="{0D108BD9-81ED-4DB2-BD59-A6C34878D82A}">
                    <a16:rowId xmlns:a16="http://schemas.microsoft.com/office/drawing/2014/main" val="2859714606"/>
                  </a:ext>
                </a:extLst>
              </a:tr>
              <a:tr h="633345">
                <a:tc>
                  <a:txBody>
                    <a:bodyPr/>
                    <a:lstStyle/>
                    <a:p>
                      <a:endParaRPr lang="en-US" sz="1600" dirty="0"/>
                    </a:p>
                  </a:txBody>
                  <a:tcPr/>
                </a:tc>
                <a:tc>
                  <a:txBody>
                    <a:bodyPr/>
                    <a:lstStyle/>
                    <a:p>
                      <a:endParaRPr lang="en-US" sz="1600"/>
                    </a:p>
                  </a:txBody>
                  <a:tcPr/>
                </a:tc>
                <a:tc>
                  <a:txBody>
                    <a:bodyPr/>
                    <a:lstStyle/>
                    <a:p>
                      <a:r>
                        <a:rPr lang="en-US" sz="1600" dirty="0"/>
                        <a:t>Bureau Chief</a:t>
                      </a:r>
                    </a:p>
                    <a:p>
                      <a:endParaRPr lang="en-US" sz="1600" dirty="0"/>
                    </a:p>
                  </a:txBody>
                  <a:tcPr/>
                </a:tc>
                <a:tc>
                  <a:txBody>
                    <a:bodyPr/>
                    <a:lstStyle/>
                    <a:p>
                      <a:endParaRPr lang="en-US" dirty="0"/>
                    </a:p>
                  </a:txBody>
                  <a:tcPr/>
                </a:tc>
                <a:extLst>
                  <a:ext uri="{0D108BD9-81ED-4DB2-BD59-A6C34878D82A}">
                    <a16:rowId xmlns:a16="http://schemas.microsoft.com/office/drawing/2014/main" val="2309118253"/>
                  </a:ext>
                </a:extLst>
              </a:tr>
              <a:tr h="633345">
                <a:tc>
                  <a:txBody>
                    <a:bodyPr/>
                    <a:lstStyle/>
                    <a:p>
                      <a:r>
                        <a:rPr lang="en-US" sz="1600" dirty="0"/>
                        <a:t>Chief Constable</a:t>
                      </a:r>
                    </a:p>
                  </a:txBody>
                  <a:tcPr/>
                </a:tc>
                <a:tc>
                  <a:txBody>
                    <a:bodyPr/>
                    <a:lstStyle/>
                    <a:p>
                      <a:endParaRPr lang="en-US" sz="1600" dirty="0"/>
                    </a:p>
                  </a:txBody>
                  <a:tcPr/>
                </a:tc>
                <a:tc>
                  <a:txBody>
                    <a:bodyPr/>
                    <a:lstStyle/>
                    <a:p>
                      <a:r>
                        <a:rPr lang="en-US" sz="1600" dirty="0"/>
                        <a:t>Chief of department</a:t>
                      </a:r>
                    </a:p>
                  </a:txBody>
                  <a:tcPr/>
                </a:tc>
                <a:tc>
                  <a:txBody>
                    <a:bodyPr/>
                    <a:lstStyle/>
                    <a:p>
                      <a:endParaRPr lang="en-US" dirty="0"/>
                    </a:p>
                  </a:txBody>
                  <a:tcPr/>
                </a:tc>
                <a:extLst>
                  <a:ext uri="{0D108BD9-81ED-4DB2-BD59-A6C34878D82A}">
                    <a16:rowId xmlns:a16="http://schemas.microsoft.com/office/drawing/2014/main" val="926671576"/>
                  </a:ext>
                </a:extLst>
              </a:tr>
            </a:tbl>
          </a:graphicData>
        </a:graphic>
      </p:graphicFrame>
      <p:pic>
        <p:nvPicPr>
          <p:cNvPr id="7172" name="Picture 4">
            <a:extLst>
              <a:ext uri="{FF2B5EF4-FFF2-40B4-BE49-F238E27FC236}">
                <a16:creationId xmlns:a16="http://schemas.microsoft.com/office/drawing/2014/main" id="{37277823-57E0-B6A9-50DB-AA2AB6D72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5190" y="1165881"/>
            <a:ext cx="403860" cy="5201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CEA1906-2925-B899-13DB-5A756847F734}"/>
              </a:ext>
            </a:extLst>
          </p:cNvPr>
          <p:cNvPicPr>
            <a:picLocks noChangeAspect="1"/>
          </p:cNvPicPr>
          <p:nvPr/>
        </p:nvPicPr>
        <p:blipFill>
          <a:blip r:embed="rId3"/>
          <a:stretch>
            <a:fillRect/>
          </a:stretch>
        </p:blipFill>
        <p:spPr>
          <a:xfrm>
            <a:off x="10509503" y="1803856"/>
            <a:ext cx="295233" cy="514858"/>
          </a:xfrm>
          <a:prstGeom prst="rect">
            <a:avLst/>
          </a:prstGeom>
        </p:spPr>
      </p:pic>
      <p:pic>
        <p:nvPicPr>
          <p:cNvPr id="6" name="Picture 5">
            <a:extLst>
              <a:ext uri="{FF2B5EF4-FFF2-40B4-BE49-F238E27FC236}">
                <a16:creationId xmlns:a16="http://schemas.microsoft.com/office/drawing/2014/main" id="{8D87F5BD-BD04-D676-40A8-335FAEFB95A6}"/>
              </a:ext>
            </a:extLst>
          </p:cNvPr>
          <p:cNvPicPr>
            <a:picLocks noChangeAspect="1"/>
          </p:cNvPicPr>
          <p:nvPr/>
        </p:nvPicPr>
        <p:blipFill>
          <a:blip r:embed="rId4"/>
          <a:stretch>
            <a:fillRect/>
          </a:stretch>
        </p:blipFill>
        <p:spPr>
          <a:xfrm>
            <a:off x="10378558" y="2436566"/>
            <a:ext cx="557122" cy="514858"/>
          </a:xfrm>
          <a:prstGeom prst="rect">
            <a:avLst/>
          </a:prstGeom>
        </p:spPr>
      </p:pic>
      <p:pic>
        <p:nvPicPr>
          <p:cNvPr id="7" name="Picture 6">
            <a:extLst>
              <a:ext uri="{FF2B5EF4-FFF2-40B4-BE49-F238E27FC236}">
                <a16:creationId xmlns:a16="http://schemas.microsoft.com/office/drawing/2014/main" id="{EB104975-3508-A64F-EAFE-4676CB6316D4}"/>
              </a:ext>
            </a:extLst>
          </p:cNvPr>
          <p:cNvPicPr>
            <a:picLocks noChangeAspect="1"/>
          </p:cNvPicPr>
          <p:nvPr/>
        </p:nvPicPr>
        <p:blipFill>
          <a:blip r:embed="rId5"/>
          <a:stretch>
            <a:fillRect/>
          </a:stretch>
        </p:blipFill>
        <p:spPr>
          <a:xfrm>
            <a:off x="10438976" y="3060168"/>
            <a:ext cx="465433" cy="514859"/>
          </a:xfrm>
          <a:prstGeom prst="rect">
            <a:avLst/>
          </a:prstGeom>
        </p:spPr>
      </p:pic>
      <p:pic>
        <p:nvPicPr>
          <p:cNvPr id="8" name="Picture 7">
            <a:extLst>
              <a:ext uri="{FF2B5EF4-FFF2-40B4-BE49-F238E27FC236}">
                <a16:creationId xmlns:a16="http://schemas.microsoft.com/office/drawing/2014/main" id="{1033B560-2465-228D-873E-891CC58DCB0E}"/>
              </a:ext>
            </a:extLst>
          </p:cNvPr>
          <p:cNvPicPr>
            <a:picLocks noChangeAspect="1"/>
          </p:cNvPicPr>
          <p:nvPr/>
        </p:nvPicPr>
        <p:blipFill>
          <a:blip r:embed="rId6"/>
          <a:stretch>
            <a:fillRect/>
          </a:stretch>
        </p:blipFill>
        <p:spPr>
          <a:xfrm>
            <a:off x="10244072" y="3649148"/>
            <a:ext cx="933180" cy="514858"/>
          </a:xfrm>
          <a:prstGeom prst="rect">
            <a:avLst/>
          </a:prstGeom>
        </p:spPr>
      </p:pic>
      <p:pic>
        <p:nvPicPr>
          <p:cNvPr id="9" name="Picture 8">
            <a:extLst>
              <a:ext uri="{FF2B5EF4-FFF2-40B4-BE49-F238E27FC236}">
                <a16:creationId xmlns:a16="http://schemas.microsoft.com/office/drawing/2014/main" id="{49B60D42-4E7F-EA39-50D6-AA86EB4B33A4}"/>
              </a:ext>
            </a:extLst>
          </p:cNvPr>
          <p:cNvPicPr>
            <a:picLocks noChangeAspect="1"/>
          </p:cNvPicPr>
          <p:nvPr/>
        </p:nvPicPr>
        <p:blipFill>
          <a:blip r:embed="rId7"/>
          <a:stretch>
            <a:fillRect/>
          </a:stretch>
        </p:blipFill>
        <p:spPr>
          <a:xfrm>
            <a:off x="10231669" y="4286848"/>
            <a:ext cx="850900" cy="520700"/>
          </a:xfrm>
          <a:prstGeom prst="rect">
            <a:avLst/>
          </a:prstGeom>
        </p:spPr>
      </p:pic>
      <p:pic>
        <p:nvPicPr>
          <p:cNvPr id="10" name="Picture 9">
            <a:extLst>
              <a:ext uri="{FF2B5EF4-FFF2-40B4-BE49-F238E27FC236}">
                <a16:creationId xmlns:a16="http://schemas.microsoft.com/office/drawing/2014/main" id="{ED1E1745-5360-A893-08F6-0605E82612B6}"/>
              </a:ext>
            </a:extLst>
          </p:cNvPr>
          <p:cNvPicPr>
            <a:picLocks noChangeAspect="1"/>
          </p:cNvPicPr>
          <p:nvPr/>
        </p:nvPicPr>
        <p:blipFill>
          <a:blip r:embed="rId8"/>
          <a:stretch>
            <a:fillRect/>
          </a:stretch>
        </p:blipFill>
        <p:spPr>
          <a:xfrm>
            <a:off x="10012162" y="4963563"/>
            <a:ext cx="1397000" cy="419100"/>
          </a:xfrm>
          <a:prstGeom prst="rect">
            <a:avLst/>
          </a:prstGeom>
        </p:spPr>
      </p:pic>
      <p:pic>
        <p:nvPicPr>
          <p:cNvPr id="11" name="Picture 10">
            <a:extLst>
              <a:ext uri="{FF2B5EF4-FFF2-40B4-BE49-F238E27FC236}">
                <a16:creationId xmlns:a16="http://schemas.microsoft.com/office/drawing/2014/main" id="{F4F1725E-132C-C40D-53CD-CB6E38A1382B}"/>
              </a:ext>
            </a:extLst>
          </p:cNvPr>
          <p:cNvPicPr>
            <a:picLocks noChangeAspect="1"/>
          </p:cNvPicPr>
          <p:nvPr/>
        </p:nvPicPr>
        <p:blipFill>
          <a:blip r:embed="rId9"/>
          <a:stretch>
            <a:fillRect/>
          </a:stretch>
        </p:blipFill>
        <p:spPr>
          <a:xfrm>
            <a:off x="9866112" y="5596273"/>
            <a:ext cx="1689100" cy="431800"/>
          </a:xfrm>
          <a:prstGeom prst="rect">
            <a:avLst/>
          </a:prstGeom>
        </p:spPr>
      </p:pic>
      <p:pic>
        <p:nvPicPr>
          <p:cNvPr id="13" name="Picture 12">
            <a:extLst>
              <a:ext uri="{FF2B5EF4-FFF2-40B4-BE49-F238E27FC236}">
                <a16:creationId xmlns:a16="http://schemas.microsoft.com/office/drawing/2014/main" id="{18C5D7D6-7D05-0F33-2282-30D2C37CA5E0}"/>
              </a:ext>
            </a:extLst>
          </p:cNvPr>
          <p:cNvPicPr>
            <a:picLocks noChangeAspect="1"/>
          </p:cNvPicPr>
          <p:nvPr/>
        </p:nvPicPr>
        <p:blipFill>
          <a:blip r:embed="rId10"/>
          <a:stretch>
            <a:fillRect/>
          </a:stretch>
        </p:blipFill>
        <p:spPr>
          <a:xfrm>
            <a:off x="9691919" y="6238494"/>
            <a:ext cx="1930400" cy="419100"/>
          </a:xfrm>
          <a:prstGeom prst="rect">
            <a:avLst/>
          </a:prstGeom>
        </p:spPr>
      </p:pic>
      <p:pic>
        <p:nvPicPr>
          <p:cNvPr id="14" name="Picture 13">
            <a:extLst>
              <a:ext uri="{FF2B5EF4-FFF2-40B4-BE49-F238E27FC236}">
                <a16:creationId xmlns:a16="http://schemas.microsoft.com/office/drawing/2014/main" id="{0443771D-A80F-4D08-2141-31F449494071}"/>
              </a:ext>
            </a:extLst>
          </p:cNvPr>
          <p:cNvPicPr>
            <a:picLocks noChangeAspect="1"/>
          </p:cNvPicPr>
          <p:nvPr/>
        </p:nvPicPr>
        <p:blipFill>
          <a:blip r:embed="rId11"/>
          <a:stretch>
            <a:fillRect/>
          </a:stretch>
        </p:blipFill>
        <p:spPr>
          <a:xfrm>
            <a:off x="6096000" y="619506"/>
            <a:ext cx="1324116" cy="431777"/>
          </a:xfrm>
          <a:prstGeom prst="rect">
            <a:avLst/>
          </a:prstGeom>
        </p:spPr>
      </p:pic>
      <p:pic>
        <p:nvPicPr>
          <p:cNvPr id="15" name="Picture 14">
            <a:extLst>
              <a:ext uri="{FF2B5EF4-FFF2-40B4-BE49-F238E27FC236}">
                <a16:creationId xmlns:a16="http://schemas.microsoft.com/office/drawing/2014/main" id="{93FB2866-3D08-F995-3AAB-CEC97DD80614}"/>
              </a:ext>
            </a:extLst>
          </p:cNvPr>
          <p:cNvPicPr>
            <a:picLocks noChangeAspect="1"/>
          </p:cNvPicPr>
          <p:nvPr/>
        </p:nvPicPr>
        <p:blipFill>
          <a:blip r:embed="rId12"/>
          <a:stretch>
            <a:fillRect/>
          </a:stretch>
        </p:blipFill>
        <p:spPr>
          <a:xfrm>
            <a:off x="6096000" y="1177208"/>
            <a:ext cx="1324117" cy="511844"/>
          </a:xfrm>
          <a:prstGeom prst="rect">
            <a:avLst/>
          </a:prstGeom>
        </p:spPr>
      </p:pic>
      <p:pic>
        <p:nvPicPr>
          <p:cNvPr id="16" name="Picture 15">
            <a:extLst>
              <a:ext uri="{FF2B5EF4-FFF2-40B4-BE49-F238E27FC236}">
                <a16:creationId xmlns:a16="http://schemas.microsoft.com/office/drawing/2014/main" id="{076FE860-4E24-0727-1082-7453A4EDEB1E}"/>
              </a:ext>
            </a:extLst>
          </p:cNvPr>
          <p:cNvPicPr>
            <a:picLocks noChangeAspect="1"/>
          </p:cNvPicPr>
          <p:nvPr/>
        </p:nvPicPr>
        <p:blipFill>
          <a:blip r:embed="rId13"/>
          <a:stretch>
            <a:fillRect/>
          </a:stretch>
        </p:blipFill>
        <p:spPr>
          <a:xfrm>
            <a:off x="6096000" y="1828628"/>
            <a:ext cx="1324117" cy="491205"/>
          </a:xfrm>
          <a:prstGeom prst="rect">
            <a:avLst/>
          </a:prstGeom>
        </p:spPr>
      </p:pic>
      <p:pic>
        <p:nvPicPr>
          <p:cNvPr id="17" name="Picture 16">
            <a:extLst>
              <a:ext uri="{FF2B5EF4-FFF2-40B4-BE49-F238E27FC236}">
                <a16:creationId xmlns:a16="http://schemas.microsoft.com/office/drawing/2014/main" id="{E22213A9-17A6-D363-D5CE-2A5AF4B776BC}"/>
              </a:ext>
            </a:extLst>
          </p:cNvPr>
          <p:cNvPicPr>
            <a:picLocks noChangeAspect="1"/>
          </p:cNvPicPr>
          <p:nvPr/>
        </p:nvPicPr>
        <p:blipFill>
          <a:blip r:embed="rId14"/>
          <a:stretch>
            <a:fillRect/>
          </a:stretch>
        </p:blipFill>
        <p:spPr>
          <a:xfrm>
            <a:off x="6079308" y="2459409"/>
            <a:ext cx="1357499" cy="511844"/>
          </a:xfrm>
          <a:prstGeom prst="rect">
            <a:avLst/>
          </a:prstGeom>
        </p:spPr>
      </p:pic>
      <p:pic>
        <p:nvPicPr>
          <p:cNvPr id="18" name="Picture 17">
            <a:extLst>
              <a:ext uri="{FF2B5EF4-FFF2-40B4-BE49-F238E27FC236}">
                <a16:creationId xmlns:a16="http://schemas.microsoft.com/office/drawing/2014/main" id="{CFA9CDDC-6322-FD46-B1E7-81D5A14900A3}"/>
              </a:ext>
            </a:extLst>
          </p:cNvPr>
          <p:cNvPicPr>
            <a:picLocks noChangeAspect="1"/>
          </p:cNvPicPr>
          <p:nvPr/>
        </p:nvPicPr>
        <p:blipFill>
          <a:blip r:embed="rId15"/>
          <a:stretch>
            <a:fillRect/>
          </a:stretch>
        </p:blipFill>
        <p:spPr>
          <a:xfrm>
            <a:off x="6059076" y="3060168"/>
            <a:ext cx="1361040" cy="511844"/>
          </a:xfrm>
          <a:prstGeom prst="rect">
            <a:avLst/>
          </a:prstGeom>
        </p:spPr>
      </p:pic>
      <p:pic>
        <p:nvPicPr>
          <p:cNvPr id="19" name="Picture 18">
            <a:extLst>
              <a:ext uri="{FF2B5EF4-FFF2-40B4-BE49-F238E27FC236}">
                <a16:creationId xmlns:a16="http://schemas.microsoft.com/office/drawing/2014/main" id="{B1C8042C-BD20-1E71-7533-891768661169}"/>
              </a:ext>
            </a:extLst>
          </p:cNvPr>
          <p:cNvPicPr>
            <a:picLocks noChangeAspect="1"/>
          </p:cNvPicPr>
          <p:nvPr/>
        </p:nvPicPr>
        <p:blipFill>
          <a:blip r:embed="rId16"/>
          <a:stretch>
            <a:fillRect/>
          </a:stretch>
        </p:blipFill>
        <p:spPr>
          <a:xfrm>
            <a:off x="6104992" y="3660927"/>
            <a:ext cx="1361041" cy="511844"/>
          </a:xfrm>
          <a:prstGeom prst="rect">
            <a:avLst/>
          </a:prstGeom>
        </p:spPr>
      </p:pic>
      <p:pic>
        <p:nvPicPr>
          <p:cNvPr id="20" name="Picture 19">
            <a:extLst>
              <a:ext uri="{FF2B5EF4-FFF2-40B4-BE49-F238E27FC236}">
                <a16:creationId xmlns:a16="http://schemas.microsoft.com/office/drawing/2014/main" id="{6CA8CA96-14B6-4939-E845-AE9C558977E0}"/>
              </a:ext>
            </a:extLst>
          </p:cNvPr>
          <p:cNvPicPr>
            <a:picLocks noChangeAspect="1"/>
          </p:cNvPicPr>
          <p:nvPr/>
        </p:nvPicPr>
        <p:blipFill>
          <a:blip r:embed="rId17"/>
          <a:stretch>
            <a:fillRect/>
          </a:stretch>
        </p:blipFill>
        <p:spPr>
          <a:xfrm>
            <a:off x="6113650" y="4325830"/>
            <a:ext cx="1361041" cy="494924"/>
          </a:xfrm>
          <a:prstGeom prst="rect">
            <a:avLst/>
          </a:prstGeom>
        </p:spPr>
      </p:pic>
      <p:pic>
        <p:nvPicPr>
          <p:cNvPr id="21" name="Picture 20">
            <a:extLst>
              <a:ext uri="{FF2B5EF4-FFF2-40B4-BE49-F238E27FC236}">
                <a16:creationId xmlns:a16="http://schemas.microsoft.com/office/drawing/2014/main" id="{4C1DF7FB-E60C-8DF2-2BF5-E1E527B7DF49}"/>
              </a:ext>
            </a:extLst>
          </p:cNvPr>
          <p:cNvPicPr>
            <a:picLocks noChangeAspect="1"/>
          </p:cNvPicPr>
          <p:nvPr/>
        </p:nvPicPr>
        <p:blipFill>
          <a:blip r:embed="rId18"/>
          <a:stretch>
            <a:fillRect/>
          </a:stretch>
        </p:blipFill>
        <p:spPr>
          <a:xfrm>
            <a:off x="6113650" y="4973813"/>
            <a:ext cx="1361042" cy="504903"/>
          </a:xfrm>
          <a:prstGeom prst="rect">
            <a:avLst/>
          </a:prstGeom>
        </p:spPr>
      </p:pic>
      <p:pic>
        <p:nvPicPr>
          <p:cNvPr id="22" name="Picture 21">
            <a:extLst>
              <a:ext uri="{FF2B5EF4-FFF2-40B4-BE49-F238E27FC236}">
                <a16:creationId xmlns:a16="http://schemas.microsoft.com/office/drawing/2014/main" id="{5B4C22AE-4481-B313-DBE8-D8EA5EA9F736}"/>
              </a:ext>
            </a:extLst>
          </p:cNvPr>
          <p:cNvPicPr>
            <a:picLocks noChangeAspect="1"/>
          </p:cNvPicPr>
          <p:nvPr/>
        </p:nvPicPr>
        <p:blipFill>
          <a:blip r:embed="rId19"/>
          <a:stretch>
            <a:fillRect/>
          </a:stretch>
        </p:blipFill>
        <p:spPr>
          <a:xfrm>
            <a:off x="6113650" y="6238494"/>
            <a:ext cx="1361042" cy="499049"/>
          </a:xfrm>
          <a:prstGeom prst="rect">
            <a:avLst/>
          </a:prstGeom>
        </p:spPr>
      </p:pic>
      <p:sp>
        <p:nvSpPr>
          <p:cNvPr id="3" name="Rounded Rectangle 2">
            <a:extLst>
              <a:ext uri="{FF2B5EF4-FFF2-40B4-BE49-F238E27FC236}">
                <a16:creationId xmlns:a16="http://schemas.microsoft.com/office/drawing/2014/main" id="{F793CA78-3AD0-C15A-E060-CE3FB9888673}"/>
              </a:ext>
            </a:extLst>
          </p:cNvPr>
          <p:cNvSpPr/>
          <p:nvPr/>
        </p:nvSpPr>
        <p:spPr>
          <a:xfrm>
            <a:off x="7692571" y="69422"/>
            <a:ext cx="4499429" cy="67191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3109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6D48-9E06-5812-F68F-79996033C99B}"/>
              </a:ext>
            </a:extLst>
          </p:cNvPr>
          <p:cNvSpPr>
            <a:spLocks noGrp="1"/>
          </p:cNvSpPr>
          <p:nvPr>
            <p:ph type="title"/>
          </p:nvPr>
        </p:nvSpPr>
        <p:spPr>
          <a:xfrm>
            <a:off x="1141413" y="609600"/>
            <a:ext cx="9905998" cy="1048512"/>
          </a:xfrm>
        </p:spPr>
        <p:txBody>
          <a:bodyPr/>
          <a:lstStyle/>
          <a:p>
            <a:pPr algn="ctr"/>
            <a:r>
              <a:rPr lang="en-US" b="1" dirty="0"/>
              <a:t>Sui Generis</a:t>
            </a:r>
          </a:p>
        </p:txBody>
      </p:sp>
      <p:sp>
        <p:nvSpPr>
          <p:cNvPr id="4" name="TextBox 3">
            <a:extLst>
              <a:ext uri="{FF2B5EF4-FFF2-40B4-BE49-F238E27FC236}">
                <a16:creationId xmlns:a16="http://schemas.microsoft.com/office/drawing/2014/main" id="{A202C1D5-C04A-BA6F-1D25-C2AFC5730C54}"/>
              </a:ext>
            </a:extLst>
          </p:cNvPr>
          <p:cNvSpPr txBox="1"/>
          <p:nvPr/>
        </p:nvSpPr>
        <p:spPr>
          <a:xfrm>
            <a:off x="1141413" y="1874728"/>
            <a:ext cx="9905998" cy="3108543"/>
          </a:xfrm>
          <a:prstGeom prst="rect">
            <a:avLst/>
          </a:prstGeom>
          <a:noFill/>
        </p:spPr>
        <p:txBody>
          <a:bodyPr wrap="square" rtlCol="0">
            <a:spAutoFit/>
          </a:bodyPr>
          <a:lstStyle/>
          <a:p>
            <a:pPr marL="0" marR="0">
              <a:spcBef>
                <a:spcPts val="0"/>
              </a:spcBef>
              <a:spcAft>
                <a:spcPts val="0"/>
              </a:spcAft>
            </a:pPr>
            <a:r>
              <a:rPr lang="en-GB" sz="2800" dirty="0">
                <a:effectLst/>
                <a:ea typeface="Times New Roman" panose="02020603050405020304" pitchFamily="18" charset="0"/>
                <a:cs typeface="Arial" panose="020B0604020202020204" pitchFamily="34" charset="0"/>
              </a:rPr>
              <a:t>When it comes to the performance of operational police officers, there is no one as important as the first-line supervisor.  </a:t>
            </a:r>
          </a:p>
          <a:p>
            <a:pPr marL="0" marR="0">
              <a:spcBef>
                <a:spcPts val="0"/>
              </a:spcBef>
              <a:spcAft>
                <a:spcPts val="0"/>
              </a:spcAft>
            </a:pPr>
            <a:endParaRPr lang="en-GB" sz="2800" dirty="0">
              <a:effectLst/>
              <a:ea typeface="Times New Roman" panose="02020603050405020304" pitchFamily="18" charset="0"/>
              <a:cs typeface="Arial" panose="020B0604020202020204" pitchFamily="34" charset="0"/>
            </a:endParaRPr>
          </a:p>
          <a:p>
            <a:pPr marL="0" marR="0">
              <a:spcBef>
                <a:spcPts val="0"/>
              </a:spcBef>
              <a:spcAft>
                <a:spcPts val="0"/>
              </a:spcAft>
            </a:pPr>
            <a:r>
              <a:rPr lang="en-GB" sz="2800" dirty="0">
                <a:ea typeface="Times New Roman" panose="02020603050405020304" pitchFamily="18" charset="0"/>
                <a:cs typeface="Arial" panose="020B0604020202020204" pitchFamily="34" charset="0"/>
              </a:rPr>
              <a:t>F</a:t>
            </a:r>
            <a:r>
              <a:rPr lang="en-GB" sz="2800" dirty="0">
                <a:effectLst/>
                <a:ea typeface="Times New Roman" panose="02020603050405020304" pitchFamily="18" charset="0"/>
                <a:cs typeface="Arial" panose="020B0604020202020204" pitchFamily="34" charset="0"/>
              </a:rPr>
              <a:t>irst-line supervisors who meet the demanding standards and expectations </a:t>
            </a:r>
            <a:r>
              <a:rPr lang="en-GB" sz="2800" dirty="0">
                <a:solidFill>
                  <a:srgbClr val="FFFF00"/>
                </a:solidFill>
                <a:effectLst/>
                <a:ea typeface="Times New Roman" panose="02020603050405020304" pitchFamily="18" charset="0"/>
                <a:cs typeface="Arial" panose="020B0604020202020204" pitchFamily="34" charset="0"/>
              </a:rPr>
              <a:t>are a rare exception, </a:t>
            </a:r>
            <a:r>
              <a:rPr lang="en-GB" sz="2800" dirty="0">
                <a:effectLst/>
                <a:ea typeface="Times New Roman" panose="02020603050405020304" pitchFamily="18" charset="0"/>
                <a:cs typeface="Arial" panose="020B0604020202020204" pitchFamily="34" charset="0"/>
              </a:rPr>
              <a:t>or </a:t>
            </a:r>
            <a:r>
              <a:rPr lang="en-GB" sz="2800" i="1" dirty="0">
                <a:effectLst/>
                <a:ea typeface="Times New Roman" panose="02020603050405020304" pitchFamily="18" charset="0"/>
                <a:cs typeface="Arial" panose="020B0604020202020204" pitchFamily="34" charset="0"/>
              </a:rPr>
              <a:t>sui generis,</a:t>
            </a:r>
            <a:r>
              <a:rPr lang="en-GB" sz="2800" dirty="0">
                <a:effectLst/>
                <a:ea typeface="Times New Roman" panose="02020603050405020304" pitchFamily="18" charset="0"/>
                <a:cs typeface="Arial" panose="020B0604020202020204" pitchFamily="34" charset="0"/>
              </a:rPr>
              <a:t> in a class by themselves (Green, Lynch, &amp; Lynch, 2014). </a:t>
            </a:r>
            <a:endParaRPr lang="en-US" sz="2800" dirty="0">
              <a:effectLst/>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E46C98BB-1189-3A64-05B5-C9093B85B668}"/>
              </a:ext>
            </a:extLst>
          </p:cNvPr>
          <p:cNvSpPr txBox="1"/>
          <p:nvPr/>
        </p:nvSpPr>
        <p:spPr>
          <a:xfrm>
            <a:off x="1141413" y="5940623"/>
            <a:ext cx="8109912" cy="307777"/>
          </a:xfrm>
          <a:prstGeom prst="rect">
            <a:avLst/>
          </a:prstGeom>
          <a:noFill/>
        </p:spPr>
        <p:txBody>
          <a:bodyPr wrap="none" rtlCol="0">
            <a:spAutoFit/>
          </a:bodyPr>
          <a:lstStyle/>
          <a:p>
            <a:pPr marL="0" marR="0">
              <a:spcBef>
                <a:spcPts val="0"/>
              </a:spcBef>
              <a:spcAft>
                <a:spcPts val="0"/>
              </a:spcAft>
            </a:pPr>
            <a:r>
              <a:rPr lang="en-GB" sz="1400" dirty="0">
                <a:effectLst/>
                <a:ea typeface="MS Mincho" panose="02020609040205080304" pitchFamily="49" charset="-128"/>
                <a:cs typeface="Times New Roman" panose="02020603050405020304" pitchFamily="18" charset="0"/>
              </a:rPr>
              <a:t>Green, K., Lynch, E., &amp; Lynch, R. (2014). </a:t>
            </a:r>
            <a:r>
              <a:rPr lang="en-GB" sz="1400" i="1" dirty="0">
                <a:effectLst/>
                <a:ea typeface="MS Mincho" panose="02020609040205080304" pitchFamily="49" charset="-128"/>
                <a:cs typeface="Times New Roman" panose="02020603050405020304" pitchFamily="18" charset="0"/>
              </a:rPr>
              <a:t>The Police Manager</a:t>
            </a:r>
            <a:r>
              <a:rPr lang="en-GB" sz="1400" dirty="0">
                <a:effectLst/>
                <a:ea typeface="MS Mincho" panose="02020609040205080304" pitchFamily="49" charset="-128"/>
                <a:cs typeface="Times New Roman" panose="02020603050405020304" pitchFamily="18" charset="0"/>
              </a:rPr>
              <a:t> (7th ed.). California: Routledge.</a:t>
            </a:r>
            <a:endParaRPr lang="en-US" sz="1400" dirty="0">
              <a:effectLst/>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9346430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D323-487B-82FB-20A5-09ACD395B47F}"/>
              </a:ext>
            </a:extLst>
          </p:cNvPr>
          <p:cNvSpPr>
            <a:spLocks noGrp="1"/>
          </p:cNvSpPr>
          <p:nvPr>
            <p:ph type="title"/>
          </p:nvPr>
        </p:nvSpPr>
        <p:spPr>
          <a:xfrm>
            <a:off x="1141413" y="609600"/>
            <a:ext cx="9905998" cy="1085088"/>
          </a:xfrm>
        </p:spPr>
        <p:txBody>
          <a:bodyPr/>
          <a:lstStyle/>
          <a:p>
            <a:pPr algn="ctr"/>
            <a:r>
              <a:rPr lang="en-US" b="1" dirty="0"/>
              <a:t>Managerial awareness</a:t>
            </a:r>
          </a:p>
        </p:txBody>
      </p:sp>
      <p:sp>
        <p:nvSpPr>
          <p:cNvPr id="7" name="TextBox 6">
            <a:extLst>
              <a:ext uri="{FF2B5EF4-FFF2-40B4-BE49-F238E27FC236}">
                <a16:creationId xmlns:a16="http://schemas.microsoft.com/office/drawing/2014/main" id="{1259FB97-8207-9C6D-7961-C1E96C2A6B2F}"/>
              </a:ext>
            </a:extLst>
          </p:cNvPr>
          <p:cNvSpPr txBox="1"/>
          <p:nvPr/>
        </p:nvSpPr>
        <p:spPr>
          <a:xfrm>
            <a:off x="1141414" y="2090172"/>
            <a:ext cx="9905997" cy="2677656"/>
          </a:xfrm>
          <a:prstGeom prst="rect">
            <a:avLst/>
          </a:prstGeom>
          <a:noFill/>
        </p:spPr>
        <p:txBody>
          <a:bodyPr wrap="square">
            <a:spAutoFit/>
          </a:bodyPr>
          <a:lstStyle/>
          <a:p>
            <a:r>
              <a:rPr lang="en-GB" sz="2800" kern="0" dirty="0">
                <a:effectLst/>
                <a:ea typeface="Times New Roman" panose="02020603050405020304" pitchFamily="18" charset="0"/>
              </a:rPr>
              <a:t>The first-line supervisor leadership role is critical for the stability and future of any police service.  </a:t>
            </a:r>
          </a:p>
          <a:p>
            <a:endParaRPr lang="en-GB" sz="2800" kern="0" dirty="0">
              <a:ea typeface="Times New Roman" panose="02020603050405020304" pitchFamily="18" charset="0"/>
            </a:endParaRPr>
          </a:p>
          <a:p>
            <a:r>
              <a:rPr lang="en-GB" sz="2800" kern="0" dirty="0">
                <a:effectLst/>
                <a:ea typeface="Times New Roman" panose="02020603050405020304" pitchFamily="18" charset="0"/>
              </a:rPr>
              <a:t>It is crucial that sergeants realise </a:t>
            </a:r>
            <a:r>
              <a:rPr lang="en-GB" sz="2800" kern="0" dirty="0">
                <a:solidFill>
                  <a:srgbClr val="FFFF00"/>
                </a:solidFill>
                <a:effectLst/>
                <a:ea typeface="Times New Roman" panose="02020603050405020304" pitchFamily="18" charset="0"/>
              </a:rPr>
              <a:t>they are a critical part </a:t>
            </a:r>
            <a:r>
              <a:rPr lang="en-GB" sz="2800" kern="0" dirty="0">
                <a:effectLst/>
                <a:ea typeface="Times New Roman" panose="02020603050405020304" pitchFamily="18" charset="0"/>
              </a:rPr>
              <a:t>of the management team and, as such, are responsible for maintaining policy and procedure (Waters, 2004). </a:t>
            </a:r>
            <a:endParaRPr lang="en-US" sz="2800" dirty="0"/>
          </a:p>
        </p:txBody>
      </p:sp>
      <p:sp>
        <p:nvSpPr>
          <p:cNvPr id="4" name="TextBox 3">
            <a:extLst>
              <a:ext uri="{FF2B5EF4-FFF2-40B4-BE49-F238E27FC236}">
                <a16:creationId xmlns:a16="http://schemas.microsoft.com/office/drawing/2014/main" id="{9803FD2B-18BF-CF74-5114-033EB278EA2E}"/>
              </a:ext>
            </a:extLst>
          </p:cNvPr>
          <p:cNvSpPr txBox="1"/>
          <p:nvPr/>
        </p:nvSpPr>
        <p:spPr>
          <a:xfrm>
            <a:off x="1141412" y="5549170"/>
            <a:ext cx="9905997" cy="523220"/>
          </a:xfrm>
          <a:prstGeom prst="rect">
            <a:avLst/>
          </a:prstGeom>
          <a:noFill/>
        </p:spPr>
        <p:txBody>
          <a:bodyPr wrap="square">
            <a:spAutoFit/>
          </a:bodyPr>
          <a:lstStyle/>
          <a:p>
            <a:r>
              <a:rPr lang="en-GB" sz="1400" dirty="0">
                <a:effectLst/>
                <a:ea typeface="MS Mincho" panose="02020609040205080304" pitchFamily="49" charset="-128"/>
                <a:cs typeface="Times New Roman" panose="02020603050405020304" pitchFamily="18" charset="0"/>
              </a:rPr>
              <a:t>Waters, M. (2004, July 1). The Leadership Role of the First Line Supervisor in Police Operations. </a:t>
            </a:r>
            <a:r>
              <a:rPr lang="en-GB" sz="1400" i="1" dirty="0">
                <a:effectLst/>
                <a:ea typeface="MS Mincho" panose="02020609040205080304" pitchFamily="49" charset="-128"/>
                <a:cs typeface="Times New Roman" panose="02020603050405020304" pitchFamily="18" charset="0"/>
              </a:rPr>
              <a:t>The Florida Police Chief Magazine</a:t>
            </a:r>
            <a:r>
              <a:rPr lang="en-GB" sz="1400" dirty="0">
                <a:effectLst/>
                <a:ea typeface="MS Mincho" panose="02020609040205080304" pitchFamily="49" charset="-128"/>
                <a:cs typeface="Times New Roman" panose="02020603050405020304" pitchFamily="18" charset="0"/>
              </a:rPr>
              <a:t> , p. 1</a:t>
            </a:r>
            <a:r>
              <a:rPr lang="en-US" sz="1400" dirty="0">
                <a:effectLst/>
              </a:rPr>
              <a:t> </a:t>
            </a:r>
            <a:endParaRPr lang="en-US" sz="1400" dirty="0"/>
          </a:p>
        </p:txBody>
      </p:sp>
    </p:spTree>
    <p:extLst>
      <p:ext uri="{BB962C8B-B14F-4D97-AF65-F5344CB8AC3E}">
        <p14:creationId xmlns:p14="http://schemas.microsoft.com/office/powerpoint/2010/main" val="40485650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E360-009A-E9D2-9514-F74D3AEADD2F}"/>
              </a:ext>
            </a:extLst>
          </p:cNvPr>
          <p:cNvSpPr>
            <a:spLocks noGrp="1"/>
          </p:cNvSpPr>
          <p:nvPr>
            <p:ph type="title"/>
          </p:nvPr>
        </p:nvSpPr>
        <p:spPr>
          <a:xfrm>
            <a:off x="1141413" y="609600"/>
            <a:ext cx="9905998" cy="1158240"/>
          </a:xfrm>
        </p:spPr>
        <p:txBody>
          <a:bodyPr/>
          <a:lstStyle/>
          <a:p>
            <a:pPr algn="ctr"/>
            <a:r>
              <a:rPr lang="en-US" b="1" dirty="0"/>
              <a:t>Process v product</a:t>
            </a:r>
          </a:p>
        </p:txBody>
      </p:sp>
      <p:sp>
        <p:nvSpPr>
          <p:cNvPr id="5" name="Rectangle 2">
            <a:extLst>
              <a:ext uri="{FF2B5EF4-FFF2-40B4-BE49-F238E27FC236}">
                <a16:creationId xmlns:a16="http://schemas.microsoft.com/office/drawing/2014/main" id="{4FDFF978-9CD3-4BE6-DA8B-C19E2186270D}"/>
              </a:ext>
            </a:extLst>
          </p:cNvPr>
          <p:cNvSpPr>
            <a:spLocks noGrp="1" noChangeArrowheads="1"/>
          </p:cNvSpPr>
          <p:nvPr>
            <p:ph idx="1"/>
          </p:nvPr>
        </p:nvSpPr>
        <p:spPr bwMode="auto">
          <a:xfrm>
            <a:off x="1141413" y="1767840"/>
            <a:ext cx="9905998"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cap="none" dirty="0">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ea typeface="Times New Roman" panose="02020603050405020304" pitchFamily="18" charset="0"/>
              </a:rPr>
              <a:t>Forces strive to select the best candidates but then something happens with the process when they don't nurture or develop the potential they have identified in their officers.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cap="none" dirty="0">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ea typeface="Times New Roman" panose="02020603050405020304" pitchFamily="18" charset="0"/>
              </a:rPr>
              <a:t>Part of this attitude comes from our </a:t>
            </a:r>
            <a:r>
              <a:rPr kumimoji="0" lang="en-GB" altLang="en-US" sz="2800" b="0" i="0" u="none" strike="noStrike" cap="none" normalizeH="0" baseline="0" dirty="0">
                <a:ln>
                  <a:noFill/>
                </a:ln>
                <a:solidFill>
                  <a:srgbClr val="FFFF00"/>
                </a:solidFill>
                <a:effectLst/>
                <a:ea typeface="Times New Roman" panose="02020603050405020304" pitchFamily="18" charset="0"/>
              </a:rPr>
              <a:t>results-oriented society </a:t>
            </a:r>
            <a:r>
              <a:rPr kumimoji="0" lang="en-GB" altLang="en-US" sz="2800" b="0" i="0" u="none" strike="noStrike" cap="none" normalizeH="0" baseline="0" dirty="0">
                <a:ln>
                  <a:noFill/>
                </a:ln>
                <a:solidFill>
                  <a:schemeClr val="tx1"/>
                </a:solidFill>
                <a:effectLst/>
                <a:ea typeface="Times New Roman" panose="02020603050405020304" pitchFamily="18" charset="0"/>
              </a:rPr>
              <a:t>and organisations tend to confuse process with product (Green, Lynch, &amp; Lynch, 2014).  </a:t>
            </a:r>
            <a:endParaRPr kumimoji="0" lang="en-GB" altLang="en-US" sz="2800" b="0" i="0" u="none" strike="noStrike" cap="none" normalizeH="0" baseline="0" dirty="0">
              <a:ln>
                <a:noFill/>
              </a:ln>
              <a:solidFill>
                <a:schemeClr val="tx1"/>
              </a:solidFill>
              <a:effectLst/>
            </a:endParaRPr>
          </a:p>
        </p:txBody>
      </p:sp>
      <p:sp>
        <p:nvSpPr>
          <p:cNvPr id="4" name="TextBox 3">
            <a:extLst>
              <a:ext uri="{FF2B5EF4-FFF2-40B4-BE49-F238E27FC236}">
                <a16:creationId xmlns:a16="http://schemas.microsoft.com/office/drawing/2014/main" id="{ECF797EC-4B31-EA06-0CAF-1FC396CBA172}"/>
              </a:ext>
            </a:extLst>
          </p:cNvPr>
          <p:cNvSpPr txBox="1"/>
          <p:nvPr/>
        </p:nvSpPr>
        <p:spPr>
          <a:xfrm>
            <a:off x="1141413" y="5940623"/>
            <a:ext cx="9905997" cy="307777"/>
          </a:xfrm>
          <a:prstGeom prst="rect">
            <a:avLst/>
          </a:prstGeom>
          <a:noFill/>
        </p:spPr>
        <p:txBody>
          <a:bodyPr wrap="square">
            <a:spAutoFit/>
          </a:bodyPr>
          <a:lstStyle/>
          <a:p>
            <a:pPr marL="0" marR="0">
              <a:spcBef>
                <a:spcPts val="0"/>
              </a:spcBef>
              <a:spcAft>
                <a:spcPts val="0"/>
              </a:spcAft>
            </a:pPr>
            <a:r>
              <a:rPr lang="en-GB" sz="1400" dirty="0">
                <a:effectLst/>
                <a:ea typeface="MS Mincho" panose="02020609040205080304" pitchFamily="49" charset="-128"/>
                <a:cs typeface="Times New Roman" panose="02020603050405020304" pitchFamily="18" charset="0"/>
              </a:rPr>
              <a:t>Green, K., Lynch, E., &amp; Lynch, R. (2014). </a:t>
            </a:r>
            <a:r>
              <a:rPr lang="en-GB" sz="1400" i="1" dirty="0">
                <a:effectLst/>
                <a:ea typeface="MS Mincho" panose="02020609040205080304" pitchFamily="49" charset="-128"/>
                <a:cs typeface="Times New Roman" panose="02020603050405020304" pitchFamily="18" charset="0"/>
              </a:rPr>
              <a:t>The Police Manager</a:t>
            </a:r>
            <a:r>
              <a:rPr lang="en-GB" sz="1400" dirty="0">
                <a:effectLst/>
                <a:ea typeface="MS Mincho" panose="02020609040205080304" pitchFamily="49" charset="-128"/>
                <a:cs typeface="Times New Roman" panose="02020603050405020304" pitchFamily="18" charset="0"/>
              </a:rPr>
              <a:t> (7th ed.). California: Routledge.</a:t>
            </a:r>
            <a:endParaRPr lang="en-US" sz="1400" dirty="0">
              <a:effectLst/>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624150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A3E1-D204-39E7-AA1F-0CDE5B98C644}"/>
              </a:ext>
            </a:extLst>
          </p:cNvPr>
          <p:cNvSpPr>
            <a:spLocks noGrp="1"/>
          </p:cNvSpPr>
          <p:nvPr>
            <p:ph type="title"/>
          </p:nvPr>
        </p:nvSpPr>
        <p:spPr>
          <a:xfrm>
            <a:off x="7520535" y="1439426"/>
            <a:ext cx="4164959" cy="2652369"/>
          </a:xfrm>
        </p:spPr>
        <p:txBody>
          <a:bodyPr vert="horz" lIns="91440" tIns="45720" rIns="91440" bIns="45720" rtlCol="0" anchor="b">
            <a:normAutofit/>
          </a:bodyPr>
          <a:lstStyle/>
          <a:p>
            <a:pPr algn="ctr"/>
            <a:r>
              <a:rPr lang="en-US" sz="4000" dirty="0">
                <a:effectLst>
                  <a:glow rad="38100">
                    <a:schemeClr val="bg1">
                      <a:lumMod val="65000"/>
                      <a:lumOff val="35000"/>
                      <a:alpha val="50000"/>
                    </a:schemeClr>
                  </a:glow>
                  <a:outerShdw blurRad="28575" dist="31750" dir="13200000" algn="tl" rotWithShape="0">
                    <a:srgbClr val="000000">
                      <a:alpha val="25000"/>
                    </a:srgbClr>
                  </a:outerShdw>
                </a:effectLst>
              </a:rPr>
              <a:t>Performance and trust</a:t>
            </a:r>
          </a:p>
        </p:txBody>
      </p:sp>
      <p:pic>
        <p:nvPicPr>
          <p:cNvPr id="2058" name="Picture 10" descr="DEVGRU [SEAL Team 6] [Emblem][1.5]">
            <a:extLst>
              <a:ext uri="{FF2B5EF4-FFF2-40B4-BE49-F238E27FC236}">
                <a16:creationId xmlns:a16="http://schemas.microsoft.com/office/drawing/2014/main" id="{FFF2A84C-BF9A-5209-C5C8-62C4C1FE28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647" r="1671" b="1"/>
          <a:stretch/>
        </p:blipFill>
        <p:spPr bwMode="auto">
          <a:xfrm>
            <a:off x="1368472" y="639905"/>
            <a:ext cx="5452548" cy="5581878"/>
          </a:xfrm>
          <a:prstGeom prst="roundRect">
            <a:avLst>
              <a:gd name="adj" fmla="val 3517"/>
            </a:avLst>
          </a:prstGeom>
          <a:noFill/>
          <a:ln w="38100">
            <a:no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AutoShape 2" descr="SEAL Team Six - Wikipedia">
            <a:extLst>
              <a:ext uri="{FF2B5EF4-FFF2-40B4-BE49-F238E27FC236}">
                <a16:creationId xmlns:a16="http://schemas.microsoft.com/office/drawing/2014/main" id="{C7446041-30CC-C6DE-AD7B-BD2313855C8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6704285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FC9E7DD-A5B1-EE04-E328-8145ED2665B7}"/>
              </a:ext>
            </a:extLst>
          </p:cNvPr>
          <p:cNvGraphicFramePr/>
          <p:nvPr>
            <p:extLst>
              <p:ext uri="{D42A27DB-BD31-4B8C-83A1-F6EECF244321}">
                <p14:modId xmlns:p14="http://schemas.microsoft.com/office/powerpoint/2010/main" val="1771551745"/>
              </p:ext>
            </p:extLst>
          </p:nvPr>
        </p:nvGraphicFramePr>
        <p:xfrm>
          <a:off x="3023616" y="797438"/>
          <a:ext cx="6526784" cy="421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a:extLst>
              <a:ext uri="{FF2B5EF4-FFF2-40B4-BE49-F238E27FC236}">
                <a16:creationId xmlns:a16="http://schemas.microsoft.com/office/drawing/2014/main" id="{A594F003-60DD-B7F5-28F0-EE67854480F2}"/>
              </a:ext>
            </a:extLst>
          </p:cNvPr>
          <p:cNvSpPr/>
          <p:nvPr/>
        </p:nvSpPr>
        <p:spPr>
          <a:xfrm flipV="1">
            <a:off x="1767151" y="1092558"/>
            <a:ext cx="513443" cy="32585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AABD10-688A-9DBF-BCFB-CD54E3A96B44}"/>
              </a:ext>
            </a:extLst>
          </p:cNvPr>
          <p:cNvSpPr txBox="1"/>
          <p:nvPr/>
        </p:nvSpPr>
        <p:spPr>
          <a:xfrm>
            <a:off x="1024128" y="4646200"/>
            <a:ext cx="1999488" cy="369332"/>
          </a:xfrm>
          <a:prstGeom prst="rect">
            <a:avLst/>
          </a:prstGeom>
          <a:noFill/>
        </p:spPr>
        <p:txBody>
          <a:bodyPr wrap="square" rtlCol="0">
            <a:spAutoFit/>
          </a:bodyPr>
          <a:lstStyle/>
          <a:p>
            <a:pPr algn="ctr"/>
            <a:r>
              <a:rPr lang="en-US" dirty="0"/>
              <a:t>PERFORMANCE</a:t>
            </a:r>
          </a:p>
        </p:txBody>
      </p:sp>
      <p:sp>
        <p:nvSpPr>
          <p:cNvPr id="7" name="Down Arrow 6">
            <a:extLst>
              <a:ext uri="{FF2B5EF4-FFF2-40B4-BE49-F238E27FC236}">
                <a16:creationId xmlns:a16="http://schemas.microsoft.com/office/drawing/2014/main" id="{EC789350-3EA9-7C1A-5EF3-44D29115FA86}"/>
              </a:ext>
            </a:extLst>
          </p:cNvPr>
          <p:cNvSpPr/>
          <p:nvPr/>
        </p:nvSpPr>
        <p:spPr>
          <a:xfrm rot="5400000" flipV="1">
            <a:off x="5536980" y="2780232"/>
            <a:ext cx="585656" cy="56123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7F7B50-3EBF-90E7-B94F-6781B05C8E4A}"/>
              </a:ext>
            </a:extLst>
          </p:cNvPr>
          <p:cNvSpPr txBox="1"/>
          <p:nvPr/>
        </p:nvSpPr>
        <p:spPr>
          <a:xfrm>
            <a:off x="8654759" y="5401758"/>
            <a:ext cx="1027250" cy="369332"/>
          </a:xfrm>
          <a:prstGeom prst="rect">
            <a:avLst/>
          </a:prstGeom>
          <a:noFill/>
        </p:spPr>
        <p:txBody>
          <a:bodyPr wrap="square" rtlCol="0">
            <a:spAutoFit/>
          </a:bodyPr>
          <a:lstStyle/>
          <a:p>
            <a:pPr algn="ctr"/>
            <a:r>
              <a:rPr lang="en-US" dirty="0"/>
              <a:t>TRUST</a:t>
            </a:r>
          </a:p>
        </p:txBody>
      </p:sp>
      <p:sp>
        <p:nvSpPr>
          <p:cNvPr id="9" name="TextBox 8">
            <a:extLst>
              <a:ext uri="{FF2B5EF4-FFF2-40B4-BE49-F238E27FC236}">
                <a16:creationId xmlns:a16="http://schemas.microsoft.com/office/drawing/2014/main" id="{AEC851B6-E2B2-A214-D5B3-0A07F5735459}"/>
              </a:ext>
            </a:extLst>
          </p:cNvPr>
          <p:cNvSpPr txBox="1"/>
          <p:nvPr/>
        </p:nvSpPr>
        <p:spPr>
          <a:xfrm>
            <a:off x="849376" y="6265479"/>
            <a:ext cx="10875264" cy="461665"/>
          </a:xfrm>
          <a:prstGeom prst="rect">
            <a:avLst/>
          </a:prstGeom>
          <a:noFill/>
        </p:spPr>
        <p:txBody>
          <a:bodyPr wrap="square" rtlCol="0">
            <a:spAutoFit/>
          </a:bodyPr>
          <a:lstStyle/>
          <a:p>
            <a:r>
              <a:rPr lang="en-US" sz="1200" dirty="0"/>
              <a:t>Sinek, S (2023).  Simon Sinek’s Optimism Company.  What the Navy Seals can Teach Businesses about Team Building.  Accessible  from https://</a:t>
            </a:r>
            <a:r>
              <a:rPr lang="en-US" sz="1200" dirty="0" err="1"/>
              <a:t>simonsinek.com</a:t>
            </a:r>
            <a:r>
              <a:rPr lang="en-US" sz="1200" dirty="0"/>
              <a:t>/stories/what-the-navy-seals-can-teach-businesses-about-team-building/  </a:t>
            </a:r>
          </a:p>
        </p:txBody>
      </p:sp>
      <p:sp>
        <p:nvSpPr>
          <p:cNvPr id="11" name="Rounded Rectangle 10">
            <a:extLst>
              <a:ext uri="{FF2B5EF4-FFF2-40B4-BE49-F238E27FC236}">
                <a16:creationId xmlns:a16="http://schemas.microsoft.com/office/drawing/2014/main" id="{EC8A3DCA-4E54-D3B7-09B8-0D6F5369BF65}"/>
              </a:ext>
            </a:extLst>
          </p:cNvPr>
          <p:cNvSpPr/>
          <p:nvPr/>
        </p:nvSpPr>
        <p:spPr>
          <a:xfrm>
            <a:off x="7010401" y="2369630"/>
            <a:ext cx="1981202" cy="105937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7CBD31C3-0599-1553-9DFF-A56BF3771DCF}"/>
              </a:ext>
            </a:extLst>
          </p:cNvPr>
          <p:cNvSpPr/>
          <p:nvPr/>
        </p:nvSpPr>
        <p:spPr>
          <a:xfrm>
            <a:off x="3541487" y="1177958"/>
            <a:ext cx="2249714" cy="112582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EDB5832B-4DD6-2BF5-C32F-92876B3176A5}"/>
              </a:ext>
            </a:extLst>
          </p:cNvPr>
          <p:cNvSpPr/>
          <p:nvPr/>
        </p:nvSpPr>
        <p:spPr>
          <a:xfrm>
            <a:off x="3541487" y="3611890"/>
            <a:ext cx="2220685" cy="103431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DEB41BFC-93E2-3C0C-203D-9AEBD544F7B2}"/>
              </a:ext>
            </a:extLst>
          </p:cNvPr>
          <p:cNvSpPr/>
          <p:nvPr/>
        </p:nvSpPr>
        <p:spPr>
          <a:xfrm>
            <a:off x="6745660" y="1177958"/>
            <a:ext cx="2422724" cy="1160084"/>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4C2F3FE-104D-518E-7E62-885628A7A1FE}"/>
              </a:ext>
            </a:extLst>
          </p:cNvPr>
          <p:cNvSpPr/>
          <p:nvPr/>
        </p:nvSpPr>
        <p:spPr>
          <a:xfrm>
            <a:off x="6802339" y="3611890"/>
            <a:ext cx="2397325" cy="108382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501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5"/>
                                        </p:tgtEl>
                                        <p:attrNameLst>
                                          <p:attrName>ppt_x</p:attrName>
                                        </p:attrNameLst>
                                      </p:cBhvr>
                                      <p:tavLst>
                                        <p:tav tm="0">
                                          <p:val>
                                            <p:strVal val="ppt_x"/>
                                          </p:val>
                                        </p:tav>
                                        <p:tav tm="100000">
                                          <p:val>
                                            <p:strVal val="ppt_x"/>
                                          </p:val>
                                        </p:tav>
                                      </p:tavLst>
                                    </p:anim>
                                    <p:anim calcmode="lin" valueType="num">
                                      <p:cBhvr additive="base">
                                        <p:cTn id="25" dur="500"/>
                                        <p:tgtEl>
                                          <p:spTgt spid="15"/>
                                        </p:tgtEl>
                                        <p:attrNameLst>
                                          <p:attrName>ppt_y</p:attrName>
                                        </p:attrNameLst>
                                      </p:cBhvr>
                                      <p:tavLst>
                                        <p:tav tm="0">
                                          <p:val>
                                            <p:strVal val="ppt_y"/>
                                          </p:val>
                                        </p:tav>
                                        <p:tav tm="100000">
                                          <p:val>
                                            <p:strVal val="1+ppt_h/2"/>
                                          </p:val>
                                        </p:tav>
                                      </p:tavLst>
                                    </p:anim>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Mesh</Template>
  <TotalTime>1949</TotalTime>
  <Words>1575</Words>
  <Application>Microsoft Macintosh PowerPoint</Application>
  <PresentationFormat>Widescreen</PresentationFormat>
  <Paragraphs>273</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Century Gothic</vt:lpstr>
      <vt:lpstr>Symbol</vt:lpstr>
      <vt:lpstr>Mesh</vt:lpstr>
      <vt:lpstr>Front line supervision</vt:lpstr>
      <vt:lpstr>Main project: Research methodology</vt:lpstr>
      <vt:lpstr>This project: patrol sergeants</vt:lpstr>
      <vt:lpstr>police ranks</vt:lpstr>
      <vt:lpstr>Sui Generis</vt:lpstr>
      <vt:lpstr>Managerial awareness</vt:lpstr>
      <vt:lpstr>Process v product</vt:lpstr>
      <vt:lpstr>Performance and trust</vt:lpstr>
      <vt:lpstr>PowerPoint Presentation</vt:lpstr>
      <vt:lpstr>The hamster wheel</vt:lpstr>
      <vt:lpstr>Straddling the fence</vt:lpstr>
      <vt:lpstr>Policy implementors</vt:lpstr>
      <vt:lpstr>College of Policing: Effective supervision Guidelines for chief officers (2022)</vt:lpstr>
      <vt:lpstr>College of Policing: Effective supervision Guidelines for supervisors (2022)</vt:lpstr>
      <vt:lpstr>3 Golden rules</vt:lpstr>
      <vt:lpstr>What does the observational data tell us about the challenges facing front line supervision?</vt:lpstr>
      <vt:lpstr>Urban sergeant:  late shift activity</vt:lpstr>
      <vt:lpstr>Rural sergeant: early shift activity</vt:lpstr>
      <vt:lpstr>Time spent in police stations</vt:lpstr>
      <vt:lpstr>Activity analysis for patrol  sergeants</vt:lpstr>
      <vt:lpstr>Qualitative results</vt:lpstr>
      <vt:lpstr>The burden of bureaucracy</vt:lpstr>
      <vt:lpstr>Demand changes things</vt:lpstr>
      <vt:lpstr>THE BEEHIVE EFFECT</vt:lpstr>
      <vt:lpstr>understanding bureaucracy</vt:lpstr>
      <vt:lpstr>Field training programs</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line supervision</dc:title>
  <dc:creator>Johannes Oosthuizen</dc:creator>
  <cp:lastModifiedBy>Johannes Oosthuizen</cp:lastModifiedBy>
  <cp:revision>3</cp:revision>
  <dcterms:created xsi:type="dcterms:W3CDTF">2024-09-29T22:41:44Z</dcterms:created>
  <dcterms:modified xsi:type="dcterms:W3CDTF">2024-10-05T13:41:30Z</dcterms:modified>
</cp:coreProperties>
</file>