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5" r:id="rId4"/>
    <p:sldId id="260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5"/>
    <p:restoredTop sz="94650"/>
  </p:normalViewPr>
  <p:slideViewPr>
    <p:cSldViewPr snapToGrid="0">
      <p:cViewPr varScale="1">
        <p:scale>
          <a:sx n="120" d="100"/>
          <a:sy n="120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7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2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3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4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73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3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22B2103-A09C-8B42-A3DC-80F0181DC3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E59192D-9A90-9247-8042-3C2265CA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2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50-85E8-D404-3BCF-4816B1BA1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Guns and Crime: Analyzing the Correlation Between Gun Control and Crime Rates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194DC-EFA8-3460-F10B-3ABD8696C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Audra Leonard</a:t>
            </a:r>
          </a:p>
          <a:p>
            <a:r>
              <a:rPr lang="en-US" dirty="0"/>
              <a:t>University of North Georgia</a:t>
            </a:r>
          </a:p>
        </p:txBody>
      </p:sp>
    </p:spTree>
    <p:extLst>
      <p:ext uri="{BB962C8B-B14F-4D97-AF65-F5344CB8AC3E}">
        <p14:creationId xmlns:p14="http://schemas.microsoft.com/office/powerpoint/2010/main" val="421178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5F4B0-D298-3A6C-38C1-03796E52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Gun control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A681A-9DFF-76C2-EC61-2E3B4F2F0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Background checks</a:t>
            </a:r>
            <a:endParaRPr lang="en-US" dirty="0">
              <a:solidFill>
                <a:srgbClr val="404040"/>
              </a:solidFill>
              <a:latin typeface="-webkit-standard"/>
            </a:endParaRPr>
          </a:p>
          <a:p>
            <a:r>
              <a:rPr lang="en-US" dirty="0">
                <a:solidFill>
                  <a:srgbClr val="404040"/>
                </a:solidFill>
              </a:rPr>
              <a:t>Licensing</a:t>
            </a:r>
          </a:p>
          <a:p>
            <a:r>
              <a:rPr lang="en-US" dirty="0">
                <a:solidFill>
                  <a:srgbClr val="404040"/>
                </a:solidFill>
              </a:rPr>
              <a:t>Safe Storage Laws</a:t>
            </a:r>
          </a:p>
          <a:p>
            <a:r>
              <a:rPr lang="en-US" dirty="0">
                <a:solidFill>
                  <a:srgbClr val="404040"/>
                </a:solidFill>
              </a:rPr>
              <a:t>Waiting periods</a:t>
            </a:r>
          </a:p>
        </p:txBody>
      </p:sp>
    </p:spTree>
    <p:extLst>
      <p:ext uri="{BB962C8B-B14F-4D97-AF65-F5344CB8AC3E}">
        <p14:creationId xmlns:p14="http://schemas.microsoft.com/office/powerpoint/2010/main" val="259007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19263-68C6-0515-E1FB-FC6D004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Gun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39A5-2254-4EA6-547D-6FFE4F7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b="0" i="0" u="none" strike="noStrike">
                <a:solidFill>
                  <a:srgbClr val="404040"/>
                </a:solidFill>
                <a:effectLst/>
                <a:latin typeface="-webkit-standard"/>
              </a:rPr>
              <a:t>Stricter laws can reduce access to firearms for high-risk individuals, potentially lowering crime rate</a:t>
            </a:r>
          </a:p>
          <a:p>
            <a:endParaRPr lang="en-US">
              <a:solidFill>
                <a:srgbClr val="404040"/>
              </a:solidFill>
              <a:latin typeface="-webkit-standard"/>
            </a:endParaRPr>
          </a:p>
          <a:p>
            <a:r>
              <a:rPr lang="en-US" b="0" i="0" u="none" strike="noStrike">
                <a:solidFill>
                  <a:srgbClr val="404040"/>
                </a:solidFill>
                <a:effectLst/>
                <a:latin typeface="-webkit-standard"/>
              </a:rPr>
              <a:t>Firearms can serve as a deterrent against crime, suggesting that more guns might lead to less crime.</a:t>
            </a:r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6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Gun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404040"/>
                </a:solidFill>
              </a:rPr>
              <a:t>Ownership is associated with</a:t>
            </a:r>
          </a:p>
          <a:p>
            <a:r>
              <a:rPr lang="en-US" dirty="0">
                <a:solidFill>
                  <a:srgbClr val="404040"/>
                </a:solidFill>
              </a:rPr>
              <a:t>Higher income</a:t>
            </a:r>
          </a:p>
          <a:p>
            <a:r>
              <a:rPr lang="en-US" dirty="0">
                <a:solidFill>
                  <a:srgbClr val="404040"/>
                </a:solidFill>
              </a:rPr>
              <a:t>Need for protection</a:t>
            </a:r>
          </a:p>
          <a:p>
            <a:r>
              <a:rPr lang="en-US" dirty="0">
                <a:solidFill>
                  <a:srgbClr val="404040"/>
                </a:solidFill>
              </a:rPr>
              <a:t>Fear of crime</a:t>
            </a:r>
          </a:p>
          <a:p>
            <a:pPr marL="0" indent="0">
              <a:buNone/>
            </a:pPr>
            <a:r>
              <a:rPr lang="en-US">
                <a:solidFill>
                  <a:srgbClr val="404040"/>
                </a:solidFill>
              </a:rPr>
              <a:t>Gun owners tend to have higher levels of racial bias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0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Firearm Deaths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r>
              <a:rPr lang="en-US" dirty="0"/>
              <a:t>33,563 10.7 per 100,000 people 2012</a:t>
            </a:r>
          </a:p>
          <a:p>
            <a:r>
              <a:rPr lang="en-US" dirty="0"/>
              <a:t>33,636 10.6 per 100,000 people 2013</a:t>
            </a:r>
          </a:p>
          <a:p>
            <a:r>
              <a:rPr lang="en-US" dirty="0"/>
              <a:t>33, 694 10.5 per 100,000 people 2014</a:t>
            </a:r>
          </a:p>
          <a:p>
            <a:r>
              <a:rPr lang="en-US" dirty="0"/>
              <a:t>48,204  14.5 per 100,000people 2022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4AB264-7A4B-A1B1-EE89-18F264578D7F}"/>
              </a:ext>
            </a:extLst>
          </p:cNvPr>
          <p:cNvSpPr txBox="1"/>
          <p:nvPr/>
        </p:nvSpPr>
        <p:spPr>
          <a:xfrm>
            <a:off x="5661666" y="1967023"/>
            <a:ext cx="684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CDC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24F7-DB8B-87ED-36E3-48204B99F92A}"/>
              </a:ext>
            </a:extLst>
          </p:cNvPr>
          <p:cNvSpPr txBox="1"/>
          <p:nvPr/>
        </p:nvSpPr>
        <p:spPr>
          <a:xfrm>
            <a:off x="5975797" y="3245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2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Fear of crime</a:t>
            </a:r>
          </a:p>
          <a:p>
            <a:r>
              <a:rPr lang="en-US" dirty="0">
                <a:solidFill>
                  <a:srgbClr val="404040"/>
                </a:solidFill>
              </a:rPr>
              <a:t>Age</a:t>
            </a:r>
          </a:p>
          <a:p>
            <a:r>
              <a:rPr lang="en-US" dirty="0">
                <a:solidFill>
                  <a:srgbClr val="404040"/>
                </a:solidFill>
              </a:rPr>
              <a:t>Race</a:t>
            </a:r>
          </a:p>
          <a:p>
            <a:r>
              <a:rPr lang="en-US" dirty="0">
                <a:solidFill>
                  <a:srgbClr val="404040"/>
                </a:solidFill>
              </a:rPr>
              <a:t>Socio-economic status</a:t>
            </a:r>
          </a:p>
          <a:p>
            <a:r>
              <a:rPr lang="en-US" dirty="0">
                <a:solidFill>
                  <a:srgbClr val="404040"/>
                </a:solidFill>
              </a:rPr>
              <a:t>Location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24F7-DB8B-87ED-36E3-48204B99F92A}"/>
              </a:ext>
            </a:extLst>
          </p:cNvPr>
          <p:cNvSpPr txBox="1"/>
          <p:nvPr/>
        </p:nvSpPr>
        <p:spPr>
          <a:xfrm>
            <a:off x="5975797" y="3245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1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Age with the highest rates of arrest for murder is 18-20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Three reasons to target this age group</a:t>
            </a:r>
          </a:p>
          <a:p>
            <a:r>
              <a:rPr lang="en-US" dirty="0">
                <a:solidFill>
                  <a:srgbClr val="404040"/>
                </a:solidFill>
              </a:rPr>
              <a:t>Known for their more violent behavior</a:t>
            </a:r>
          </a:p>
          <a:p>
            <a:r>
              <a:rPr lang="en-US" dirty="0">
                <a:solidFill>
                  <a:srgbClr val="404040"/>
                </a:solidFill>
              </a:rPr>
              <a:t>More likely to use firearms when committing crimes</a:t>
            </a:r>
          </a:p>
          <a:p>
            <a:r>
              <a:rPr lang="en-US" dirty="0">
                <a:solidFill>
                  <a:srgbClr val="404040"/>
                </a:solidFill>
              </a:rPr>
              <a:t>Less likely to have contacts and knowledge to evade restrictions on firearms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24F7-DB8B-87ED-36E3-48204B99F92A}"/>
              </a:ext>
            </a:extLst>
          </p:cNvPr>
          <p:cNvSpPr txBox="1"/>
          <p:nvPr/>
        </p:nvSpPr>
        <p:spPr>
          <a:xfrm>
            <a:off x="5975797" y="3245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0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Massachusetts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3 firearm deaths per 100k 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Population- 7 million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Firearms Identification Card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License to Carry</a:t>
            </a:r>
          </a:p>
          <a:p>
            <a:endParaRPr lang="en-US" dirty="0"/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24F7-DB8B-87ED-36E3-48204B99F92A}"/>
              </a:ext>
            </a:extLst>
          </p:cNvPr>
          <p:cNvSpPr txBox="1"/>
          <p:nvPr/>
        </p:nvSpPr>
        <p:spPr>
          <a:xfrm>
            <a:off x="5975797" y="3245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B42E4-D95C-B8F0-F474-C80CA3D03493}"/>
              </a:ext>
            </a:extLst>
          </p:cNvPr>
          <p:cNvSpPr txBox="1"/>
          <p:nvPr/>
        </p:nvSpPr>
        <p:spPr>
          <a:xfrm>
            <a:off x="7122018" y="2588654"/>
            <a:ext cx="3206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dirty="0"/>
              <a:t>Alaska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23.4 firearm deaths per 100k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Population-700,000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Does not need permit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5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7817-8D17-8D09-2046-0E0606C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Firearms associated with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4B34-E8D5-FA9A-531E-7F5320AA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U.S. Department of Defense</a:t>
            </a:r>
          </a:p>
          <a:p>
            <a:r>
              <a:rPr lang="en-US" dirty="0">
                <a:solidFill>
                  <a:srgbClr val="404040"/>
                </a:solidFill>
              </a:rPr>
              <a:t>ATF conducted traces for 622,000 firearms associated with crimes in 2022</a:t>
            </a:r>
          </a:p>
          <a:p>
            <a:r>
              <a:rPr lang="en-US" dirty="0">
                <a:solidFill>
                  <a:srgbClr val="404040"/>
                </a:solidFill>
              </a:rPr>
              <a:t>Recovered 25,000 ghost guns in domestic seizures in 2023</a:t>
            </a:r>
          </a:p>
          <a:p>
            <a:r>
              <a:rPr lang="en-US" dirty="0">
                <a:solidFill>
                  <a:srgbClr val="404040"/>
                </a:solidFill>
                <a:effectLst/>
                <a:ea typeface="Calibri" panose="020F0502020204030204" pitchFamily="34" charset="0"/>
              </a:rPr>
              <a:t>52% increase of dealing in firearms without a license in 2021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/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24F7-DB8B-87ED-36E3-48204B99F92A}"/>
              </a:ext>
            </a:extLst>
          </p:cNvPr>
          <p:cNvSpPr txBox="1"/>
          <p:nvPr/>
        </p:nvSpPr>
        <p:spPr>
          <a:xfrm>
            <a:off x="5975797" y="3245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470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{88167096-CD1C-0648-8512-D5FE98B10043}tf10001120</Template>
  <TotalTime>4148</TotalTime>
  <Words>246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-webkit-standard</vt:lpstr>
      <vt:lpstr>Arial</vt:lpstr>
      <vt:lpstr>Calibri</vt:lpstr>
      <vt:lpstr>Gill Sans MT</vt:lpstr>
      <vt:lpstr>Times New Roman</vt:lpstr>
      <vt:lpstr>Wingdings</vt:lpstr>
      <vt:lpstr>Parcel</vt:lpstr>
      <vt:lpstr>Guns and Crime: Analyzing the Correlation Between Gun Control and Crime Rates </vt:lpstr>
      <vt:lpstr>Gun control What is it?</vt:lpstr>
      <vt:lpstr>Gun availability</vt:lpstr>
      <vt:lpstr>Gun ownership</vt:lpstr>
      <vt:lpstr>Firearm Deaths</vt:lpstr>
      <vt:lpstr>Factors</vt:lpstr>
      <vt:lpstr>Age</vt:lpstr>
      <vt:lpstr>Location</vt:lpstr>
      <vt:lpstr>Firearms associated with crime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Guns and Crime: Analyzing the Correlation Between Gun Control and Crime Rates </dc:title>
  <dc:creator>Audra Leonard (AHLEON8351)</dc:creator>
  <cp:lastModifiedBy>Audra Leonard (AHLEON8351)</cp:lastModifiedBy>
  <cp:revision>4</cp:revision>
  <dcterms:created xsi:type="dcterms:W3CDTF">2024-10-02T15:51:24Z</dcterms:created>
  <dcterms:modified xsi:type="dcterms:W3CDTF">2024-10-05T12:59:34Z</dcterms:modified>
</cp:coreProperties>
</file>