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2" r:id="rId3"/>
    <p:sldId id="265" r:id="rId4"/>
    <p:sldId id="260" r:id="rId5"/>
    <p:sldId id="267" r:id="rId6"/>
    <p:sldId id="268" r:id="rId7"/>
    <p:sldId id="269" r:id="rId8"/>
    <p:sldId id="270" r:id="rId9"/>
    <p:sldId id="271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965"/>
    <p:restoredTop sz="94650"/>
  </p:normalViewPr>
  <p:slideViewPr>
    <p:cSldViewPr snapToGrid="0">
      <p:cViewPr varScale="1">
        <p:scale>
          <a:sx n="120" d="100"/>
          <a:sy n="120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407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391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29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43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04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544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47392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11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3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42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292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C22B2103-A09C-8B42-A3DC-80F0181DC3A8}" type="datetimeFigureOut">
              <a:rPr lang="en-US" smtClean="0"/>
              <a:t>10/4/24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1E59192D-9A90-9247-8042-3C2265CA36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622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77750-85E8-D404-3BCF-4816B1BA1B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1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Guns and Crime: Analyzing the Correlation Between Gun Control and Crime Rates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F194DC-EFA8-3460-F10B-3ABD8696C2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Audra Leonard</a:t>
            </a:r>
          </a:p>
          <a:p>
            <a:r>
              <a:rPr lang="en-US" dirty="0"/>
              <a:t>University of North Georgia</a:t>
            </a:r>
          </a:p>
        </p:txBody>
      </p:sp>
    </p:spTree>
    <p:extLst>
      <p:ext uri="{BB962C8B-B14F-4D97-AF65-F5344CB8AC3E}">
        <p14:creationId xmlns:p14="http://schemas.microsoft.com/office/powerpoint/2010/main" val="42117899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D65F4B0-D298-3A6C-38C1-03796E52E1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Gun control What is 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A681A-9DFF-76C2-EC61-2E3B4F2F0F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404040"/>
                </a:solidFill>
              </a:rPr>
              <a:t>Background checks</a:t>
            </a:r>
            <a:endParaRPr lang="en-US" dirty="0">
              <a:solidFill>
                <a:srgbClr val="404040"/>
              </a:solidFill>
              <a:latin typeface="-webkit-standard"/>
            </a:endParaRPr>
          </a:p>
          <a:p>
            <a:r>
              <a:rPr lang="en-US" dirty="0">
                <a:solidFill>
                  <a:srgbClr val="404040"/>
                </a:solidFill>
              </a:rPr>
              <a:t>Licensing</a:t>
            </a:r>
          </a:p>
          <a:p>
            <a:r>
              <a:rPr lang="en-US" dirty="0">
                <a:solidFill>
                  <a:srgbClr val="404040"/>
                </a:solidFill>
              </a:rPr>
              <a:t>Safe Storage Laws</a:t>
            </a:r>
          </a:p>
          <a:p>
            <a:r>
              <a:rPr lang="en-US" dirty="0">
                <a:solidFill>
                  <a:srgbClr val="404040"/>
                </a:solidFill>
              </a:rPr>
              <a:t>Waiting periods</a:t>
            </a:r>
          </a:p>
        </p:txBody>
      </p:sp>
    </p:spTree>
    <p:extLst>
      <p:ext uri="{BB962C8B-B14F-4D97-AF65-F5344CB8AC3E}">
        <p14:creationId xmlns:p14="http://schemas.microsoft.com/office/powerpoint/2010/main" val="2590072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619263-68C6-0515-E1FB-FC6D0045BA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Gun availability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3F39A5-2254-4EA6-547D-6FFE4F7234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r>
              <a:rPr lang="en-US" b="0" i="0" u="none" strike="noStrike">
                <a:solidFill>
                  <a:srgbClr val="404040"/>
                </a:solidFill>
                <a:effectLst/>
                <a:latin typeface="-webkit-standard"/>
              </a:rPr>
              <a:t>Stricter laws can reduce access to firearms for high-risk individuals, potentially lowering crime rate</a:t>
            </a:r>
          </a:p>
          <a:p>
            <a:endParaRPr lang="en-US">
              <a:solidFill>
                <a:srgbClr val="404040"/>
              </a:solidFill>
              <a:latin typeface="-webkit-standard"/>
            </a:endParaRPr>
          </a:p>
          <a:p>
            <a:r>
              <a:rPr lang="en-US" b="0" i="0" u="none" strike="noStrike">
                <a:solidFill>
                  <a:srgbClr val="404040"/>
                </a:solidFill>
                <a:effectLst/>
                <a:latin typeface="-webkit-standard"/>
              </a:rPr>
              <a:t>Firearms can serve as a deterrent against crime, suggesting that more guns might lead to less crime.</a:t>
            </a:r>
            <a:endParaRPr lang="en-US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71619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Gun ownership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>
                <a:solidFill>
                  <a:srgbClr val="404040"/>
                </a:solidFill>
              </a:rPr>
              <a:t>Ownership is associated with</a:t>
            </a:r>
          </a:p>
          <a:p>
            <a:r>
              <a:rPr lang="en-US" dirty="0">
                <a:solidFill>
                  <a:srgbClr val="404040"/>
                </a:solidFill>
              </a:rPr>
              <a:t>Higher income</a:t>
            </a:r>
          </a:p>
          <a:p>
            <a:r>
              <a:rPr lang="en-US" dirty="0">
                <a:solidFill>
                  <a:srgbClr val="404040"/>
                </a:solidFill>
              </a:rPr>
              <a:t>Need for protection</a:t>
            </a:r>
          </a:p>
          <a:p>
            <a:r>
              <a:rPr lang="en-US" dirty="0">
                <a:solidFill>
                  <a:srgbClr val="404040"/>
                </a:solidFill>
              </a:rPr>
              <a:t>Fear of crime</a:t>
            </a:r>
          </a:p>
          <a:p>
            <a:pPr marL="0" indent="0">
              <a:buNone/>
            </a:pPr>
            <a:r>
              <a:rPr lang="en-US">
                <a:solidFill>
                  <a:srgbClr val="404040"/>
                </a:solidFill>
              </a:rPr>
              <a:t>Gun owners tend to have higher levels of racial bias</a:t>
            </a:r>
          </a:p>
          <a:p>
            <a:endParaRPr lang="en-US" dirty="0">
              <a:solidFill>
                <a:srgbClr val="404040"/>
              </a:solidFill>
            </a:endParaRPr>
          </a:p>
          <a:p>
            <a:endParaRPr lang="en-US" dirty="0">
              <a:solidFill>
                <a:srgbClr val="404040"/>
              </a:solidFill>
            </a:endParaRPr>
          </a:p>
          <a:p>
            <a:endParaRPr lang="en-US" dirty="0">
              <a:solidFill>
                <a:srgbClr val="40404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307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Firearm Deaths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  <a:p>
            <a:r>
              <a:rPr lang="en-US" dirty="0"/>
              <a:t>33,563 10.7 per 100,000 people 2012</a:t>
            </a:r>
          </a:p>
          <a:p>
            <a:r>
              <a:rPr lang="en-US" dirty="0"/>
              <a:t>33,636 10.6 per 100,000 people 2013</a:t>
            </a:r>
          </a:p>
          <a:p>
            <a:r>
              <a:rPr lang="en-US" dirty="0"/>
              <a:t>33, 694 10.5 per 100,000 people 2014</a:t>
            </a:r>
          </a:p>
          <a:p>
            <a:r>
              <a:rPr lang="en-US" dirty="0"/>
              <a:t>48,204  14.5 per 100,000people 2022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A4AB264-7A4B-A1B1-EE89-18F264578D7F}"/>
              </a:ext>
            </a:extLst>
          </p:cNvPr>
          <p:cNvSpPr txBox="1"/>
          <p:nvPr/>
        </p:nvSpPr>
        <p:spPr>
          <a:xfrm>
            <a:off x="5661666" y="1967023"/>
            <a:ext cx="6848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/>
              <a:t>CDC</a:t>
            </a:r>
          </a:p>
          <a:p>
            <a:pPr algn="ctr"/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A24F7-DB8B-87ED-36E3-48204B99F92A}"/>
              </a:ext>
            </a:extLst>
          </p:cNvPr>
          <p:cNvSpPr txBox="1"/>
          <p:nvPr/>
        </p:nvSpPr>
        <p:spPr>
          <a:xfrm>
            <a:off x="5975797" y="3245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9266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Factors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  <a:p>
            <a:r>
              <a:rPr lang="en-US" dirty="0">
                <a:solidFill>
                  <a:srgbClr val="404040"/>
                </a:solidFill>
              </a:rPr>
              <a:t>Fear of crime</a:t>
            </a:r>
          </a:p>
          <a:p>
            <a:r>
              <a:rPr lang="en-US" dirty="0">
                <a:solidFill>
                  <a:srgbClr val="404040"/>
                </a:solidFill>
              </a:rPr>
              <a:t>Age</a:t>
            </a:r>
          </a:p>
          <a:p>
            <a:r>
              <a:rPr lang="en-US" dirty="0">
                <a:solidFill>
                  <a:srgbClr val="404040"/>
                </a:solidFill>
              </a:rPr>
              <a:t>Race</a:t>
            </a:r>
          </a:p>
          <a:p>
            <a:r>
              <a:rPr lang="en-US" dirty="0">
                <a:solidFill>
                  <a:srgbClr val="404040"/>
                </a:solidFill>
              </a:rPr>
              <a:t>Socio-economic status</a:t>
            </a:r>
          </a:p>
          <a:p>
            <a:r>
              <a:rPr lang="en-US" dirty="0">
                <a:solidFill>
                  <a:srgbClr val="404040"/>
                </a:solidFill>
              </a:rPr>
              <a:t>Location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A24F7-DB8B-87ED-36E3-48204B99F92A}"/>
              </a:ext>
            </a:extLst>
          </p:cNvPr>
          <p:cNvSpPr txBox="1"/>
          <p:nvPr/>
        </p:nvSpPr>
        <p:spPr>
          <a:xfrm>
            <a:off x="5975797" y="3245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3716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Age with the highest rates of arrest for murder is 18-20</a:t>
            </a:r>
          </a:p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Three reasons to target this age group</a:t>
            </a:r>
          </a:p>
          <a:p>
            <a:r>
              <a:rPr lang="en-US" dirty="0">
                <a:solidFill>
                  <a:srgbClr val="404040"/>
                </a:solidFill>
              </a:rPr>
              <a:t>Known for their more violent behavior</a:t>
            </a:r>
          </a:p>
          <a:p>
            <a:r>
              <a:rPr lang="en-US" dirty="0">
                <a:solidFill>
                  <a:srgbClr val="404040"/>
                </a:solidFill>
              </a:rPr>
              <a:t>More likely to use firearms when committing crimes</a:t>
            </a:r>
          </a:p>
          <a:p>
            <a:r>
              <a:rPr lang="en-US" dirty="0">
                <a:solidFill>
                  <a:srgbClr val="404040"/>
                </a:solidFill>
              </a:rPr>
              <a:t>Less likely to have contacts and knowledge to evade restrictions on firearms</a:t>
            </a:r>
          </a:p>
          <a:p>
            <a:endParaRPr lang="en-US" dirty="0"/>
          </a:p>
          <a:p>
            <a:endParaRPr lang="en-US" dirty="0"/>
          </a:p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A24F7-DB8B-87ED-36E3-48204B99F92A}"/>
              </a:ext>
            </a:extLst>
          </p:cNvPr>
          <p:cNvSpPr txBox="1"/>
          <p:nvPr/>
        </p:nvSpPr>
        <p:spPr>
          <a:xfrm>
            <a:off x="5975797" y="3245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40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Location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rgbClr val="40404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Massachusetts                              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3 firearm deaths per 100k 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Population- 7 million                             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Firearms Identification Card</a:t>
            </a:r>
          </a:p>
          <a:p>
            <a:pPr>
              <a:buFont typeface="Wingdings" pitchFamily="2" charset="2"/>
              <a:buChar char="Ø"/>
            </a:pPr>
            <a:r>
              <a:rPr lang="en-US" dirty="0">
                <a:solidFill>
                  <a:srgbClr val="404040"/>
                </a:solidFill>
              </a:rPr>
              <a:t>License to Carry</a:t>
            </a:r>
          </a:p>
          <a:p>
            <a:endParaRPr lang="en-US" dirty="0"/>
          </a:p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A24F7-DB8B-87ED-36E3-48204B99F92A}"/>
              </a:ext>
            </a:extLst>
          </p:cNvPr>
          <p:cNvSpPr txBox="1"/>
          <p:nvPr/>
        </p:nvSpPr>
        <p:spPr>
          <a:xfrm>
            <a:off x="5975797" y="3245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0B42E4-D95C-B8F0-F474-C80CA3D03493}"/>
              </a:ext>
            </a:extLst>
          </p:cNvPr>
          <p:cNvSpPr txBox="1"/>
          <p:nvPr/>
        </p:nvSpPr>
        <p:spPr>
          <a:xfrm>
            <a:off x="7122018" y="2588654"/>
            <a:ext cx="320683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accent2"/>
              </a:buClr>
            </a:pPr>
            <a:r>
              <a:rPr lang="en-US" dirty="0"/>
              <a:t>Alaska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/>
              <a:t>23.4 firearm deaths per 100k 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/>
              <a:t>Population-700,000</a:t>
            </a:r>
          </a:p>
          <a:p>
            <a:pPr marL="285750" indent="-285750">
              <a:buClr>
                <a:schemeClr val="accent2">
                  <a:lumMod val="75000"/>
                </a:schemeClr>
              </a:buClr>
              <a:buFont typeface="Wingdings" pitchFamily="2" charset="2"/>
              <a:buChar char="Ø"/>
            </a:pPr>
            <a:r>
              <a:rPr lang="en-US" dirty="0"/>
              <a:t>Does not need permit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0519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C33976D1-3430-450C-A978-87A9A6E8E7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7D6AAC78-7D86-415A-ADC1-2B4748079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49680" y="1248156"/>
            <a:ext cx="9692640" cy="4361688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F2A658D9-F185-44F1-BA33-D50320D1D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62228" y="1060704"/>
            <a:ext cx="10067544" cy="4736592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3C07817-8D17-8D09-2046-0E0606C9A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467418"/>
            <a:ext cx="7729728" cy="1188720"/>
          </a:xfrm>
          <a:solidFill>
            <a:srgbClr val="FFFFFF"/>
          </a:solidFill>
        </p:spPr>
        <p:txBody>
          <a:bodyPr>
            <a:normAutofit/>
          </a:bodyPr>
          <a:lstStyle/>
          <a:p>
            <a:r>
              <a:rPr lang="en-US" dirty="0"/>
              <a:t>Firearms associated with crime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D04B34-E8D5-FA9A-531E-7F5320AA8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06062" y="2291262"/>
            <a:ext cx="8779512" cy="28792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404040"/>
                </a:solidFill>
              </a:rPr>
              <a:t>U.S. Department of Defense</a:t>
            </a:r>
          </a:p>
          <a:p>
            <a:r>
              <a:rPr lang="en-US" dirty="0">
                <a:solidFill>
                  <a:srgbClr val="404040"/>
                </a:solidFill>
              </a:rPr>
              <a:t>ATF conducted traces for 622,000 firearms associated with crimes in 2022</a:t>
            </a:r>
          </a:p>
          <a:p>
            <a:r>
              <a:rPr lang="en-US" dirty="0">
                <a:solidFill>
                  <a:srgbClr val="404040"/>
                </a:solidFill>
              </a:rPr>
              <a:t>Recovered 25,000 ghost guns in domestic seizures in 2023</a:t>
            </a:r>
          </a:p>
          <a:p>
            <a:r>
              <a:rPr lang="en-US" dirty="0">
                <a:solidFill>
                  <a:srgbClr val="404040"/>
                </a:solidFill>
                <a:effectLst/>
                <a:ea typeface="Calibri" panose="020F0502020204030204" pitchFamily="34" charset="0"/>
              </a:rPr>
              <a:t>52% increase of dealing in firearms without a license in 2021</a:t>
            </a:r>
            <a:endParaRPr lang="en-US" dirty="0">
              <a:solidFill>
                <a:srgbClr val="404040"/>
              </a:solidFill>
            </a:endParaRPr>
          </a:p>
          <a:p>
            <a:endParaRPr lang="en-US" dirty="0"/>
          </a:p>
          <a:p>
            <a:endParaRPr lang="en-US" dirty="0">
              <a:solidFill>
                <a:srgbClr val="40404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91A24F7-DB8B-87ED-36E3-48204B99F92A}"/>
              </a:ext>
            </a:extLst>
          </p:cNvPr>
          <p:cNvSpPr txBox="1"/>
          <p:nvPr/>
        </p:nvSpPr>
        <p:spPr>
          <a:xfrm>
            <a:off x="5975797" y="3245476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047092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{88167096-CD1C-0648-8512-D5FE98B10043}tf10001120</Template>
  <TotalTime>4148</TotalTime>
  <Words>246</Words>
  <Application>Microsoft Macintosh PowerPoint</Application>
  <PresentationFormat>Widescreen</PresentationFormat>
  <Paragraphs>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-webkit-standard</vt:lpstr>
      <vt:lpstr>Arial</vt:lpstr>
      <vt:lpstr>Calibri</vt:lpstr>
      <vt:lpstr>Gill Sans MT</vt:lpstr>
      <vt:lpstr>Times New Roman</vt:lpstr>
      <vt:lpstr>Wingdings</vt:lpstr>
      <vt:lpstr>Parcel</vt:lpstr>
      <vt:lpstr>Guns and Crime: Analyzing the Correlation Between Gun Control and Crime Rates </vt:lpstr>
      <vt:lpstr>Gun control What is it?</vt:lpstr>
      <vt:lpstr>Gun availability</vt:lpstr>
      <vt:lpstr>Gun ownership</vt:lpstr>
      <vt:lpstr>Firearm Deaths</vt:lpstr>
      <vt:lpstr>Factors</vt:lpstr>
      <vt:lpstr>Age</vt:lpstr>
      <vt:lpstr>Location</vt:lpstr>
      <vt:lpstr>Firearms associated with crime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Guns and Crime: Analyzing the Correlation Between Gun Control and Crime Rates </dc:title>
  <dc:creator>Audra Leonard (AHLEON8351)</dc:creator>
  <cp:lastModifiedBy>Audra Leonard (AHLEON8351)</cp:lastModifiedBy>
  <cp:revision>4</cp:revision>
  <dcterms:created xsi:type="dcterms:W3CDTF">2024-10-02T15:51:24Z</dcterms:created>
  <dcterms:modified xsi:type="dcterms:W3CDTF">2024-10-05T12:59:34Z</dcterms:modified>
</cp:coreProperties>
</file>