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7010400" cy="9296400"/>
  <p:embeddedFontLst>
    <p:embeddedFont>
      <p:font typeface="Calibri" panose="020F0502020204030204" pitchFamily="34" charset="0"/>
      <p:regular r:id="rId20"/>
      <p:bold r:id="rId21"/>
      <p:italic r:id="rId22"/>
      <p:boldItalic r:id="rId23"/>
    </p:embeddedFont>
    <p:embeddedFont>
      <p:font typeface="Roboto"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gdR7b6OfHvdRVy3Y4ZXgO8jb2Xq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lnSpc>
                <a:spcPct val="107916"/>
              </a:lnSpc>
              <a:spcBef>
                <a:spcPts val="0"/>
              </a:spcBef>
              <a:spcAft>
                <a:spcPts val="0"/>
              </a:spcAft>
              <a:buClr>
                <a:schemeClr val="dk1"/>
              </a:buClr>
              <a:buSzPts val="1100"/>
              <a:buFont typeface="Arial"/>
              <a:buNone/>
            </a:pPr>
            <a:r>
              <a:rPr lang="en-US" b="1" dirty="0"/>
              <a:t>Welcome to our presentation Adoption, Serial Killers and Adopted Child Syndrome: A Critical Review.</a:t>
            </a:r>
            <a:endParaRPr b="1" dirty="0"/>
          </a:p>
          <a:p>
            <a:pPr marL="0" lvl="0" indent="0" algn="l" rtl="0">
              <a:lnSpc>
                <a:spcPct val="107916"/>
              </a:lnSpc>
              <a:spcBef>
                <a:spcPts val="800"/>
              </a:spcBef>
              <a:spcAft>
                <a:spcPts val="0"/>
              </a:spcAft>
              <a:buClr>
                <a:schemeClr val="dk1"/>
              </a:buClr>
              <a:buSzPts val="1100"/>
              <a:buFont typeface="Arial"/>
              <a:buNone/>
            </a:pPr>
            <a:r>
              <a:rPr lang="en-US" b="1" dirty="0"/>
              <a:t>We have a Disclaimer: Dr. Brown is both an adopted child and an adoptive parent of her biological twin granddaughters. </a:t>
            </a:r>
            <a:endParaRPr b="1" dirty="0"/>
          </a:p>
          <a:p>
            <a:pPr marL="0" lvl="0" indent="0" algn="l" rtl="0">
              <a:spcBef>
                <a:spcPts val="800"/>
              </a:spcBef>
              <a:spcAft>
                <a:spcPts val="0"/>
              </a:spcAft>
              <a:buNone/>
            </a:pPr>
            <a:endParaRPr dirty="0"/>
          </a:p>
        </p:txBody>
      </p:sp>
      <p:sp>
        <p:nvSpPr>
          <p:cNvPr id="86" name="Google Shape;86;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ffaadc6230_0_21: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342900" lvl="0" indent="-139700" algn="l" rtl="0">
              <a:spcBef>
                <a:spcPts val="1840"/>
              </a:spcBef>
              <a:spcAft>
                <a:spcPts val="0"/>
              </a:spcAft>
              <a:buNone/>
            </a:pPr>
            <a:endParaRPr/>
          </a:p>
        </p:txBody>
      </p:sp>
      <p:sp>
        <p:nvSpPr>
          <p:cNvPr id="152" name="Google Shape;152;g2ffaadc6230_0_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ffaadc6230_0_29: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lnSpc>
                <a:spcPct val="107916"/>
              </a:lnSpc>
              <a:spcBef>
                <a:spcPts val="0"/>
              </a:spcBef>
              <a:spcAft>
                <a:spcPts val="0"/>
              </a:spcAft>
              <a:buNone/>
            </a:pPr>
            <a:r>
              <a:rPr lang="en-US" sz="1400" b="1"/>
              <a:t>Buono is not adopted. (not blood-related, son of adoptive mother’s sister)</a:t>
            </a:r>
            <a:endParaRPr sz="1400" b="1"/>
          </a:p>
          <a:p>
            <a:pPr marL="0" lvl="0" indent="0" algn="l" rtl="0">
              <a:lnSpc>
                <a:spcPct val="107916"/>
              </a:lnSpc>
              <a:spcBef>
                <a:spcPts val="800"/>
              </a:spcBef>
              <a:spcAft>
                <a:spcPts val="0"/>
              </a:spcAft>
              <a:buNone/>
            </a:pPr>
            <a:endParaRPr sz="1100"/>
          </a:p>
          <a:p>
            <a:pPr marL="0" lvl="0" indent="0" algn="l" rtl="0">
              <a:spcBef>
                <a:spcPts val="800"/>
              </a:spcBef>
              <a:spcAft>
                <a:spcPts val="0"/>
              </a:spcAft>
              <a:buNone/>
            </a:pPr>
            <a:endParaRPr/>
          </a:p>
        </p:txBody>
      </p:sp>
      <p:sp>
        <p:nvSpPr>
          <p:cNvPr id="160" name="Google Shape;160;g2ffaadc6230_0_2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ffaadc6230_0_37: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lnSpc>
                <a:spcPct val="107916"/>
              </a:lnSpc>
              <a:spcBef>
                <a:spcPts val="0"/>
              </a:spcBef>
              <a:spcAft>
                <a:spcPts val="0"/>
              </a:spcAft>
              <a:buNone/>
            </a:pPr>
            <a:endParaRPr sz="1100"/>
          </a:p>
          <a:p>
            <a:pPr marL="0" lvl="0" indent="0" algn="l" rtl="0">
              <a:spcBef>
                <a:spcPts val="800"/>
              </a:spcBef>
              <a:spcAft>
                <a:spcPts val="0"/>
              </a:spcAft>
              <a:buNone/>
            </a:pPr>
            <a:endParaRPr/>
          </a:p>
        </p:txBody>
      </p:sp>
      <p:sp>
        <p:nvSpPr>
          <p:cNvPr id="168" name="Google Shape;168;g2ffaadc6230_0_3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ffaadc6230_0_53: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457200" lvl="0" indent="-304800" algn="l" rtl="0">
              <a:lnSpc>
                <a:spcPct val="95000"/>
              </a:lnSpc>
              <a:spcBef>
                <a:spcPts val="1200"/>
              </a:spcBef>
              <a:spcAft>
                <a:spcPts val="0"/>
              </a:spcAft>
              <a:buClr>
                <a:schemeClr val="dk1"/>
              </a:buClr>
              <a:buSzPts val="1200"/>
              <a:buChar char="●"/>
            </a:pPr>
            <a:r>
              <a:rPr lang="en-US" b="1"/>
              <a:t>The creator of ACS, Kirschner, financially benefits from ACS (writes books and is paid to testify as a witness in trials).</a:t>
            </a:r>
            <a:endParaRPr/>
          </a:p>
        </p:txBody>
      </p:sp>
      <p:sp>
        <p:nvSpPr>
          <p:cNvPr id="176" name="Google Shape;176;g2ffaadc6230_0_5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ffaadc6230_0_6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t>Research on adopted individuals' outcomes:</a:t>
            </a:r>
            <a:endParaRPr/>
          </a:p>
          <a:p>
            <a:pPr marL="457200" lvl="0" indent="-304800" algn="l" rtl="0">
              <a:lnSpc>
                <a:spcPct val="115000"/>
              </a:lnSpc>
              <a:spcBef>
                <a:spcPts val="1200"/>
              </a:spcBef>
              <a:spcAft>
                <a:spcPts val="0"/>
              </a:spcAft>
              <a:buClr>
                <a:schemeClr val="dk1"/>
              </a:buClr>
              <a:buSzPts val="1200"/>
              <a:buChar char="●"/>
            </a:pPr>
            <a:r>
              <a:rPr lang="en-US"/>
              <a:t>Studies generally show that most adopted children adjust well, though some may face challenges related to identity formation or attachment.</a:t>
            </a:r>
            <a:endParaRPr/>
          </a:p>
          <a:p>
            <a:pPr marL="457200" lvl="0" indent="-304800" algn="l" rtl="0">
              <a:lnSpc>
                <a:spcPct val="115000"/>
              </a:lnSpc>
              <a:spcBef>
                <a:spcPts val="0"/>
              </a:spcBef>
              <a:spcAft>
                <a:spcPts val="0"/>
              </a:spcAft>
              <a:buClr>
                <a:schemeClr val="dk1"/>
              </a:buClr>
              <a:buSzPts val="1200"/>
              <a:buChar char="●"/>
            </a:pPr>
            <a:r>
              <a:rPr lang="en-US"/>
              <a:t>Research indicates that the vast majority of adopted individuals lead normal, healthy lives and are not predisposed to criminal behavior.</a:t>
            </a:r>
            <a:endParaRPr/>
          </a:p>
          <a:p>
            <a:pPr marL="457200" lvl="0" indent="-304800" algn="l" rtl="0">
              <a:lnSpc>
                <a:spcPct val="115000"/>
              </a:lnSpc>
              <a:spcBef>
                <a:spcPts val="0"/>
              </a:spcBef>
              <a:spcAft>
                <a:spcPts val="0"/>
              </a:spcAft>
              <a:buClr>
                <a:schemeClr val="dk1"/>
              </a:buClr>
              <a:buSzPts val="1200"/>
              <a:buChar char="●"/>
            </a:pPr>
            <a:r>
              <a:rPr lang="en-US"/>
              <a:t>Studies on media portrayals of adoption and their impact on public perception could be valuable.</a:t>
            </a:r>
            <a:endParaRPr/>
          </a:p>
          <a:p>
            <a:pPr marL="0" lvl="0" indent="0" algn="l" rtl="0">
              <a:lnSpc>
                <a:spcPct val="95000"/>
              </a:lnSpc>
              <a:spcBef>
                <a:spcPts val="1200"/>
              </a:spcBef>
              <a:spcAft>
                <a:spcPts val="0"/>
              </a:spcAft>
              <a:buClr>
                <a:schemeClr val="dk1"/>
              </a:buClr>
              <a:buSzPts val="440"/>
              <a:buFont typeface="Arial"/>
              <a:buNone/>
            </a:pPr>
            <a:r>
              <a:rPr lang="en-US"/>
              <a:t>Alternative perspectives:</a:t>
            </a:r>
            <a:endParaRPr/>
          </a:p>
          <a:p>
            <a:pPr marL="457200" lvl="0" indent="-304800" algn="l" rtl="0">
              <a:lnSpc>
                <a:spcPct val="95000"/>
              </a:lnSpc>
              <a:spcBef>
                <a:spcPts val="1200"/>
              </a:spcBef>
              <a:spcAft>
                <a:spcPts val="0"/>
              </a:spcAft>
              <a:buClr>
                <a:schemeClr val="dk1"/>
              </a:buClr>
              <a:buSzPts val="1200"/>
              <a:buChar char="●"/>
            </a:pPr>
            <a:r>
              <a:rPr lang="en-US"/>
              <a:t>More recent research tends to focus on specific aspects of adopted children's experiences, such as attachment, identity formation, and adjustment, rather than a syndromic approach.</a:t>
            </a:r>
            <a:endParaRPr/>
          </a:p>
          <a:p>
            <a:pPr marL="457200" lvl="0" indent="-304800" algn="l" rtl="0">
              <a:lnSpc>
                <a:spcPct val="95000"/>
              </a:lnSpc>
              <a:spcBef>
                <a:spcPts val="0"/>
              </a:spcBef>
              <a:spcAft>
                <a:spcPts val="0"/>
              </a:spcAft>
              <a:buClr>
                <a:schemeClr val="dk1"/>
              </a:buClr>
              <a:buSzPts val="1200"/>
              <a:buChar char="●"/>
            </a:pPr>
            <a:r>
              <a:rPr lang="en-US"/>
              <a:t>Studies have shown that while some adopted children may face unique challenges, the majority adjust well and do not exhibit severe psychological problems.</a:t>
            </a:r>
            <a:endParaRPr/>
          </a:p>
          <a:p>
            <a:pPr marL="0" lvl="0" indent="0" algn="l" rtl="0">
              <a:lnSpc>
                <a:spcPct val="95000"/>
              </a:lnSpc>
              <a:spcBef>
                <a:spcPts val="1200"/>
              </a:spcBef>
              <a:spcAft>
                <a:spcPts val="0"/>
              </a:spcAft>
              <a:buClr>
                <a:schemeClr val="dk1"/>
              </a:buClr>
              <a:buSzPts val="440"/>
              <a:buFont typeface="Arial"/>
              <a:buNone/>
            </a:pPr>
            <a:r>
              <a:rPr lang="en-US"/>
              <a:t>Ethical considerations:</a:t>
            </a:r>
            <a:endParaRPr/>
          </a:p>
          <a:p>
            <a:pPr marL="457200" lvl="0" indent="-304800" algn="l" rtl="0">
              <a:lnSpc>
                <a:spcPct val="95000"/>
              </a:lnSpc>
              <a:spcBef>
                <a:spcPts val="1200"/>
              </a:spcBef>
              <a:spcAft>
                <a:spcPts val="0"/>
              </a:spcAft>
              <a:buClr>
                <a:schemeClr val="dk1"/>
              </a:buClr>
              <a:buSzPts val="1200"/>
              <a:buChar char="●"/>
            </a:pPr>
            <a:r>
              <a:rPr lang="en-US"/>
              <a:t>Some researchers argue that focusing on a syndrome specific to adopted children could lead to harmful stereotyping and discrimination</a:t>
            </a:r>
            <a:endParaRPr/>
          </a:p>
          <a:p>
            <a:pPr marL="457200" lvl="0" indent="-304800" algn="l" rtl="0">
              <a:lnSpc>
                <a:spcPct val="107916"/>
              </a:lnSpc>
              <a:spcBef>
                <a:spcPts val="0"/>
              </a:spcBef>
              <a:spcAft>
                <a:spcPts val="0"/>
              </a:spcAft>
              <a:buClr>
                <a:schemeClr val="dk1"/>
              </a:buClr>
              <a:buSzPts val="1200"/>
              <a:buChar char="●"/>
            </a:pPr>
            <a:r>
              <a:rPr lang="en-US"/>
              <a:t>Labeling ALL adopted children by using the ACS is damaging to those without any issues. There are other terms that could be used. Self-fulfilling prophecy can also come into play.</a:t>
            </a:r>
            <a:endParaRPr/>
          </a:p>
          <a:p>
            <a:pPr marL="457200" lvl="0" indent="-304800" algn="l" rtl="0">
              <a:lnSpc>
                <a:spcPct val="107916"/>
              </a:lnSpc>
              <a:spcBef>
                <a:spcPts val="0"/>
              </a:spcBef>
              <a:spcAft>
                <a:spcPts val="0"/>
              </a:spcAft>
              <a:buClr>
                <a:schemeClr val="dk1"/>
              </a:buClr>
              <a:buSzPts val="1200"/>
              <a:buChar char="●"/>
            </a:pPr>
            <a:r>
              <a:rPr lang="en-US"/>
              <a:t>Non-adopted children/adults life experiences can also include abandonment/trauma. </a:t>
            </a:r>
            <a:endParaRPr/>
          </a:p>
          <a:p>
            <a:pPr marL="457200" lvl="0" indent="-381000" algn="l" rtl="0">
              <a:lnSpc>
                <a:spcPct val="107916"/>
              </a:lnSpc>
              <a:spcBef>
                <a:spcPts val="0"/>
              </a:spcBef>
              <a:spcAft>
                <a:spcPts val="0"/>
              </a:spcAft>
              <a:buClr>
                <a:schemeClr val="dk1"/>
              </a:buClr>
              <a:buSzPts val="2400"/>
              <a:buChar char="●"/>
            </a:pPr>
            <a:endParaRPr sz="2400" b="1"/>
          </a:p>
          <a:p>
            <a:pPr marL="0" lvl="0" indent="0" algn="l" rtl="0">
              <a:lnSpc>
                <a:spcPct val="107916"/>
              </a:lnSpc>
              <a:spcBef>
                <a:spcPts val="800"/>
              </a:spcBef>
              <a:spcAft>
                <a:spcPts val="0"/>
              </a:spcAft>
              <a:buNone/>
            </a:pPr>
            <a:endParaRPr sz="1100"/>
          </a:p>
          <a:p>
            <a:pPr marL="0" lvl="0" indent="0" algn="l" rtl="0">
              <a:spcBef>
                <a:spcPts val="800"/>
              </a:spcBef>
              <a:spcAft>
                <a:spcPts val="0"/>
              </a:spcAft>
              <a:buNone/>
            </a:pPr>
            <a:endParaRPr/>
          </a:p>
        </p:txBody>
      </p:sp>
      <p:sp>
        <p:nvSpPr>
          <p:cNvPr id="183" name="Google Shape;183;g2ffaadc6230_0_6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03d7200558_0_3: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457200" lvl="0" indent="-298450" algn="l" rtl="0">
              <a:lnSpc>
                <a:spcPct val="115000"/>
              </a:lnSpc>
              <a:spcBef>
                <a:spcPts val="1200"/>
              </a:spcBef>
              <a:spcAft>
                <a:spcPts val="0"/>
              </a:spcAft>
              <a:buClr>
                <a:schemeClr val="dk1"/>
              </a:buClr>
              <a:buSzPts val="1100"/>
              <a:buAutoNum type="arabicPeriod"/>
            </a:pPr>
            <a:r>
              <a:rPr lang="en-US" sz="1100"/>
              <a:t>There is no established scientific connection between adoption or any proposed "Adopted Child Syndrome" (ACS) and serial killing.</a:t>
            </a:r>
            <a:endParaRPr sz="1100"/>
          </a:p>
          <a:p>
            <a:pPr marL="457200" lvl="0" indent="-298450" algn="l" rtl="0">
              <a:lnSpc>
                <a:spcPct val="115000"/>
              </a:lnSpc>
              <a:spcBef>
                <a:spcPts val="0"/>
              </a:spcBef>
              <a:spcAft>
                <a:spcPts val="0"/>
              </a:spcAft>
              <a:buClr>
                <a:schemeClr val="dk1"/>
              </a:buClr>
              <a:buSzPts val="1100"/>
              <a:buAutoNum type="arabicPeriod"/>
            </a:pPr>
            <a:r>
              <a:rPr lang="en-US" sz="1100"/>
              <a:t>"Adopted Child Syndrome" is not a recognized clinical diagnosis. It's a controversial concept that has been largely discredited by adoption experts and mental health professionals.</a:t>
            </a:r>
            <a:endParaRPr sz="1100"/>
          </a:p>
          <a:p>
            <a:pPr marL="457200" lvl="0" indent="-298450" algn="l" rtl="0">
              <a:lnSpc>
                <a:spcPct val="115000"/>
              </a:lnSpc>
              <a:spcBef>
                <a:spcPts val="0"/>
              </a:spcBef>
              <a:spcAft>
                <a:spcPts val="0"/>
              </a:spcAft>
              <a:buClr>
                <a:schemeClr val="dk1"/>
              </a:buClr>
              <a:buSzPts val="1100"/>
              <a:buAutoNum type="arabicPeriod"/>
            </a:pPr>
            <a:r>
              <a:rPr lang="en-US" sz="1100"/>
              <a:t>The vast majority of adopted individuals lead normal, non-violent lives. It would be highly inaccurate and potentially harmful to suggest any inherent link between adoption and violent behavior.</a:t>
            </a:r>
            <a:endParaRPr sz="1100"/>
          </a:p>
          <a:p>
            <a:pPr marL="0" lvl="0" indent="0" algn="l" rtl="0">
              <a:lnSpc>
                <a:spcPct val="115000"/>
              </a:lnSpc>
              <a:spcBef>
                <a:spcPts val="1200"/>
              </a:spcBef>
              <a:spcAft>
                <a:spcPts val="0"/>
              </a:spcAft>
              <a:buClr>
                <a:schemeClr val="dk1"/>
              </a:buClr>
              <a:buSzPts val="1100"/>
              <a:buFont typeface="Arial"/>
              <a:buNone/>
            </a:pPr>
            <a:r>
              <a:rPr lang="en-US" sz="1100"/>
              <a:t>That said, Why does this misconception exist:</a:t>
            </a:r>
            <a:endParaRPr sz="1100"/>
          </a:p>
          <a:p>
            <a:pPr marL="457200" lvl="0" indent="-298450" algn="l" rtl="0">
              <a:lnSpc>
                <a:spcPct val="115000"/>
              </a:lnSpc>
              <a:spcBef>
                <a:spcPts val="1200"/>
              </a:spcBef>
              <a:spcAft>
                <a:spcPts val="0"/>
              </a:spcAft>
              <a:buClr>
                <a:schemeClr val="dk1"/>
              </a:buClr>
              <a:buSzPts val="1100"/>
              <a:buAutoNum type="arabicPeriod"/>
            </a:pPr>
            <a:r>
              <a:rPr lang="en-US" sz="1100"/>
              <a:t>Media portrayal: Occasional high-profile cases of criminals who happen to be adopted have sometimes been sensationalized in the media, potentially creating a false impression.</a:t>
            </a:r>
            <a:endParaRPr sz="1100"/>
          </a:p>
          <a:p>
            <a:pPr marL="0" lvl="0" indent="0" algn="l" rtl="0">
              <a:lnSpc>
                <a:spcPct val="107916"/>
              </a:lnSpc>
              <a:spcBef>
                <a:spcPts val="1200"/>
              </a:spcBef>
              <a:spcAft>
                <a:spcPts val="0"/>
              </a:spcAft>
              <a:buNone/>
            </a:pPr>
            <a:endParaRPr sz="1100"/>
          </a:p>
          <a:p>
            <a:pPr marL="0" lvl="0" indent="0" algn="l" rtl="0">
              <a:spcBef>
                <a:spcPts val="800"/>
              </a:spcBef>
              <a:spcAft>
                <a:spcPts val="0"/>
              </a:spcAft>
              <a:buNone/>
            </a:pPr>
            <a:endParaRPr/>
          </a:p>
        </p:txBody>
      </p:sp>
      <p:sp>
        <p:nvSpPr>
          <p:cNvPr id="190" name="Google Shape;190;g303d7200558_0_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ffaadc6230_0_72: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lnSpc>
                <a:spcPct val="107916"/>
              </a:lnSpc>
              <a:spcBef>
                <a:spcPts val="0"/>
              </a:spcBef>
              <a:spcAft>
                <a:spcPts val="0"/>
              </a:spcAft>
              <a:buNone/>
            </a:pPr>
            <a:endParaRPr sz="1100"/>
          </a:p>
          <a:p>
            <a:pPr marL="0" lvl="0" indent="0" algn="l" rtl="0">
              <a:spcBef>
                <a:spcPts val="800"/>
              </a:spcBef>
              <a:spcAft>
                <a:spcPts val="0"/>
              </a:spcAft>
              <a:buNone/>
            </a:pPr>
            <a:endParaRPr/>
          </a:p>
        </p:txBody>
      </p:sp>
      <p:sp>
        <p:nvSpPr>
          <p:cNvPr id="197" name="Google Shape;197;g2ffaadc6230_0_7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04" name="Google Shape;204;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07f208c8c6_0_14: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b="1" dirty="0"/>
              <a:t>Before going into Adopted Child Syndrome, I want to briefly show how adoption can create trauma, in fact some of the trauma may begin as early as in utero or at birth with loss of innate trust. There are many layers of trauma, from something as simple as loss of identity, or realizing that you have no information on your medical history, genetic history or genealogical background. You may not look like any of your adoptive family and that can also cause a loss of identity. Loss of a healthy stress response system which is due to the initial separation from the mother, regardless of whether at birth or later. Disenfranchised grief is also part of the trauma, as you may be told how lucky you are to be saved and your loss of your personal history is dismissed. </a:t>
            </a:r>
            <a:endParaRPr b="1" dirty="0"/>
          </a:p>
        </p:txBody>
      </p:sp>
      <p:sp>
        <p:nvSpPr>
          <p:cNvPr id="94" name="Google Shape;94;g307f208c8c6_0_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457200" lvl="0" indent="-304800" algn="l" rtl="0">
              <a:lnSpc>
                <a:spcPct val="115000"/>
              </a:lnSpc>
              <a:spcBef>
                <a:spcPts val="0"/>
              </a:spcBef>
              <a:spcAft>
                <a:spcPts val="0"/>
              </a:spcAft>
              <a:buClr>
                <a:schemeClr val="dk1"/>
              </a:buClr>
              <a:buSzPts val="1200"/>
              <a:buFont typeface="Calibri"/>
              <a:buChar char="•"/>
            </a:pPr>
            <a:r>
              <a:rPr lang="en-US" b="1" dirty="0"/>
              <a:t>ACS was introduced in the 1980s by Dr. David Kirschner</a:t>
            </a:r>
            <a:endParaRPr b="1" dirty="0"/>
          </a:p>
          <a:p>
            <a:pPr marL="457200" lvl="0" indent="-304800" algn="l" rtl="0">
              <a:lnSpc>
                <a:spcPct val="115000"/>
              </a:lnSpc>
              <a:spcBef>
                <a:spcPts val="0"/>
              </a:spcBef>
              <a:spcAft>
                <a:spcPts val="0"/>
              </a:spcAft>
              <a:buClr>
                <a:schemeClr val="dk1"/>
              </a:buClr>
              <a:buSzPts val="1200"/>
              <a:buFont typeface="Calibri"/>
              <a:buChar char="•"/>
            </a:pPr>
            <a:r>
              <a:rPr lang="en-US" b="1" dirty="0"/>
              <a:t>ACS is a condition that includes symptoms such as stealing, pathological lying, episodes of running away from home, sexual promiscuity, violent acts,  learning difficulties, obsession with fantasies surrounding their birth family, lack of impulse control, and extreme antisocial behavior.</a:t>
            </a:r>
            <a:endParaRPr b="1" dirty="0"/>
          </a:p>
          <a:p>
            <a:pPr marL="457200" lvl="0" indent="-304800" algn="l" rtl="0">
              <a:lnSpc>
                <a:spcPct val="115000"/>
              </a:lnSpc>
              <a:spcBef>
                <a:spcPts val="0"/>
              </a:spcBef>
              <a:spcAft>
                <a:spcPts val="0"/>
              </a:spcAft>
              <a:buClr>
                <a:schemeClr val="dk1"/>
              </a:buClr>
              <a:buSzPts val="1200"/>
              <a:buChar char="•"/>
            </a:pPr>
            <a:r>
              <a:rPr lang="en-US" b="1" dirty="0"/>
              <a:t>However, these symptoms also occur in numerous teens/young adults who are not adopted!</a:t>
            </a:r>
            <a:endParaRPr b="1" dirty="0"/>
          </a:p>
        </p:txBody>
      </p:sp>
      <p:sp>
        <p:nvSpPr>
          <p:cNvPr id="101" name="Google Shape;101;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3200"/>
              <a:buFont typeface="Arial"/>
              <a:buNone/>
            </a:pPr>
            <a:r>
              <a:rPr lang="en-US" b="1"/>
              <a:t>Studies show that most adopted children are well adjusted, although some may face challenges related to identity formation or attachment. </a:t>
            </a:r>
            <a:r>
              <a:rPr lang="en-US" b="1" dirty="0"/>
              <a:t>The vast majority are not predisposed to criminal behaviors. </a:t>
            </a:r>
            <a:endParaRPr b="1" dirty="0"/>
          </a:p>
          <a:p>
            <a:pPr marL="0" lvl="0" indent="0" algn="l" rtl="0">
              <a:spcBef>
                <a:spcPts val="0"/>
              </a:spcBef>
              <a:spcAft>
                <a:spcPts val="0"/>
              </a:spcAft>
              <a:buClr>
                <a:schemeClr val="dk1"/>
              </a:buClr>
              <a:buSzPts val="3200"/>
              <a:buFont typeface="Arial"/>
              <a:buNone/>
            </a:pPr>
            <a:r>
              <a:rPr lang="en-US" b="1" dirty="0"/>
              <a:t>The relationship between adoption, mental health, and criminal behavior is complex and influenced by many factors. Some studies suggest that adopted individuals may have a slightly higher risk of mental health issues compared to non-adopted peers. Factors that may contribute to mental health challenges include early life experiences, genetic predispositions, and adjustment difficulties.</a:t>
            </a:r>
            <a:endParaRPr b="1" dirty="0"/>
          </a:p>
          <a:p>
            <a:pPr marL="0" lvl="0" indent="0" algn="l" rtl="0">
              <a:spcBef>
                <a:spcPts val="0"/>
              </a:spcBef>
              <a:spcAft>
                <a:spcPts val="0"/>
              </a:spcAft>
              <a:buClr>
                <a:schemeClr val="dk1"/>
              </a:buClr>
              <a:buSzPts val="3200"/>
              <a:buFont typeface="Arial"/>
              <a:buNone/>
            </a:pPr>
            <a:r>
              <a:rPr lang="en-US" b="1" dirty="0"/>
              <a:t>There is no established causal link between adoption and extreme criminal behavior.</a:t>
            </a:r>
            <a:endParaRPr b="1" dirty="0"/>
          </a:p>
          <a:p>
            <a:pPr marL="0" lvl="0" indent="0" algn="l" rtl="0">
              <a:spcBef>
                <a:spcPts val="0"/>
              </a:spcBef>
              <a:spcAft>
                <a:spcPts val="0"/>
              </a:spcAft>
              <a:buClr>
                <a:schemeClr val="dk1"/>
              </a:buClr>
              <a:buSzPts val="3200"/>
              <a:buFont typeface="Arial"/>
              <a:buNone/>
            </a:pPr>
            <a:endParaRPr dirty="0"/>
          </a:p>
          <a:p>
            <a:pPr marL="0" lvl="0" indent="0" algn="l" rtl="0">
              <a:spcBef>
                <a:spcPts val="0"/>
              </a:spcBef>
              <a:spcAft>
                <a:spcPts val="0"/>
              </a:spcAft>
              <a:buClr>
                <a:schemeClr val="dk1"/>
              </a:buClr>
              <a:buSzPts val="3200"/>
              <a:buFont typeface="Arial"/>
              <a:buNone/>
            </a:pPr>
            <a:endParaRPr dirty="0"/>
          </a:p>
          <a:p>
            <a:pPr marL="0" lvl="0" indent="0" algn="l" rtl="0">
              <a:spcBef>
                <a:spcPts val="0"/>
              </a:spcBef>
              <a:spcAft>
                <a:spcPts val="0"/>
              </a:spcAft>
              <a:buClr>
                <a:schemeClr val="dk1"/>
              </a:buClr>
              <a:buSzPts val="3200"/>
              <a:buFont typeface="Arial"/>
              <a:buNone/>
            </a:pPr>
            <a:endParaRPr sz="3200" dirty="0"/>
          </a:p>
          <a:p>
            <a:pPr marL="0" lvl="0" indent="0" algn="l" rtl="0">
              <a:lnSpc>
                <a:spcPct val="107916"/>
              </a:lnSpc>
              <a:spcBef>
                <a:spcPts val="0"/>
              </a:spcBef>
              <a:spcAft>
                <a:spcPts val="800"/>
              </a:spcAft>
              <a:buClr>
                <a:schemeClr val="dk1"/>
              </a:buClr>
              <a:buSzPts val="1100"/>
              <a:buFont typeface="Arial"/>
              <a:buNone/>
            </a:pPr>
            <a:endParaRPr dirty="0"/>
          </a:p>
        </p:txBody>
      </p:sp>
      <p:sp>
        <p:nvSpPr>
          <p:cNvPr id="108" name="Google Shape;108;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lnSpc>
                <a:spcPct val="100000"/>
              </a:lnSpc>
              <a:spcBef>
                <a:spcPts val="0"/>
              </a:spcBef>
              <a:spcAft>
                <a:spcPts val="0"/>
              </a:spcAft>
              <a:buNone/>
            </a:pPr>
            <a:r>
              <a:rPr lang="en-US" b="1">
                <a:latin typeface="Times New Roman"/>
                <a:ea typeface="Times New Roman"/>
                <a:cs typeface="Times New Roman"/>
                <a:sym typeface="Times New Roman"/>
              </a:rPr>
              <a:t>Adoptees are 2% of children in the United States.</a:t>
            </a:r>
            <a:endParaRPr b="1">
              <a:latin typeface="Times New Roman"/>
              <a:ea typeface="Times New Roman"/>
              <a:cs typeface="Times New Roman"/>
              <a:sym typeface="Times New Roman"/>
            </a:endParaRPr>
          </a:p>
          <a:p>
            <a:pPr marL="0" lvl="0" indent="0" algn="l" rtl="0">
              <a:lnSpc>
                <a:spcPct val="100000"/>
              </a:lnSpc>
              <a:spcBef>
                <a:spcPts val="0"/>
              </a:spcBef>
              <a:spcAft>
                <a:spcPts val="0"/>
              </a:spcAft>
              <a:buNone/>
            </a:pPr>
            <a:r>
              <a:rPr lang="en-US" b="1">
                <a:latin typeface="Times New Roman"/>
                <a:ea typeface="Times New Roman"/>
                <a:cs typeface="Times New Roman"/>
                <a:sym typeface="Times New Roman"/>
              </a:rPr>
              <a:t>make up 4-5% of outpatient mental health facilities </a:t>
            </a:r>
            <a:endParaRPr b="1">
              <a:latin typeface="Times New Roman"/>
              <a:ea typeface="Times New Roman"/>
              <a:cs typeface="Times New Roman"/>
              <a:sym typeface="Times New Roman"/>
            </a:endParaRPr>
          </a:p>
          <a:p>
            <a:pPr marL="0" lvl="0" indent="0" algn="l" rtl="0">
              <a:lnSpc>
                <a:spcPct val="100000"/>
              </a:lnSpc>
              <a:spcBef>
                <a:spcPts val="0"/>
              </a:spcBef>
              <a:spcAft>
                <a:spcPts val="0"/>
              </a:spcAft>
              <a:buNone/>
            </a:pPr>
            <a:r>
              <a:rPr lang="en-US" b="1">
                <a:latin typeface="Times New Roman"/>
                <a:ea typeface="Times New Roman"/>
                <a:cs typeface="Times New Roman"/>
                <a:sym typeface="Times New Roman"/>
              </a:rPr>
              <a:t>10-15% of residential care facilities </a:t>
            </a:r>
            <a:endParaRPr b="1">
              <a:latin typeface="Times New Roman"/>
              <a:ea typeface="Times New Roman"/>
              <a:cs typeface="Times New Roman"/>
              <a:sym typeface="Times New Roman"/>
            </a:endParaRPr>
          </a:p>
          <a:p>
            <a:pPr marL="0" lvl="0" indent="0" algn="l" rtl="0">
              <a:lnSpc>
                <a:spcPct val="100000"/>
              </a:lnSpc>
              <a:spcBef>
                <a:spcPts val="0"/>
              </a:spcBef>
              <a:spcAft>
                <a:spcPts val="0"/>
              </a:spcAft>
              <a:buNone/>
            </a:pPr>
            <a:r>
              <a:rPr lang="en-US" b="1">
                <a:latin typeface="Times New Roman"/>
                <a:ea typeface="Times New Roman"/>
                <a:cs typeface="Times New Roman"/>
                <a:sym typeface="Times New Roman"/>
              </a:rPr>
              <a:t>Adopted children are 2x as likely to have ADHD or Oppositional defiant disorder</a:t>
            </a:r>
            <a:endParaRPr b="1">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3200"/>
              <a:buFont typeface="Arial"/>
              <a:buNone/>
            </a:pPr>
            <a:r>
              <a:rPr lang="en-US" b="1">
                <a:latin typeface="Times New Roman"/>
                <a:ea typeface="Times New Roman"/>
                <a:cs typeface="Times New Roman"/>
                <a:sym typeface="Times New Roman"/>
              </a:rPr>
              <a:t>Some studies have found a slight overrepresentation of adopted individuals in certain offender populations, but these findings are controversial and subject to methodological critiques.</a:t>
            </a:r>
            <a:endParaRPr b="1">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a:latin typeface="Times New Roman"/>
              <a:ea typeface="Times New Roman"/>
              <a:cs typeface="Times New Roman"/>
              <a:sym typeface="Times New Roman"/>
            </a:endParaRPr>
          </a:p>
        </p:txBody>
      </p:sp>
      <p:sp>
        <p:nvSpPr>
          <p:cNvPr id="115" name="Google Shape;115;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ffaadc6230_0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457200" lvl="0" indent="0" algn="l" rtl="0">
              <a:spcBef>
                <a:spcPts val="0"/>
              </a:spcBef>
              <a:spcAft>
                <a:spcPts val="0"/>
              </a:spcAft>
              <a:buNone/>
            </a:pPr>
            <a:r>
              <a:rPr lang="en-US" b="1">
                <a:latin typeface="Times New Roman"/>
                <a:ea typeface="Times New Roman"/>
                <a:cs typeface="Times New Roman"/>
                <a:sym typeface="Times New Roman"/>
              </a:rPr>
              <a:t>In 1986, Dr. David Kirschner, the clinical psychologist who coined the term “Adopted Child Syndrome,” served as a defense witness in the trial of Patrick DeGelleke. Patrick DeGelleke, a 15-year-old adoptee who set fire to the house of his adopted family, was charged with second-degree murder and arson. The fire resulted in the death of his adoptive parents, John and Judith DeGelleke. Although DeGelleke was convicted without an insanity plea, defendants began to use ACS as a legal defense, and Kirschner went on to testify at other trials as an expert in ACS (Riben, 2014). </a:t>
            </a:r>
            <a:endParaRPr b="1">
              <a:latin typeface="Times New Roman"/>
              <a:ea typeface="Times New Roman"/>
              <a:cs typeface="Times New Roman"/>
              <a:sym typeface="Times New Roman"/>
            </a:endParaRPr>
          </a:p>
          <a:p>
            <a:pPr marL="457200" lvl="0" indent="0" algn="l" rtl="0">
              <a:spcBef>
                <a:spcPts val="0"/>
              </a:spcBef>
              <a:spcAft>
                <a:spcPts val="0"/>
              </a:spcAft>
              <a:buNone/>
            </a:pPr>
            <a:endParaRPr b="1">
              <a:latin typeface="Times New Roman"/>
              <a:ea typeface="Times New Roman"/>
              <a:cs typeface="Times New Roman"/>
              <a:sym typeface="Times New Roman"/>
            </a:endParaRPr>
          </a:p>
          <a:p>
            <a:pPr marL="457200" lvl="0" indent="0" algn="l" rtl="0">
              <a:spcBef>
                <a:spcPts val="0"/>
              </a:spcBef>
              <a:spcAft>
                <a:spcPts val="0"/>
              </a:spcAft>
              <a:buNone/>
            </a:pPr>
            <a:r>
              <a:rPr lang="en-US" b="1">
                <a:latin typeface="Times New Roman"/>
                <a:ea typeface="Times New Roman"/>
                <a:cs typeface="Times New Roman"/>
                <a:sym typeface="Times New Roman"/>
              </a:rPr>
              <a:t>Rifkin would use the ACS insanity defense in his trial in 1994.</a:t>
            </a:r>
            <a:endParaRPr b="1">
              <a:latin typeface="Times New Roman"/>
              <a:ea typeface="Times New Roman"/>
              <a:cs typeface="Times New Roman"/>
              <a:sym typeface="Times New Roman"/>
            </a:endParaRPr>
          </a:p>
        </p:txBody>
      </p:sp>
      <p:sp>
        <p:nvSpPr>
          <p:cNvPr id="122" name="Google Shape;122;g2ffaadc6230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ffaadc6230_0_7: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000" b="1">
                <a:latin typeface="Arial"/>
                <a:ea typeface="Arial"/>
                <a:cs typeface="Arial"/>
                <a:sym typeface="Arial"/>
              </a:rPr>
              <a:t>DSM's rigorous inclusion criteria</a:t>
            </a:r>
            <a:endParaRPr sz="1000" b="1">
              <a:latin typeface="Arial"/>
              <a:ea typeface="Arial"/>
              <a:cs typeface="Arial"/>
              <a:sym typeface="Arial"/>
            </a:endParaRPr>
          </a:p>
          <a:p>
            <a:pPr marL="457200" lvl="0" indent="0" algn="l" rtl="0">
              <a:lnSpc>
                <a:spcPct val="100000"/>
              </a:lnSpc>
              <a:spcBef>
                <a:spcPts val="1200"/>
              </a:spcBef>
              <a:spcAft>
                <a:spcPts val="0"/>
              </a:spcAft>
              <a:buNone/>
            </a:pPr>
            <a:r>
              <a:rPr lang="en-US" sz="1000" b="1">
                <a:latin typeface="Arial"/>
                <a:ea typeface="Arial"/>
                <a:cs typeface="Arial"/>
                <a:sym typeface="Arial"/>
              </a:rPr>
              <a:t>The DSM requires extensive research, clinical evidence, and professional consensus before including new disorders.</a:t>
            </a:r>
            <a:endParaRPr sz="1000" b="1">
              <a:latin typeface="Arial"/>
              <a:ea typeface="Arial"/>
              <a:cs typeface="Arial"/>
              <a:sym typeface="Arial"/>
            </a:endParaRPr>
          </a:p>
          <a:p>
            <a:pPr marL="457200" lvl="0" indent="0" algn="l" rtl="0">
              <a:lnSpc>
                <a:spcPct val="100000"/>
              </a:lnSpc>
              <a:spcBef>
                <a:spcPts val="1200"/>
              </a:spcBef>
              <a:spcAft>
                <a:spcPts val="0"/>
              </a:spcAft>
              <a:buNone/>
            </a:pPr>
            <a:r>
              <a:rPr lang="en-US" sz="1000" b="1">
                <a:latin typeface="Arial"/>
                <a:ea typeface="Arial"/>
                <a:cs typeface="Arial"/>
                <a:sym typeface="Arial"/>
              </a:rPr>
              <a:t>"Adopted Child Syndrome" does not meet these stringent criteria.</a:t>
            </a:r>
            <a:endParaRPr sz="1000" b="1">
              <a:latin typeface="Arial"/>
              <a:ea typeface="Arial"/>
              <a:cs typeface="Arial"/>
              <a:sym typeface="Arial"/>
            </a:endParaRPr>
          </a:p>
          <a:p>
            <a:pPr marL="0" lvl="0" indent="0" algn="l" rtl="0">
              <a:lnSpc>
                <a:spcPct val="100000"/>
              </a:lnSpc>
              <a:spcBef>
                <a:spcPts val="1200"/>
              </a:spcBef>
              <a:spcAft>
                <a:spcPts val="0"/>
              </a:spcAft>
              <a:buNone/>
            </a:pPr>
            <a:r>
              <a:rPr lang="en-US" sz="1000" b="1">
                <a:latin typeface="Arial"/>
                <a:ea typeface="Arial"/>
                <a:cs typeface="Arial"/>
                <a:sym typeface="Arial"/>
              </a:rPr>
              <a:t>Lack of scientific validity:</a:t>
            </a:r>
            <a:endParaRPr sz="1000" b="1">
              <a:latin typeface="Arial"/>
              <a:ea typeface="Arial"/>
              <a:cs typeface="Arial"/>
              <a:sym typeface="Arial"/>
            </a:endParaRPr>
          </a:p>
          <a:p>
            <a:pPr marL="914400" lvl="1" indent="-292100" algn="l" rtl="0">
              <a:lnSpc>
                <a:spcPct val="100000"/>
              </a:lnSpc>
              <a:spcBef>
                <a:spcPts val="1200"/>
              </a:spcBef>
              <a:spcAft>
                <a:spcPts val="0"/>
              </a:spcAft>
              <a:buClr>
                <a:schemeClr val="dk1"/>
              </a:buClr>
              <a:buSzPts val="1000"/>
              <a:buChar char="○"/>
            </a:pPr>
            <a:r>
              <a:rPr lang="en-US" sz="1000" b="1">
                <a:latin typeface="Arial"/>
                <a:ea typeface="Arial"/>
                <a:cs typeface="Arial"/>
                <a:sym typeface="Arial"/>
              </a:rPr>
              <a:t>There isn't sufficient empirical evidence to support "Adopted Child Syndrome" as a distinct clinical entity.</a:t>
            </a:r>
            <a:endParaRPr sz="1000" b="1">
              <a:latin typeface="Arial"/>
              <a:ea typeface="Arial"/>
              <a:cs typeface="Arial"/>
              <a:sym typeface="Arial"/>
            </a:endParaRPr>
          </a:p>
          <a:p>
            <a:pPr marL="914400" lvl="1" indent="-292100" algn="l" rtl="0">
              <a:lnSpc>
                <a:spcPct val="100000"/>
              </a:lnSpc>
              <a:spcBef>
                <a:spcPts val="0"/>
              </a:spcBef>
              <a:spcAft>
                <a:spcPts val="0"/>
              </a:spcAft>
              <a:buClr>
                <a:schemeClr val="dk1"/>
              </a:buClr>
              <a:buSzPts val="1000"/>
              <a:buChar char="○"/>
            </a:pPr>
            <a:r>
              <a:rPr lang="en-US" sz="1000" b="1">
                <a:latin typeface="Arial"/>
                <a:ea typeface="Arial"/>
                <a:cs typeface="Arial"/>
                <a:sym typeface="Arial"/>
              </a:rPr>
              <a:t>The symptoms attributed to this proposed syndrome overlap with other recognized disorders and are not unique to adopted children.</a:t>
            </a:r>
            <a:endParaRPr sz="1000" b="1">
              <a:latin typeface="Arial"/>
              <a:ea typeface="Arial"/>
              <a:cs typeface="Arial"/>
              <a:sym typeface="Arial"/>
            </a:endParaRPr>
          </a:p>
          <a:p>
            <a:pPr marL="0" lvl="0" indent="0" algn="l" rtl="0">
              <a:lnSpc>
                <a:spcPct val="100000"/>
              </a:lnSpc>
              <a:spcBef>
                <a:spcPts val="1200"/>
              </a:spcBef>
              <a:spcAft>
                <a:spcPts val="0"/>
              </a:spcAft>
              <a:buNone/>
            </a:pPr>
            <a:r>
              <a:rPr lang="en-US" sz="1000" b="1">
                <a:latin typeface="Arial"/>
                <a:ea typeface="Arial"/>
                <a:cs typeface="Arial"/>
                <a:sym typeface="Arial"/>
              </a:rPr>
              <a:t>Absence of consistent diagnostic criteria:</a:t>
            </a:r>
            <a:endParaRPr sz="1000" b="1">
              <a:latin typeface="Arial"/>
              <a:ea typeface="Arial"/>
              <a:cs typeface="Arial"/>
              <a:sym typeface="Arial"/>
            </a:endParaRPr>
          </a:p>
          <a:p>
            <a:pPr marL="914400" lvl="1" indent="-292100" algn="l" rtl="0">
              <a:lnSpc>
                <a:spcPct val="100000"/>
              </a:lnSpc>
              <a:spcBef>
                <a:spcPts val="1200"/>
              </a:spcBef>
              <a:spcAft>
                <a:spcPts val="0"/>
              </a:spcAft>
              <a:buClr>
                <a:schemeClr val="dk1"/>
              </a:buClr>
              <a:buSzPts val="1000"/>
              <a:buChar char="○"/>
            </a:pPr>
            <a:r>
              <a:rPr lang="en-US" sz="1000" b="1">
                <a:latin typeface="Arial"/>
                <a:ea typeface="Arial"/>
                <a:cs typeface="Arial"/>
                <a:sym typeface="Arial"/>
              </a:rPr>
              <a:t>There's no agreed-upon set of symptoms or behaviors that definitively characterize this supposed syndrome.</a:t>
            </a:r>
            <a:endParaRPr sz="1000" b="1">
              <a:latin typeface="Arial"/>
              <a:ea typeface="Arial"/>
              <a:cs typeface="Arial"/>
              <a:sym typeface="Arial"/>
            </a:endParaRPr>
          </a:p>
          <a:p>
            <a:pPr marL="914400" lvl="1" indent="-292100" algn="l" rtl="0">
              <a:lnSpc>
                <a:spcPct val="100000"/>
              </a:lnSpc>
              <a:spcBef>
                <a:spcPts val="0"/>
              </a:spcBef>
              <a:spcAft>
                <a:spcPts val="0"/>
              </a:spcAft>
              <a:buClr>
                <a:schemeClr val="dk1"/>
              </a:buClr>
              <a:buSzPts val="1000"/>
              <a:buChar char="○"/>
            </a:pPr>
            <a:r>
              <a:rPr lang="en-US" sz="1000" b="1">
                <a:latin typeface="Arial"/>
                <a:ea typeface="Arial"/>
                <a:cs typeface="Arial"/>
                <a:sym typeface="Arial"/>
              </a:rPr>
              <a:t>The experiences of adopted children are diverse and cannot be reliably categorized into a single syndrome.</a:t>
            </a:r>
            <a:endParaRPr sz="1000" b="1">
              <a:latin typeface="Arial"/>
              <a:ea typeface="Arial"/>
              <a:cs typeface="Arial"/>
              <a:sym typeface="Arial"/>
            </a:endParaRPr>
          </a:p>
          <a:p>
            <a:pPr marL="0" lvl="0" indent="0" algn="l" rtl="0">
              <a:lnSpc>
                <a:spcPct val="100000"/>
              </a:lnSpc>
              <a:spcBef>
                <a:spcPts val="1200"/>
              </a:spcBef>
              <a:spcAft>
                <a:spcPts val="0"/>
              </a:spcAft>
              <a:buNone/>
            </a:pPr>
            <a:r>
              <a:rPr lang="en-US" sz="1000" b="1">
                <a:latin typeface="Arial"/>
                <a:ea typeface="Arial"/>
                <a:cs typeface="Arial"/>
                <a:sym typeface="Arial"/>
              </a:rPr>
              <a:t>Risk of over-pathologizing:</a:t>
            </a:r>
            <a:endParaRPr sz="1000" b="1">
              <a:latin typeface="Arial"/>
              <a:ea typeface="Arial"/>
              <a:cs typeface="Arial"/>
              <a:sym typeface="Arial"/>
            </a:endParaRPr>
          </a:p>
          <a:p>
            <a:pPr marL="914400" lvl="1" indent="-298450" algn="l" rtl="0">
              <a:lnSpc>
                <a:spcPct val="115000"/>
              </a:lnSpc>
              <a:spcBef>
                <a:spcPts val="1200"/>
              </a:spcBef>
              <a:spcAft>
                <a:spcPts val="0"/>
              </a:spcAft>
              <a:buClr>
                <a:schemeClr val="dk1"/>
              </a:buClr>
              <a:buSzPts val="1100"/>
              <a:buChar char="○"/>
            </a:pPr>
            <a:r>
              <a:rPr lang="en-US" sz="1100" b="1">
                <a:latin typeface="Arial"/>
                <a:ea typeface="Arial"/>
                <a:cs typeface="Arial"/>
                <a:sym typeface="Arial"/>
              </a:rPr>
              <a:t>Including such a diagnosis could lead to the medicalization of normal adjustment challenges that some adopted children may face.</a:t>
            </a:r>
            <a:endParaRPr sz="1100" b="1">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en-US" sz="1100" b="1">
                <a:latin typeface="Arial"/>
                <a:ea typeface="Arial"/>
                <a:cs typeface="Arial"/>
                <a:sym typeface="Arial"/>
              </a:rPr>
              <a:t>It might encourage clinicians to view adoption itself as inherently problematic, which is not supported by research.</a:t>
            </a:r>
            <a:endParaRPr sz="1100" b="1">
              <a:latin typeface="Arial"/>
              <a:ea typeface="Arial"/>
              <a:cs typeface="Arial"/>
              <a:sym typeface="Arial"/>
            </a:endParaRPr>
          </a:p>
          <a:p>
            <a:pPr marL="0" lvl="0" indent="0" algn="l" rtl="0">
              <a:lnSpc>
                <a:spcPct val="115000"/>
              </a:lnSpc>
              <a:spcBef>
                <a:spcPts val="1200"/>
              </a:spcBef>
              <a:spcAft>
                <a:spcPts val="0"/>
              </a:spcAft>
              <a:buNone/>
            </a:pPr>
            <a:r>
              <a:rPr lang="en-US" sz="1100" b="1">
                <a:latin typeface="Arial"/>
                <a:ea typeface="Arial"/>
                <a:cs typeface="Arial"/>
                <a:sym typeface="Arial"/>
              </a:rPr>
              <a:t>Potential for stigmatization:</a:t>
            </a:r>
            <a:endParaRPr sz="1100" b="1">
              <a:latin typeface="Arial"/>
              <a:ea typeface="Arial"/>
              <a:cs typeface="Arial"/>
              <a:sym typeface="Arial"/>
            </a:endParaRPr>
          </a:p>
          <a:p>
            <a:pPr marL="914400" lvl="1" indent="-298450" algn="l" rtl="0">
              <a:lnSpc>
                <a:spcPct val="115000"/>
              </a:lnSpc>
              <a:spcBef>
                <a:spcPts val="1200"/>
              </a:spcBef>
              <a:spcAft>
                <a:spcPts val="0"/>
              </a:spcAft>
              <a:buClr>
                <a:schemeClr val="dk1"/>
              </a:buClr>
              <a:buSzPts val="1100"/>
              <a:buChar char="○"/>
            </a:pPr>
            <a:r>
              <a:rPr lang="en-US" sz="1100" b="1">
                <a:latin typeface="Arial"/>
                <a:ea typeface="Arial"/>
                <a:cs typeface="Arial"/>
                <a:sym typeface="Arial"/>
              </a:rPr>
              <a:t>A formal diagnosis specific to adopted children could lead to harmful stereotyping and discrimination.</a:t>
            </a:r>
            <a:endParaRPr sz="1100" b="1">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en-US" sz="1100" b="1">
                <a:latin typeface="Arial"/>
                <a:ea typeface="Arial"/>
                <a:cs typeface="Arial"/>
                <a:sym typeface="Arial"/>
              </a:rPr>
              <a:t>It might negatively impact adopted children's self-perception and others' perceptions of them.</a:t>
            </a:r>
            <a:endParaRPr sz="1100" b="1">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b="1">
                <a:latin typeface="Arial"/>
                <a:ea typeface="Arial"/>
                <a:cs typeface="Arial"/>
                <a:sym typeface="Arial"/>
              </a:rPr>
              <a:t>Instead of recognizing "Adopted Child Syndrome," the DSM and mental health professionals focus on specific, evidence-based diagnoses when appropriate (e.g., adjustment disorders, attachment disorders, or PTSD), which can be applied to any child, adopted or not, based on their individual symptoms and experiences.</a:t>
            </a:r>
            <a:endParaRPr sz="1100" b="1">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b="1">
                <a:latin typeface="Arial"/>
                <a:ea typeface="Arial"/>
                <a:cs typeface="Arial"/>
                <a:sym typeface="Arial"/>
              </a:rPr>
              <a:t>The current approach in adoption-related mental health care emphasizes understanding each child's unique background, experiences, and needs, rather than applying a broad, potentially stigmatizing label. This allows for more personalized and effective support for adopted individuals who may be facing challenges.</a:t>
            </a:r>
            <a:endParaRPr sz="1100" b="1" u="sng">
              <a:solidFill>
                <a:schemeClr val="hlink"/>
              </a:solidFill>
              <a:latin typeface="Arial"/>
              <a:ea typeface="Arial"/>
              <a:cs typeface="Arial"/>
              <a:sym typeface="Arial"/>
            </a:endParaRPr>
          </a:p>
          <a:p>
            <a:pPr marL="0" lvl="0" indent="0" algn="l" rtl="0">
              <a:spcBef>
                <a:spcPts val="1200"/>
              </a:spcBef>
              <a:spcAft>
                <a:spcPts val="0"/>
              </a:spcAft>
              <a:buNone/>
            </a:pPr>
            <a:endParaRPr/>
          </a:p>
        </p:txBody>
      </p:sp>
      <p:sp>
        <p:nvSpPr>
          <p:cNvPr id="129" name="Google Shape;129;g2ffaadc6230_0_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ffaadc6230_0_14: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sz="1400" b="1"/>
              <a:t>Before we introduce the four serial killers, it is important to know that </a:t>
            </a:r>
            <a:r>
              <a:rPr lang="en-US" sz="1400" b="1">
                <a:solidFill>
                  <a:srgbClr val="001D35"/>
                </a:solidFill>
              </a:rPr>
              <a:t>as of September 2024, there are between five and seven million adopted people in the United States, which is about 7% of the population</a:t>
            </a:r>
            <a:r>
              <a:rPr lang="en-US" sz="1400" b="1"/>
              <a:t>, 16% of the 500 known serial killers in American history were adopted.</a:t>
            </a:r>
            <a:endParaRPr sz="1400" b="1"/>
          </a:p>
          <a:p>
            <a:pPr marL="0" lvl="0" indent="0" algn="l" rtl="0">
              <a:spcBef>
                <a:spcPts val="0"/>
              </a:spcBef>
              <a:spcAft>
                <a:spcPts val="0"/>
              </a:spcAft>
              <a:buNone/>
            </a:pPr>
            <a:endParaRPr sz="1400" b="1">
              <a:solidFill>
                <a:srgbClr val="001D35"/>
              </a:solidFill>
              <a:highlight>
                <a:srgbClr val="FFFFFF"/>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1400" b="1"/>
              <a:t>While we believe often that adoption numbers are increasing, there was a decline in adoption rate beginning in the 1970s. The appearance of increased adoption is due to the recent attention given to transracial and international adoption.</a:t>
            </a:r>
            <a:endParaRPr sz="1400" b="1"/>
          </a:p>
          <a:p>
            <a:pPr marL="0" lvl="0" indent="0" algn="l" rtl="0">
              <a:spcBef>
                <a:spcPts val="0"/>
              </a:spcBef>
              <a:spcAft>
                <a:spcPts val="0"/>
              </a:spcAft>
              <a:buNone/>
            </a:pPr>
            <a:endParaRPr sz="1400">
              <a:solidFill>
                <a:srgbClr val="001D35"/>
              </a:solidFill>
              <a:highlight>
                <a:srgbClr val="FFFFFF"/>
              </a:highlight>
            </a:endParaRPr>
          </a:p>
          <a:p>
            <a:pPr marL="0" lvl="0" indent="0" algn="l" rtl="0">
              <a:spcBef>
                <a:spcPts val="0"/>
              </a:spcBef>
              <a:spcAft>
                <a:spcPts val="0"/>
              </a:spcAft>
              <a:buNone/>
            </a:pPr>
            <a:endParaRPr sz="1400"/>
          </a:p>
        </p:txBody>
      </p:sp>
      <p:sp>
        <p:nvSpPr>
          <p:cNvPr id="136" name="Google Shape;136;g2ffaadc6230_0_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43" name="Google Shape;143;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0"/>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0"/>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0"/>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9"/>
          <p:cNvSpPr txBox="1">
            <a:spLocks noGrp="1"/>
          </p:cNvSpPr>
          <p:nvPr>
            <p:ph type="body" idx="1"/>
          </p:nvPr>
        </p:nvSpPr>
        <p:spPr>
          <a:xfrm rot="5400000">
            <a:off x="3833019" y="-1623215"/>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9"/>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9"/>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9"/>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0"/>
          <p:cNvSpPr txBox="1">
            <a:spLocks noGrp="1"/>
          </p:cNvSpPr>
          <p:nvPr>
            <p:ph type="title"/>
          </p:nvPr>
        </p:nvSpPr>
        <p:spPr>
          <a:xfrm rot="5400000">
            <a:off x="10688638" y="1371604"/>
            <a:ext cx="5851525" cy="3657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0"/>
          <p:cNvSpPr txBox="1">
            <a:spLocks noGrp="1"/>
          </p:cNvSpPr>
          <p:nvPr>
            <p:ph type="body" idx="1"/>
          </p:nvPr>
        </p:nvSpPr>
        <p:spPr>
          <a:xfrm rot="5400000">
            <a:off x="3271838" y="-2184396"/>
            <a:ext cx="5851525" cy="1076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30"/>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0"/>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0"/>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609600" y="1600203"/>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1"/>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1"/>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1"/>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2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2"/>
          <p:cNvSpPr txBox="1">
            <a:spLocks noGrp="1"/>
          </p:cNvSpPr>
          <p:nvPr>
            <p:ph type="body" idx="1"/>
          </p:nvPr>
        </p:nvSpPr>
        <p:spPr>
          <a:xfrm>
            <a:off x="812800" y="1600203"/>
            <a:ext cx="7213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0" name="Google Shape;30;p22"/>
          <p:cNvSpPr txBox="1">
            <a:spLocks noGrp="1"/>
          </p:cNvSpPr>
          <p:nvPr>
            <p:ph type="body" idx="2"/>
          </p:nvPr>
        </p:nvSpPr>
        <p:spPr>
          <a:xfrm>
            <a:off x="8229600" y="1600203"/>
            <a:ext cx="7213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1" name="Google Shape;31;p22"/>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2"/>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2"/>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23"/>
          <p:cNvSpPr txBox="1">
            <a:spLocks noGrp="1"/>
          </p:cNvSpPr>
          <p:nvPr>
            <p:ph type="title"/>
          </p:nvPr>
        </p:nvSpPr>
        <p:spPr>
          <a:xfrm>
            <a:off x="963084" y="4406903"/>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3"/>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7" name="Google Shape;37;p23"/>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3"/>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3"/>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4"/>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4"/>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4"/>
          <p:cNvSpPr txBox="1">
            <a:spLocks noGrp="1"/>
          </p:cNvSpPr>
          <p:nvPr>
            <p:ph type="body" idx="3"/>
          </p:nvPr>
        </p:nvSpPr>
        <p:spPr>
          <a:xfrm>
            <a:off x="6193369"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4"/>
          <p:cNvSpPr txBox="1">
            <a:spLocks noGrp="1"/>
          </p:cNvSpPr>
          <p:nvPr>
            <p:ph type="body" idx="4"/>
          </p:nvPr>
        </p:nvSpPr>
        <p:spPr>
          <a:xfrm>
            <a:off x="6193369"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4"/>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4"/>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4"/>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5"/>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6"/>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6"/>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6"/>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7"/>
          <p:cNvSpPr txBox="1">
            <a:spLocks noGrp="1"/>
          </p:cNvSpPr>
          <p:nvPr>
            <p:ph type="title"/>
          </p:nvPr>
        </p:nvSpPr>
        <p:spPr>
          <a:xfrm>
            <a:off x="609602"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7"/>
          <p:cNvSpPr txBox="1">
            <a:spLocks noGrp="1"/>
          </p:cNvSpPr>
          <p:nvPr>
            <p:ph type="body" idx="1"/>
          </p:nvPr>
        </p:nvSpPr>
        <p:spPr>
          <a:xfrm>
            <a:off x="4766733" y="273053"/>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27"/>
          <p:cNvSpPr txBox="1">
            <a:spLocks noGrp="1"/>
          </p:cNvSpPr>
          <p:nvPr>
            <p:ph type="body" idx="2"/>
          </p:nvPr>
        </p:nvSpPr>
        <p:spPr>
          <a:xfrm>
            <a:off x="609602" y="1435103"/>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27"/>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7"/>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7"/>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8"/>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8"/>
          <p:cNvSpPr>
            <a:spLocks noGrp="1"/>
          </p:cNvSpPr>
          <p:nvPr>
            <p:ph type="pic" idx="2"/>
          </p:nvPr>
        </p:nvSpPr>
        <p:spPr>
          <a:xfrm>
            <a:off x="2389717" y="612775"/>
            <a:ext cx="7315200" cy="4114800"/>
          </a:xfrm>
          <a:prstGeom prst="rect">
            <a:avLst/>
          </a:prstGeom>
          <a:noFill/>
          <a:ln>
            <a:noFill/>
          </a:ln>
        </p:spPr>
      </p:sp>
      <p:sp>
        <p:nvSpPr>
          <p:cNvPr id="68" name="Google Shape;68;p28"/>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28"/>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8"/>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8"/>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9"/>
          <p:cNvSpPr txBox="1">
            <a:spLocks noGrp="1"/>
          </p:cNvSpPr>
          <p:nvPr>
            <p:ph type="body" idx="1"/>
          </p:nvPr>
        </p:nvSpPr>
        <p:spPr>
          <a:xfrm>
            <a:off x="609600" y="1600203"/>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9"/>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historylink.org/file/8613" TargetMode="External"/><Relationship Id="rId5" Type="http://schemas.openxmlformats.org/officeDocument/2006/relationships/hyperlink" Target="https://rocwiki.org/Kenneth_Bianchi" TargetMode="Externa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aetv.com/real-crime/joel-rifkin-childhoo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www.ais4adoption.com/blog/adoption-agency-ca/explaining-the-issues-with-adopted-child-syndrome/" TargetMode="External"/><Relationship Id="rId4" Type="http://schemas.openxmlformats.org/officeDocument/2006/relationships/hyperlink" Target="https://www.nytimes.com/1994/07/26/nyregion/novel-insanity-defense-for-joel-rifkin-accused-serial-killer-s-claims-adoption.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doi.org/10.1542/peds.2012-3251" TargetMode="External"/><Relationship Id="rId5" Type="http://schemas.openxmlformats.org/officeDocument/2006/relationships/hyperlink" Target="https://www.ncbi.nlm.nih.gov/pmc/articles/PMC3259118/" TargetMode="External"/><Relationship Id="rId4" Type="http://schemas.openxmlformats.org/officeDocument/2006/relationships/hyperlink" Target="https://www.psychiatrictimes.com/view/adoption-and-mental-illnes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www.crimemagazine.com/adoption-forensics-connection-between-adoption-and-murder#google_vignett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crimelibrary.org/serial_killers/notorious/berkowitz/18.html" TargetMode="External"/><Relationship Id="rId5" Type="http://schemas.openxmlformats.org/officeDocument/2006/relationships/hyperlink" Target="https://allthatsinteresting.com/son-of-sam-david-berkowitz"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692" y="-1"/>
            <a:ext cx="12191308" cy="6858389"/>
          </a:xfrm>
          <a:prstGeom prst="rect">
            <a:avLst/>
          </a:prstGeom>
          <a:noFill/>
          <a:ln>
            <a:noFill/>
          </a:ln>
        </p:spPr>
      </p:pic>
      <p:sp>
        <p:nvSpPr>
          <p:cNvPr id="89" name="Google Shape;89;p1"/>
          <p:cNvSpPr txBox="1">
            <a:spLocks noGrp="1"/>
          </p:cNvSpPr>
          <p:nvPr>
            <p:ph type="ctrTitle"/>
          </p:nvPr>
        </p:nvSpPr>
        <p:spPr>
          <a:xfrm>
            <a:off x="1092850" y="1398524"/>
            <a:ext cx="10363200" cy="1896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7916"/>
              </a:lnSpc>
              <a:spcBef>
                <a:spcPts val="0"/>
              </a:spcBef>
              <a:spcAft>
                <a:spcPts val="0"/>
              </a:spcAft>
              <a:buClr>
                <a:schemeClr val="dk1"/>
              </a:buClr>
              <a:buSzPct val="29729"/>
              <a:buFont typeface="Arial"/>
              <a:buNone/>
            </a:pPr>
            <a:r>
              <a:rPr lang="en-US" sz="3700" b="1"/>
              <a:t>Adoption, Serial Killers, and Adopted Child Syndrome: </a:t>
            </a:r>
            <a:endParaRPr sz="3700" b="1"/>
          </a:p>
          <a:p>
            <a:pPr marL="0" lvl="0" indent="0" algn="ctr" rtl="0">
              <a:lnSpc>
                <a:spcPct val="107916"/>
              </a:lnSpc>
              <a:spcBef>
                <a:spcPts val="800"/>
              </a:spcBef>
              <a:spcAft>
                <a:spcPts val="0"/>
              </a:spcAft>
              <a:buClr>
                <a:schemeClr val="dk1"/>
              </a:buClr>
              <a:buSzPct val="29729"/>
              <a:buFont typeface="Arial"/>
              <a:buNone/>
            </a:pPr>
            <a:r>
              <a:rPr lang="en-US" sz="3700" b="1"/>
              <a:t>A Critical Review</a:t>
            </a:r>
            <a:endParaRPr sz="3700" b="1"/>
          </a:p>
          <a:p>
            <a:pPr marL="0" lvl="0" indent="0" algn="ctr" rtl="0">
              <a:spcBef>
                <a:spcPts val="800"/>
              </a:spcBef>
              <a:spcAft>
                <a:spcPts val="0"/>
              </a:spcAft>
              <a:buClr>
                <a:schemeClr val="dk1"/>
              </a:buClr>
              <a:buSzPct val="100000"/>
              <a:buFont typeface="Times New Roman"/>
              <a:buNone/>
            </a:pPr>
            <a:endParaRPr b="1">
              <a:latin typeface="Times New Roman"/>
              <a:ea typeface="Times New Roman"/>
              <a:cs typeface="Times New Roman"/>
              <a:sym typeface="Times New Roman"/>
            </a:endParaRPr>
          </a:p>
        </p:txBody>
      </p:sp>
      <p:sp>
        <p:nvSpPr>
          <p:cNvPr id="90" name="Google Shape;90;p1"/>
          <p:cNvSpPr txBox="1">
            <a:spLocks noGrp="1"/>
          </p:cNvSpPr>
          <p:nvPr>
            <p:ph type="subTitle" idx="1"/>
          </p:nvPr>
        </p:nvSpPr>
        <p:spPr>
          <a:xfrm>
            <a:off x="2007250" y="3429000"/>
            <a:ext cx="8534400" cy="1752600"/>
          </a:xfrm>
          <a:prstGeom prst="rect">
            <a:avLst/>
          </a:prstGeom>
          <a:noFill/>
          <a:ln>
            <a:noFill/>
          </a:ln>
        </p:spPr>
        <p:txBody>
          <a:bodyPr spcFirstLastPara="1" wrap="square" lIns="91425" tIns="45700" rIns="91425" bIns="45700" anchor="t" anchorCtr="0">
            <a:normAutofit fontScale="70000" lnSpcReduction="20000"/>
          </a:bodyPr>
          <a:lstStyle/>
          <a:p>
            <a:pPr marL="0" lvl="0" indent="0" algn="ctr" rtl="0">
              <a:lnSpc>
                <a:spcPct val="107916"/>
              </a:lnSpc>
              <a:spcBef>
                <a:spcPts val="0"/>
              </a:spcBef>
              <a:spcAft>
                <a:spcPts val="0"/>
              </a:spcAft>
              <a:buClr>
                <a:schemeClr val="dk1"/>
              </a:buClr>
              <a:buSzPct val="31826"/>
              <a:buFont typeface="Arial"/>
              <a:buNone/>
            </a:pPr>
            <a:r>
              <a:rPr lang="en-US" sz="3456">
                <a:solidFill>
                  <a:schemeClr val="dk1"/>
                </a:solidFill>
              </a:rPr>
              <a:t>Shivani Yadavalli, Senior, Deerfield-Windsor High School</a:t>
            </a:r>
            <a:endParaRPr sz="3456">
              <a:solidFill>
                <a:schemeClr val="dk1"/>
              </a:solidFill>
            </a:endParaRPr>
          </a:p>
          <a:p>
            <a:pPr marL="0" lvl="0" indent="0" algn="ctr" rtl="0">
              <a:lnSpc>
                <a:spcPct val="107916"/>
              </a:lnSpc>
              <a:spcBef>
                <a:spcPts val="800"/>
              </a:spcBef>
              <a:spcAft>
                <a:spcPts val="0"/>
              </a:spcAft>
              <a:buClr>
                <a:schemeClr val="dk1"/>
              </a:buClr>
              <a:buSzPct val="31826"/>
              <a:buFont typeface="Arial"/>
              <a:buNone/>
            </a:pPr>
            <a:r>
              <a:rPr lang="en-US" sz="3456">
                <a:solidFill>
                  <a:schemeClr val="dk1"/>
                </a:solidFill>
              </a:rPr>
              <a:t>Dr. Pamela Brown, Associate Professor Albany State University</a:t>
            </a:r>
            <a:endParaRPr sz="3456">
              <a:solidFill>
                <a:schemeClr val="dk1"/>
              </a:solidFill>
            </a:endParaRPr>
          </a:p>
          <a:p>
            <a:pPr marL="0" lvl="0" indent="0" algn="ctr" rtl="0">
              <a:lnSpc>
                <a:spcPct val="107916"/>
              </a:lnSpc>
              <a:spcBef>
                <a:spcPts val="800"/>
              </a:spcBef>
              <a:spcAft>
                <a:spcPts val="0"/>
              </a:spcAft>
              <a:buClr>
                <a:schemeClr val="dk1"/>
              </a:buClr>
              <a:buSzPct val="31826"/>
              <a:buFont typeface="Arial"/>
              <a:buNone/>
            </a:pPr>
            <a:r>
              <a:rPr lang="en-US" sz="3456">
                <a:solidFill>
                  <a:schemeClr val="dk1"/>
                </a:solidFill>
              </a:rPr>
              <a:t>Dr. Jason Armstrong, Associate Professor Albany State University</a:t>
            </a:r>
            <a:endParaRPr sz="3456">
              <a:solidFill>
                <a:schemeClr val="dk1"/>
              </a:solidFill>
            </a:endParaRPr>
          </a:p>
          <a:p>
            <a:pPr marL="0" lvl="0" indent="0" algn="ctr" rtl="0">
              <a:spcBef>
                <a:spcPts val="800"/>
              </a:spcBef>
              <a:spcAft>
                <a:spcPts val="0"/>
              </a:spcAft>
              <a:buClr>
                <a:schemeClr val="dk1"/>
              </a:buClr>
              <a:buSzPct val="100000"/>
              <a:buNone/>
            </a:pPr>
            <a:endParaRPr i="1">
              <a:solidFill>
                <a:schemeClr val="dk1"/>
              </a:solidFill>
              <a:latin typeface="Times New Roman"/>
              <a:ea typeface="Times New Roman"/>
              <a:cs typeface="Times New Roman"/>
              <a:sym typeface="Times New Roman"/>
            </a:endParaRPr>
          </a:p>
        </p:txBody>
      </p:sp>
      <p:sp>
        <p:nvSpPr>
          <p:cNvPr id="91" name="Google Shape;91;p1"/>
          <p:cNvSpPr txBox="1"/>
          <p:nvPr/>
        </p:nvSpPr>
        <p:spPr>
          <a:xfrm>
            <a:off x="5441675" y="5504625"/>
            <a:ext cx="6216900" cy="7608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None/>
            </a:pPr>
            <a:r>
              <a:rPr lang="en-US" sz="1800">
                <a:solidFill>
                  <a:schemeClr val="dk1"/>
                </a:solidFill>
                <a:latin typeface="Calibri"/>
                <a:ea typeface="Calibri"/>
                <a:cs typeface="Calibri"/>
                <a:sym typeface="Calibri"/>
              </a:rPr>
              <a:t>* Disclaimer: Dr. Brown is both an adopted child and an adoptive parent of her biological twin granddaughters. </a:t>
            </a: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g2ffaadc6230_0_21"/>
          <p:cNvPicPr preferRelativeResize="0"/>
          <p:nvPr/>
        </p:nvPicPr>
        <p:blipFill rotWithShape="1">
          <a:blip r:embed="rId3">
            <a:alphaModFix/>
          </a:blip>
          <a:srcRect/>
          <a:stretch/>
        </p:blipFill>
        <p:spPr>
          <a:xfrm>
            <a:off x="692" y="6186769"/>
            <a:ext cx="12191308" cy="689995"/>
          </a:xfrm>
          <a:prstGeom prst="rect">
            <a:avLst/>
          </a:prstGeom>
          <a:noFill/>
          <a:ln>
            <a:noFill/>
          </a:ln>
        </p:spPr>
      </p:pic>
      <p:sp>
        <p:nvSpPr>
          <p:cNvPr id="155" name="Google Shape;155;g2ffaadc6230_0_21"/>
          <p:cNvSpPr txBox="1">
            <a:spLocks noGrp="1"/>
          </p:cNvSpPr>
          <p:nvPr>
            <p:ph type="title"/>
          </p:nvPr>
        </p:nvSpPr>
        <p:spPr>
          <a:xfrm>
            <a:off x="609950" y="-12"/>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Case Study: Ted Bundy</a:t>
            </a:r>
            <a:endParaRPr/>
          </a:p>
        </p:txBody>
      </p:sp>
      <p:sp>
        <p:nvSpPr>
          <p:cNvPr id="156" name="Google Shape;156;g2ffaadc6230_0_21"/>
          <p:cNvSpPr txBox="1">
            <a:spLocks noGrp="1"/>
          </p:cNvSpPr>
          <p:nvPr>
            <p:ph type="body" idx="1"/>
          </p:nvPr>
        </p:nvSpPr>
        <p:spPr>
          <a:xfrm>
            <a:off x="303425" y="909425"/>
            <a:ext cx="11191200" cy="5156100"/>
          </a:xfrm>
          <a:prstGeom prst="rect">
            <a:avLst/>
          </a:prstGeom>
          <a:noFill/>
          <a:ln>
            <a:noFill/>
          </a:ln>
        </p:spPr>
        <p:txBody>
          <a:bodyPr spcFirstLastPara="1" wrap="square" lIns="91425" tIns="45700" rIns="91425" bIns="45700" anchor="t" anchorCtr="0">
            <a:normAutofit fontScale="47500" lnSpcReduction="10000"/>
          </a:bodyPr>
          <a:lstStyle/>
          <a:p>
            <a:pPr marL="0" lvl="0" indent="0" algn="l" rtl="0">
              <a:lnSpc>
                <a:spcPct val="107916"/>
              </a:lnSpc>
              <a:spcBef>
                <a:spcPts val="0"/>
              </a:spcBef>
              <a:spcAft>
                <a:spcPts val="0"/>
              </a:spcAft>
              <a:buClr>
                <a:schemeClr val="dk1"/>
              </a:buClr>
              <a:buSzPct val="33846"/>
              <a:buNone/>
            </a:pPr>
            <a:r>
              <a:rPr lang="en-US" sz="3250" b="1"/>
              <a:t>Childhood traumas:</a:t>
            </a:r>
            <a:endParaRPr sz="3250" b="1"/>
          </a:p>
          <a:p>
            <a:pPr marL="457200" lvl="0" indent="-326628" algn="l" rtl="0">
              <a:lnSpc>
                <a:spcPct val="107916"/>
              </a:lnSpc>
              <a:spcBef>
                <a:spcPts val="800"/>
              </a:spcBef>
              <a:spcAft>
                <a:spcPts val="0"/>
              </a:spcAft>
              <a:buSzPct val="100000"/>
              <a:buChar char="•"/>
            </a:pPr>
            <a:r>
              <a:rPr lang="en-US" sz="3250"/>
              <a:t>In 1946, born in Elizabeth Lund Home for Unwed Mothers where mother wanted to place him for adoption</a:t>
            </a:r>
            <a:endParaRPr sz="3250"/>
          </a:p>
          <a:p>
            <a:pPr marL="457200" lvl="0" indent="-326628" algn="l" rtl="0">
              <a:lnSpc>
                <a:spcPct val="107916"/>
              </a:lnSpc>
              <a:spcBef>
                <a:spcPts val="0"/>
              </a:spcBef>
              <a:spcAft>
                <a:spcPts val="0"/>
              </a:spcAft>
              <a:buSzPct val="100000"/>
              <a:buChar char="•"/>
            </a:pPr>
            <a:r>
              <a:rPr lang="en-US" sz="3250"/>
              <a:t>Believed his grandparents were his parents</a:t>
            </a:r>
            <a:endParaRPr sz="3250"/>
          </a:p>
          <a:p>
            <a:pPr marL="457200" lvl="0" indent="-326628" algn="l" rtl="0">
              <a:lnSpc>
                <a:spcPct val="107916"/>
              </a:lnSpc>
              <a:spcBef>
                <a:spcPts val="0"/>
              </a:spcBef>
              <a:spcAft>
                <a:spcPts val="0"/>
              </a:spcAft>
              <a:buSzPct val="100000"/>
              <a:buChar char="•"/>
            </a:pPr>
            <a:r>
              <a:rPr lang="en-US" sz="3250"/>
              <a:t>Grandfather prone to violent rages</a:t>
            </a:r>
            <a:endParaRPr sz="3250"/>
          </a:p>
          <a:p>
            <a:pPr marL="457200" lvl="0" indent="-326628" algn="l" rtl="0">
              <a:lnSpc>
                <a:spcPct val="107916"/>
              </a:lnSpc>
              <a:spcBef>
                <a:spcPts val="0"/>
              </a:spcBef>
              <a:spcAft>
                <a:spcPts val="0"/>
              </a:spcAft>
              <a:buSzPct val="100000"/>
              <a:buChar char="•"/>
            </a:pPr>
            <a:r>
              <a:rPr lang="en-US" sz="3250"/>
              <a:t>Grandmother severely depressed and suffered from agoraphobia.</a:t>
            </a:r>
            <a:endParaRPr sz="3250"/>
          </a:p>
          <a:p>
            <a:pPr marL="0" lvl="0" indent="0" algn="l" rtl="0">
              <a:lnSpc>
                <a:spcPct val="107916"/>
              </a:lnSpc>
              <a:spcBef>
                <a:spcPts val="800"/>
              </a:spcBef>
              <a:spcAft>
                <a:spcPts val="0"/>
              </a:spcAft>
              <a:buNone/>
            </a:pPr>
            <a:r>
              <a:rPr lang="en-US" sz="3250" b="1"/>
              <a:t>Adoption experiences:</a:t>
            </a:r>
            <a:endParaRPr sz="3250" b="1"/>
          </a:p>
          <a:p>
            <a:pPr marL="457200" lvl="0" indent="-326628" algn="l" rtl="0">
              <a:lnSpc>
                <a:spcPct val="100000"/>
              </a:lnSpc>
              <a:spcBef>
                <a:spcPts val="800"/>
              </a:spcBef>
              <a:spcAft>
                <a:spcPts val="0"/>
              </a:spcAft>
              <a:buSzPct val="100000"/>
              <a:buChar char="•"/>
            </a:pPr>
            <a:r>
              <a:rPr lang="en-US" sz="3250"/>
              <a:t>In 1951, he moved with his mother to Tacoma, Washington </a:t>
            </a:r>
            <a:endParaRPr sz="3250"/>
          </a:p>
          <a:p>
            <a:pPr marL="457200" lvl="0" indent="-326628" algn="l" rtl="0">
              <a:lnSpc>
                <a:spcPct val="100000"/>
              </a:lnSpc>
              <a:spcBef>
                <a:spcPts val="0"/>
              </a:spcBef>
              <a:spcAft>
                <a:spcPts val="0"/>
              </a:spcAft>
              <a:buSzPct val="100000"/>
              <a:buChar char="•"/>
            </a:pPr>
            <a:r>
              <a:rPr lang="en-US" sz="3250"/>
              <a:t>Mother marries John Bundy who adopts Ted </a:t>
            </a:r>
            <a:endParaRPr sz="3250"/>
          </a:p>
          <a:p>
            <a:pPr marL="457200" lvl="0" indent="-326628" algn="l" rtl="0">
              <a:lnSpc>
                <a:spcPct val="100000"/>
              </a:lnSpc>
              <a:spcBef>
                <a:spcPts val="0"/>
              </a:spcBef>
              <a:spcAft>
                <a:spcPts val="0"/>
              </a:spcAft>
              <a:buSzPct val="100000"/>
              <a:buChar char="•"/>
            </a:pPr>
            <a:r>
              <a:rPr lang="en-US" sz="3250"/>
              <a:t>Ted Bundy never had a close relationship with his biological or step-father.</a:t>
            </a:r>
            <a:endParaRPr sz="3250"/>
          </a:p>
          <a:p>
            <a:pPr marL="0" lvl="0" indent="0" algn="l" rtl="0">
              <a:lnSpc>
                <a:spcPct val="107916"/>
              </a:lnSpc>
              <a:spcBef>
                <a:spcPts val="800"/>
              </a:spcBef>
              <a:spcAft>
                <a:spcPts val="0"/>
              </a:spcAft>
              <a:buClr>
                <a:schemeClr val="dk1"/>
              </a:buClr>
              <a:buSzPct val="33846"/>
              <a:buNone/>
            </a:pPr>
            <a:r>
              <a:rPr lang="en-US" sz="3250" b="1"/>
              <a:t>Criminal activities:</a:t>
            </a:r>
            <a:endParaRPr sz="3250" b="1"/>
          </a:p>
          <a:p>
            <a:pPr marL="457200" lvl="0" indent="-326628" algn="l" rtl="0">
              <a:lnSpc>
                <a:spcPct val="107916"/>
              </a:lnSpc>
              <a:spcBef>
                <a:spcPts val="800"/>
              </a:spcBef>
              <a:spcAft>
                <a:spcPts val="0"/>
              </a:spcAft>
              <a:buSzPct val="100000"/>
              <a:buChar char="•"/>
            </a:pPr>
            <a:r>
              <a:rPr lang="en-US" sz="3250"/>
              <a:t>Confessed to having murdered 30 women. Death toll could be closer to 100. </a:t>
            </a:r>
            <a:endParaRPr sz="3250"/>
          </a:p>
          <a:p>
            <a:pPr marL="457200" lvl="0" indent="-326628" algn="l" rtl="0">
              <a:lnSpc>
                <a:spcPct val="107916"/>
              </a:lnSpc>
              <a:spcBef>
                <a:spcPts val="0"/>
              </a:spcBef>
              <a:spcAft>
                <a:spcPts val="0"/>
              </a:spcAft>
              <a:buSzPct val="100000"/>
              <a:buChar char="•"/>
            </a:pPr>
            <a:r>
              <a:rPr lang="en-US" sz="3250"/>
              <a:t>Lured female victims before raping them and beating them to death. </a:t>
            </a:r>
            <a:endParaRPr sz="3250"/>
          </a:p>
          <a:p>
            <a:pPr marL="457200" lvl="0" indent="-326628" algn="l" rtl="0">
              <a:lnSpc>
                <a:spcPct val="107916"/>
              </a:lnSpc>
              <a:spcBef>
                <a:spcPts val="0"/>
              </a:spcBef>
              <a:spcAft>
                <a:spcPts val="0"/>
              </a:spcAft>
              <a:buSzPct val="100000"/>
              <a:buChar char="•"/>
            </a:pPr>
            <a:r>
              <a:rPr lang="en-US" sz="3250"/>
              <a:t>Youngest confirmed victim: 12 years</a:t>
            </a:r>
            <a:endParaRPr sz="3250"/>
          </a:p>
          <a:p>
            <a:pPr marL="0" lvl="0" indent="0" algn="l" rtl="0">
              <a:lnSpc>
                <a:spcPct val="107916"/>
              </a:lnSpc>
              <a:spcBef>
                <a:spcPts val="800"/>
              </a:spcBef>
              <a:spcAft>
                <a:spcPts val="0"/>
              </a:spcAft>
              <a:buClr>
                <a:schemeClr val="dk1"/>
              </a:buClr>
              <a:buSzPct val="33846"/>
              <a:buNone/>
            </a:pPr>
            <a:r>
              <a:rPr lang="en-US" sz="3250" b="1"/>
              <a:t>Potential manifestations of ACS-related behaviors:</a:t>
            </a:r>
            <a:endParaRPr sz="3250" b="1"/>
          </a:p>
          <a:p>
            <a:pPr marL="457200" lvl="0" indent="-326628" algn="l" rtl="0">
              <a:lnSpc>
                <a:spcPct val="107916"/>
              </a:lnSpc>
              <a:spcBef>
                <a:spcPts val="800"/>
              </a:spcBef>
              <a:spcAft>
                <a:spcPts val="0"/>
              </a:spcAft>
              <a:buSzPct val="100000"/>
              <a:buChar char="•"/>
            </a:pPr>
            <a:r>
              <a:rPr lang="en-US" sz="3250"/>
              <a:t>Lack of remorse and guilt</a:t>
            </a:r>
            <a:endParaRPr sz="3250"/>
          </a:p>
          <a:p>
            <a:pPr marL="457200" lvl="0" indent="-326628" algn="l" rtl="0">
              <a:lnSpc>
                <a:spcPct val="107916"/>
              </a:lnSpc>
              <a:spcBef>
                <a:spcPts val="0"/>
              </a:spcBef>
              <a:spcAft>
                <a:spcPts val="0"/>
              </a:spcAft>
              <a:buSzPct val="100000"/>
              <a:buChar char="•"/>
            </a:pPr>
            <a:r>
              <a:rPr lang="en-US" sz="3250"/>
              <a:t>Stealing</a:t>
            </a:r>
            <a:endParaRPr sz="3250"/>
          </a:p>
          <a:p>
            <a:pPr marL="457200" lvl="0" indent="-326628" algn="l" rtl="0">
              <a:lnSpc>
                <a:spcPct val="107916"/>
              </a:lnSpc>
              <a:spcBef>
                <a:spcPts val="0"/>
              </a:spcBef>
              <a:spcAft>
                <a:spcPts val="0"/>
              </a:spcAft>
              <a:buSzPct val="100000"/>
              <a:buChar char="•"/>
            </a:pPr>
            <a:r>
              <a:rPr lang="en-US" sz="3250"/>
              <a:t>Superficial charm but difficulty sustaining relationships </a:t>
            </a:r>
            <a:endParaRPr sz="3250"/>
          </a:p>
          <a:p>
            <a:pPr marL="457200" lvl="0" indent="-326628" algn="l" rtl="0">
              <a:lnSpc>
                <a:spcPct val="107916"/>
              </a:lnSpc>
              <a:spcBef>
                <a:spcPts val="0"/>
              </a:spcBef>
              <a:spcAft>
                <a:spcPts val="0"/>
              </a:spcAft>
              <a:buSzPct val="100000"/>
              <a:buChar char="•"/>
            </a:pPr>
            <a:r>
              <a:rPr lang="en-US" sz="3250"/>
              <a:t>Sexual dysfunction (peeping in women’s windows)</a:t>
            </a:r>
            <a:endParaRPr sz="3250"/>
          </a:p>
          <a:p>
            <a:pPr marL="457200" lvl="0" indent="-326628" algn="l" rtl="0">
              <a:lnSpc>
                <a:spcPct val="107916"/>
              </a:lnSpc>
              <a:spcBef>
                <a:spcPts val="0"/>
              </a:spcBef>
              <a:spcAft>
                <a:spcPts val="0"/>
              </a:spcAft>
              <a:buSzPct val="100000"/>
              <a:buChar char="•"/>
            </a:pPr>
            <a:r>
              <a:rPr lang="en-US" sz="3250"/>
              <a:t>Violent acts (toddler butcher knife incident, attempted to drown people, mice corpses)</a:t>
            </a:r>
            <a:endParaRPr sz="3084"/>
          </a:p>
        </p:txBody>
      </p:sp>
      <p:pic>
        <p:nvPicPr>
          <p:cNvPr id="157" name="Google Shape;157;g2ffaadc6230_0_21"/>
          <p:cNvPicPr preferRelativeResize="0"/>
          <p:nvPr/>
        </p:nvPicPr>
        <p:blipFill>
          <a:blip r:embed="rId4">
            <a:alphaModFix/>
          </a:blip>
          <a:stretch>
            <a:fillRect/>
          </a:stretch>
        </p:blipFill>
        <p:spPr>
          <a:xfrm>
            <a:off x="8326375" y="1568750"/>
            <a:ext cx="3079025" cy="3989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g2ffaadc6230_0_29"/>
          <p:cNvPicPr preferRelativeResize="0"/>
          <p:nvPr/>
        </p:nvPicPr>
        <p:blipFill rotWithShape="1">
          <a:blip r:embed="rId3">
            <a:alphaModFix/>
          </a:blip>
          <a:srcRect/>
          <a:stretch/>
        </p:blipFill>
        <p:spPr>
          <a:xfrm>
            <a:off x="692" y="6186769"/>
            <a:ext cx="12191308" cy="689995"/>
          </a:xfrm>
          <a:prstGeom prst="rect">
            <a:avLst/>
          </a:prstGeom>
          <a:noFill/>
          <a:ln>
            <a:noFill/>
          </a:ln>
        </p:spPr>
      </p:pic>
      <p:sp>
        <p:nvSpPr>
          <p:cNvPr id="163" name="Google Shape;163;g2ffaadc6230_0_2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Case Study: Kenneth Bianchi</a:t>
            </a:r>
            <a:endParaRPr/>
          </a:p>
        </p:txBody>
      </p:sp>
      <p:pic>
        <p:nvPicPr>
          <p:cNvPr id="164" name="Google Shape;164;g2ffaadc6230_0_29"/>
          <p:cNvPicPr preferRelativeResize="0"/>
          <p:nvPr/>
        </p:nvPicPr>
        <p:blipFill>
          <a:blip r:embed="rId4">
            <a:alphaModFix/>
          </a:blip>
          <a:stretch>
            <a:fillRect/>
          </a:stretch>
        </p:blipFill>
        <p:spPr>
          <a:xfrm>
            <a:off x="8283526" y="1350237"/>
            <a:ext cx="2873850" cy="4157525"/>
          </a:xfrm>
          <a:prstGeom prst="rect">
            <a:avLst/>
          </a:prstGeom>
          <a:noFill/>
          <a:ln>
            <a:noFill/>
          </a:ln>
        </p:spPr>
      </p:pic>
      <p:sp>
        <p:nvSpPr>
          <p:cNvPr id="165" name="Google Shape;165;g2ffaadc6230_0_29"/>
          <p:cNvSpPr txBox="1">
            <a:spLocks noGrp="1"/>
          </p:cNvSpPr>
          <p:nvPr>
            <p:ph type="body" idx="1"/>
          </p:nvPr>
        </p:nvSpPr>
        <p:spPr>
          <a:xfrm>
            <a:off x="356250" y="1350225"/>
            <a:ext cx="7556100" cy="4776000"/>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107916"/>
              </a:lnSpc>
              <a:spcBef>
                <a:spcPts val="0"/>
              </a:spcBef>
              <a:spcAft>
                <a:spcPts val="0"/>
              </a:spcAft>
              <a:buClr>
                <a:schemeClr val="dk1"/>
              </a:buClr>
              <a:buSzPct val="45833"/>
              <a:buNone/>
            </a:pPr>
            <a:r>
              <a:rPr lang="en-US" sz="2400" b="1"/>
              <a:t>Adoption experiences:</a:t>
            </a:r>
            <a:endParaRPr sz="2400" b="1"/>
          </a:p>
          <a:p>
            <a:pPr marL="457200" lvl="0" indent="-323850" algn="l" rtl="0">
              <a:lnSpc>
                <a:spcPct val="107916"/>
              </a:lnSpc>
              <a:spcBef>
                <a:spcPts val="800"/>
              </a:spcBef>
              <a:spcAft>
                <a:spcPts val="0"/>
              </a:spcAft>
              <a:buSzPct val="100000"/>
              <a:buChar char="•"/>
            </a:pPr>
            <a:r>
              <a:rPr lang="en-US" sz="2400"/>
              <a:t>Born in 1951. Mother was a 17 year-old alcoholic prostitute. </a:t>
            </a:r>
            <a:endParaRPr sz="2400"/>
          </a:p>
          <a:p>
            <a:pPr marL="457200" lvl="0" indent="-323850" algn="l" rtl="0">
              <a:lnSpc>
                <a:spcPct val="107916"/>
              </a:lnSpc>
              <a:spcBef>
                <a:spcPts val="0"/>
              </a:spcBef>
              <a:spcAft>
                <a:spcPts val="0"/>
              </a:spcAft>
              <a:buSzPct val="100000"/>
              <a:buChar char="•"/>
            </a:pPr>
            <a:r>
              <a:rPr lang="en-US" sz="2400"/>
              <a:t>Adopted by Bianchi's. </a:t>
            </a:r>
            <a:endParaRPr sz="2400"/>
          </a:p>
          <a:p>
            <a:pPr marL="0" lvl="0" indent="0" algn="l" rtl="0">
              <a:lnSpc>
                <a:spcPct val="107916"/>
              </a:lnSpc>
              <a:spcBef>
                <a:spcPts val="800"/>
              </a:spcBef>
              <a:spcAft>
                <a:spcPts val="0"/>
              </a:spcAft>
              <a:buClr>
                <a:schemeClr val="dk1"/>
              </a:buClr>
              <a:buSzPct val="45833"/>
              <a:buNone/>
            </a:pPr>
            <a:r>
              <a:rPr lang="en-US" sz="2400" b="1"/>
              <a:t>Childhood traumas:</a:t>
            </a:r>
            <a:endParaRPr sz="2400" b="1"/>
          </a:p>
          <a:p>
            <a:pPr marL="457200" lvl="0" indent="-323850" algn="l" rtl="0">
              <a:lnSpc>
                <a:spcPct val="107916"/>
              </a:lnSpc>
              <a:spcBef>
                <a:spcPts val="800"/>
              </a:spcBef>
              <a:spcAft>
                <a:spcPts val="0"/>
              </a:spcAft>
              <a:buSzPct val="100000"/>
              <a:buChar char="•"/>
            </a:pPr>
            <a:r>
              <a:rPr lang="en-US" sz="2400"/>
              <a:t>In 1965, adoptive father died. </a:t>
            </a:r>
            <a:endParaRPr sz="2400"/>
          </a:p>
          <a:p>
            <a:pPr marL="0" lvl="0" indent="0" algn="l" rtl="0">
              <a:lnSpc>
                <a:spcPct val="107916"/>
              </a:lnSpc>
              <a:spcBef>
                <a:spcPts val="800"/>
              </a:spcBef>
              <a:spcAft>
                <a:spcPts val="0"/>
              </a:spcAft>
              <a:buClr>
                <a:schemeClr val="dk1"/>
              </a:buClr>
              <a:buSzPct val="45833"/>
              <a:buNone/>
            </a:pPr>
            <a:r>
              <a:rPr lang="en-US" sz="2400" b="1"/>
              <a:t>Criminal activities:</a:t>
            </a:r>
            <a:endParaRPr sz="2400" b="1"/>
          </a:p>
          <a:p>
            <a:pPr marL="457200" lvl="0" indent="-323850" algn="l" rtl="0">
              <a:lnSpc>
                <a:spcPct val="107916"/>
              </a:lnSpc>
              <a:spcBef>
                <a:spcPts val="800"/>
              </a:spcBef>
              <a:spcAft>
                <a:spcPts val="0"/>
              </a:spcAft>
              <a:buSzPct val="100000"/>
              <a:buChar char="•"/>
            </a:pPr>
            <a:r>
              <a:rPr lang="en-US" sz="2400"/>
              <a:t>Killed at least 10 women, many prostitutes, along with his much older cousin Angelo Buono, Jr. .</a:t>
            </a:r>
            <a:endParaRPr sz="2400"/>
          </a:p>
          <a:p>
            <a:pPr marL="457200" lvl="0" indent="-323850" algn="l" rtl="0">
              <a:lnSpc>
                <a:spcPct val="107916"/>
              </a:lnSpc>
              <a:spcBef>
                <a:spcPts val="0"/>
              </a:spcBef>
              <a:spcAft>
                <a:spcPts val="0"/>
              </a:spcAft>
              <a:buSzPct val="100000"/>
              <a:buChar char="•"/>
            </a:pPr>
            <a:r>
              <a:rPr lang="en-US" sz="2400"/>
              <a:t>Killed two women by himself.</a:t>
            </a:r>
            <a:endParaRPr sz="2400"/>
          </a:p>
          <a:p>
            <a:pPr marL="457200" lvl="0" indent="-323850" algn="l" rtl="0">
              <a:lnSpc>
                <a:spcPct val="107916"/>
              </a:lnSpc>
              <a:spcBef>
                <a:spcPts val="0"/>
              </a:spcBef>
              <a:spcAft>
                <a:spcPts val="0"/>
              </a:spcAft>
              <a:buSzPct val="100000"/>
              <a:buChar char="•"/>
            </a:pPr>
            <a:r>
              <a:rPr lang="en-US" sz="2400"/>
              <a:t>Victims were tortured, raped, strangled, and dumped (“Hillside Stranglers”).</a:t>
            </a:r>
            <a:endParaRPr sz="2400"/>
          </a:p>
          <a:p>
            <a:pPr marL="0" lvl="0" indent="0" algn="l" rtl="0">
              <a:lnSpc>
                <a:spcPct val="107916"/>
              </a:lnSpc>
              <a:spcBef>
                <a:spcPts val="800"/>
              </a:spcBef>
              <a:spcAft>
                <a:spcPts val="0"/>
              </a:spcAft>
              <a:buClr>
                <a:schemeClr val="dk1"/>
              </a:buClr>
              <a:buSzPct val="45833"/>
              <a:buNone/>
            </a:pPr>
            <a:r>
              <a:rPr lang="en-US" sz="2400" b="1"/>
              <a:t>Potential manifestations of ACS-related behaviors:</a:t>
            </a:r>
            <a:endParaRPr sz="2400" b="1"/>
          </a:p>
          <a:p>
            <a:pPr marL="457200" lvl="0" indent="-323850" algn="l" rtl="0">
              <a:lnSpc>
                <a:spcPct val="107916"/>
              </a:lnSpc>
              <a:spcBef>
                <a:spcPts val="800"/>
              </a:spcBef>
              <a:spcAft>
                <a:spcPts val="0"/>
              </a:spcAft>
              <a:buSzPct val="100000"/>
              <a:buChar char="•"/>
            </a:pPr>
            <a:r>
              <a:rPr lang="en-US" sz="2400"/>
              <a:t>Pathological liar</a:t>
            </a:r>
            <a:endParaRPr sz="2400"/>
          </a:p>
          <a:p>
            <a:pPr marL="457200" lvl="0" indent="-323850" algn="l" rtl="0">
              <a:lnSpc>
                <a:spcPct val="107916"/>
              </a:lnSpc>
              <a:spcBef>
                <a:spcPts val="0"/>
              </a:spcBef>
              <a:spcAft>
                <a:spcPts val="0"/>
              </a:spcAft>
              <a:buSzPct val="100000"/>
              <a:buChar char="•"/>
            </a:pPr>
            <a:r>
              <a:rPr lang="en-US" sz="2400"/>
              <a:t>Violent tantrums</a:t>
            </a:r>
            <a:endParaRPr sz="2400"/>
          </a:p>
          <a:p>
            <a:pPr marL="457200" lvl="0" indent="-323850" algn="l" rtl="0">
              <a:lnSpc>
                <a:spcPct val="107916"/>
              </a:lnSpc>
              <a:spcBef>
                <a:spcPts val="0"/>
              </a:spcBef>
              <a:spcAft>
                <a:spcPts val="0"/>
              </a:spcAft>
              <a:buSzPct val="100000"/>
              <a:buChar char="•"/>
            </a:pPr>
            <a:r>
              <a:rPr lang="en-US" sz="2400"/>
              <a:t>Learning difficulties? (poor student with above-average intelligence)</a:t>
            </a:r>
            <a:endParaRPr sz="2400"/>
          </a:p>
          <a:p>
            <a:pPr marL="457200" lvl="0" indent="-323850" algn="l" rtl="0">
              <a:lnSpc>
                <a:spcPct val="107916"/>
              </a:lnSpc>
              <a:spcBef>
                <a:spcPts val="0"/>
              </a:spcBef>
              <a:spcAft>
                <a:spcPts val="0"/>
              </a:spcAft>
              <a:buSzPct val="100000"/>
              <a:buChar char="•"/>
            </a:pPr>
            <a:r>
              <a:rPr lang="en-US" sz="2400"/>
              <a:t>Opposed authority figures (teachers)</a:t>
            </a:r>
            <a:endParaRPr sz="2400"/>
          </a:p>
          <a:p>
            <a:pPr marL="457200" lvl="0" indent="-323850" algn="l" rtl="0">
              <a:lnSpc>
                <a:spcPct val="107916"/>
              </a:lnSpc>
              <a:spcBef>
                <a:spcPts val="0"/>
              </a:spcBef>
              <a:spcAft>
                <a:spcPts val="0"/>
              </a:spcAft>
              <a:buSzPct val="100000"/>
              <a:buChar char="•"/>
            </a:pPr>
            <a:r>
              <a:rPr lang="en-US" sz="2400"/>
              <a:t>Showed lack of grief when adoptive father died</a:t>
            </a:r>
            <a:endParaRPr sz="2400"/>
          </a:p>
          <a:p>
            <a:pPr marL="457200" lvl="0" indent="-323850" algn="l" rtl="0">
              <a:lnSpc>
                <a:spcPct val="107916"/>
              </a:lnSpc>
              <a:spcBef>
                <a:spcPts val="0"/>
              </a:spcBef>
              <a:spcAft>
                <a:spcPts val="0"/>
              </a:spcAft>
              <a:buSzPct val="100000"/>
              <a:buChar char="•"/>
            </a:pPr>
            <a:r>
              <a:rPr lang="en-US" sz="2400"/>
              <a:t>Sexual promiscuity (prostitutes, cheated on significant others)</a:t>
            </a:r>
            <a:endParaRPr sz="2400"/>
          </a:p>
          <a:p>
            <a:pPr marL="0" lvl="0" indent="0" algn="l" rtl="0">
              <a:lnSpc>
                <a:spcPct val="107916"/>
              </a:lnSpc>
              <a:spcBef>
                <a:spcPts val="800"/>
              </a:spcBef>
              <a:spcAft>
                <a:spcPts val="0"/>
              </a:spcAft>
              <a:buNone/>
            </a:pPr>
            <a:r>
              <a:rPr lang="en-US" sz="1100" u="sng">
                <a:solidFill>
                  <a:schemeClr val="hlink"/>
                </a:solidFill>
                <a:latin typeface="Arial"/>
                <a:ea typeface="Arial"/>
                <a:cs typeface="Arial"/>
                <a:sym typeface="Arial"/>
                <a:hlinkClick r:id="rId5"/>
              </a:rPr>
              <a:t>Kenneth Bianchi - Rochester Wiki (rocwiki.org)</a:t>
            </a:r>
            <a:endParaRPr sz="1920"/>
          </a:p>
          <a:p>
            <a:pPr marL="0" lvl="0" indent="0" algn="l" rtl="0">
              <a:lnSpc>
                <a:spcPct val="107916"/>
              </a:lnSpc>
              <a:spcBef>
                <a:spcPts val="800"/>
              </a:spcBef>
              <a:spcAft>
                <a:spcPts val="800"/>
              </a:spcAft>
              <a:buNone/>
            </a:pPr>
            <a:r>
              <a:rPr lang="en-US" sz="1100" u="sng">
                <a:solidFill>
                  <a:schemeClr val="hlink"/>
                </a:solidFill>
                <a:latin typeface="Arial"/>
                <a:ea typeface="Arial"/>
                <a:cs typeface="Arial"/>
                <a:sym typeface="Arial"/>
                <a:hlinkClick r:id="rId6"/>
              </a:rPr>
              <a:t>After he murders two Bellingham women, police arrest serial killer Kenneth A. Bianchi on January 12, 1979. - HistoryLink.org</a:t>
            </a:r>
            <a:endParaRPr sz="192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g2ffaadc6230_0_37"/>
          <p:cNvPicPr preferRelativeResize="0"/>
          <p:nvPr/>
        </p:nvPicPr>
        <p:blipFill rotWithShape="1">
          <a:blip r:embed="rId3">
            <a:alphaModFix/>
          </a:blip>
          <a:srcRect/>
          <a:stretch/>
        </p:blipFill>
        <p:spPr>
          <a:xfrm>
            <a:off x="692" y="6186769"/>
            <a:ext cx="12191308" cy="689995"/>
          </a:xfrm>
          <a:prstGeom prst="rect">
            <a:avLst/>
          </a:prstGeom>
          <a:noFill/>
          <a:ln>
            <a:noFill/>
          </a:ln>
        </p:spPr>
      </p:pic>
      <p:sp>
        <p:nvSpPr>
          <p:cNvPr id="171" name="Google Shape;171;g2ffaadc6230_0_3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Case Study: Joel Rifkin</a:t>
            </a:r>
            <a:endParaRPr/>
          </a:p>
        </p:txBody>
      </p:sp>
      <p:sp>
        <p:nvSpPr>
          <p:cNvPr id="172" name="Google Shape;172;g2ffaadc6230_0_37"/>
          <p:cNvSpPr txBox="1">
            <a:spLocks noGrp="1"/>
          </p:cNvSpPr>
          <p:nvPr>
            <p:ph type="body" idx="1"/>
          </p:nvPr>
        </p:nvSpPr>
        <p:spPr>
          <a:xfrm>
            <a:off x="609600" y="1399850"/>
            <a:ext cx="7302600" cy="4726500"/>
          </a:xfrm>
          <a:prstGeom prst="rect">
            <a:avLst/>
          </a:prstGeom>
          <a:noFill/>
          <a:ln>
            <a:noFill/>
          </a:ln>
        </p:spPr>
        <p:txBody>
          <a:bodyPr spcFirstLastPara="1" wrap="square" lIns="91425" tIns="45700" rIns="91425" bIns="45700" anchor="t" anchorCtr="0">
            <a:normAutofit fontScale="70000" lnSpcReduction="10000"/>
          </a:bodyPr>
          <a:lstStyle/>
          <a:p>
            <a:pPr marL="0" lvl="0" indent="0" algn="l" rtl="0">
              <a:lnSpc>
                <a:spcPct val="107916"/>
              </a:lnSpc>
              <a:spcBef>
                <a:spcPts val="0"/>
              </a:spcBef>
              <a:spcAft>
                <a:spcPts val="0"/>
              </a:spcAft>
              <a:buClr>
                <a:schemeClr val="dk1"/>
              </a:buClr>
              <a:buSzPct val="45833"/>
              <a:buNone/>
            </a:pPr>
            <a:r>
              <a:rPr lang="en-US" sz="2400" b="1"/>
              <a:t>Adoption experiences:</a:t>
            </a:r>
            <a:endParaRPr sz="2400" b="1"/>
          </a:p>
          <a:p>
            <a:pPr marL="457200" lvl="0" indent="-335280" algn="l" rtl="0">
              <a:lnSpc>
                <a:spcPct val="107916"/>
              </a:lnSpc>
              <a:spcBef>
                <a:spcPts val="800"/>
              </a:spcBef>
              <a:spcAft>
                <a:spcPts val="0"/>
              </a:spcAft>
              <a:buSzPct val="100000"/>
              <a:buChar char="•"/>
            </a:pPr>
            <a:r>
              <a:rPr lang="en-US" sz="2400"/>
              <a:t>In 1959, given for adoption by young, unwed parents.</a:t>
            </a:r>
            <a:endParaRPr sz="2400"/>
          </a:p>
          <a:p>
            <a:pPr marL="457200" lvl="0" indent="-335280" algn="l" rtl="0">
              <a:lnSpc>
                <a:spcPct val="107916"/>
              </a:lnSpc>
              <a:spcBef>
                <a:spcPts val="0"/>
              </a:spcBef>
              <a:spcAft>
                <a:spcPts val="0"/>
              </a:spcAft>
              <a:buSzPct val="100000"/>
              <a:buChar char="•"/>
            </a:pPr>
            <a:r>
              <a:rPr lang="en-US" sz="2400"/>
              <a:t>Adopted by Rifkins at three weeks.</a:t>
            </a:r>
            <a:endParaRPr sz="2400"/>
          </a:p>
          <a:p>
            <a:pPr marL="457200" lvl="0" indent="-335280" algn="l" rtl="0">
              <a:lnSpc>
                <a:spcPct val="107916"/>
              </a:lnSpc>
              <a:spcBef>
                <a:spcPts val="0"/>
              </a:spcBef>
              <a:spcAft>
                <a:spcPts val="0"/>
              </a:spcAft>
              <a:buSzPct val="100000"/>
              <a:buChar char="•"/>
            </a:pPr>
            <a:r>
              <a:rPr lang="en-US" sz="2400"/>
              <a:t>The couple would later adopt a girl.  </a:t>
            </a:r>
            <a:endParaRPr sz="2400"/>
          </a:p>
          <a:p>
            <a:pPr marL="0" lvl="0" indent="0" algn="l" rtl="0">
              <a:lnSpc>
                <a:spcPct val="107916"/>
              </a:lnSpc>
              <a:spcBef>
                <a:spcPts val="800"/>
              </a:spcBef>
              <a:spcAft>
                <a:spcPts val="0"/>
              </a:spcAft>
              <a:buClr>
                <a:schemeClr val="dk1"/>
              </a:buClr>
              <a:buSzPct val="45833"/>
              <a:buNone/>
            </a:pPr>
            <a:r>
              <a:rPr lang="en-US" sz="2400" b="1"/>
              <a:t>Childhood traumas:</a:t>
            </a:r>
            <a:endParaRPr sz="2400" b="1"/>
          </a:p>
          <a:p>
            <a:pPr marL="457200" lvl="0" indent="-335280" algn="l" rtl="0">
              <a:lnSpc>
                <a:spcPct val="107916"/>
              </a:lnSpc>
              <a:spcBef>
                <a:spcPts val="800"/>
              </a:spcBef>
              <a:spcAft>
                <a:spcPts val="0"/>
              </a:spcAft>
              <a:buSzPct val="100000"/>
              <a:buChar char="•"/>
            </a:pPr>
            <a:r>
              <a:rPr lang="en-US" sz="2400"/>
              <a:t>Frustrated his adoptive father with his learning disability.</a:t>
            </a:r>
            <a:endParaRPr sz="2400"/>
          </a:p>
          <a:p>
            <a:pPr marL="457200" lvl="0" indent="-335280" algn="l" rtl="0">
              <a:lnSpc>
                <a:spcPct val="107916"/>
              </a:lnSpc>
              <a:spcBef>
                <a:spcPts val="0"/>
              </a:spcBef>
              <a:spcAft>
                <a:spcPts val="0"/>
              </a:spcAft>
              <a:buSzPct val="100000"/>
              <a:buChar char="•"/>
            </a:pPr>
            <a:r>
              <a:rPr lang="en-US" sz="2400"/>
              <a:t>Bullied in school</a:t>
            </a:r>
            <a:endParaRPr sz="2400"/>
          </a:p>
          <a:p>
            <a:pPr marL="457200" lvl="0" indent="-335280" algn="l" rtl="0">
              <a:lnSpc>
                <a:spcPct val="107916"/>
              </a:lnSpc>
              <a:spcBef>
                <a:spcPts val="0"/>
              </a:spcBef>
              <a:spcAft>
                <a:spcPts val="0"/>
              </a:spcAft>
              <a:buSzPct val="100000"/>
              <a:buChar char="•"/>
            </a:pPr>
            <a:r>
              <a:rPr lang="en-US" sz="2400"/>
              <a:t>In 1987, adoptive father committed sucide. (Rifkin was an adult at this time). </a:t>
            </a:r>
            <a:endParaRPr sz="2400"/>
          </a:p>
          <a:p>
            <a:pPr marL="0" lvl="0" indent="0" algn="l" rtl="0">
              <a:lnSpc>
                <a:spcPct val="107916"/>
              </a:lnSpc>
              <a:spcBef>
                <a:spcPts val="800"/>
              </a:spcBef>
              <a:spcAft>
                <a:spcPts val="0"/>
              </a:spcAft>
              <a:buClr>
                <a:schemeClr val="dk1"/>
              </a:buClr>
              <a:buSzPct val="45833"/>
              <a:buNone/>
            </a:pPr>
            <a:r>
              <a:rPr lang="en-US" sz="2400" b="1"/>
              <a:t>Criminal activities:</a:t>
            </a:r>
            <a:endParaRPr sz="2400" b="1"/>
          </a:p>
          <a:p>
            <a:pPr marL="457200" lvl="0" indent="-335280" algn="l" rtl="0">
              <a:lnSpc>
                <a:spcPct val="107916"/>
              </a:lnSpc>
              <a:spcBef>
                <a:spcPts val="800"/>
              </a:spcBef>
              <a:spcAft>
                <a:spcPts val="0"/>
              </a:spcAft>
              <a:buSzPct val="100000"/>
              <a:buChar char="•"/>
            </a:pPr>
            <a:r>
              <a:rPr lang="en-US" sz="2400"/>
              <a:t>Killed 17 women, targeting drug addicts and prostitutes </a:t>
            </a:r>
            <a:endParaRPr sz="2400"/>
          </a:p>
          <a:p>
            <a:pPr marL="0" lvl="0" indent="0" algn="l" rtl="0">
              <a:lnSpc>
                <a:spcPct val="107916"/>
              </a:lnSpc>
              <a:spcBef>
                <a:spcPts val="800"/>
              </a:spcBef>
              <a:spcAft>
                <a:spcPts val="0"/>
              </a:spcAft>
              <a:buClr>
                <a:schemeClr val="dk1"/>
              </a:buClr>
              <a:buSzPct val="45833"/>
              <a:buFont typeface="Arial"/>
              <a:buNone/>
            </a:pPr>
            <a:r>
              <a:rPr lang="en-US" sz="2400" b="1"/>
              <a:t>Potential manifestations of ACS-related behaviors:</a:t>
            </a:r>
            <a:endParaRPr sz="2400" b="1"/>
          </a:p>
          <a:p>
            <a:pPr marL="457200" lvl="0" indent="-335280" algn="l" rtl="0">
              <a:lnSpc>
                <a:spcPct val="107916"/>
              </a:lnSpc>
              <a:spcBef>
                <a:spcPts val="800"/>
              </a:spcBef>
              <a:spcAft>
                <a:spcPts val="0"/>
              </a:spcAft>
              <a:buSzPct val="100000"/>
              <a:buChar char="•"/>
            </a:pPr>
            <a:r>
              <a:rPr lang="en-US" sz="2400"/>
              <a:t>Learning disabilities (dyslexia, stuttered)</a:t>
            </a:r>
            <a:endParaRPr sz="2400"/>
          </a:p>
          <a:p>
            <a:pPr marL="457200" lvl="0" indent="-335280" algn="l" rtl="0">
              <a:lnSpc>
                <a:spcPct val="107916"/>
              </a:lnSpc>
              <a:spcBef>
                <a:spcPts val="0"/>
              </a:spcBef>
              <a:spcAft>
                <a:spcPts val="0"/>
              </a:spcAft>
              <a:buSzPct val="100000"/>
              <a:buChar char="•"/>
            </a:pPr>
            <a:r>
              <a:rPr lang="en-US" sz="2400"/>
              <a:t>Sexual promiscuity (prostitutes)</a:t>
            </a:r>
            <a:endParaRPr sz="2400"/>
          </a:p>
          <a:p>
            <a:pPr marL="457200" lvl="0" indent="-335280" algn="l" rtl="0">
              <a:lnSpc>
                <a:spcPct val="107916"/>
              </a:lnSpc>
              <a:spcBef>
                <a:spcPts val="0"/>
              </a:spcBef>
              <a:spcAft>
                <a:spcPts val="0"/>
              </a:spcAft>
              <a:buSzPct val="100000"/>
              <a:buChar char="•"/>
            </a:pPr>
            <a:r>
              <a:rPr lang="en-US" sz="2400"/>
              <a:t>Lack of guilt</a:t>
            </a:r>
            <a:endParaRPr sz="2400"/>
          </a:p>
          <a:p>
            <a:pPr marL="0" lvl="0" indent="0" algn="l" rtl="0">
              <a:lnSpc>
                <a:spcPct val="107916"/>
              </a:lnSpc>
              <a:spcBef>
                <a:spcPts val="800"/>
              </a:spcBef>
              <a:spcAft>
                <a:spcPts val="800"/>
              </a:spcAft>
              <a:buNone/>
            </a:pPr>
            <a:r>
              <a:rPr lang="en-US" sz="1100" u="sng">
                <a:solidFill>
                  <a:schemeClr val="hlink"/>
                </a:solidFill>
                <a:latin typeface="Arial"/>
                <a:ea typeface="Arial"/>
                <a:cs typeface="Arial"/>
                <a:sym typeface="Arial"/>
                <a:hlinkClick r:id="rId4"/>
              </a:rPr>
              <a:t>Did Joel Rifkin's Childhood Turn Him Into a Serial Killer? - A&amp;E True Crime (aetv.com)</a:t>
            </a:r>
            <a:endParaRPr sz="2400"/>
          </a:p>
        </p:txBody>
      </p:sp>
      <p:pic>
        <p:nvPicPr>
          <p:cNvPr id="173" name="Google Shape;173;g2ffaadc6230_0_37"/>
          <p:cNvPicPr preferRelativeResize="0"/>
          <p:nvPr/>
        </p:nvPicPr>
        <p:blipFill>
          <a:blip r:embed="rId5">
            <a:alphaModFix/>
          </a:blip>
          <a:stretch>
            <a:fillRect/>
          </a:stretch>
        </p:blipFill>
        <p:spPr>
          <a:xfrm>
            <a:off x="8157451" y="1417649"/>
            <a:ext cx="3424950" cy="4726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g2ffaadc6230_0_53"/>
          <p:cNvPicPr preferRelativeResize="0"/>
          <p:nvPr/>
        </p:nvPicPr>
        <p:blipFill rotWithShape="1">
          <a:blip r:embed="rId3">
            <a:alphaModFix/>
          </a:blip>
          <a:srcRect/>
          <a:stretch/>
        </p:blipFill>
        <p:spPr>
          <a:xfrm>
            <a:off x="692" y="6186769"/>
            <a:ext cx="12191308" cy="689995"/>
          </a:xfrm>
          <a:prstGeom prst="rect">
            <a:avLst/>
          </a:prstGeom>
          <a:noFill/>
          <a:ln>
            <a:noFill/>
          </a:ln>
        </p:spPr>
      </p:pic>
      <p:sp>
        <p:nvSpPr>
          <p:cNvPr id="179" name="Google Shape;179;g2ffaadc6230_0_5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Methodological Limitations of Existing Research</a:t>
            </a:r>
            <a:endParaRPr/>
          </a:p>
        </p:txBody>
      </p:sp>
      <p:sp>
        <p:nvSpPr>
          <p:cNvPr id="180" name="Google Shape;180;g2ffaadc6230_0_53"/>
          <p:cNvSpPr txBox="1">
            <a:spLocks noGrp="1"/>
          </p:cNvSpPr>
          <p:nvPr>
            <p:ph type="body" idx="1"/>
          </p:nvPr>
        </p:nvSpPr>
        <p:spPr>
          <a:xfrm>
            <a:off x="559725" y="1316875"/>
            <a:ext cx="10972800" cy="4869900"/>
          </a:xfrm>
          <a:prstGeom prst="rect">
            <a:avLst/>
          </a:prstGeom>
          <a:noFill/>
          <a:ln>
            <a:noFill/>
          </a:ln>
        </p:spPr>
        <p:txBody>
          <a:bodyPr spcFirstLastPara="1" wrap="square" lIns="91425" tIns="45700" rIns="91425" bIns="45700" anchor="t" anchorCtr="0">
            <a:normAutofit fontScale="55000"/>
          </a:bodyPr>
          <a:lstStyle/>
          <a:p>
            <a:pPr marL="0" lvl="0" indent="0" algn="l" rtl="0">
              <a:lnSpc>
                <a:spcPct val="107916"/>
              </a:lnSpc>
              <a:spcBef>
                <a:spcPts val="0"/>
              </a:spcBef>
              <a:spcAft>
                <a:spcPts val="0"/>
              </a:spcAft>
              <a:buClr>
                <a:schemeClr val="dk1"/>
              </a:buClr>
              <a:buSzPct val="33846"/>
              <a:buNone/>
            </a:pPr>
            <a:r>
              <a:rPr lang="en-US" sz="3250" b="1"/>
              <a:t>Challenges in adoption research:</a:t>
            </a:r>
            <a:endParaRPr sz="3250" b="1"/>
          </a:p>
          <a:p>
            <a:pPr marL="0" lvl="0" indent="457200" algn="l" rtl="0">
              <a:lnSpc>
                <a:spcPct val="80000"/>
              </a:lnSpc>
              <a:spcBef>
                <a:spcPts val="800"/>
              </a:spcBef>
              <a:spcAft>
                <a:spcPts val="0"/>
              </a:spcAft>
              <a:buClr>
                <a:schemeClr val="dk1"/>
              </a:buClr>
              <a:buSzPct val="33846"/>
              <a:buNone/>
            </a:pPr>
            <a:r>
              <a:rPr lang="en-US" sz="3250" b="1"/>
              <a:t>Limited peer-reviewed studies:</a:t>
            </a:r>
            <a:endParaRPr sz="3250" b="1"/>
          </a:p>
          <a:p>
            <a:pPr marL="457200" lvl="0" indent="-342106" algn="l" rtl="0">
              <a:lnSpc>
                <a:spcPct val="95000"/>
              </a:lnSpc>
              <a:spcBef>
                <a:spcPts val="1200"/>
              </a:spcBef>
              <a:spcAft>
                <a:spcPts val="0"/>
              </a:spcAft>
              <a:buSzPct val="100000"/>
              <a:buChar char="●"/>
            </a:pPr>
            <a:r>
              <a:rPr lang="en-US" sz="3250" b="1"/>
              <a:t>There have been few peer-reviewed studies specifically examining "Adopted Child Syndrome" as a distinct phenomenon.</a:t>
            </a:r>
            <a:endParaRPr sz="3250" b="1"/>
          </a:p>
          <a:p>
            <a:pPr marL="457200" lvl="0" indent="-342106" algn="l" rtl="0">
              <a:lnSpc>
                <a:spcPct val="95000"/>
              </a:lnSpc>
              <a:spcBef>
                <a:spcPts val="0"/>
              </a:spcBef>
              <a:spcAft>
                <a:spcPts val="0"/>
              </a:spcAft>
              <a:buSzPct val="100000"/>
              <a:buChar char="●"/>
            </a:pPr>
            <a:r>
              <a:rPr lang="en-US" sz="3250" b="1"/>
              <a:t>Most of the literature consists of case studies or theoretical papers rather than large-scale empirical research.</a:t>
            </a:r>
            <a:endParaRPr sz="3250" b="1"/>
          </a:p>
          <a:p>
            <a:pPr marL="457200" lvl="0" indent="0" algn="l" rtl="0">
              <a:lnSpc>
                <a:spcPct val="95000"/>
              </a:lnSpc>
              <a:spcBef>
                <a:spcPts val="1200"/>
              </a:spcBef>
              <a:spcAft>
                <a:spcPts val="0"/>
              </a:spcAft>
              <a:buNone/>
            </a:pPr>
            <a:r>
              <a:rPr lang="en-US" sz="3250" b="1"/>
              <a:t>Methodology issues</a:t>
            </a:r>
            <a:endParaRPr sz="3250" b="1"/>
          </a:p>
          <a:p>
            <a:pPr marL="457200" lvl="0" indent="-342106" algn="l" rtl="0">
              <a:lnSpc>
                <a:spcPct val="95000"/>
              </a:lnSpc>
              <a:spcBef>
                <a:spcPts val="1200"/>
              </a:spcBef>
              <a:spcAft>
                <a:spcPts val="0"/>
              </a:spcAft>
              <a:buSzPct val="100000"/>
              <a:buChar char="●"/>
            </a:pPr>
            <a:r>
              <a:rPr lang="en-US" sz="3250" b="1"/>
              <a:t>Selection bias: Adoptive families may differ from non-adoptive families in ways that can affect outcomes.</a:t>
            </a:r>
            <a:endParaRPr sz="3250" b="1"/>
          </a:p>
          <a:p>
            <a:pPr marL="457200" lvl="0" indent="-342106" algn="l" rtl="0">
              <a:lnSpc>
                <a:spcPct val="95000"/>
              </a:lnSpc>
              <a:spcBef>
                <a:spcPts val="0"/>
              </a:spcBef>
              <a:spcAft>
                <a:spcPts val="0"/>
              </a:spcAft>
              <a:buSzPct val="100000"/>
              <a:buChar char="●"/>
            </a:pPr>
            <a:r>
              <a:rPr lang="en-US" sz="3250" b="1"/>
              <a:t>Lack of longitudinal studies: Many studies don't follow adopted individuals over long periods.</a:t>
            </a:r>
            <a:endParaRPr sz="3250" b="1"/>
          </a:p>
          <a:p>
            <a:pPr marL="457200" lvl="0" indent="-342106" algn="l" rtl="0">
              <a:lnSpc>
                <a:spcPct val="95000"/>
              </a:lnSpc>
              <a:spcBef>
                <a:spcPts val="0"/>
              </a:spcBef>
              <a:spcAft>
                <a:spcPts val="0"/>
              </a:spcAft>
              <a:buSzPct val="100000"/>
              <a:buChar char="●"/>
            </a:pPr>
            <a:r>
              <a:rPr lang="en-US" sz="3250" b="1"/>
              <a:t>Difficulty isolating variables: It's challenging to separate the effects of adoption from other factors like pre-adoption experiences or genetic predispositions.</a:t>
            </a:r>
            <a:endParaRPr sz="3250" b="1"/>
          </a:p>
          <a:p>
            <a:pPr marL="0" lvl="0" indent="0" algn="l" rtl="0">
              <a:lnSpc>
                <a:spcPct val="95000"/>
              </a:lnSpc>
              <a:spcBef>
                <a:spcPts val="1200"/>
              </a:spcBef>
              <a:spcAft>
                <a:spcPts val="0"/>
              </a:spcAft>
              <a:buNone/>
            </a:pPr>
            <a:r>
              <a:rPr lang="en-US" sz="3250" b="1"/>
              <a:t>Criticism and skepticism:</a:t>
            </a:r>
            <a:endParaRPr sz="3250" b="1"/>
          </a:p>
          <a:p>
            <a:pPr marL="457200" lvl="0" indent="-342106" algn="l" rtl="0">
              <a:lnSpc>
                <a:spcPct val="95000"/>
              </a:lnSpc>
              <a:spcBef>
                <a:spcPts val="1200"/>
              </a:spcBef>
              <a:spcAft>
                <a:spcPts val="0"/>
              </a:spcAft>
              <a:buSzPct val="100000"/>
              <a:buChar char="●"/>
            </a:pPr>
            <a:r>
              <a:rPr lang="en-US" sz="3250" b="1"/>
              <a:t>Many adoption experts and researchers have criticized the concept as overly broad and potentially stigmatizing.</a:t>
            </a:r>
            <a:endParaRPr sz="3250" b="1"/>
          </a:p>
          <a:p>
            <a:pPr marL="457200" lvl="0" indent="-342106" algn="l" rtl="0">
              <a:lnSpc>
                <a:spcPct val="95000"/>
              </a:lnSpc>
              <a:spcBef>
                <a:spcPts val="0"/>
              </a:spcBef>
              <a:spcAft>
                <a:spcPts val="0"/>
              </a:spcAft>
              <a:buSzPct val="100000"/>
              <a:buChar char="●"/>
            </a:pPr>
            <a:r>
              <a:rPr lang="en-US" sz="3250" b="1"/>
              <a:t>There's concern that it may pathologize normal adjustment challenges faced by some adopted individuals.</a:t>
            </a:r>
            <a:endParaRPr sz="3250"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g2ffaadc6230_0_60"/>
          <p:cNvPicPr preferRelativeResize="0"/>
          <p:nvPr/>
        </p:nvPicPr>
        <p:blipFill rotWithShape="1">
          <a:blip r:embed="rId3">
            <a:alphaModFix/>
          </a:blip>
          <a:srcRect/>
          <a:stretch/>
        </p:blipFill>
        <p:spPr>
          <a:xfrm>
            <a:off x="692" y="6186769"/>
            <a:ext cx="12191308" cy="689995"/>
          </a:xfrm>
          <a:prstGeom prst="rect">
            <a:avLst/>
          </a:prstGeom>
          <a:noFill/>
          <a:ln>
            <a:noFill/>
          </a:ln>
        </p:spPr>
      </p:pic>
      <p:sp>
        <p:nvSpPr>
          <p:cNvPr id="186" name="Google Shape;186;g2ffaadc6230_0_60"/>
          <p:cNvSpPr txBox="1">
            <a:spLocks noGrp="1"/>
          </p:cNvSpPr>
          <p:nvPr>
            <p:ph type="title"/>
          </p:nvPr>
        </p:nvSpPr>
        <p:spPr>
          <a:xfrm>
            <a:off x="549950" y="14073"/>
            <a:ext cx="10972800" cy="925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ACS: Additional Information on Research</a:t>
            </a:r>
            <a:endParaRPr/>
          </a:p>
        </p:txBody>
      </p:sp>
      <p:sp>
        <p:nvSpPr>
          <p:cNvPr id="187" name="Google Shape;187;g2ffaadc6230_0_60"/>
          <p:cNvSpPr txBox="1">
            <a:spLocks noGrp="1"/>
          </p:cNvSpPr>
          <p:nvPr>
            <p:ph type="body" idx="1"/>
          </p:nvPr>
        </p:nvSpPr>
        <p:spPr>
          <a:xfrm>
            <a:off x="173100" y="939250"/>
            <a:ext cx="11783700" cy="518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
              <a:buNone/>
            </a:pPr>
            <a:r>
              <a:rPr lang="en-US" sz="2180" b="1"/>
              <a:t>Research on adopted individuals’ outcomes:</a:t>
            </a:r>
            <a:endParaRPr sz="2180" b="1"/>
          </a:p>
          <a:p>
            <a:pPr marL="457200" lvl="0" indent="-367030" algn="l" rtl="0">
              <a:lnSpc>
                <a:spcPct val="100000"/>
              </a:lnSpc>
              <a:spcBef>
                <a:spcPts val="0"/>
              </a:spcBef>
              <a:spcAft>
                <a:spcPts val="0"/>
              </a:spcAft>
              <a:buSzPts val="2180"/>
              <a:buChar char="●"/>
            </a:pPr>
            <a:r>
              <a:rPr lang="en-US" sz="2180" b="1"/>
              <a:t> Most adopted children are well adjusted, although some may have challenges related to identity formation or attachment. Most are not predisposed to criminal behaviors.</a:t>
            </a:r>
            <a:endParaRPr sz="2180" b="1"/>
          </a:p>
          <a:p>
            <a:pPr marL="0" lvl="0" indent="0" algn="l" rtl="0">
              <a:lnSpc>
                <a:spcPct val="100000"/>
              </a:lnSpc>
              <a:spcBef>
                <a:spcPts val="0"/>
              </a:spcBef>
              <a:spcAft>
                <a:spcPts val="0"/>
              </a:spcAft>
              <a:buSzPts val="440"/>
              <a:buNone/>
            </a:pPr>
            <a:r>
              <a:rPr lang="en-US" sz="2180" b="1"/>
              <a:t>Alternative perspectives:</a:t>
            </a:r>
            <a:endParaRPr sz="2180" b="1"/>
          </a:p>
          <a:p>
            <a:pPr marL="457200" lvl="0" indent="-367030" algn="l" rtl="0">
              <a:lnSpc>
                <a:spcPct val="100000"/>
              </a:lnSpc>
              <a:spcBef>
                <a:spcPts val="1200"/>
              </a:spcBef>
              <a:spcAft>
                <a:spcPts val="0"/>
              </a:spcAft>
              <a:buSzPts val="2180"/>
              <a:buChar char="●"/>
            </a:pPr>
            <a:r>
              <a:rPr lang="en-US" sz="2180" b="1"/>
              <a:t>Rather than use a syndromic approach look at attachment disorder, identity formation, and adjustment.</a:t>
            </a:r>
            <a:endParaRPr sz="2180" b="1"/>
          </a:p>
          <a:p>
            <a:pPr marL="0" lvl="0" indent="0" algn="l" rtl="0">
              <a:lnSpc>
                <a:spcPct val="100000"/>
              </a:lnSpc>
              <a:spcBef>
                <a:spcPts val="1200"/>
              </a:spcBef>
              <a:spcAft>
                <a:spcPts val="0"/>
              </a:spcAft>
              <a:buNone/>
            </a:pPr>
            <a:r>
              <a:rPr lang="en-US" sz="2180" b="1"/>
              <a:t>Ethical considerations:</a:t>
            </a:r>
            <a:endParaRPr sz="2180" b="1"/>
          </a:p>
          <a:p>
            <a:pPr marL="457200" lvl="0" indent="-367030" algn="l" rtl="0">
              <a:lnSpc>
                <a:spcPct val="100000"/>
              </a:lnSpc>
              <a:spcBef>
                <a:spcPts val="1200"/>
              </a:spcBef>
              <a:spcAft>
                <a:spcPts val="0"/>
              </a:spcAft>
              <a:buSzPts val="2180"/>
              <a:buChar char="●"/>
            </a:pPr>
            <a:r>
              <a:rPr lang="en-US" sz="2180" b="1"/>
              <a:t>Some researchers argue that focusing on a syndrome specific to adopted children could lead to harmful stereotyping and discrimination. </a:t>
            </a:r>
            <a:endParaRPr sz="2180" b="1"/>
          </a:p>
          <a:p>
            <a:pPr marL="457200" lvl="0" indent="-374650" algn="l" rtl="0">
              <a:lnSpc>
                <a:spcPct val="107916"/>
              </a:lnSpc>
              <a:spcBef>
                <a:spcPts val="0"/>
              </a:spcBef>
              <a:spcAft>
                <a:spcPts val="0"/>
              </a:spcAft>
              <a:buSzPts val="2300"/>
              <a:buChar char="●"/>
            </a:pPr>
            <a:r>
              <a:rPr lang="en-US" sz="2300" b="1"/>
              <a:t>Labeling ALL adopted children by using ACS is damaging to those without any issues. There are other terms that could be used. Self-fulfilling prophecy can also come into play.</a:t>
            </a:r>
            <a:endParaRPr sz="2300" b="1"/>
          </a:p>
          <a:p>
            <a:pPr marL="457200" lvl="0" indent="-374650" algn="l" rtl="0">
              <a:lnSpc>
                <a:spcPct val="107916"/>
              </a:lnSpc>
              <a:spcBef>
                <a:spcPts val="0"/>
              </a:spcBef>
              <a:spcAft>
                <a:spcPts val="0"/>
              </a:spcAft>
              <a:buSzPts val="2300"/>
              <a:buChar char="●"/>
            </a:pPr>
            <a:r>
              <a:rPr lang="en-US" sz="2300" b="1"/>
              <a:t>Non-adopted children/adults’ life experiences can also include abandonment/trauma. </a:t>
            </a:r>
            <a:endParaRPr sz="2180"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g303d7200558_0_3"/>
          <p:cNvPicPr preferRelativeResize="0"/>
          <p:nvPr/>
        </p:nvPicPr>
        <p:blipFill rotWithShape="1">
          <a:blip r:embed="rId3">
            <a:alphaModFix/>
          </a:blip>
          <a:srcRect/>
          <a:stretch/>
        </p:blipFill>
        <p:spPr>
          <a:xfrm>
            <a:off x="692" y="6186769"/>
            <a:ext cx="12191308" cy="689995"/>
          </a:xfrm>
          <a:prstGeom prst="rect">
            <a:avLst/>
          </a:prstGeom>
          <a:noFill/>
          <a:ln>
            <a:noFill/>
          </a:ln>
        </p:spPr>
      </p:pic>
      <p:sp>
        <p:nvSpPr>
          <p:cNvPr id="193" name="Google Shape;193;g303d7200558_0_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ACS: Is there a connection to serial killing?</a:t>
            </a:r>
            <a:endParaRPr/>
          </a:p>
        </p:txBody>
      </p:sp>
      <p:sp>
        <p:nvSpPr>
          <p:cNvPr id="194" name="Google Shape;194;g303d7200558_0_3"/>
          <p:cNvSpPr txBox="1">
            <a:spLocks noGrp="1"/>
          </p:cNvSpPr>
          <p:nvPr>
            <p:ph type="body" idx="1"/>
          </p:nvPr>
        </p:nvSpPr>
        <p:spPr>
          <a:xfrm>
            <a:off x="609600" y="1608650"/>
            <a:ext cx="10536300" cy="45261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5000"/>
              </a:lnSpc>
              <a:spcBef>
                <a:spcPts val="1200"/>
              </a:spcBef>
              <a:spcAft>
                <a:spcPts val="0"/>
              </a:spcAft>
              <a:buNone/>
            </a:pPr>
            <a:r>
              <a:rPr lang="en-US" sz="2400" b="1"/>
              <a:t>There is no established scientific connection between adoption or any proposed "Adopted Child Syndrome" (ACS) and serial killing.</a:t>
            </a:r>
            <a:endParaRPr sz="2400" b="1"/>
          </a:p>
          <a:p>
            <a:pPr marL="0" lvl="0" indent="0" algn="l" rtl="0">
              <a:lnSpc>
                <a:spcPct val="115000"/>
              </a:lnSpc>
              <a:spcBef>
                <a:spcPts val="1200"/>
              </a:spcBef>
              <a:spcAft>
                <a:spcPts val="0"/>
              </a:spcAft>
              <a:buNone/>
            </a:pPr>
            <a:r>
              <a:rPr lang="en-US" sz="2400" b="1"/>
              <a:t>"Adopted Child Syndrome" is not a recognized clinical diagnosis. </a:t>
            </a:r>
            <a:endParaRPr sz="2400" b="1"/>
          </a:p>
          <a:p>
            <a:pPr marL="0" lvl="0" indent="0" algn="l" rtl="0">
              <a:lnSpc>
                <a:spcPct val="115000"/>
              </a:lnSpc>
              <a:spcBef>
                <a:spcPts val="1200"/>
              </a:spcBef>
              <a:spcAft>
                <a:spcPts val="0"/>
              </a:spcAft>
              <a:buNone/>
            </a:pPr>
            <a:endParaRPr sz="2400" b="1"/>
          </a:p>
          <a:p>
            <a:pPr marL="0" lvl="0" indent="0" algn="l" rtl="0">
              <a:lnSpc>
                <a:spcPct val="115000"/>
              </a:lnSpc>
              <a:spcBef>
                <a:spcPts val="1200"/>
              </a:spcBef>
              <a:spcAft>
                <a:spcPts val="0"/>
              </a:spcAft>
              <a:buClr>
                <a:schemeClr val="dk1"/>
              </a:buClr>
              <a:buSzPts val="1100"/>
              <a:buFont typeface="Arial"/>
              <a:buNone/>
            </a:pPr>
            <a:r>
              <a:rPr lang="en-US" sz="2100" b="1"/>
              <a:t>Why does this misconception exist?</a:t>
            </a:r>
            <a:endParaRPr sz="2100" b="1"/>
          </a:p>
          <a:p>
            <a:pPr marL="0" lvl="0" indent="0" algn="l" rtl="0">
              <a:lnSpc>
                <a:spcPct val="115000"/>
              </a:lnSpc>
              <a:spcBef>
                <a:spcPts val="1200"/>
              </a:spcBef>
              <a:spcAft>
                <a:spcPts val="0"/>
              </a:spcAft>
              <a:buNone/>
            </a:pPr>
            <a:r>
              <a:rPr lang="en-US" sz="2100" b="1"/>
              <a:t>Sensationalism! Occasional high-profile cases of criminals who happened to be adopted have sometimes been sensationalized in media, potentially creating a false impression.</a:t>
            </a:r>
            <a:endParaRPr sz="2100" b="1"/>
          </a:p>
          <a:p>
            <a:pPr marL="0" lvl="0" indent="0" algn="l" rtl="0">
              <a:lnSpc>
                <a:spcPct val="115000"/>
              </a:lnSpc>
              <a:spcBef>
                <a:spcPts val="1200"/>
              </a:spcBef>
              <a:spcAft>
                <a:spcPts val="0"/>
              </a:spcAft>
              <a:buNone/>
            </a:pPr>
            <a:endParaRPr sz="2400" b="1"/>
          </a:p>
          <a:p>
            <a:pPr marL="457200" lvl="0" indent="0" algn="l" rtl="0">
              <a:lnSpc>
                <a:spcPct val="115000"/>
              </a:lnSpc>
              <a:spcBef>
                <a:spcPts val="1200"/>
              </a:spcBef>
              <a:spcAft>
                <a:spcPts val="12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g2ffaadc6230_0_72"/>
          <p:cNvPicPr preferRelativeResize="0"/>
          <p:nvPr/>
        </p:nvPicPr>
        <p:blipFill rotWithShape="1">
          <a:blip r:embed="rId3">
            <a:alphaModFix/>
          </a:blip>
          <a:srcRect/>
          <a:stretch/>
        </p:blipFill>
        <p:spPr>
          <a:xfrm>
            <a:off x="692" y="6186769"/>
            <a:ext cx="12191308" cy="689995"/>
          </a:xfrm>
          <a:prstGeom prst="rect">
            <a:avLst/>
          </a:prstGeom>
          <a:noFill/>
          <a:ln>
            <a:noFill/>
          </a:ln>
        </p:spPr>
      </p:pic>
      <p:sp>
        <p:nvSpPr>
          <p:cNvPr id="200" name="Google Shape;200;g2ffaadc6230_0_7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Future Research on ACS? </a:t>
            </a:r>
            <a:endParaRPr/>
          </a:p>
        </p:txBody>
      </p:sp>
      <p:sp>
        <p:nvSpPr>
          <p:cNvPr id="201" name="Google Shape;201;g2ffaadc6230_0_72"/>
          <p:cNvSpPr txBox="1">
            <a:spLocks noGrp="1"/>
          </p:cNvSpPr>
          <p:nvPr>
            <p:ph type="body" idx="1"/>
          </p:nvPr>
        </p:nvSpPr>
        <p:spPr>
          <a:xfrm>
            <a:off x="357800" y="1267250"/>
            <a:ext cx="11449800" cy="48591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07916"/>
              </a:lnSpc>
              <a:spcBef>
                <a:spcPts val="0"/>
              </a:spcBef>
              <a:spcAft>
                <a:spcPts val="0"/>
              </a:spcAft>
              <a:buClr>
                <a:schemeClr val="dk1"/>
              </a:buClr>
              <a:buSzPct val="45833"/>
              <a:buNone/>
            </a:pPr>
            <a:r>
              <a:rPr lang="en-US" sz="2400" b="1"/>
              <a:t>Current research tends to focus on understanding the diverse experiences of adopted individuals, acknowledging both challenges and resilience, and developing targeted support strategies when needed.</a:t>
            </a:r>
            <a:endParaRPr sz="2400" b="1"/>
          </a:p>
          <a:p>
            <a:pPr marL="0" lvl="0" indent="0" algn="l" rtl="0">
              <a:lnSpc>
                <a:spcPct val="107916"/>
              </a:lnSpc>
              <a:spcBef>
                <a:spcPts val="800"/>
              </a:spcBef>
              <a:spcAft>
                <a:spcPts val="0"/>
              </a:spcAft>
              <a:buClr>
                <a:schemeClr val="dk1"/>
              </a:buClr>
              <a:buSzPct val="45833"/>
              <a:buNone/>
            </a:pPr>
            <a:r>
              <a:rPr lang="en-US" sz="2400" b="1"/>
              <a:t>Future research might include:</a:t>
            </a:r>
            <a:endParaRPr sz="2400" b="1"/>
          </a:p>
          <a:p>
            <a:pPr marL="457200" lvl="0" indent="-369570" algn="l" rtl="0">
              <a:lnSpc>
                <a:spcPct val="107916"/>
              </a:lnSpc>
              <a:spcBef>
                <a:spcPts val="800"/>
              </a:spcBef>
              <a:spcAft>
                <a:spcPts val="0"/>
              </a:spcAft>
              <a:buSzPct val="100000"/>
              <a:buChar char="●"/>
            </a:pPr>
            <a:r>
              <a:rPr lang="en-US" sz="2400" b="1"/>
              <a:t>DNA testing (this is highly unethical and would have to be completed with full cooperation of the individual and IRB). (very unlikely to happen!)</a:t>
            </a:r>
            <a:endParaRPr sz="2400" b="1"/>
          </a:p>
          <a:p>
            <a:pPr marL="457200" lvl="0" indent="-369570" algn="l" rtl="0">
              <a:lnSpc>
                <a:spcPct val="107916"/>
              </a:lnSpc>
              <a:spcBef>
                <a:spcPts val="0"/>
              </a:spcBef>
              <a:spcAft>
                <a:spcPts val="0"/>
              </a:spcAft>
              <a:buSzPct val="100000"/>
              <a:buChar char="●"/>
            </a:pPr>
            <a:r>
              <a:rPr lang="en-US" sz="2400" b="1"/>
              <a:t>Other adopted children who did not know until later in life that they were adopted.</a:t>
            </a:r>
            <a:endParaRPr sz="2400" b="1"/>
          </a:p>
          <a:p>
            <a:pPr marL="457200" lvl="0" indent="-369570" algn="l" rtl="0">
              <a:lnSpc>
                <a:spcPct val="107916"/>
              </a:lnSpc>
              <a:spcBef>
                <a:spcPts val="0"/>
              </a:spcBef>
              <a:spcAft>
                <a:spcPts val="0"/>
              </a:spcAft>
              <a:buSzPct val="100000"/>
              <a:buChar char="●"/>
            </a:pPr>
            <a:r>
              <a:rPr lang="en-US" sz="2400" b="1"/>
              <a:t>Adopted children who were later abandoned by adoptive parents.</a:t>
            </a:r>
            <a:endParaRPr sz="2400" b="1"/>
          </a:p>
          <a:p>
            <a:pPr marL="457200" lvl="0" indent="-369570" algn="l" rtl="0">
              <a:lnSpc>
                <a:spcPct val="107916"/>
              </a:lnSpc>
              <a:spcBef>
                <a:spcPts val="0"/>
              </a:spcBef>
              <a:spcAft>
                <a:spcPts val="0"/>
              </a:spcAft>
              <a:buSzPct val="100000"/>
              <a:buChar char="●"/>
            </a:pPr>
            <a:r>
              <a:rPr lang="en-US" sz="2400" b="1"/>
              <a:t>Relatives of those who were found to be serial killers who were adopted.</a:t>
            </a:r>
            <a:endParaRPr sz="2400" b="1"/>
          </a:p>
          <a:p>
            <a:pPr marL="457200" lvl="0" indent="-369570" algn="l" rtl="0">
              <a:lnSpc>
                <a:spcPct val="107916"/>
              </a:lnSpc>
              <a:spcBef>
                <a:spcPts val="0"/>
              </a:spcBef>
              <a:spcAft>
                <a:spcPts val="0"/>
              </a:spcAft>
              <a:buSzPct val="100000"/>
              <a:buChar char="●"/>
            </a:pPr>
            <a:r>
              <a:rPr lang="en-US" sz="2400" b="1"/>
              <a:t>Early life adversity, attachment issues, and identity struggles in adopted and nonadopted.</a:t>
            </a:r>
            <a:endParaRPr sz="2400" b="1"/>
          </a:p>
          <a:p>
            <a:pPr marL="457200" lvl="0" indent="-369570" algn="l" rtl="0">
              <a:lnSpc>
                <a:spcPct val="107916"/>
              </a:lnSpc>
              <a:spcBef>
                <a:spcPts val="0"/>
              </a:spcBef>
              <a:spcAft>
                <a:spcPts val="0"/>
              </a:spcAft>
              <a:buSzPct val="100000"/>
              <a:buChar char="●"/>
            </a:pPr>
            <a:r>
              <a:rPr lang="en-US" sz="2400" b="1"/>
              <a:t>Is it Nature/Nurture Debate? </a:t>
            </a:r>
            <a:endParaRPr sz="2400" b="1"/>
          </a:p>
          <a:p>
            <a:pPr marL="0" lvl="0" indent="0" algn="l" rtl="0">
              <a:spcBef>
                <a:spcPts val="1200"/>
              </a:spcBef>
              <a:spcAft>
                <a:spcPts val="0"/>
              </a:spcAft>
              <a:buClr>
                <a:schemeClr val="dk1"/>
              </a:buClr>
              <a:buSzPct val="100000"/>
              <a:buNone/>
            </a:pPr>
            <a:endParaRPr/>
          </a:p>
          <a:p>
            <a:pPr marL="342900" lvl="0" indent="-139700" algn="l" rtl="0">
              <a:spcBef>
                <a:spcPts val="1840"/>
              </a:spcBef>
              <a:spcAft>
                <a:spcPts val="0"/>
              </a:spcAft>
              <a:buClr>
                <a:schemeClr val="dk1"/>
              </a:buClr>
              <a:buSzPct val="1000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17"/>
          <p:cNvPicPr preferRelativeResize="0"/>
          <p:nvPr/>
        </p:nvPicPr>
        <p:blipFill rotWithShape="1">
          <a:blip r:embed="rId3">
            <a:alphaModFix/>
          </a:blip>
          <a:srcRect/>
          <a:stretch/>
        </p:blipFill>
        <p:spPr>
          <a:xfrm>
            <a:off x="692" y="6186769"/>
            <a:ext cx="12191308" cy="689995"/>
          </a:xfrm>
          <a:prstGeom prst="rect">
            <a:avLst/>
          </a:prstGeom>
          <a:noFill/>
          <a:ln>
            <a:noFill/>
          </a:ln>
        </p:spPr>
      </p:pic>
      <p:pic>
        <p:nvPicPr>
          <p:cNvPr id="207" name="Google Shape;207;p17"/>
          <p:cNvPicPr preferRelativeResize="0"/>
          <p:nvPr/>
        </p:nvPicPr>
        <p:blipFill rotWithShape="1">
          <a:blip r:embed="rId4">
            <a:alphaModFix/>
          </a:blip>
          <a:srcRect/>
          <a:stretch/>
        </p:blipFill>
        <p:spPr>
          <a:xfrm>
            <a:off x="944530" y="455785"/>
            <a:ext cx="9590120" cy="53944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307f208c8c6_0_1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Adopted Children: Layers of Trauma</a:t>
            </a:r>
            <a:endParaRPr/>
          </a:p>
        </p:txBody>
      </p:sp>
      <p:pic>
        <p:nvPicPr>
          <p:cNvPr id="97" name="Google Shape;97;g307f208c8c6_0_14"/>
          <p:cNvPicPr preferRelativeResize="0"/>
          <p:nvPr/>
        </p:nvPicPr>
        <p:blipFill rotWithShape="1">
          <a:blip r:embed="rId3">
            <a:alphaModFix/>
          </a:blip>
          <a:srcRect/>
          <a:stretch/>
        </p:blipFill>
        <p:spPr>
          <a:xfrm>
            <a:off x="-1588" y="6160222"/>
            <a:ext cx="12193590" cy="688975"/>
          </a:xfrm>
          <a:prstGeom prst="rect">
            <a:avLst/>
          </a:prstGeom>
          <a:noFill/>
          <a:ln>
            <a:noFill/>
          </a:ln>
        </p:spPr>
      </p:pic>
      <p:pic>
        <p:nvPicPr>
          <p:cNvPr id="98" name="Google Shape;98;g307f208c8c6_0_14"/>
          <p:cNvPicPr preferRelativeResize="0"/>
          <p:nvPr/>
        </p:nvPicPr>
        <p:blipFill rotWithShape="1">
          <a:blip r:embed="rId4">
            <a:alphaModFix/>
          </a:blip>
          <a:srcRect t="14980"/>
          <a:stretch/>
        </p:blipFill>
        <p:spPr>
          <a:xfrm>
            <a:off x="609600" y="1284525"/>
            <a:ext cx="11204700" cy="4763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What is Adopted Child Syndrome (ACS)? </a:t>
            </a:r>
            <a:endParaRPr/>
          </a:p>
        </p:txBody>
      </p:sp>
      <p:pic>
        <p:nvPicPr>
          <p:cNvPr id="104" name="Google Shape;104;p4"/>
          <p:cNvPicPr preferRelativeResize="0"/>
          <p:nvPr/>
        </p:nvPicPr>
        <p:blipFill rotWithShape="1">
          <a:blip r:embed="rId3">
            <a:alphaModFix/>
          </a:blip>
          <a:srcRect/>
          <a:stretch/>
        </p:blipFill>
        <p:spPr>
          <a:xfrm>
            <a:off x="-1588" y="6160222"/>
            <a:ext cx="12193588" cy="688975"/>
          </a:xfrm>
          <a:prstGeom prst="rect">
            <a:avLst/>
          </a:prstGeom>
          <a:noFill/>
          <a:ln>
            <a:noFill/>
          </a:ln>
        </p:spPr>
      </p:pic>
      <p:sp>
        <p:nvSpPr>
          <p:cNvPr id="105" name="Google Shape;105;p4"/>
          <p:cNvSpPr txBox="1"/>
          <p:nvPr/>
        </p:nvSpPr>
        <p:spPr>
          <a:xfrm>
            <a:off x="244925" y="1417650"/>
            <a:ext cx="10972800" cy="5431500"/>
          </a:xfrm>
          <a:prstGeom prst="rect">
            <a:avLst/>
          </a:prstGeom>
          <a:noFill/>
          <a:ln>
            <a:noFill/>
          </a:ln>
        </p:spPr>
        <p:txBody>
          <a:bodyPr spcFirstLastPara="1" wrap="square" lIns="91425" tIns="45700" rIns="91425" bIns="45700" anchor="t" anchorCtr="0">
            <a:normAutofit/>
          </a:bodyPr>
          <a:lstStyle/>
          <a:p>
            <a:pPr marL="457200" lvl="0" indent="-393700" algn="l" rtl="0">
              <a:lnSpc>
                <a:spcPct val="115000"/>
              </a:lnSpc>
              <a:spcBef>
                <a:spcPts val="0"/>
              </a:spcBef>
              <a:spcAft>
                <a:spcPts val="0"/>
              </a:spcAft>
              <a:buClr>
                <a:srgbClr val="000000"/>
              </a:buClr>
              <a:buSzPts val="2600"/>
              <a:buFont typeface="Calibri"/>
              <a:buChar char="•"/>
            </a:pPr>
            <a:r>
              <a:rPr lang="en-US" sz="2700">
                <a:solidFill>
                  <a:srgbClr val="000000"/>
                </a:solidFill>
                <a:latin typeface="Calibri"/>
                <a:ea typeface="Calibri"/>
                <a:cs typeface="Calibri"/>
                <a:sym typeface="Calibri"/>
              </a:rPr>
              <a:t>ACS was introduced in the 1980s by Dr. David Kirschner</a:t>
            </a:r>
            <a:endParaRPr sz="2700">
              <a:solidFill>
                <a:srgbClr val="000000"/>
              </a:solidFill>
              <a:latin typeface="Calibri"/>
              <a:ea typeface="Calibri"/>
              <a:cs typeface="Calibri"/>
              <a:sym typeface="Calibri"/>
            </a:endParaRPr>
          </a:p>
          <a:p>
            <a:pPr marL="457200" lvl="0" indent="-393700" algn="l" rtl="0">
              <a:lnSpc>
                <a:spcPct val="115000"/>
              </a:lnSpc>
              <a:spcBef>
                <a:spcPts val="0"/>
              </a:spcBef>
              <a:spcAft>
                <a:spcPts val="0"/>
              </a:spcAft>
              <a:buClr>
                <a:srgbClr val="000000"/>
              </a:buClr>
              <a:buSzPts val="2600"/>
              <a:buFont typeface="Calibri"/>
              <a:buChar char="•"/>
            </a:pPr>
            <a:r>
              <a:rPr lang="en-US" sz="2600">
                <a:solidFill>
                  <a:srgbClr val="000000"/>
                </a:solidFill>
                <a:latin typeface="Calibri"/>
                <a:ea typeface="Calibri"/>
                <a:cs typeface="Calibri"/>
                <a:sym typeface="Calibri"/>
              </a:rPr>
              <a:t>ACS is a condition that includes symptoms such as stealing, opposing authorities, pathological lying, episodes of running away from home, sexual promiscuity, violent acts, lack of guilt and anxiety, learning difficulties, obsession with fantasies surrounding their birth family, inability to control impulses, overreaction to rejection, superficial charm but difficulty sustaining relationships, and extreme antisocial behavior.</a:t>
            </a:r>
            <a:endParaRPr sz="2600">
              <a:latin typeface="Calibri"/>
              <a:ea typeface="Calibri"/>
              <a:cs typeface="Calibri"/>
              <a:sym typeface="Calibri"/>
            </a:endParaRPr>
          </a:p>
          <a:p>
            <a:pPr marL="914400" lvl="0" indent="0" algn="l" rtl="0">
              <a:lnSpc>
                <a:spcPct val="115000"/>
              </a:lnSpc>
              <a:spcBef>
                <a:spcPts val="0"/>
              </a:spcBef>
              <a:spcAft>
                <a:spcPts val="0"/>
              </a:spcAft>
              <a:buNone/>
            </a:pPr>
            <a:endParaRPr sz="2100">
              <a:latin typeface="Calibri"/>
              <a:ea typeface="Calibri"/>
              <a:cs typeface="Calibri"/>
              <a:sym typeface="Calibri"/>
            </a:endParaRPr>
          </a:p>
          <a:p>
            <a:pPr marL="457200" lvl="0" indent="-457200" algn="l" rtl="0">
              <a:lnSpc>
                <a:spcPct val="100000"/>
              </a:lnSpc>
              <a:spcBef>
                <a:spcPts val="0"/>
              </a:spcBef>
              <a:spcAft>
                <a:spcPts val="0"/>
              </a:spcAft>
              <a:buNone/>
            </a:pPr>
            <a:r>
              <a:rPr lang="en-US" sz="1200">
                <a:solidFill>
                  <a:srgbClr val="000000"/>
                </a:solidFill>
                <a:latin typeface="Times New Roman"/>
                <a:ea typeface="Times New Roman"/>
                <a:cs typeface="Times New Roman"/>
                <a:sym typeface="Times New Roman"/>
              </a:rPr>
              <a:t>McQuiston, J. T. (1994, July 26). A novel insanity defense for Joel Rifkin; Accused serial killer’s claims of adoption-related trauma stir a bitter debate. </a:t>
            </a:r>
            <a:r>
              <a:rPr lang="en-US" sz="1200" i="1">
                <a:solidFill>
                  <a:srgbClr val="000000"/>
                </a:solidFill>
                <a:latin typeface="Times New Roman"/>
                <a:ea typeface="Times New Roman"/>
                <a:cs typeface="Times New Roman"/>
                <a:sym typeface="Times New Roman"/>
              </a:rPr>
              <a:t>The New York Times</a:t>
            </a:r>
            <a:r>
              <a:rPr lang="en-US" sz="1200">
                <a:solidFill>
                  <a:srgbClr val="000000"/>
                </a:solidFill>
                <a:latin typeface="Times New Roman"/>
                <a:ea typeface="Times New Roman"/>
                <a:cs typeface="Times New Roman"/>
                <a:sym typeface="Times New Roman"/>
              </a:rPr>
              <a:t>. </a:t>
            </a:r>
            <a:r>
              <a:rPr lang="en-US" sz="1200" u="sng">
                <a:solidFill>
                  <a:srgbClr val="1155CC"/>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www.nytimes.com/1994/07/26/nyregion/novel-insanity-defense-for-joel-rifkin-accused-serial-killer-s-claims-adoption.html</a:t>
            </a:r>
            <a:r>
              <a:rPr lang="en-US" sz="1200">
                <a:solidFill>
                  <a:srgbClr val="000000"/>
                </a:solidFill>
                <a:latin typeface="Times New Roman"/>
                <a:ea typeface="Times New Roman"/>
                <a:cs typeface="Times New Roman"/>
                <a:sym typeface="Times New Roman"/>
              </a:rPr>
              <a:t> </a:t>
            </a:r>
            <a:endParaRPr sz="2300">
              <a:solidFill>
                <a:srgbClr val="000000"/>
              </a:solidFill>
              <a:latin typeface="Times New Roman"/>
              <a:ea typeface="Times New Roman"/>
              <a:cs typeface="Times New Roman"/>
              <a:sym typeface="Times New Roman"/>
            </a:endParaRPr>
          </a:p>
          <a:p>
            <a:pPr marL="457200" lvl="0" indent="-457200" algn="l" rtl="0">
              <a:lnSpc>
                <a:spcPct val="100000"/>
              </a:lnSpc>
              <a:spcBef>
                <a:spcPts val="0"/>
              </a:spcBef>
              <a:spcAft>
                <a:spcPts val="0"/>
              </a:spcAft>
              <a:buNone/>
            </a:pPr>
            <a:r>
              <a:rPr lang="en-US" sz="1200">
                <a:solidFill>
                  <a:srgbClr val="000000"/>
                </a:solidFill>
                <a:latin typeface="Times New Roman"/>
                <a:ea typeface="Times New Roman"/>
                <a:cs typeface="Times New Roman"/>
                <a:sym typeface="Times New Roman"/>
              </a:rPr>
              <a:t>A is 4 Adoption. (2017). </a:t>
            </a:r>
            <a:r>
              <a:rPr lang="en-US" sz="1200" i="1">
                <a:solidFill>
                  <a:srgbClr val="000000"/>
                </a:solidFill>
                <a:latin typeface="Times New Roman"/>
                <a:ea typeface="Times New Roman"/>
                <a:cs typeface="Times New Roman"/>
                <a:sym typeface="Times New Roman"/>
              </a:rPr>
              <a:t>Explaining the issues with Adopted Child Syndrome</a:t>
            </a:r>
            <a:r>
              <a:rPr lang="en-US" sz="1200">
                <a:solidFill>
                  <a:srgbClr val="000000"/>
                </a:solidFill>
                <a:latin typeface="Times New Roman"/>
                <a:ea typeface="Times New Roman"/>
                <a:cs typeface="Times New Roman"/>
                <a:sym typeface="Times New Roman"/>
              </a:rPr>
              <a:t>. </a:t>
            </a:r>
            <a:r>
              <a:rPr lang="en-US" sz="1200" u="sng">
                <a:solidFill>
                  <a:srgbClr val="1155CC"/>
                </a:solid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www.ais4adoption.com/blog/adoption-agency-ca/explaining-the-issues-with-adopted-child-syndrome/</a:t>
            </a:r>
            <a:endParaRPr sz="2300">
              <a:solidFill>
                <a:srgbClr val="000000"/>
              </a:solidFill>
              <a:latin typeface="Times New Roman"/>
              <a:ea typeface="Times New Roman"/>
              <a:cs typeface="Times New Roman"/>
              <a:sym typeface="Times New Roman"/>
            </a:endParaRPr>
          </a:p>
          <a:p>
            <a:pPr marL="457200" lvl="0" indent="-457200" algn="l" rtl="0">
              <a:lnSpc>
                <a:spcPct val="100000"/>
              </a:lnSpc>
              <a:spcBef>
                <a:spcPts val="0"/>
              </a:spcBef>
              <a:spcAft>
                <a:spcPts val="0"/>
              </a:spcAft>
              <a:buNone/>
            </a:pPr>
            <a:r>
              <a:rPr lang="en-US" sz="1200">
                <a:solidFill>
                  <a:srgbClr val="000000"/>
                </a:solidFill>
                <a:latin typeface="Times New Roman"/>
                <a:ea typeface="Times New Roman"/>
                <a:cs typeface="Times New Roman"/>
                <a:sym typeface="Times New Roman"/>
              </a:rPr>
              <a:t>Kirschner, D. (2006). </a:t>
            </a:r>
            <a:r>
              <a:rPr lang="en-US" sz="1200" i="1">
                <a:solidFill>
                  <a:srgbClr val="000000"/>
                </a:solidFill>
                <a:latin typeface="Times New Roman"/>
                <a:ea typeface="Times New Roman"/>
                <a:cs typeface="Times New Roman"/>
                <a:sym typeface="Times New Roman"/>
              </a:rPr>
              <a:t>Adoption: Uncharted waters</a:t>
            </a:r>
            <a:r>
              <a:rPr lang="en-US" sz="1200">
                <a:solidFill>
                  <a:srgbClr val="000000"/>
                </a:solidFill>
                <a:latin typeface="Times New Roman"/>
                <a:ea typeface="Times New Roman"/>
                <a:cs typeface="Times New Roman"/>
                <a:sym typeface="Times New Roman"/>
              </a:rPr>
              <a:t>. Juneau Press. </a:t>
            </a:r>
            <a:endParaRPr sz="1200">
              <a:solidFill>
                <a:srgbClr val="000000"/>
              </a:solidFill>
              <a:latin typeface="Times New Roman"/>
              <a:ea typeface="Times New Roman"/>
              <a:cs typeface="Times New Roman"/>
              <a:sym typeface="Times New Roman"/>
            </a:endParaRPr>
          </a:p>
          <a:p>
            <a:pPr marL="457200" lvl="0" indent="-457200" algn="l" rtl="0">
              <a:lnSpc>
                <a:spcPct val="100000"/>
              </a:lnSpc>
              <a:spcBef>
                <a:spcPts val="0"/>
              </a:spcBef>
              <a:spcAft>
                <a:spcPts val="0"/>
              </a:spcAft>
              <a:buNone/>
            </a:pPr>
            <a:r>
              <a:rPr lang="en-US" sz="1200">
                <a:latin typeface="Times New Roman"/>
                <a:ea typeface="Times New Roman"/>
                <a:cs typeface="Times New Roman"/>
                <a:sym typeface="Times New Roman"/>
              </a:rPr>
              <a:t>Heart of adoptions. (2024). Understanding Adopted Child Syndrome: A Parent’s Guide</a:t>
            </a:r>
            <a:endParaRPr sz="1200">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2"/>
          <p:cNvPicPr preferRelativeResize="0"/>
          <p:nvPr/>
        </p:nvPicPr>
        <p:blipFill rotWithShape="1">
          <a:blip r:embed="rId3">
            <a:alphaModFix/>
          </a:blip>
          <a:srcRect/>
          <a:stretch/>
        </p:blipFill>
        <p:spPr>
          <a:xfrm>
            <a:off x="692" y="6186769"/>
            <a:ext cx="12191308" cy="689995"/>
          </a:xfrm>
          <a:prstGeom prst="rect">
            <a:avLst/>
          </a:prstGeom>
          <a:noFill/>
          <a:ln>
            <a:noFill/>
          </a:ln>
        </p:spPr>
      </p:pic>
      <p:sp>
        <p:nvSpPr>
          <p:cNvPr id="111" name="Google Shape;111;p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ct val="58666"/>
              <a:buFont typeface="Calibri"/>
              <a:buNone/>
            </a:pPr>
            <a:r>
              <a:rPr lang="en-US"/>
              <a:t>Is there a link between adoption, mental health issues, and extreme criminal behavior?</a:t>
            </a:r>
            <a:endParaRPr sz="7500"/>
          </a:p>
        </p:txBody>
      </p:sp>
      <p:sp>
        <p:nvSpPr>
          <p:cNvPr id="112" name="Google Shape;112;p2"/>
          <p:cNvSpPr txBox="1">
            <a:spLocks noGrp="1"/>
          </p:cNvSpPr>
          <p:nvPr>
            <p:ph type="body" idx="1"/>
          </p:nvPr>
        </p:nvSpPr>
        <p:spPr>
          <a:xfrm>
            <a:off x="609600" y="1591778"/>
            <a:ext cx="10972800" cy="45261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endParaRPr sz="9600"/>
          </a:p>
          <a:p>
            <a:pPr marL="0" lvl="0" indent="0" algn="ctr" rtl="0">
              <a:spcBef>
                <a:spcPts val="0"/>
              </a:spcBef>
              <a:spcAft>
                <a:spcPts val="0"/>
              </a:spcAft>
              <a:buClr>
                <a:schemeClr val="dk1"/>
              </a:buClr>
              <a:buSzPts val="3200"/>
              <a:buNone/>
            </a:pPr>
            <a:r>
              <a:rPr lang="en-US" sz="9600">
                <a:solidFill>
                  <a:srgbClr val="FF0000"/>
                </a:solidFill>
              </a:rPr>
              <a:t>NO!!</a:t>
            </a:r>
            <a:endParaRPr sz="960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3"/>
          <p:cNvPicPr preferRelativeResize="0"/>
          <p:nvPr/>
        </p:nvPicPr>
        <p:blipFill rotWithShape="1">
          <a:blip r:embed="rId3">
            <a:alphaModFix/>
          </a:blip>
          <a:srcRect/>
          <a:stretch/>
        </p:blipFill>
        <p:spPr>
          <a:xfrm>
            <a:off x="692" y="6186769"/>
            <a:ext cx="12191308" cy="689995"/>
          </a:xfrm>
          <a:prstGeom prst="rect">
            <a:avLst/>
          </a:prstGeom>
          <a:noFill/>
          <a:ln>
            <a:noFill/>
          </a:ln>
        </p:spPr>
      </p:pic>
      <p:sp>
        <p:nvSpPr>
          <p:cNvPr id="118" name="Google Shape;118;p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Adoption-Related Mental Health Concerns</a:t>
            </a:r>
            <a:endParaRPr/>
          </a:p>
        </p:txBody>
      </p:sp>
      <p:sp>
        <p:nvSpPr>
          <p:cNvPr id="119" name="Google Shape;119;p3"/>
          <p:cNvSpPr txBox="1">
            <a:spLocks noGrp="1"/>
          </p:cNvSpPr>
          <p:nvPr>
            <p:ph type="body" idx="1"/>
          </p:nvPr>
        </p:nvSpPr>
        <p:spPr>
          <a:xfrm>
            <a:off x="298175" y="1192700"/>
            <a:ext cx="11688300" cy="4725900"/>
          </a:xfrm>
          <a:prstGeom prst="rect">
            <a:avLst/>
          </a:prstGeom>
          <a:noFill/>
          <a:ln>
            <a:noFill/>
          </a:ln>
        </p:spPr>
        <p:txBody>
          <a:bodyPr spcFirstLastPara="1" wrap="square" lIns="91425" tIns="45700" rIns="91425" bIns="45700" anchor="t" anchorCtr="0">
            <a:normAutofit fontScale="25000" lnSpcReduction="20000"/>
          </a:bodyPr>
          <a:lstStyle/>
          <a:p>
            <a:pPr marL="914400" lvl="0" indent="0" algn="l" rtl="0">
              <a:lnSpc>
                <a:spcPct val="100000"/>
              </a:lnSpc>
              <a:spcBef>
                <a:spcPts val="0"/>
              </a:spcBef>
              <a:spcAft>
                <a:spcPts val="0"/>
              </a:spcAft>
              <a:buNone/>
            </a:pPr>
            <a:r>
              <a:rPr lang="en-US" sz="10800">
                <a:latin typeface="Times New Roman"/>
                <a:ea typeface="Times New Roman"/>
                <a:cs typeface="Times New Roman"/>
                <a:sym typeface="Times New Roman"/>
              </a:rPr>
              <a:t>Adoptees </a:t>
            </a:r>
            <a:endParaRPr sz="10800">
              <a:latin typeface="Times New Roman"/>
              <a:ea typeface="Times New Roman"/>
              <a:cs typeface="Times New Roman"/>
              <a:sym typeface="Times New Roman"/>
            </a:endParaRPr>
          </a:p>
          <a:p>
            <a:pPr marL="1371600" lvl="1" indent="-400050" algn="l" rtl="0">
              <a:lnSpc>
                <a:spcPct val="100000"/>
              </a:lnSpc>
              <a:spcBef>
                <a:spcPts val="0"/>
              </a:spcBef>
              <a:spcAft>
                <a:spcPts val="0"/>
              </a:spcAft>
              <a:buSzPct val="100000"/>
              <a:buFont typeface="Times New Roman"/>
              <a:buChar char="○"/>
            </a:pPr>
            <a:r>
              <a:rPr lang="en-US" sz="10800">
                <a:latin typeface="Times New Roman"/>
                <a:ea typeface="Times New Roman"/>
                <a:cs typeface="Times New Roman"/>
                <a:sym typeface="Times New Roman"/>
              </a:rPr>
              <a:t>are 2% of children in the United States.</a:t>
            </a:r>
            <a:endParaRPr sz="10800">
              <a:latin typeface="Times New Roman"/>
              <a:ea typeface="Times New Roman"/>
              <a:cs typeface="Times New Roman"/>
              <a:sym typeface="Times New Roman"/>
            </a:endParaRPr>
          </a:p>
          <a:p>
            <a:pPr marL="1371600" lvl="1" indent="-400050" algn="l" rtl="0">
              <a:lnSpc>
                <a:spcPct val="100000"/>
              </a:lnSpc>
              <a:spcBef>
                <a:spcPts val="0"/>
              </a:spcBef>
              <a:spcAft>
                <a:spcPts val="0"/>
              </a:spcAft>
              <a:buSzPct val="100000"/>
              <a:buFont typeface="Times New Roman"/>
              <a:buChar char="○"/>
            </a:pPr>
            <a:r>
              <a:rPr lang="en-US" sz="10800">
                <a:latin typeface="Times New Roman"/>
                <a:ea typeface="Times New Roman"/>
                <a:cs typeface="Times New Roman"/>
                <a:sym typeface="Times New Roman"/>
              </a:rPr>
              <a:t>make up 4-5% of outpatient mental health facilities </a:t>
            </a:r>
            <a:endParaRPr sz="10800">
              <a:latin typeface="Times New Roman"/>
              <a:ea typeface="Times New Roman"/>
              <a:cs typeface="Times New Roman"/>
              <a:sym typeface="Times New Roman"/>
            </a:endParaRPr>
          </a:p>
          <a:p>
            <a:pPr marL="1371600" lvl="1" indent="-400050" algn="l" rtl="0">
              <a:lnSpc>
                <a:spcPct val="100000"/>
              </a:lnSpc>
              <a:spcBef>
                <a:spcPts val="0"/>
              </a:spcBef>
              <a:spcAft>
                <a:spcPts val="0"/>
              </a:spcAft>
              <a:buSzPct val="100000"/>
              <a:buFont typeface="Times New Roman"/>
              <a:buChar char="○"/>
            </a:pPr>
            <a:r>
              <a:rPr lang="en-US" sz="10800">
                <a:latin typeface="Times New Roman"/>
                <a:ea typeface="Times New Roman"/>
                <a:cs typeface="Times New Roman"/>
                <a:sym typeface="Times New Roman"/>
              </a:rPr>
              <a:t>are 10-15% of residential care facilities </a:t>
            </a:r>
            <a:endParaRPr sz="10800">
              <a:latin typeface="Times New Roman"/>
              <a:ea typeface="Times New Roman"/>
              <a:cs typeface="Times New Roman"/>
              <a:sym typeface="Times New Roman"/>
            </a:endParaRPr>
          </a:p>
          <a:p>
            <a:pPr marL="1371600" lvl="1" indent="-400050" algn="l" rtl="0">
              <a:lnSpc>
                <a:spcPct val="100000"/>
              </a:lnSpc>
              <a:spcBef>
                <a:spcPts val="0"/>
              </a:spcBef>
              <a:spcAft>
                <a:spcPts val="0"/>
              </a:spcAft>
              <a:buSzPct val="100000"/>
              <a:buFont typeface="Times New Roman"/>
              <a:buChar char="○"/>
            </a:pPr>
            <a:r>
              <a:rPr lang="en-US" sz="10800">
                <a:latin typeface="Times New Roman"/>
                <a:ea typeface="Times New Roman"/>
                <a:cs typeface="Times New Roman"/>
                <a:sym typeface="Times New Roman"/>
              </a:rPr>
              <a:t>as children are 2x as likely to have ADHD or ODD</a:t>
            </a:r>
            <a:endParaRPr sz="10800">
              <a:latin typeface="Times New Roman"/>
              <a:ea typeface="Times New Roman"/>
              <a:cs typeface="Times New Roman"/>
              <a:sym typeface="Times New Roman"/>
            </a:endParaRPr>
          </a:p>
          <a:p>
            <a:pPr marL="1371600" lvl="1" indent="-400050" algn="l" rtl="0">
              <a:lnSpc>
                <a:spcPct val="100000"/>
              </a:lnSpc>
              <a:spcBef>
                <a:spcPts val="0"/>
              </a:spcBef>
              <a:spcAft>
                <a:spcPts val="0"/>
              </a:spcAft>
              <a:buSzPct val="100000"/>
              <a:buFont typeface="Times New Roman"/>
              <a:buChar char="○"/>
            </a:pPr>
            <a:r>
              <a:rPr lang="en-US" sz="10800">
                <a:latin typeface="Times New Roman"/>
                <a:ea typeface="Times New Roman"/>
                <a:cs typeface="Times New Roman"/>
                <a:sym typeface="Times New Roman"/>
              </a:rPr>
              <a:t>are 4x higher rate at risk of suicide.</a:t>
            </a:r>
            <a:endParaRPr sz="10800">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0800">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0800">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0800">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0800">
              <a:latin typeface="Times New Roman"/>
              <a:ea typeface="Times New Roman"/>
              <a:cs typeface="Times New Roman"/>
              <a:sym typeface="Times New Roman"/>
            </a:endParaRPr>
          </a:p>
          <a:p>
            <a:pPr marL="457200" lvl="0" indent="-457200" algn="l" rtl="0">
              <a:lnSpc>
                <a:spcPct val="100000"/>
              </a:lnSpc>
              <a:spcBef>
                <a:spcPts val="0"/>
              </a:spcBef>
              <a:spcAft>
                <a:spcPts val="0"/>
              </a:spcAft>
              <a:buClr>
                <a:schemeClr val="dk1"/>
              </a:buClr>
              <a:buSzPts val="275"/>
              <a:buFont typeface="Arial"/>
              <a:buNone/>
            </a:pPr>
            <a:r>
              <a:rPr lang="en-US" sz="5600">
                <a:latin typeface="Times New Roman"/>
                <a:ea typeface="Times New Roman"/>
                <a:cs typeface="Times New Roman"/>
                <a:sym typeface="Times New Roman"/>
              </a:rPr>
              <a:t>Brodzinsky, D. (Ed.). (1990). </a:t>
            </a:r>
            <a:r>
              <a:rPr lang="en-US" sz="5600" i="1">
                <a:latin typeface="Times New Roman"/>
                <a:ea typeface="Times New Roman"/>
                <a:cs typeface="Times New Roman"/>
                <a:sym typeface="Times New Roman"/>
              </a:rPr>
              <a:t>The psychology of adoption</a:t>
            </a:r>
            <a:r>
              <a:rPr lang="en-US" sz="5600">
                <a:latin typeface="Times New Roman"/>
                <a:ea typeface="Times New Roman"/>
                <a:cs typeface="Times New Roman"/>
                <a:sym typeface="Times New Roman"/>
              </a:rPr>
              <a:t>. Oxford University Press.</a:t>
            </a:r>
            <a:endParaRPr sz="5600">
              <a:latin typeface="Times New Roman"/>
              <a:ea typeface="Times New Roman"/>
              <a:cs typeface="Times New Roman"/>
              <a:sym typeface="Times New Roman"/>
            </a:endParaRPr>
          </a:p>
          <a:p>
            <a:pPr marL="457200" lvl="0" indent="-457200" algn="l" rtl="0">
              <a:lnSpc>
                <a:spcPct val="100000"/>
              </a:lnSpc>
              <a:spcBef>
                <a:spcPts val="0"/>
              </a:spcBef>
              <a:spcAft>
                <a:spcPts val="0"/>
              </a:spcAft>
              <a:buClr>
                <a:schemeClr val="dk1"/>
              </a:buClr>
              <a:buSzPts val="275"/>
              <a:buFont typeface="Arial"/>
              <a:buNone/>
            </a:pPr>
            <a:r>
              <a:rPr lang="en-US" sz="5600">
                <a:latin typeface="Times New Roman"/>
                <a:ea typeface="Times New Roman"/>
                <a:cs typeface="Times New Roman"/>
                <a:sym typeface="Times New Roman"/>
              </a:rPr>
              <a:t>Kaplan, A. (2009, January 26). </a:t>
            </a:r>
            <a:r>
              <a:rPr lang="en-US" sz="5600" i="1">
                <a:latin typeface="Times New Roman"/>
                <a:ea typeface="Times New Roman"/>
                <a:cs typeface="Times New Roman"/>
                <a:sym typeface="Times New Roman"/>
              </a:rPr>
              <a:t>Adoption and mental illness</a:t>
            </a:r>
            <a:r>
              <a:rPr lang="en-US" sz="5600">
                <a:latin typeface="Times New Roman"/>
                <a:ea typeface="Times New Roman"/>
                <a:cs typeface="Times New Roman"/>
                <a:sym typeface="Times New Roman"/>
              </a:rPr>
              <a:t>. Psychiatric Times. </a:t>
            </a:r>
            <a:r>
              <a:rPr lang="en-US" sz="5600" u="sng">
                <a:solidFill>
                  <a:srgbClr val="1155CC"/>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www.psychiatrictimes.com/view/adoption-and-mental-illness</a:t>
            </a:r>
            <a:endParaRPr sz="5600">
              <a:latin typeface="Times New Roman"/>
              <a:ea typeface="Times New Roman"/>
              <a:cs typeface="Times New Roman"/>
              <a:sym typeface="Times New Roman"/>
            </a:endParaRPr>
          </a:p>
          <a:p>
            <a:pPr marL="457200" lvl="0" indent="-457200" algn="l" rtl="0">
              <a:lnSpc>
                <a:spcPct val="100000"/>
              </a:lnSpc>
              <a:spcBef>
                <a:spcPts val="0"/>
              </a:spcBef>
              <a:spcAft>
                <a:spcPts val="0"/>
              </a:spcAft>
              <a:buClr>
                <a:schemeClr val="dk1"/>
              </a:buClr>
              <a:buSzPts val="275"/>
              <a:buFont typeface="Arial"/>
              <a:buNone/>
            </a:pPr>
            <a:r>
              <a:rPr lang="en-US" sz="5600">
                <a:latin typeface="Times New Roman"/>
                <a:ea typeface="Times New Roman"/>
                <a:cs typeface="Times New Roman"/>
                <a:sym typeface="Times New Roman"/>
              </a:rPr>
              <a:t>Nilsson R, Rhee SH, Corley RP, Rhea SA, Wadsworth SJ, Defries JC. Conduct Problems in Adopted and Non-adopted Adolescents and Adoption Satisfaction as a Protective Factor. Adopt Q. 2011 Fall;14(3):181-198. doi: 10.1080/10926755.2011.608030. </a:t>
            </a:r>
            <a:r>
              <a:rPr lang="en-US" sz="5600" u="sng">
                <a:solidFill>
                  <a:schemeClr val="hlink"/>
                </a:solidFill>
                <a:latin typeface="Times New Roman"/>
                <a:ea typeface="Times New Roman"/>
                <a:cs typeface="Times New Roman"/>
                <a:sym typeface="Times New Roman"/>
                <a:hlinkClick r:id="rId5"/>
              </a:rPr>
              <a:t>https://www.ncbi.nlm.nih.gov/pmc/articles/PMC3259118/</a:t>
            </a:r>
            <a:endParaRPr sz="5600">
              <a:latin typeface="Times New Roman"/>
              <a:ea typeface="Times New Roman"/>
              <a:cs typeface="Times New Roman"/>
              <a:sym typeface="Times New Roman"/>
            </a:endParaRPr>
          </a:p>
          <a:p>
            <a:pPr marL="457200" lvl="0" indent="-457200" algn="l" rtl="0">
              <a:lnSpc>
                <a:spcPct val="100000"/>
              </a:lnSpc>
              <a:spcBef>
                <a:spcPts val="0"/>
              </a:spcBef>
              <a:spcAft>
                <a:spcPts val="0"/>
              </a:spcAft>
              <a:buClr>
                <a:schemeClr val="dk1"/>
              </a:buClr>
              <a:buSzPts val="275"/>
              <a:buFont typeface="Arial"/>
              <a:buNone/>
            </a:pPr>
            <a:r>
              <a:rPr lang="en-US" sz="5600">
                <a:latin typeface="Times New Roman"/>
                <a:ea typeface="Times New Roman"/>
                <a:cs typeface="Times New Roman"/>
                <a:sym typeface="Times New Roman"/>
              </a:rPr>
              <a:t>Keyes MA, Malone SM, Sharma A, Iacono WG, McGue M. Risk of suicide attempt in adopted and nonadopted offspring. Pediatrics. 2013;132(4):639-646. </a:t>
            </a:r>
            <a:r>
              <a:rPr lang="en-US" sz="5600" u="sng">
                <a:solidFill>
                  <a:schemeClr val="hlink"/>
                </a:solidFill>
                <a:latin typeface="Times New Roman"/>
                <a:ea typeface="Times New Roman"/>
                <a:cs typeface="Times New Roman"/>
                <a:sym typeface="Times New Roman"/>
                <a:hlinkClick r:id="rId6"/>
              </a:rPr>
              <a:t>https://doi.org/10.1542/peds.2012-3251</a:t>
            </a:r>
            <a:endParaRPr sz="5600">
              <a:latin typeface="Times New Roman"/>
              <a:ea typeface="Times New Roman"/>
              <a:cs typeface="Times New Roman"/>
              <a:sym typeface="Times New Roman"/>
            </a:endParaRPr>
          </a:p>
          <a:p>
            <a:pPr marL="457200" lvl="0" indent="-457200" algn="l" rtl="0">
              <a:lnSpc>
                <a:spcPct val="100000"/>
              </a:lnSpc>
              <a:spcBef>
                <a:spcPts val="0"/>
              </a:spcBef>
              <a:spcAft>
                <a:spcPts val="0"/>
              </a:spcAft>
              <a:buClr>
                <a:schemeClr val="dk1"/>
              </a:buClr>
              <a:buSzPts val="275"/>
              <a:buFont typeface="Arial"/>
              <a:buNone/>
            </a:pPr>
            <a:endParaRPr sz="5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2ffaadc6230_0_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Adopted Child Syndrome &amp; Legal Defense </a:t>
            </a:r>
            <a:endParaRPr/>
          </a:p>
        </p:txBody>
      </p:sp>
      <p:pic>
        <p:nvPicPr>
          <p:cNvPr id="125" name="Google Shape;125;g2ffaadc6230_0_0"/>
          <p:cNvPicPr preferRelativeResize="0"/>
          <p:nvPr/>
        </p:nvPicPr>
        <p:blipFill rotWithShape="1">
          <a:blip r:embed="rId3">
            <a:alphaModFix/>
          </a:blip>
          <a:srcRect/>
          <a:stretch/>
        </p:blipFill>
        <p:spPr>
          <a:xfrm>
            <a:off x="-1588" y="6160222"/>
            <a:ext cx="12193590" cy="688975"/>
          </a:xfrm>
          <a:prstGeom prst="rect">
            <a:avLst/>
          </a:prstGeom>
          <a:noFill/>
          <a:ln>
            <a:noFill/>
          </a:ln>
        </p:spPr>
      </p:pic>
      <p:sp>
        <p:nvSpPr>
          <p:cNvPr id="126" name="Google Shape;126;g2ffaadc6230_0_0"/>
          <p:cNvSpPr txBox="1"/>
          <p:nvPr/>
        </p:nvSpPr>
        <p:spPr>
          <a:xfrm>
            <a:off x="244921" y="1600200"/>
            <a:ext cx="10972800" cy="4526100"/>
          </a:xfrm>
          <a:prstGeom prst="rect">
            <a:avLst/>
          </a:prstGeom>
          <a:noFill/>
          <a:ln>
            <a:noFill/>
          </a:ln>
        </p:spPr>
        <p:txBody>
          <a:bodyPr spcFirstLastPara="1" wrap="square" lIns="91425" tIns="45700" rIns="91425" bIns="45700" anchor="t" anchorCtr="0">
            <a:normAutofit/>
          </a:bodyPr>
          <a:lstStyle/>
          <a:p>
            <a:pPr marL="457200" lvl="0" indent="-381000" algn="l" rtl="0">
              <a:lnSpc>
                <a:spcPct val="107916"/>
              </a:lnSpc>
              <a:spcBef>
                <a:spcPts val="0"/>
              </a:spcBef>
              <a:spcAft>
                <a:spcPts val="0"/>
              </a:spcAft>
              <a:buClr>
                <a:srgbClr val="000000"/>
              </a:buClr>
              <a:buSzPts val="2400"/>
              <a:buChar char="•"/>
            </a:pPr>
            <a:r>
              <a:rPr lang="en-US" sz="2400">
                <a:solidFill>
                  <a:srgbClr val="000000"/>
                </a:solidFill>
                <a:latin typeface="Calibri"/>
                <a:ea typeface="Calibri"/>
                <a:cs typeface="Calibri"/>
                <a:sym typeface="Calibri"/>
              </a:rPr>
              <a:t>Court cases which used ACS</a:t>
            </a:r>
            <a:endParaRPr sz="2400">
              <a:solidFill>
                <a:srgbClr val="000000"/>
              </a:solidFill>
              <a:latin typeface="Calibri"/>
              <a:ea typeface="Calibri"/>
              <a:cs typeface="Calibri"/>
              <a:sym typeface="Calibri"/>
            </a:endParaRPr>
          </a:p>
          <a:p>
            <a:pPr marL="914400" lvl="1" indent="-381000" algn="l" rtl="0">
              <a:lnSpc>
                <a:spcPct val="107916"/>
              </a:lnSpc>
              <a:spcBef>
                <a:spcPts val="0"/>
              </a:spcBef>
              <a:spcAft>
                <a:spcPts val="0"/>
              </a:spcAft>
              <a:buClr>
                <a:srgbClr val="000000"/>
              </a:buClr>
              <a:buSzPts val="2400"/>
              <a:buChar char="–"/>
            </a:pPr>
            <a:r>
              <a:rPr lang="en-US" sz="2400">
                <a:solidFill>
                  <a:srgbClr val="000000"/>
                </a:solidFill>
                <a:latin typeface="Calibri"/>
                <a:ea typeface="Calibri"/>
                <a:cs typeface="Calibri"/>
                <a:sym typeface="Calibri"/>
              </a:rPr>
              <a:t>1986: Patrick DeGelleke (First Case)</a:t>
            </a:r>
            <a:endParaRPr sz="2400">
              <a:solidFill>
                <a:srgbClr val="000000"/>
              </a:solidFill>
              <a:latin typeface="Calibri"/>
              <a:ea typeface="Calibri"/>
              <a:cs typeface="Calibri"/>
              <a:sym typeface="Calibri"/>
            </a:endParaRPr>
          </a:p>
          <a:p>
            <a:pPr marL="914400" lvl="1" indent="-381000" algn="l" rtl="0">
              <a:lnSpc>
                <a:spcPct val="107916"/>
              </a:lnSpc>
              <a:spcBef>
                <a:spcPts val="0"/>
              </a:spcBef>
              <a:spcAft>
                <a:spcPts val="0"/>
              </a:spcAft>
              <a:buClr>
                <a:srgbClr val="000000"/>
              </a:buClr>
              <a:buSzPts val="2400"/>
              <a:buChar char="–"/>
            </a:pPr>
            <a:r>
              <a:rPr lang="en-US" sz="2400">
                <a:solidFill>
                  <a:srgbClr val="000000"/>
                </a:solidFill>
                <a:latin typeface="Calibri"/>
                <a:ea typeface="Calibri"/>
                <a:cs typeface="Calibri"/>
                <a:sym typeface="Calibri"/>
              </a:rPr>
              <a:t>1994: Joel Rifkin </a:t>
            </a:r>
            <a:endParaRPr sz="2400">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2ffaadc6230_0_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Adopted Child Syndrome &amp; The DSM</a:t>
            </a:r>
            <a:endParaRPr/>
          </a:p>
        </p:txBody>
      </p:sp>
      <p:sp>
        <p:nvSpPr>
          <p:cNvPr id="132" name="Google Shape;132;g2ffaadc6230_0_7"/>
          <p:cNvSpPr txBox="1">
            <a:spLocks noGrp="1"/>
          </p:cNvSpPr>
          <p:nvPr>
            <p:ph type="body" idx="1"/>
          </p:nvPr>
        </p:nvSpPr>
        <p:spPr>
          <a:xfrm>
            <a:off x="244921" y="1524000"/>
            <a:ext cx="10972800" cy="4526100"/>
          </a:xfrm>
          <a:prstGeom prst="rect">
            <a:avLst/>
          </a:prstGeom>
          <a:noFill/>
          <a:ln>
            <a:noFill/>
          </a:ln>
        </p:spPr>
        <p:txBody>
          <a:bodyPr spcFirstLastPara="1" wrap="square" lIns="91425" tIns="45700" rIns="91425" bIns="45700" anchor="t" anchorCtr="0">
            <a:normAutofit/>
          </a:bodyPr>
          <a:lstStyle/>
          <a:p>
            <a:pPr marL="0" lvl="0" indent="0" algn="l" rtl="0">
              <a:lnSpc>
                <a:spcPct val="107916"/>
              </a:lnSpc>
              <a:spcBef>
                <a:spcPts val="0"/>
              </a:spcBef>
              <a:spcAft>
                <a:spcPts val="0"/>
              </a:spcAft>
              <a:buClr>
                <a:schemeClr val="dk1"/>
              </a:buClr>
              <a:buSzPts val="1100"/>
              <a:buNone/>
            </a:pPr>
            <a:r>
              <a:rPr lang="en-US" sz="2400"/>
              <a:t>Not included in the DSM for several reasons:</a:t>
            </a:r>
            <a:endParaRPr sz="2400"/>
          </a:p>
          <a:p>
            <a:pPr marL="0" lvl="0" indent="0" algn="l" rtl="0">
              <a:lnSpc>
                <a:spcPct val="107916"/>
              </a:lnSpc>
              <a:spcBef>
                <a:spcPts val="800"/>
              </a:spcBef>
              <a:spcAft>
                <a:spcPts val="0"/>
              </a:spcAft>
              <a:buClr>
                <a:schemeClr val="dk1"/>
              </a:buClr>
              <a:buSzPts val="1100"/>
              <a:buNone/>
            </a:pPr>
            <a:r>
              <a:rPr lang="en-US" sz="2400"/>
              <a:t>MAIN REASON: </a:t>
            </a:r>
            <a:r>
              <a:rPr lang="en-US" sz="1800" b="1">
                <a:latin typeface="Arial"/>
                <a:ea typeface="Arial"/>
                <a:cs typeface="Arial"/>
                <a:sym typeface="Arial"/>
              </a:rPr>
              <a:t>DSM's rigorous inclusion criteria</a:t>
            </a:r>
            <a:endParaRPr sz="2400"/>
          </a:p>
          <a:p>
            <a:pPr marL="457200" lvl="0" indent="-381000" algn="l" rtl="0">
              <a:lnSpc>
                <a:spcPct val="107916"/>
              </a:lnSpc>
              <a:spcBef>
                <a:spcPts val="800"/>
              </a:spcBef>
              <a:spcAft>
                <a:spcPts val="0"/>
              </a:spcAft>
              <a:buSzPts val="2400"/>
              <a:buAutoNum type="arabicPeriod"/>
            </a:pPr>
            <a:r>
              <a:rPr lang="en-US" sz="2400"/>
              <a:t>Lack of scientific validity.</a:t>
            </a:r>
            <a:endParaRPr sz="2400"/>
          </a:p>
          <a:p>
            <a:pPr marL="457200" lvl="0" indent="-381000" algn="l" rtl="0">
              <a:lnSpc>
                <a:spcPct val="107916"/>
              </a:lnSpc>
              <a:spcBef>
                <a:spcPts val="0"/>
              </a:spcBef>
              <a:spcAft>
                <a:spcPts val="0"/>
              </a:spcAft>
              <a:buSzPts val="2400"/>
              <a:buAutoNum type="arabicPeriod"/>
            </a:pPr>
            <a:r>
              <a:rPr lang="en-US" sz="2400"/>
              <a:t>Absence of consistent diagnostic criteria</a:t>
            </a:r>
            <a:endParaRPr sz="2400"/>
          </a:p>
          <a:p>
            <a:pPr marL="457200" lvl="0" indent="-381000" algn="l" rtl="0">
              <a:lnSpc>
                <a:spcPct val="107916"/>
              </a:lnSpc>
              <a:spcBef>
                <a:spcPts val="0"/>
              </a:spcBef>
              <a:spcAft>
                <a:spcPts val="0"/>
              </a:spcAft>
              <a:buSzPts val="2400"/>
              <a:buAutoNum type="arabicPeriod"/>
            </a:pPr>
            <a:r>
              <a:rPr lang="en-US" sz="2400"/>
              <a:t>Risk of over-pathologizing</a:t>
            </a:r>
            <a:endParaRPr sz="2400"/>
          </a:p>
          <a:p>
            <a:pPr marL="457200" lvl="0" indent="-381000" algn="l" rtl="0">
              <a:lnSpc>
                <a:spcPct val="107916"/>
              </a:lnSpc>
              <a:spcBef>
                <a:spcPts val="0"/>
              </a:spcBef>
              <a:spcAft>
                <a:spcPts val="0"/>
              </a:spcAft>
              <a:buSzPts val="2400"/>
              <a:buAutoNum type="arabicPeriod"/>
            </a:pPr>
            <a:r>
              <a:rPr lang="en-US" sz="2400"/>
              <a:t>Potential for stigmatization</a:t>
            </a:r>
            <a:endParaRPr sz="2400"/>
          </a:p>
          <a:p>
            <a:pPr marL="457200" lvl="0" indent="-381000" algn="l" rtl="0">
              <a:lnSpc>
                <a:spcPct val="107916"/>
              </a:lnSpc>
              <a:spcBef>
                <a:spcPts val="0"/>
              </a:spcBef>
              <a:spcAft>
                <a:spcPts val="0"/>
              </a:spcAft>
              <a:buSzPts val="2400"/>
              <a:buAutoNum type="arabicPeriod"/>
            </a:pPr>
            <a:r>
              <a:rPr lang="en-US" sz="2400"/>
              <a:t>Lack of consensus in the professional community</a:t>
            </a:r>
            <a:endParaRPr sz="2400"/>
          </a:p>
          <a:p>
            <a:pPr marL="0" lvl="0" indent="0" algn="l" rtl="0">
              <a:lnSpc>
                <a:spcPct val="107916"/>
              </a:lnSpc>
              <a:spcBef>
                <a:spcPts val="800"/>
              </a:spcBef>
              <a:spcAft>
                <a:spcPts val="800"/>
              </a:spcAft>
              <a:buClr>
                <a:schemeClr val="dk1"/>
              </a:buClr>
              <a:buSzPts val="1100"/>
              <a:buNone/>
            </a:pPr>
            <a:endParaRPr sz="2400"/>
          </a:p>
        </p:txBody>
      </p:sp>
      <p:pic>
        <p:nvPicPr>
          <p:cNvPr id="133" name="Google Shape;133;g2ffaadc6230_0_7"/>
          <p:cNvPicPr preferRelativeResize="0"/>
          <p:nvPr/>
        </p:nvPicPr>
        <p:blipFill rotWithShape="1">
          <a:blip r:embed="rId3">
            <a:alphaModFix/>
          </a:blip>
          <a:srcRect/>
          <a:stretch/>
        </p:blipFill>
        <p:spPr>
          <a:xfrm>
            <a:off x="-1588" y="6160222"/>
            <a:ext cx="12193590" cy="688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2ffaadc6230_0_1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Adopted Children as Serial Killers?</a:t>
            </a:r>
            <a:endParaRPr/>
          </a:p>
        </p:txBody>
      </p:sp>
      <p:pic>
        <p:nvPicPr>
          <p:cNvPr id="139" name="Google Shape;139;g2ffaadc6230_0_14"/>
          <p:cNvPicPr preferRelativeResize="0"/>
          <p:nvPr/>
        </p:nvPicPr>
        <p:blipFill rotWithShape="1">
          <a:blip r:embed="rId3">
            <a:alphaModFix/>
          </a:blip>
          <a:srcRect/>
          <a:stretch/>
        </p:blipFill>
        <p:spPr>
          <a:xfrm>
            <a:off x="-1588" y="6160222"/>
            <a:ext cx="12193590" cy="688975"/>
          </a:xfrm>
          <a:prstGeom prst="rect">
            <a:avLst/>
          </a:prstGeom>
          <a:noFill/>
          <a:ln>
            <a:noFill/>
          </a:ln>
        </p:spPr>
      </p:pic>
      <p:sp>
        <p:nvSpPr>
          <p:cNvPr id="140" name="Google Shape;140;g2ffaadc6230_0_14"/>
          <p:cNvSpPr txBox="1"/>
          <p:nvPr/>
        </p:nvSpPr>
        <p:spPr>
          <a:xfrm>
            <a:off x="244925" y="1417650"/>
            <a:ext cx="10972800" cy="47088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15000"/>
              </a:lnSpc>
              <a:spcBef>
                <a:spcPts val="0"/>
              </a:spcBef>
              <a:spcAft>
                <a:spcPts val="0"/>
              </a:spcAft>
              <a:buNone/>
            </a:pPr>
            <a:r>
              <a:rPr lang="en-US" sz="2400">
                <a:solidFill>
                  <a:srgbClr val="000000"/>
                </a:solidFill>
                <a:latin typeface="Calibri"/>
                <a:ea typeface="Calibri"/>
                <a:cs typeface="Calibri"/>
                <a:sym typeface="Calibri"/>
              </a:rPr>
              <a:t>Although adoptees only constitute </a:t>
            </a:r>
            <a:r>
              <a:rPr lang="en-US" sz="2400">
                <a:latin typeface="Calibri"/>
                <a:ea typeface="Calibri"/>
                <a:cs typeface="Calibri"/>
                <a:sym typeface="Calibri"/>
              </a:rPr>
              <a:t>5-7% </a:t>
            </a:r>
            <a:r>
              <a:rPr lang="en-US" sz="2400">
                <a:solidFill>
                  <a:srgbClr val="000000"/>
                </a:solidFill>
                <a:latin typeface="Calibri"/>
                <a:ea typeface="Calibri"/>
                <a:cs typeface="Calibri"/>
                <a:sym typeface="Calibri"/>
              </a:rPr>
              <a:t> of the American population, </a:t>
            </a:r>
            <a:r>
              <a:rPr lang="en-US" sz="2400">
                <a:latin typeface="Calibri"/>
                <a:ea typeface="Calibri"/>
                <a:cs typeface="Calibri"/>
                <a:sym typeface="Calibri"/>
              </a:rPr>
              <a:t>16% </a:t>
            </a:r>
            <a:r>
              <a:rPr lang="en-US" sz="2400">
                <a:solidFill>
                  <a:srgbClr val="000000"/>
                </a:solidFill>
                <a:latin typeface="Calibri"/>
                <a:ea typeface="Calibri"/>
                <a:cs typeface="Calibri"/>
                <a:sym typeface="Calibri"/>
              </a:rPr>
              <a:t>of the 500 known serial killers in American history were adopted. </a:t>
            </a:r>
            <a:endParaRPr sz="2400">
              <a:latin typeface="Calibri"/>
              <a:ea typeface="Calibri"/>
              <a:cs typeface="Calibri"/>
              <a:sym typeface="Calibri"/>
            </a:endParaRPr>
          </a:p>
          <a:p>
            <a:pPr marL="0" lvl="0" indent="0" algn="l" rtl="0">
              <a:lnSpc>
                <a:spcPct val="115000"/>
              </a:lnSpc>
              <a:spcBef>
                <a:spcPts val="0"/>
              </a:spcBef>
              <a:spcAft>
                <a:spcPts val="0"/>
              </a:spcAft>
              <a:buNone/>
            </a:pPr>
            <a:endParaRPr sz="2400">
              <a:latin typeface="Calibri"/>
              <a:ea typeface="Calibri"/>
              <a:cs typeface="Calibri"/>
              <a:sym typeface="Calibri"/>
            </a:endParaRPr>
          </a:p>
          <a:p>
            <a:pPr marL="0" lvl="0" indent="0" algn="l" rtl="0">
              <a:lnSpc>
                <a:spcPct val="115000"/>
              </a:lnSpc>
              <a:spcBef>
                <a:spcPts val="0"/>
              </a:spcBef>
              <a:spcAft>
                <a:spcPts val="0"/>
              </a:spcAft>
              <a:buNone/>
            </a:pPr>
            <a:r>
              <a:rPr lang="en-US" sz="2400">
                <a:latin typeface="Calibri"/>
                <a:ea typeface="Calibri"/>
                <a:cs typeface="Calibri"/>
                <a:sym typeface="Calibri"/>
              </a:rPr>
              <a:t>While we believe often that adoption numbers are increasing, there was a decline in adoption rate beginning in the 1970s. The appearance of increased adoption is due to the attention given to transracial and international adoption.</a:t>
            </a:r>
            <a:endParaRPr sz="2400">
              <a:latin typeface="Calibri"/>
              <a:ea typeface="Calibri"/>
              <a:cs typeface="Calibri"/>
              <a:sym typeface="Calibri"/>
            </a:endParaRPr>
          </a:p>
          <a:p>
            <a:pPr marL="0" lvl="0" indent="0" algn="l" rtl="0">
              <a:lnSpc>
                <a:spcPct val="115000"/>
              </a:lnSpc>
              <a:spcBef>
                <a:spcPts val="0"/>
              </a:spcBef>
              <a:spcAft>
                <a:spcPts val="0"/>
              </a:spcAft>
              <a:buNone/>
            </a:pPr>
            <a:endParaRPr sz="2400">
              <a:latin typeface="Calibri"/>
              <a:ea typeface="Calibri"/>
              <a:cs typeface="Calibri"/>
              <a:sym typeface="Calibri"/>
            </a:endParaRPr>
          </a:p>
          <a:p>
            <a:pPr marL="0" lvl="0" indent="0" algn="l" rtl="0">
              <a:lnSpc>
                <a:spcPct val="115000"/>
              </a:lnSpc>
              <a:spcBef>
                <a:spcPts val="800"/>
              </a:spcBef>
              <a:spcAft>
                <a:spcPts val="0"/>
              </a:spcAft>
              <a:buNone/>
            </a:pPr>
            <a:r>
              <a:rPr lang="en-US" sz="2700">
                <a:solidFill>
                  <a:srgbClr val="000000"/>
                </a:solidFill>
                <a:latin typeface="Calibri"/>
                <a:ea typeface="Calibri"/>
                <a:cs typeface="Calibri"/>
                <a:sym typeface="Calibri"/>
              </a:rPr>
              <a:t> </a:t>
            </a:r>
            <a:endParaRPr sz="2700">
              <a:solidFill>
                <a:srgbClr val="000000"/>
              </a:solidFill>
              <a:latin typeface="Calibri"/>
              <a:ea typeface="Calibri"/>
              <a:cs typeface="Calibri"/>
              <a:sym typeface="Calibri"/>
            </a:endParaRPr>
          </a:p>
          <a:p>
            <a:pPr marL="0" lvl="0" indent="0" algn="l" rtl="0">
              <a:lnSpc>
                <a:spcPct val="115000"/>
              </a:lnSpc>
              <a:spcBef>
                <a:spcPts val="800"/>
              </a:spcBef>
              <a:spcAft>
                <a:spcPts val="0"/>
              </a:spcAft>
              <a:buNone/>
            </a:pPr>
            <a:endParaRPr sz="2700">
              <a:solidFill>
                <a:srgbClr val="000000"/>
              </a:solidFill>
              <a:latin typeface="Calibri"/>
              <a:ea typeface="Calibri"/>
              <a:cs typeface="Calibri"/>
              <a:sym typeface="Calibri"/>
            </a:endParaRPr>
          </a:p>
          <a:p>
            <a:pPr marL="0" lvl="0" indent="0" algn="l" rtl="0">
              <a:lnSpc>
                <a:spcPct val="115000"/>
              </a:lnSpc>
              <a:spcBef>
                <a:spcPts val="800"/>
              </a:spcBef>
              <a:spcAft>
                <a:spcPts val="0"/>
              </a:spcAft>
              <a:buNone/>
            </a:pPr>
            <a:endParaRPr sz="2700">
              <a:solidFill>
                <a:srgbClr val="000000"/>
              </a:solidFill>
              <a:latin typeface="Calibri"/>
              <a:ea typeface="Calibri"/>
              <a:cs typeface="Calibri"/>
              <a:sym typeface="Calibri"/>
            </a:endParaRPr>
          </a:p>
          <a:p>
            <a:pPr marL="0" lvl="0" indent="0" algn="l" rtl="0">
              <a:lnSpc>
                <a:spcPct val="115000"/>
              </a:lnSpc>
              <a:spcBef>
                <a:spcPts val="800"/>
              </a:spcBef>
              <a:spcAft>
                <a:spcPts val="0"/>
              </a:spcAft>
              <a:buNone/>
            </a:pPr>
            <a:endParaRPr sz="2700">
              <a:solidFill>
                <a:srgbClr val="000000"/>
              </a:solidFill>
              <a:latin typeface="Calibri"/>
              <a:ea typeface="Calibri"/>
              <a:cs typeface="Calibri"/>
              <a:sym typeface="Calibri"/>
            </a:endParaRPr>
          </a:p>
          <a:p>
            <a:pPr marL="457200" lvl="0" indent="-457200" algn="l" rtl="0">
              <a:lnSpc>
                <a:spcPct val="115000"/>
              </a:lnSpc>
              <a:spcBef>
                <a:spcPts val="0"/>
              </a:spcBef>
              <a:spcAft>
                <a:spcPts val="0"/>
              </a:spcAft>
              <a:buNone/>
            </a:pPr>
            <a:r>
              <a:rPr lang="en-US" sz="1200">
                <a:solidFill>
                  <a:srgbClr val="000000"/>
                </a:solidFill>
                <a:latin typeface="Calibri"/>
                <a:ea typeface="Calibri"/>
                <a:cs typeface="Calibri"/>
                <a:sym typeface="Calibri"/>
              </a:rPr>
              <a:t>Kirschner D. (2009, October 13). </a:t>
            </a:r>
            <a:r>
              <a:rPr lang="en-US" sz="1200" i="1">
                <a:solidFill>
                  <a:srgbClr val="000000"/>
                </a:solidFill>
                <a:latin typeface="Calibri"/>
                <a:ea typeface="Calibri"/>
                <a:cs typeface="Calibri"/>
                <a:sym typeface="Calibri"/>
              </a:rPr>
              <a:t>Adoption forensics: The connection between adoption and murder</a:t>
            </a:r>
            <a:r>
              <a:rPr lang="en-US" sz="1200">
                <a:solidFill>
                  <a:srgbClr val="000000"/>
                </a:solidFill>
                <a:latin typeface="Calibri"/>
                <a:ea typeface="Calibri"/>
                <a:cs typeface="Calibri"/>
                <a:sym typeface="Calibri"/>
              </a:rPr>
              <a:t>. Crime Magazine. </a:t>
            </a:r>
            <a:r>
              <a:rPr lang="en-US" sz="1200" u="sng">
                <a:solidFill>
                  <a:srgbClr val="1155C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www.crimemagazine.com/adoption-forensics-connection-between-adoption-and-murder#google_vignette</a:t>
            </a:r>
            <a:endParaRPr sz="2400">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15"/>
          <p:cNvPicPr preferRelativeResize="0"/>
          <p:nvPr/>
        </p:nvPicPr>
        <p:blipFill rotWithShape="1">
          <a:blip r:embed="rId3">
            <a:alphaModFix/>
          </a:blip>
          <a:srcRect/>
          <a:stretch/>
        </p:blipFill>
        <p:spPr>
          <a:xfrm>
            <a:off x="692" y="6186769"/>
            <a:ext cx="12191308" cy="689995"/>
          </a:xfrm>
          <a:prstGeom prst="rect">
            <a:avLst/>
          </a:prstGeom>
          <a:noFill/>
          <a:ln>
            <a:noFill/>
          </a:ln>
        </p:spPr>
      </p:pic>
      <p:sp>
        <p:nvSpPr>
          <p:cNvPr id="146" name="Google Shape;146;p15"/>
          <p:cNvSpPr txBox="1">
            <a:spLocks noGrp="1"/>
          </p:cNvSpPr>
          <p:nvPr>
            <p:ph type="title"/>
          </p:nvPr>
        </p:nvSpPr>
        <p:spPr>
          <a:xfrm>
            <a:off x="607675" y="-12"/>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Case Study: David Berkowitz</a:t>
            </a:r>
            <a:endParaRPr/>
          </a:p>
        </p:txBody>
      </p:sp>
      <p:sp>
        <p:nvSpPr>
          <p:cNvPr id="147" name="Google Shape;147;p15"/>
          <p:cNvSpPr txBox="1">
            <a:spLocks noGrp="1"/>
          </p:cNvSpPr>
          <p:nvPr>
            <p:ph type="body" idx="1"/>
          </p:nvPr>
        </p:nvSpPr>
        <p:spPr>
          <a:xfrm>
            <a:off x="395275" y="924350"/>
            <a:ext cx="11397600" cy="5141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None/>
            </a:pPr>
            <a:r>
              <a:rPr lang="en-US" sz="1800" b="1"/>
              <a:t>Adoption experiences:</a:t>
            </a:r>
            <a:endParaRPr sz="1800" b="1"/>
          </a:p>
          <a:p>
            <a:pPr marL="457200" lvl="0" indent="-342900" algn="l" rtl="0">
              <a:lnSpc>
                <a:spcPct val="100000"/>
              </a:lnSpc>
              <a:spcBef>
                <a:spcPts val="800"/>
              </a:spcBef>
              <a:spcAft>
                <a:spcPts val="0"/>
              </a:spcAft>
              <a:buSzPts val="1800"/>
              <a:buChar char="•"/>
            </a:pPr>
            <a:r>
              <a:rPr lang="en-US" sz="1800"/>
              <a:t>Given for adoption by unwed parents</a:t>
            </a:r>
            <a:endParaRPr sz="1800"/>
          </a:p>
          <a:p>
            <a:pPr marL="457200" lvl="0" indent="-342900" algn="l" rtl="0">
              <a:lnSpc>
                <a:spcPct val="100000"/>
              </a:lnSpc>
              <a:spcBef>
                <a:spcPts val="0"/>
              </a:spcBef>
              <a:spcAft>
                <a:spcPts val="0"/>
              </a:spcAft>
              <a:buSzPts val="1800"/>
              <a:buChar char="•"/>
            </a:pPr>
            <a:r>
              <a:rPr lang="en-US" sz="1800"/>
              <a:t>Adopted by Berkowitz family</a:t>
            </a:r>
            <a:endParaRPr sz="1800"/>
          </a:p>
          <a:p>
            <a:pPr marL="0" lvl="0" indent="0" algn="l" rtl="0">
              <a:lnSpc>
                <a:spcPct val="100000"/>
              </a:lnSpc>
              <a:spcBef>
                <a:spcPts val="800"/>
              </a:spcBef>
              <a:spcAft>
                <a:spcPts val="0"/>
              </a:spcAft>
              <a:buNone/>
            </a:pPr>
            <a:r>
              <a:rPr lang="en-US" sz="1800" b="1"/>
              <a:t>Childhood traumas:</a:t>
            </a:r>
            <a:endParaRPr sz="1800" b="1"/>
          </a:p>
          <a:p>
            <a:pPr marL="457200" lvl="0" indent="-342900" algn="l" rtl="0">
              <a:lnSpc>
                <a:spcPct val="100000"/>
              </a:lnSpc>
              <a:spcBef>
                <a:spcPts val="800"/>
              </a:spcBef>
              <a:spcAft>
                <a:spcPts val="0"/>
              </a:spcAft>
              <a:buSzPts val="1800"/>
              <a:buChar char="•"/>
            </a:pPr>
            <a:r>
              <a:rPr lang="en-US" sz="1800"/>
              <a:t>Adoptive mother died when David was 14.</a:t>
            </a:r>
            <a:endParaRPr sz="1800"/>
          </a:p>
          <a:p>
            <a:pPr marL="457200" lvl="0" indent="-342900" algn="l" rtl="0">
              <a:lnSpc>
                <a:spcPct val="100000"/>
              </a:lnSpc>
              <a:spcBef>
                <a:spcPts val="0"/>
              </a:spcBef>
              <a:spcAft>
                <a:spcPts val="0"/>
              </a:spcAft>
              <a:buSzPts val="1800"/>
              <a:buChar char="•"/>
            </a:pPr>
            <a:r>
              <a:rPr lang="en-US" sz="1800"/>
              <a:t>Adoptive father remarried. </a:t>
            </a:r>
            <a:endParaRPr sz="1800"/>
          </a:p>
          <a:p>
            <a:pPr marL="457200" lvl="0" indent="-342900" algn="l" rtl="0">
              <a:lnSpc>
                <a:spcPct val="100000"/>
              </a:lnSpc>
              <a:spcBef>
                <a:spcPts val="0"/>
              </a:spcBef>
              <a:spcAft>
                <a:spcPts val="0"/>
              </a:spcAft>
              <a:buSzPts val="1800"/>
              <a:buChar char="•"/>
            </a:pPr>
            <a:r>
              <a:rPr lang="en-US" sz="1800"/>
              <a:t>Enlisted in the army at 18. </a:t>
            </a:r>
            <a:endParaRPr sz="1800"/>
          </a:p>
          <a:p>
            <a:pPr marL="0" lvl="0" indent="0" algn="l" rtl="0">
              <a:lnSpc>
                <a:spcPct val="100000"/>
              </a:lnSpc>
              <a:spcBef>
                <a:spcPts val="800"/>
              </a:spcBef>
              <a:spcAft>
                <a:spcPts val="0"/>
              </a:spcAft>
              <a:buClr>
                <a:schemeClr val="dk1"/>
              </a:buClr>
              <a:buSzPts val="1100"/>
              <a:buNone/>
            </a:pPr>
            <a:r>
              <a:rPr lang="en-US" sz="1800" b="1"/>
              <a:t>Criminal activities:</a:t>
            </a:r>
            <a:endParaRPr sz="1800" b="1"/>
          </a:p>
          <a:p>
            <a:pPr marL="457200" lvl="0" indent="-342900" algn="l" rtl="0">
              <a:lnSpc>
                <a:spcPct val="100000"/>
              </a:lnSpc>
              <a:spcBef>
                <a:spcPts val="800"/>
              </a:spcBef>
              <a:spcAft>
                <a:spcPts val="0"/>
              </a:spcAft>
              <a:buSzPts val="1800"/>
              <a:buChar char="•"/>
            </a:pPr>
            <a:r>
              <a:rPr lang="en-US" sz="1800"/>
              <a:t>Killed six individuals and wounded seven </a:t>
            </a:r>
            <a:endParaRPr sz="1800"/>
          </a:p>
          <a:p>
            <a:pPr marL="0" lvl="0" indent="0" algn="l" rtl="0">
              <a:lnSpc>
                <a:spcPct val="100000"/>
              </a:lnSpc>
              <a:spcBef>
                <a:spcPts val="800"/>
              </a:spcBef>
              <a:spcAft>
                <a:spcPts val="0"/>
              </a:spcAft>
              <a:buClr>
                <a:schemeClr val="dk1"/>
              </a:buClr>
              <a:buSzPts val="1100"/>
              <a:buNone/>
            </a:pPr>
            <a:r>
              <a:rPr lang="en-US" sz="1800" b="1"/>
              <a:t>Potential manifestations of ACS-related behaviors:</a:t>
            </a:r>
            <a:endParaRPr sz="1800" b="1"/>
          </a:p>
          <a:p>
            <a:pPr marL="457200" lvl="0" indent="-342900" algn="l" rtl="0">
              <a:lnSpc>
                <a:spcPct val="100000"/>
              </a:lnSpc>
              <a:spcBef>
                <a:spcPts val="1200"/>
              </a:spcBef>
              <a:spcAft>
                <a:spcPts val="0"/>
              </a:spcAft>
              <a:buSzPts val="1800"/>
              <a:buChar char="•"/>
            </a:pPr>
            <a:r>
              <a:rPr lang="en-US" sz="1800"/>
              <a:t>Mild antisocial tendencies (not extreme)</a:t>
            </a:r>
            <a:endParaRPr sz="1800"/>
          </a:p>
          <a:p>
            <a:pPr marL="457200" lvl="0" indent="-342900" algn="l" rtl="0">
              <a:lnSpc>
                <a:spcPct val="100000"/>
              </a:lnSpc>
              <a:spcBef>
                <a:spcPts val="0"/>
              </a:spcBef>
              <a:spcAft>
                <a:spcPts val="0"/>
              </a:spcAft>
              <a:buSzPts val="1800"/>
              <a:buChar char="•"/>
            </a:pPr>
            <a:r>
              <a:rPr lang="en-US" sz="1800"/>
              <a:t>Sexual dysfunction (did not have sex but was obsessed with it)</a:t>
            </a:r>
            <a:endParaRPr sz="1800"/>
          </a:p>
          <a:p>
            <a:pPr marL="457200" lvl="0" indent="-342900" algn="l" rtl="0">
              <a:lnSpc>
                <a:spcPct val="100000"/>
              </a:lnSpc>
              <a:spcBef>
                <a:spcPts val="0"/>
              </a:spcBef>
              <a:spcAft>
                <a:spcPts val="0"/>
              </a:spcAft>
              <a:buSzPts val="1800"/>
              <a:buChar char="•"/>
            </a:pPr>
            <a:r>
              <a:rPr lang="en-US" sz="1800"/>
              <a:t>Stealing</a:t>
            </a:r>
            <a:endParaRPr sz="1800"/>
          </a:p>
          <a:p>
            <a:pPr marL="457200" lvl="0" indent="-342900" algn="l" rtl="0">
              <a:lnSpc>
                <a:spcPct val="100000"/>
              </a:lnSpc>
              <a:spcBef>
                <a:spcPts val="0"/>
              </a:spcBef>
              <a:spcAft>
                <a:spcPts val="0"/>
              </a:spcAft>
              <a:buSzPts val="1800"/>
              <a:buChar char="•"/>
            </a:pPr>
            <a:r>
              <a:rPr lang="en-US" sz="1800"/>
              <a:t>Violent acts (killing animals, destroying property, setting fires, </a:t>
            </a:r>
            <a:endParaRPr sz="1800"/>
          </a:p>
          <a:p>
            <a:pPr marL="457200" lvl="0" indent="0" algn="l" rtl="0">
              <a:lnSpc>
                <a:spcPct val="100000"/>
              </a:lnSpc>
              <a:spcBef>
                <a:spcPts val="0"/>
              </a:spcBef>
              <a:spcAft>
                <a:spcPts val="0"/>
              </a:spcAft>
              <a:buNone/>
            </a:pPr>
            <a:r>
              <a:rPr lang="en-US" sz="1800"/>
              <a:t>bullying neighborhood children)</a:t>
            </a:r>
            <a:endParaRPr sz="1800"/>
          </a:p>
          <a:p>
            <a:pPr marL="342900" lvl="0" indent="-139700" algn="l" rtl="0">
              <a:spcBef>
                <a:spcPts val="1840"/>
              </a:spcBef>
              <a:spcAft>
                <a:spcPts val="0"/>
              </a:spcAft>
              <a:buClr>
                <a:schemeClr val="dk1"/>
              </a:buClr>
              <a:buSzPts val="3200"/>
              <a:buNone/>
            </a:pPr>
            <a:endParaRPr sz="1800"/>
          </a:p>
        </p:txBody>
      </p:sp>
      <p:pic>
        <p:nvPicPr>
          <p:cNvPr id="148" name="Google Shape;148;p15"/>
          <p:cNvPicPr preferRelativeResize="0"/>
          <p:nvPr/>
        </p:nvPicPr>
        <p:blipFill>
          <a:blip r:embed="rId4">
            <a:alphaModFix/>
          </a:blip>
          <a:stretch>
            <a:fillRect/>
          </a:stretch>
        </p:blipFill>
        <p:spPr>
          <a:xfrm>
            <a:off x="7797575" y="3274638"/>
            <a:ext cx="4189324" cy="2790631"/>
          </a:xfrm>
          <a:prstGeom prst="rect">
            <a:avLst/>
          </a:prstGeom>
          <a:noFill/>
          <a:ln>
            <a:noFill/>
          </a:ln>
        </p:spPr>
      </p:pic>
      <p:sp>
        <p:nvSpPr>
          <p:cNvPr id="149" name="Google Shape;149;p15"/>
          <p:cNvSpPr txBox="1"/>
          <p:nvPr/>
        </p:nvSpPr>
        <p:spPr>
          <a:xfrm>
            <a:off x="7007075" y="1143000"/>
            <a:ext cx="5184900" cy="1645200"/>
          </a:xfrm>
          <a:prstGeom prst="rect">
            <a:avLst/>
          </a:prstGeom>
          <a:noFill/>
          <a:ln>
            <a:noFill/>
          </a:ln>
        </p:spPr>
        <p:txBody>
          <a:bodyPr spcFirstLastPara="1" wrap="square" lIns="91425" tIns="91425" rIns="91425" bIns="91425" anchor="ctr" anchorCtr="0">
            <a:noAutofit/>
          </a:bodyPr>
          <a:lstStyle/>
          <a:p>
            <a:pPr marL="342900" lvl="0" indent="-139700" algn="l" rtl="0">
              <a:spcBef>
                <a:spcPts val="1840"/>
              </a:spcBef>
              <a:spcAft>
                <a:spcPts val="0"/>
              </a:spcAft>
              <a:buClr>
                <a:schemeClr val="dk1"/>
              </a:buClr>
              <a:buSzPts val="3200"/>
              <a:buFont typeface="Arial"/>
              <a:buNone/>
            </a:pPr>
            <a:r>
              <a:rPr lang="en-US" sz="1800" u="sng">
                <a:solidFill>
                  <a:schemeClr val="hlink"/>
                </a:solidFill>
                <a:hlinkClick r:id="rId5"/>
              </a:rPr>
              <a:t>David Berkowitz, The Son Of Sam Killer Who Terrorized New York (allthatsinteresting.com)</a:t>
            </a:r>
            <a:endParaRPr sz="1800">
              <a:solidFill>
                <a:schemeClr val="dk1"/>
              </a:solidFill>
              <a:latin typeface="Calibri"/>
              <a:ea typeface="Calibri"/>
              <a:cs typeface="Calibri"/>
              <a:sym typeface="Calibri"/>
            </a:endParaRPr>
          </a:p>
          <a:p>
            <a:pPr marL="342900" lvl="0" indent="-139700" algn="l" rtl="0">
              <a:spcBef>
                <a:spcPts val="1840"/>
              </a:spcBef>
              <a:spcAft>
                <a:spcPts val="0"/>
              </a:spcAft>
              <a:buClr>
                <a:schemeClr val="dk1"/>
              </a:buClr>
              <a:buSzPts val="3200"/>
              <a:buFont typeface="Arial"/>
              <a:buNone/>
            </a:pPr>
            <a:r>
              <a:rPr lang="en-US" sz="1800" u="sng">
                <a:solidFill>
                  <a:schemeClr val="hlink"/>
                </a:solidFill>
                <a:hlinkClick r:id="rId6"/>
              </a:rPr>
              <a:t>Adopted Son — David Berkowitz: The Son of Sam — Crime Library</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32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2993</Words>
  <Application>Microsoft Office PowerPoint</Application>
  <PresentationFormat>Widescreen</PresentationFormat>
  <Paragraphs>222</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Times New Roman</vt:lpstr>
      <vt:lpstr>Arial</vt:lpstr>
      <vt:lpstr>Roboto</vt:lpstr>
      <vt:lpstr>Calibri</vt:lpstr>
      <vt:lpstr>Office Theme</vt:lpstr>
      <vt:lpstr>Adoption, Serial Killers, and Adopted Child Syndrome:  A Critical Review </vt:lpstr>
      <vt:lpstr>Adopted Children: Layers of Trauma</vt:lpstr>
      <vt:lpstr>What is Adopted Child Syndrome (ACS)? </vt:lpstr>
      <vt:lpstr>Is there a link between adoption, mental health issues, and extreme criminal behavior?</vt:lpstr>
      <vt:lpstr>Adoption-Related Mental Health Concerns</vt:lpstr>
      <vt:lpstr>Adopted Child Syndrome &amp; Legal Defense </vt:lpstr>
      <vt:lpstr>Adopted Child Syndrome &amp; The DSM</vt:lpstr>
      <vt:lpstr>Adopted Children as Serial Killers?</vt:lpstr>
      <vt:lpstr>Case Study: David Berkowitz</vt:lpstr>
      <vt:lpstr>Case Study: Ted Bundy</vt:lpstr>
      <vt:lpstr>Case Study: Kenneth Bianchi</vt:lpstr>
      <vt:lpstr>Case Study: Joel Rifkin</vt:lpstr>
      <vt:lpstr>Methodological Limitations of Existing Research</vt:lpstr>
      <vt:lpstr>ACS: Additional Information on Research</vt:lpstr>
      <vt:lpstr>ACS: Is there a connection to serial killing?</vt:lpstr>
      <vt:lpstr>Future Research on ACS?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Adoption, Serial Killers, and Adopted Child Syndrome:  A Critical Review </dc:title>
  <dc:creator>Malone, Sheila P.</dc:creator>
  <cp:lastModifiedBy>Brown, Pamela P.</cp:lastModifiedBy>
  <cp:revision>1</cp:revision>
  <cp:lastPrinted>2024-10-05T13:00:16Z</cp:lastPrinted>
  <dcterms:created xsi:type="dcterms:W3CDTF">2018-04-20T16:18:10Z</dcterms:created>
  <dcterms:modified xsi:type="dcterms:W3CDTF">2024-10-05T13:02:10Z</dcterms:modified>
</cp:coreProperties>
</file>