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97" r:id="rId3"/>
    <p:sldId id="409" r:id="rId4"/>
    <p:sldId id="410" r:id="rId5"/>
    <p:sldId id="411" r:id="rId6"/>
    <p:sldId id="412" r:id="rId7"/>
    <p:sldId id="257" r:id="rId8"/>
    <p:sldId id="263" r:id="rId9"/>
    <p:sldId id="393" r:id="rId10"/>
    <p:sldId id="396" r:id="rId11"/>
    <p:sldId id="260" r:id="rId12"/>
    <p:sldId id="261" r:id="rId13"/>
    <p:sldId id="258" r:id="rId14"/>
    <p:sldId id="262" r:id="rId15"/>
    <p:sldId id="401" r:id="rId16"/>
    <p:sldId id="406" r:id="rId17"/>
    <p:sldId id="403" r:id="rId18"/>
    <p:sldId id="405" r:id="rId19"/>
    <p:sldId id="408" r:id="rId20"/>
    <p:sldId id="400" r:id="rId21"/>
    <p:sldId id="413" r:id="rId22"/>
    <p:sldId id="414" r:id="rId23"/>
    <p:sldId id="264" r:id="rId24"/>
    <p:sldId id="41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7" d="100"/>
          <a:sy n="77" d="100"/>
        </p:scale>
        <p:origin x="240" y="55"/>
      </p:cViewPr>
      <p:guideLst/>
    </p:cSldViewPr>
  </p:slideViewPr>
  <p:notesTextViewPr>
    <p:cViewPr>
      <p:scale>
        <a:sx n="1" d="1"/>
        <a:sy n="1" d="1"/>
      </p:scale>
      <p:origin x="0" y="0"/>
    </p:cViewPr>
  </p:notesTextViewPr>
  <p:sorterViewPr>
    <p:cViewPr>
      <p:scale>
        <a:sx n="100" d="100"/>
        <a:sy n="100" d="100"/>
      </p:scale>
      <p:origin x="0" y="-7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C14CE-6ED2-4F30-A7BC-6EF9BF77BE07}"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A18EE073-D8DA-4BD1-BB55-D2C9D59E74A0}">
      <dgm:prSet/>
      <dgm:spPr/>
      <dgm:t>
        <a:bodyPr/>
        <a:lstStyle/>
        <a:p>
          <a:r>
            <a:rPr lang="en-US" dirty="0"/>
            <a:t>The building of a supportive relationship between community residents and law enforcement undergirded by mutual respect </a:t>
          </a:r>
        </a:p>
      </dgm:t>
    </dgm:pt>
    <dgm:pt modelId="{F4942DF9-B85D-448D-A562-510D222FBA5A}" type="parTrans" cxnId="{AFC9B3D5-3EE5-451F-9ABF-F436EB9C13F9}">
      <dgm:prSet/>
      <dgm:spPr/>
      <dgm:t>
        <a:bodyPr/>
        <a:lstStyle/>
        <a:p>
          <a:endParaRPr lang="en-US"/>
        </a:p>
      </dgm:t>
    </dgm:pt>
    <dgm:pt modelId="{B7E18E84-A7FA-49E8-954A-382122664EBF}" type="sibTrans" cxnId="{AFC9B3D5-3EE5-451F-9ABF-F436EB9C13F9}">
      <dgm:prSet/>
      <dgm:spPr/>
      <dgm:t>
        <a:bodyPr/>
        <a:lstStyle/>
        <a:p>
          <a:endParaRPr lang="en-US" dirty="0"/>
        </a:p>
      </dgm:t>
    </dgm:pt>
    <dgm:pt modelId="{09EC26EC-75FA-4EF4-A82E-35146CAAF9E2}">
      <dgm:prSet/>
      <dgm:spPr/>
      <dgm:t>
        <a:bodyPr/>
        <a:lstStyle/>
        <a:p>
          <a:r>
            <a:rPr lang="en-US" dirty="0"/>
            <a:t>A strategy that emphasizes building relationships between police officers and members of the community. This strategy seeks a collaborate effort to solved problems with the help of the people.</a:t>
          </a:r>
        </a:p>
      </dgm:t>
    </dgm:pt>
    <dgm:pt modelId="{8420DD73-9D4B-4549-B07D-FFB94391B54D}" type="parTrans" cxnId="{F13498AB-3641-4D3D-B82B-A72457F71652}">
      <dgm:prSet/>
      <dgm:spPr/>
      <dgm:t>
        <a:bodyPr/>
        <a:lstStyle/>
        <a:p>
          <a:endParaRPr lang="en-US"/>
        </a:p>
      </dgm:t>
    </dgm:pt>
    <dgm:pt modelId="{376539C5-C983-49C9-B98E-EBE6EFFE0089}" type="sibTrans" cxnId="{F13498AB-3641-4D3D-B82B-A72457F71652}">
      <dgm:prSet/>
      <dgm:spPr/>
      <dgm:t>
        <a:bodyPr/>
        <a:lstStyle/>
        <a:p>
          <a:endParaRPr lang="en-US" dirty="0"/>
        </a:p>
      </dgm:t>
    </dgm:pt>
    <dgm:pt modelId="{25E10099-3775-459C-909F-53D363C8FF4B}">
      <dgm:prSet/>
      <dgm:spPr/>
      <dgm:t>
        <a:bodyPr/>
        <a:lstStyle/>
        <a:p>
          <a:r>
            <a:rPr lang="en-US" dirty="0"/>
            <a:t>Engage law enforcement and community leaders in devising new ways to reduce crime while building public trust.</a:t>
          </a:r>
        </a:p>
      </dgm:t>
    </dgm:pt>
    <dgm:pt modelId="{92F73F7B-E215-42D6-8693-C0496937D402}" type="parTrans" cxnId="{A9A0DDCA-40B1-42B1-8716-9C36726B4971}">
      <dgm:prSet/>
      <dgm:spPr/>
      <dgm:t>
        <a:bodyPr/>
        <a:lstStyle/>
        <a:p>
          <a:endParaRPr lang="en-US"/>
        </a:p>
      </dgm:t>
    </dgm:pt>
    <dgm:pt modelId="{D89EA896-8727-4792-B38C-713CC2E79321}" type="sibTrans" cxnId="{A9A0DDCA-40B1-42B1-8716-9C36726B4971}">
      <dgm:prSet/>
      <dgm:spPr/>
      <dgm:t>
        <a:bodyPr/>
        <a:lstStyle/>
        <a:p>
          <a:endParaRPr lang="en-US" dirty="0"/>
        </a:p>
      </dgm:t>
    </dgm:pt>
    <dgm:pt modelId="{41E28B16-1A06-4BEA-9BB2-788865BB0735}">
      <dgm:prSet/>
      <dgm:spPr/>
      <dgm:t>
        <a:bodyPr/>
        <a:lstStyle/>
        <a:p>
          <a:r>
            <a:rPr lang="en-US" dirty="0"/>
            <a:t>Collaborative partnerships between the law enforcement agency and the community to develop solutions to problems and increase relationships</a:t>
          </a:r>
        </a:p>
      </dgm:t>
    </dgm:pt>
    <dgm:pt modelId="{73221E4A-B6CE-4BD8-A439-9C0394789948}" type="parTrans" cxnId="{236B469D-7E5F-4EE2-AEEA-63237DA5B52A}">
      <dgm:prSet/>
      <dgm:spPr/>
      <dgm:t>
        <a:bodyPr/>
        <a:lstStyle/>
        <a:p>
          <a:endParaRPr lang="en-US"/>
        </a:p>
      </dgm:t>
    </dgm:pt>
    <dgm:pt modelId="{AD6AF84B-FDE8-42B1-9A37-B9629C697F9D}" type="sibTrans" cxnId="{236B469D-7E5F-4EE2-AEEA-63237DA5B52A}">
      <dgm:prSet/>
      <dgm:spPr/>
      <dgm:t>
        <a:bodyPr/>
        <a:lstStyle/>
        <a:p>
          <a:endParaRPr lang="en-US"/>
        </a:p>
      </dgm:t>
    </dgm:pt>
    <dgm:pt modelId="{D7870983-A36C-5A4B-B07D-E70189420CD9}" type="pres">
      <dgm:prSet presAssocID="{CC4C14CE-6ED2-4F30-A7BC-6EF9BF77BE07}" presName="diagram" presStyleCnt="0">
        <dgm:presLayoutVars>
          <dgm:dir/>
          <dgm:resizeHandles val="exact"/>
        </dgm:presLayoutVars>
      </dgm:prSet>
      <dgm:spPr/>
    </dgm:pt>
    <dgm:pt modelId="{1F5331A2-63DE-DB4E-B306-D552691FCDE9}" type="pres">
      <dgm:prSet presAssocID="{A18EE073-D8DA-4BD1-BB55-D2C9D59E74A0}" presName="node" presStyleLbl="node1" presStyleIdx="0" presStyleCnt="4">
        <dgm:presLayoutVars>
          <dgm:bulletEnabled val="1"/>
        </dgm:presLayoutVars>
      </dgm:prSet>
      <dgm:spPr/>
    </dgm:pt>
    <dgm:pt modelId="{9C6D8FFD-DDFD-124D-A17C-98C94B8CF4C2}" type="pres">
      <dgm:prSet presAssocID="{B7E18E84-A7FA-49E8-954A-382122664EBF}" presName="sibTrans" presStyleLbl="sibTrans2D1" presStyleIdx="0" presStyleCnt="3"/>
      <dgm:spPr/>
    </dgm:pt>
    <dgm:pt modelId="{1F381D2C-444A-8946-A153-41C1EE24A568}" type="pres">
      <dgm:prSet presAssocID="{B7E18E84-A7FA-49E8-954A-382122664EBF}" presName="connectorText" presStyleLbl="sibTrans2D1" presStyleIdx="0" presStyleCnt="3"/>
      <dgm:spPr/>
    </dgm:pt>
    <dgm:pt modelId="{99687090-4ADB-E347-81C4-06F91F98DD2B}" type="pres">
      <dgm:prSet presAssocID="{09EC26EC-75FA-4EF4-A82E-35146CAAF9E2}" presName="node" presStyleLbl="node1" presStyleIdx="1" presStyleCnt="4">
        <dgm:presLayoutVars>
          <dgm:bulletEnabled val="1"/>
        </dgm:presLayoutVars>
      </dgm:prSet>
      <dgm:spPr/>
    </dgm:pt>
    <dgm:pt modelId="{86ECC89F-7DC8-E248-9147-4C6D763C045A}" type="pres">
      <dgm:prSet presAssocID="{376539C5-C983-49C9-B98E-EBE6EFFE0089}" presName="sibTrans" presStyleLbl="sibTrans2D1" presStyleIdx="1" presStyleCnt="3"/>
      <dgm:spPr/>
    </dgm:pt>
    <dgm:pt modelId="{ECE1F281-F027-EE45-9148-CED6A9CD52B5}" type="pres">
      <dgm:prSet presAssocID="{376539C5-C983-49C9-B98E-EBE6EFFE0089}" presName="connectorText" presStyleLbl="sibTrans2D1" presStyleIdx="1" presStyleCnt="3"/>
      <dgm:spPr/>
    </dgm:pt>
    <dgm:pt modelId="{72DC39F8-72DE-B64A-AF01-55356D3B359B}" type="pres">
      <dgm:prSet presAssocID="{25E10099-3775-459C-909F-53D363C8FF4B}" presName="node" presStyleLbl="node1" presStyleIdx="2" presStyleCnt="4">
        <dgm:presLayoutVars>
          <dgm:bulletEnabled val="1"/>
        </dgm:presLayoutVars>
      </dgm:prSet>
      <dgm:spPr/>
    </dgm:pt>
    <dgm:pt modelId="{CA75CD24-454A-2541-9550-E6C0CD2B4324}" type="pres">
      <dgm:prSet presAssocID="{D89EA896-8727-4792-B38C-713CC2E79321}" presName="sibTrans" presStyleLbl="sibTrans2D1" presStyleIdx="2" presStyleCnt="3"/>
      <dgm:spPr/>
    </dgm:pt>
    <dgm:pt modelId="{5C6A97E2-341A-D94E-9DF9-83DDA3E52270}" type="pres">
      <dgm:prSet presAssocID="{D89EA896-8727-4792-B38C-713CC2E79321}" presName="connectorText" presStyleLbl="sibTrans2D1" presStyleIdx="2" presStyleCnt="3"/>
      <dgm:spPr/>
    </dgm:pt>
    <dgm:pt modelId="{AA1C0671-98C7-394C-B0D4-AE76761CBEDF}" type="pres">
      <dgm:prSet presAssocID="{41E28B16-1A06-4BEA-9BB2-788865BB0735}" presName="node" presStyleLbl="node1" presStyleIdx="3" presStyleCnt="4">
        <dgm:presLayoutVars>
          <dgm:bulletEnabled val="1"/>
        </dgm:presLayoutVars>
      </dgm:prSet>
      <dgm:spPr/>
    </dgm:pt>
  </dgm:ptLst>
  <dgm:cxnLst>
    <dgm:cxn modelId="{AD148129-025D-8446-9CF5-948F9FDC746D}" type="presOf" srcId="{25E10099-3775-459C-909F-53D363C8FF4B}" destId="{72DC39F8-72DE-B64A-AF01-55356D3B359B}" srcOrd="0" destOrd="0" presId="urn:microsoft.com/office/officeart/2005/8/layout/process5"/>
    <dgm:cxn modelId="{C3C31E5B-FE76-914E-B0F5-60EFB6F287C0}" type="presOf" srcId="{D89EA896-8727-4792-B38C-713CC2E79321}" destId="{5C6A97E2-341A-D94E-9DF9-83DDA3E52270}" srcOrd="1" destOrd="0" presId="urn:microsoft.com/office/officeart/2005/8/layout/process5"/>
    <dgm:cxn modelId="{4397D664-C775-6A40-91B3-690B13C81248}" type="presOf" srcId="{CC4C14CE-6ED2-4F30-A7BC-6EF9BF77BE07}" destId="{D7870983-A36C-5A4B-B07D-E70189420CD9}" srcOrd="0" destOrd="0" presId="urn:microsoft.com/office/officeart/2005/8/layout/process5"/>
    <dgm:cxn modelId="{D44F3C6D-AA34-6545-9F37-A8956983D58A}" type="presOf" srcId="{376539C5-C983-49C9-B98E-EBE6EFFE0089}" destId="{86ECC89F-7DC8-E248-9147-4C6D763C045A}" srcOrd="0" destOrd="0" presId="urn:microsoft.com/office/officeart/2005/8/layout/process5"/>
    <dgm:cxn modelId="{8E650B58-A885-8242-80A9-6814FCC7EF97}" type="presOf" srcId="{A18EE073-D8DA-4BD1-BB55-D2C9D59E74A0}" destId="{1F5331A2-63DE-DB4E-B306-D552691FCDE9}" srcOrd="0" destOrd="0" presId="urn:microsoft.com/office/officeart/2005/8/layout/process5"/>
    <dgm:cxn modelId="{BA50FD7B-37F8-3C41-9773-3B5D5600E96D}" type="presOf" srcId="{B7E18E84-A7FA-49E8-954A-382122664EBF}" destId="{9C6D8FFD-DDFD-124D-A17C-98C94B8CF4C2}" srcOrd="0" destOrd="0" presId="urn:microsoft.com/office/officeart/2005/8/layout/process5"/>
    <dgm:cxn modelId="{236B469D-7E5F-4EE2-AEEA-63237DA5B52A}" srcId="{CC4C14CE-6ED2-4F30-A7BC-6EF9BF77BE07}" destId="{41E28B16-1A06-4BEA-9BB2-788865BB0735}" srcOrd="3" destOrd="0" parTransId="{73221E4A-B6CE-4BD8-A439-9C0394789948}" sibTransId="{AD6AF84B-FDE8-42B1-9A37-B9629C697F9D}"/>
    <dgm:cxn modelId="{7CEECDA0-AB90-1645-9994-8CC7E8C839E5}" type="presOf" srcId="{376539C5-C983-49C9-B98E-EBE6EFFE0089}" destId="{ECE1F281-F027-EE45-9148-CED6A9CD52B5}" srcOrd="1" destOrd="0" presId="urn:microsoft.com/office/officeart/2005/8/layout/process5"/>
    <dgm:cxn modelId="{F13498AB-3641-4D3D-B82B-A72457F71652}" srcId="{CC4C14CE-6ED2-4F30-A7BC-6EF9BF77BE07}" destId="{09EC26EC-75FA-4EF4-A82E-35146CAAF9E2}" srcOrd="1" destOrd="0" parTransId="{8420DD73-9D4B-4549-B07D-FFB94391B54D}" sibTransId="{376539C5-C983-49C9-B98E-EBE6EFFE0089}"/>
    <dgm:cxn modelId="{A9A0DDCA-40B1-42B1-8716-9C36726B4971}" srcId="{CC4C14CE-6ED2-4F30-A7BC-6EF9BF77BE07}" destId="{25E10099-3775-459C-909F-53D363C8FF4B}" srcOrd="2" destOrd="0" parTransId="{92F73F7B-E215-42D6-8693-C0496937D402}" sibTransId="{D89EA896-8727-4792-B38C-713CC2E79321}"/>
    <dgm:cxn modelId="{AFC9B3D5-3EE5-451F-9ABF-F436EB9C13F9}" srcId="{CC4C14CE-6ED2-4F30-A7BC-6EF9BF77BE07}" destId="{A18EE073-D8DA-4BD1-BB55-D2C9D59E74A0}" srcOrd="0" destOrd="0" parTransId="{F4942DF9-B85D-448D-A562-510D222FBA5A}" sibTransId="{B7E18E84-A7FA-49E8-954A-382122664EBF}"/>
    <dgm:cxn modelId="{F3947BE4-7F74-6440-ADAF-0F0F23B83039}" type="presOf" srcId="{D89EA896-8727-4792-B38C-713CC2E79321}" destId="{CA75CD24-454A-2541-9550-E6C0CD2B4324}" srcOrd="0" destOrd="0" presId="urn:microsoft.com/office/officeart/2005/8/layout/process5"/>
    <dgm:cxn modelId="{9BACCFEF-2C8F-2C4B-96F7-6F915A53B653}" type="presOf" srcId="{09EC26EC-75FA-4EF4-A82E-35146CAAF9E2}" destId="{99687090-4ADB-E347-81C4-06F91F98DD2B}" srcOrd="0" destOrd="0" presId="urn:microsoft.com/office/officeart/2005/8/layout/process5"/>
    <dgm:cxn modelId="{DEEA53F0-A90D-DF49-AAC9-6BABB6C4CAFE}" type="presOf" srcId="{41E28B16-1A06-4BEA-9BB2-788865BB0735}" destId="{AA1C0671-98C7-394C-B0D4-AE76761CBEDF}" srcOrd="0" destOrd="0" presId="urn:microsoft.com/office/officeart/2005/8/layout/process5"/>
    <dgm:cxn modelId="{91FFD4F1-5BE1-F54C-B033-36D94E117B02}" type="presOf" srcId="{B7E18E84-A7FA-49E8-954A-382122664EBF}" destId="{1F381D2C-444A-8946-A153-41C1EE24A568}" srcOrd="1" destOrd="0" presId="urn:microsoft.com/office/officeart/2005/8/layout/process5"/>
    <dgm:cxn modelId="{23E07792-3FB4-E849-8976-8EB18F633FB7}" type="presParOf" srcId="{D7870983-A36C-5A4B-B07D-E70189420CD9}" destId="{1F5331A2-63DE-DB4E-B306-D552691FCDE9}" srcOrd="0" destOrd="0" presId="urn:microsoft.com/office/officeart/2005/8/layout/process5"/>
    <dgm:cxn modelId="{C5D86F49-3314-1D4E-BCAE-F129B761B0EE}" type="presParOf" srcId="{D7870983-A36C-5A4B-B07D-E70189420CD9}" destId="{9C6D8FFD-DDFD-124D-A17C-98C94B8CF4C2}" srcOrd="1" destOrd="0" presId="urn:microsoft.com/office/officeart/2005/8/layout/process5"/>
    <dgm:cxn modelId="{8171D995-FA15-3346-A5D7-3560984FCA7B}" type="presParOf" srcId="{9C6D8FFD-DDFD-124D-A17C-98C94B8CF4C2}" destId="{1F381D2C-444A-8946-A153-41C1EE24A568}" srcOrd="0" destOrd="0" presId="urn:microsoft.com/office/officeart/2005/8/layout/process5"/>
    <dgm:cxn modelId="{FB6BEED9-82B7-7A4A-AD36-BB73FCABD7B9}" type="presParOf" srcId="{D7870983-A36C-5A4B-B07D-E70189420CD9}" destId="{99687090-4ADB-E347-81C4-06F91F98DD2B}" srcOrd="2" destOrd="0" presId="urn:microsoft.com/office/officeart/2005/8/layout/process5"/>
    <dgm:cxn modelId="{C49C4CB8-9DB3-C244-BAED-E96D9AEDECDC}" type="presParOf" srcId="{D7870983-A36C-5A4B-B07D-E70189420CD9}" destId="{86ECC89F-7DC8-E248-9147-4C6D763C045A}" srcOrd="3" destOrd="0" presId="urn:microsoft.com/office/officeart/2005/8/layout/process5"/>
    <dgm:cxn modelId="{61E6676F-0031-2F4F-A50D-9685CB6E7DE6}" type="presParOf" srcId="{86ECC89F-7DC8-E248-9147-4C6D763C045A}" destId="{ECE1F281-F027-EE45-9148-CED6A9CD52B5}" srcOrd="0" destOrd="0" presId="urn:microsoft.com/office/officeart/2005/8/layout/process5"/>
    <dgm:cxn modelId="{5AE56F48-1498-064A-9C3E-E0246E9CC18E}" type="presParOf" srcId="{D7870983-A36C-5A4B-B07D-E70189420CD9}" destId="{72DC39F8-72DE-B64A-AF01-55356D3B359B}" srcOrd="4" destOrd="0" presId="urn:microsoft.com/office/officeart/2005/8/layout/process5"/>
    <dgm:cxn modelId="{C13779AC-6AB3-3246-9DCC-8AE2D1F512FC}" type="presParOf" srcId="{D7870983-A36C-5A4B-B07D-E70189420CD9}" destId="{CA75CD24-454A-2541-9550-E6C0CD2B4324}" srcOrd="5" destOrd="0" presId="urn:microsoft.com/office/officeart/2005/8/layout/process5"/>
    <dgm:cxn modelId="{BF9929E3-1175-7F43-9F50-163F1B39EDD2}" type="presParOf" srcId="{CA75CD24-454A-2541-9550-E6C0CD2B4324}" destId="{5C6A97E2-341A-D94E-9DF9-83DDA3E52270}" srcOrd="0" destOrd="0" presId="urn:microsoft.com/office/officeart/2005/8/layout/process5"/>
    <dgm:cxn modelId="{D9A25DD9-00F3-BC48-9E22-E13FD68EAD23}" type="presParOf" srcId="{D7870983-A36C-5A4B-B07D-E70189420CD9}" destId="{AA1C0671-98C7-394C-B0D4-AE76761CBEDF}"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29800-D51B-46E6-A671-A591A8C7F54A}"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ABBC1168-8094-4D75-8E9F-6EA0C3E1D04A}">
      <dgm:prSet/>
      <dgm:spPr/>
      <dgm:t>
        <a:bodyPr/>
        <a:lstStyle/>
        <a:p>
          <a:r>
            <a:rPr lang="en-US" dirty="0"/>
            <a:t>Improve</a:t>
          </a:r>
        </a:p>
      </dgm:t>
    </dgm:pt>
    <dgm:pt modelId="{FB7BEC2C-3FE0-4D8E-94B9-AF94C0085F44}" type="parTrans" cxnId="{5F1375D9-F864-4B5A-80C7-EF53397DF97B}">
      <dgm:prSet/>
      <dgm:spPr/>
      <dgm:t>
        <a:bodyPr/>
        <a:lstStyle/>
        <a:p>
          <a:endParaRPr lang="en-US"/>
        </a:p>
      </dgm:t>
    </dgm:pt>
    <dgm:pt modelId="{6E169097-DA8F-4F0F-B4FC-CFCB35E29376}" type="sibTrans" cxnId="{5F1375D9-F864-4B5A-80C7-EF53397DF97B}">
      <dgm:prSet/>
      <dgm:spPr/>
      <dgm:t>
        <a:bodyPr/>
        <a:lstStyle/>
        <a:p>
          <a:endParaRPr lang="en-US"/>
        </a:p>
      </dgm:t>
    </dgm:pt>
    <dgm:pt modelId="{314CCD1F-84D4-42B3-A827-BC5F106C1F72}">
      <dgm:prSet/>
      <dgm:spPr/>
      <dgm:t>
        <a:bodyPr/>
        <a:lstStyle/>
        <a:p>
          <a:r>
            <a:rPr lang="en-US" dirty="0"/>
            <a:t>Improve the relationship between community residents and police officers.</a:t>
          </a:r>
        </a:p>
      </dgm:t>
    </dgm:pt>
    <dgm:pt modelId="{041CCF40-7F41-4553-8109-6F07DE6DBEEE}" type="parTrans" cxnId="{6761524D-6493-4D31-BCB6-1968CFF42AC5}">
      <dgm:prSet/>
      <dgm:spPr/>
      <dgm:t>
        <a:bodyPr/>
        <a:lstStyle/>
        <a:p>
          <a:endParaRPr lang="en-US"/>
        </a:p>
      </dgm:t>
    </dgm:pt>
    <dgm:pt modelId="{784C0DE9-7763-4594-AFAC-B0CE356FB29D}" type="sibTrans" cxnId="{6761524D-6493-4D31-BCB6-1968CFF42AC5}">
      <dgm:prSet/>
      <dgm:spPr/>
      <dgm:t>
        <a:bodyPr/>
        <a:lstStyle/>
        <a:p>
          <a:endParaRPr lang="en-US"/>
        </a:p>
      </dgm:t>
    </dgm:pt>
    <dgm:pt modelId="{A4516BF2-EAC0-4B03-8D1A-89D62E6E044B}">
      <dgm:prSet/>
      <dgm:spPr/>
      <dgm:t>
        <a:bodyPr/>
        <a:lstStyle/>
        <a:p>
          <a:r>
            <a:rPr lang="en-US" dirty="0"/>
            <a:t>Build</a:t>
          </a:r>
        </a:p>
      </dgm:t>
    </dgm:pt>
    <dgm:pt modelId="{9EB78BAB-096D-4083-BDA6-D3E60248F443}" type="parTrans" cxnId="{3CB05BA9-5CE7-4C4C-9353-B0EE8721228B}">
      <dgm:prSet/>
      <dgm:spPr/>
      <dgm:t>
        <a:bodyPr/>
        <a:lstStyle/>
        <a:p>
          <a:endParaRPr lang="en-US"/>
        </a:p>
      </dgm:t>
    </dgm:pt>
    <dgm:pt modelId="{29A45EA1-B98F-4B27-BEE8-F201EE4C28ED}" type="sibTrans" cxnId="{3CB05BA9-5CE7-4C4C-9353-B0EE8721228B}">
      <dgm:prSet/>
      <dgm:spPr/>
      <dgm:t>
        <a:bodyPr/>
        <a:lstStyle/>
        <a:p>
          <a:endParaRPr lang="en-US"/>
        </a:p>
      </dgm:t>
    </dgm:pt>
    <dgm:pt modelId="{80D1F1F1-EB3D-4C9B-B340-A30AC21B4A39}">
      <dgm:prSet/>
      <dgm:spPr/>
      <dgm:t>
        <a:bodyPr/>
        <a:lstStyle/>
        <a:p>
          <a:r>
            <a:rPr lang="en-US" dirty="0"/>
            <a:t>Build trust that is undergirded by fairness and respect</a:t>
          </a:r>
        </a:p>
      </dgm:t>
    </dgm:pt>
    <dgm:pt modelId="{4C010487-BF7D-4504-8BB2-2DF095214281}" type="parTrans" cxnId="{5F7ED277-4465-4BAD-984B-8F3D16D113A2}">
      <dgm:prSet/>
      <dgm:spPr/>
      <dgm:t>
        <a:bodyPr/>
        <a:lstStyle/>
        <a:p>
          <a:endParaRPr lang="en-US"/>
        </a:p>
      </dgm:t>
    </dgm:pt>
    <dgm:pt modelId="{06DF9825-25D1-435E-AEA5-351C005B7E2E}" type="sibTrans" cxnId="{5F7ED277-4465-4BAD-984B-8F3D16D113A2}">
      <dgm:prSet/>
      <dgm:spPr/>
      <dgm:t>
        <a:bodyPr/>
        <a:lstStyle/>
        <a:p>
          <a:endParaRPr lang="en-US"/>
        </a:p>
      </dgm:t>
    </dgm:pt>
    <dgm:pt modelId="{753E1021-733A-47C2-BF82-A62A6757AFBB}">
      <dgm:prSet/>
      <dgm:spPr/>
      <dgm:t>
        <a:bodyPr/>
        <a:lstStyle/>
        <a:p>
          <a:r>
            <a:rPr lang="en-US" dirty="0"/>
            <a:t>Maintain</a:t>
          </a:r>
        </a:p>
      </dgm:t>
    </dgm:pt>
    <dgm:pt modelId="{B9E02C2A-F8B2-476D-BC20-525BF13524EC}" type="parTrans" cxnId="{04B5315E-F32B-4941-AE2D-15410A5A12BD}">
      <dgm:prSet/>
      <dgm:spPr/>
      <dgm:t>
        <a:bodyPr/>
        <a:lstStyle/>
        <a:p>
          <a:endParaRPr lang="en-US"/>
        </a:p>
      </dgm:t>
    </dgm:pt>
    <dgm:pt modelId="{C78AEB29-4137-4987-A11F-F085EE5A8B48}" type="sibTrans" cxnId="{04B5315E-F32B-4941-AE2D-15410A5A12BD}">
      <dgm:prSet/>
      <dgm:spPr/>
      <dgm:t>
        <a:bodyPr/>
        <a:lstStyle/>
        <a:p>
          <a:endParaRPr lang="en-US"/>
        </a:p>
      </dgm:t>
    </dgm:pt>
    <dgm:pt modelId="{C60E075B-B86D-48CD-B1D8-525D36BA0E8F}">
      <dgm:prSet/>
      <dgm:spPr/>
      <dgm:t>
        <a:bodyPr/>
        <a:lstStyle/>
        <a:p>
          <a:r>
            <a:rPr lang="en-US" dirty="0"/>
            <a:t>Maintain public safety by working with community members to identify and solve problems</a:t>
          </a:r>
        </a:p>
      </dgm:t>
    </dgm:pt>
    <dgm:pt modelId="{E7236A74-21AB-445B-B888-FFA21280F85E}" type="parTrans" cxnId="{E5907B3E-815A-4B97-97EB-F9C1D0CD9C22}">
      <dgm:prSet/>
      <dgm:spPr/>
      <dgm:t>
        <a:bodyPr/>
        <a:lstStyle/>
        <a:p>
          <a:endParaRPr lang="en-US"/>
        </a:p>
      </dgm:t>
    </dgm:pt>
    <dgm:pt modelId="{898FDDC9-A322-476E-A9BF-8E082268D252}" type="sibTrans" cxnId="{E5907B3E-815A-4B97-97EB-F9C1D0CD9C22}">
      <dgm:prSet/>
      <dgm:spPr/>
      <dgm:t>
        <a:bodyPr/>
        <a:lstStyle/>
        <a:p>
          <a:endParaRPr lang="en-US"/>
        </a:p>
      </dgm:t>
    </dgm:pt>
    <dgm:pt modelId="{E77CFF44-866C-42BE-B679-2BE36C35CF96}" type="pres">
      <dgm:prSet presAssocID="{84229800-D51B-46E6-A671-A591A8C7F54A}" presName="Name0" presStyleCnt="0">
        <dgm:presLayoutVars>
          <dgm:dir/>
          <dgm:animLvl val="lvl"/>
          <dgm:resizeHandles val="exact"/>
        </dgm:presLayoutVars>
      </dgm:prSet>
      <dgm:spPr/>
    </dgm:pt>
    <dgm:pt modelId="{EF080134-F6C8-40A7-AB50-6F2564FD73FF}" type="pres">
      <dgm:prSet presAssocID="{ABBC1168-8094-4D75-8E9F-6EA0C3E1D04A}" presName="composite" presStyleCnt="0"/>
      <dgm:spPr/>
    </dgm:pt>
    <dgm:pt modelId="{B3E298C0-2513-4FE1-96A5-26FB7B2341EB}" type="pres">
      <dgm:prSet presAssocID="{ABBC1168-8094-4D75-8E9F-6EA0C3E1D04A}" presName="parTx" presStyleLbl="alignNode1" presStyleIdx="0" presStyleCnt="3">
        <dgm:presLayoutVars>
          <dgm:chMax val="0"/>
          <dgm:chPref val="0"/>
        </dgm:presLayoutVars>
      </dgm:prSet>
      <dgm:spPr/>
    </dgm:pt>
    <dgm:pt modelId="{165A59BB-3DF2-452B-93AE-17D708E81E4F}" type="pres">
      <dgm:prSet presAssocID="{ABBC1168-8094-4D75-8E9F-6EA0C3E1D04A}" presName="desTx" presStyleLbl="alignAccFollowNode1" presStyleIdx="0" presStyleCnt="3">
        <dgm:presLayoutVars/>
      </dgm:prSet>
      <dgm:spPr/>
    </dgm:pt>
    <dgm:pt modelId="{FCCBDC5B-EBE9-4F29-ABE2-7503AA9EF184}" type="pres">
      <dgm:prSet presAssocID="{6E169097-DA8F-4F0F-B4FC-CFCB35E29376}" presName="space" presStyleCnt="0"/>
      <dgm:spPr/>
    </dgm:pt>
    <dgm:pt modelId="{D8A36637-05D7-4AFA-B9C4-048DC7AFAD47}" type="pres">
      <dgm:prSet presAssocID="{A4516BF2-EAC0-4B03-8D1A-89D62E6E044B}" presName="composite" presStyleCnt="0"/>
      <dgm:spPr/>
    </dgm:pt>
    <dgm:pt modelId="{684CFAB6-921A-4305-9E78-F8221FB06AEB}" type="pres">
      <dgm:prSet presAssocID="{A4516BF2-EAC0-4B03-8D1A-89D62E6E044B}" presName="parTx" presStyleLbl="alignNode1" presStyleIdx="1" presStyleCnt="3">
        <dgm:presLayoutVars>
          <dgm:chMax val="0"/>
          <dgm:chPref val="0"/>
        </dgm:presLayoutVars>
      </dgm:prSet>
      <dgm:spPr/>
    </dgm:pt>
    <dgm:pt modelId="{3C332EF4-5CE3-4D2C-B3A9-28CAF3EE961D}" type="pres">
      <dgm:prSet presAssocID="{A4516BF2-EAC0-4B03-8D1A-89D62E6E044B}" presName="desTx" presStyleLbl="alignAccFollowNode1" presStyleIdx="1" presStyleCnt="3">
        <dgm:presLayoutVars/>
      </dgm:prSet>
      <dgm:spPr/>
    </dgm:pt>
    <dgm:pt modelId="{60CE53D0-BBF4-42C4-9318-0706E30F58A3}" type="pres">
      <dgm:prSet presAssocID="{29A45EA1-B98F-4B27-BEE8-F201EE4C28ED}" presName="space" presStyleCnt="0"/>
      <dgm:spPr/>
    </dgm:pt>
    <dgm:pt modelId="{D8DB6906-0B67-4DE4-8A50-AC67BFAEC3FC}" type="pres">
      <dgm:prSet presAssocID="{753E1021-733A-47C2-BF82-A62A6757AFBB}" presName="composite" presStyleCnt="0"/>
      <dgm:spPr/>
    </dgm:pt>
    <dgm:pt modelId="{675D6FF2-458A-4463-BE1F-E3690143B4F5}" type="pres">
      <dgm:prSet presAssocID="{753E1021-733A-47C2-BF82-A62A6757AFBB}" presName="parTx" presStyleLbl="alignNode1" presStyleIdx="2" presStyleCnt="3">
        <dgm:presLayoutVars>
          <dgm:chMax val="0"/>
          <dgm:chPref val="0"/>
        </dgm:presLayoutVars>
      </dgm:prSet>
      <dgm:spPr/>
    </dgm:pt>
    <dgm:pt modelId="{15501028-7C22-46DD-9A79-E5783A6FD27E}" type="pres">
      <dgm:prSet presAssocID="{753E1021-733A-47C2-BF82-A62A6757AFBB}" presName="desTx" presStyleLbl="alignAccFollowNode1" presStyleIdx="2" presStyleCnt="3">
        <dgm:presLayoutVars/>
      </dgm:prSet>
      <dgm:spPr/>
    </dgm:pt>
  </dgm:ptLst>
  <dgm:cxnLst>
    <dgm:cxn modelId="{CB2D7816-B40B-43B4-9FD5-B74375DF7CD0}" type="presOf" srcId="{80D1F1F1-EB3D-4C9B-B340-A30AC21B4A39}" destId="{3C332EF4-5CE3-4D2C-B3A9-28CAF3EE961D}" srcOrd="0" destOrd="0" presId="urn:microsoft.com/office/officeart/2016/7/layout/HorizontalActionList"/>
    <dgm:cxn modelId="{EFAA1B25-E3BC-42F6-8021-6614D1711DA3}" type="presOf" srcId="{A4516BF2-EAC0-4B03-8D1A-89D62E6E044B}" destId="{684CFAB6-921A-4305-9E78-F8221FB06AEB}" srcOrd="0" destOrd="0" presId="urn:microsoft.com/office/officeart/2016/7/layout/HorizontalActionList"/>
    <dgm:cxn modelId="{E09B3D2A-3DEE-4D31-8F3A-08E9CA4113BA}" type="presOf" srcId="{753E1021-733A-47C2-BF82-A62A6757AFBB}" destId="{675D6FF2-458A-4463-BE1F-E3690143B4F5}" srcOrd="0" destOrd="0" presId="urn:microsoft.com/office/officeart/2016/7/layout/HorizontalActionList"/>
    <dgm:cxn modelId="{4D2DA62C-0752-4047-A04F-108F8C0C7968}" type="presOf" srcId="{84229800-D51B-46E6-A671-A591A8C7F54A}" destId="{E77CFF44-866C-42BE-B679-2BE36C35CF96}" srcOrd="0" destOrd="0" presId="urn:microsoft.com/office/officeart/2016/7/layout/HorizontalActionList"/>
    <dgm:cxn modelId="{E5907B3E-815A-4B97-97EB-F9C1D0CD9C22}" srcId="{753E1021-733A-47C2-BF82-A62A6757AFBB}" destId="{C60E075B-B86D-48CD-B1D8-525D36BA0E8F}" srcOrd="0" destOrd="0" parTransId="{E7236A74-21AB-445B-B888-FFA21280F85E}" sibTransId="{898FDDC9-A322-476E-A9BF-8E082268D252}"/>
    <dgm:cxn modelId="{04B5315E-F32B-4941-AE2D-15410A5A12BD}" srcId="{84229800-D51B-46E6-A671-A591A8C7F54A}" destId="{753E1021-733A-47C2-BF82-A62A6757AFBB}" srcOrd="2" destOrd="0" parTransId="{B9E02C2A-F8B2-476D-BC20-525BF13524EC}" sibTransId="{C78AEB29-4137-4987-A11F-F085EE5A8B48}"/>
    <dgm:cxn modelId="{F2684D67-6D50-463D-93A0-D1B856C4D51B}" type="presOf" srcId="{314CCD1F-84D4-42B3-A827-BC5F106C1F72}" destId="{165A59BB-3DF2-452B-93AE-17D708E81E4F}" srcOrd="0" destOrd="0" presId="urn:microsoft.com/office/officeart/2016/7/layout/HorizontalActionList"/>
    <dgm:cxn modelId="{6761524D-6493-4D31-BCB6-1968CFF42AC5}" srcId="{ABBC1168-8094-4D75-8E9F-6EA0C3E1D04A}" destId="{314CCD1F-84D4-42B3-A827-BC5F106C1F72}" srcOrd="0" destOrd="0" parTransId="{041CCF40-7F41-4553-8109-6F07DE6DBEEE}" sibTransId="{784C0DE9-7763-4594-AFAC-B0CE356FB29D}"/>
    <dgm:cxn modelId="{5F7ED277-4465-4BAD-984B-8F3D16D113A2}" srcId="{A4516BF2-EAC0-4B03-8D1A-89D62E6E044B}" destId="{80D1F1F1-EB3D-4C9B-B340-A30AC21B4A39}" srcOrd="0" destOrd="0" parTransId="{4C010487-BF7D-4504-8BB2-2DF095214281}" sibTransId="{06DF9825-25D1-435E-AEA5-351C005B7E2E}"/>
    <dgm:cxn modelId="{497CAA58-19FA-4F2A-AF6A-71224B8EB858}" type="presOf" srcId="{ABBC1168-8094-4D75-8E9F-6EA0C3E1D04A}" destId="{B3E298C0-2513-4FE1-96A5-26FB7B2341EB}" srcOrd="0" destOrd="0" presId="urn:microsoft.com/office/officeart/2016/7/layout/HorizontalActionList"/>
    <dgm:cxn modelId="{4FA80EA5-DC18-46A0-8C92-D34838AAC485}" type="presOf" srcId="{C60E075B-B86D-48CD-B1D8-525D36BA0E8F}" destId="{15501028-7C22-46DD-9A79-E5783A6FD27E}" srcOrd="0" destOrd="0" presId="urn:microsoft.com/office/officeart/2016/7/layout/HorizontalActionList"/>
    <dgm:cxn modelId="{3CB05BA9-5CE7-4C4C-9353-B0EE8721228B}" srcId="{84229800-D51B-46E6-A671-A591A8C7F54A}" destId="{A4516BF2-EAC0-4B03-8D1A-89D62E6E044B}" srcOrd="1" destOrd="0" parTransId="{9EB78BAB-096D-4083-BDA6-D3E60248F443}" sibTransId="{29A45EA1-B98F-4B27-BEE8-F201EE4C28ED}"/>
    <dgm:cxn modelId="{5F1375D9-F864-4B5A-80C7-EF53397DF97B}" srcId="{84229800-D51B-46E6-A671-A591A8C7F54A}" destId="{ABBC1168-8094-4D75-8E9F-6EA0C3E1D04A}" srcOrd="0" destOrd="0" parTransId="{FB7BEC2C-3FE0-4D8E-94B9-AF94C0085F44}" sibTransId="{6E169097-DA8F-4F0F-B4FC-CFCB35E29376}"/>
    <dgm:cxn modelId="{B7B5F607-3604-4BD8-9C87-08E3F99BF3D6}" type="presParOf" srcId="{E77CFF44-866C-42BE-B679-2BE36C35CF96}" destId="{EF080134-F6C8-40A7-AB50-6F2564FD73FF}" srcOrd="0" destOrd="0" presId="urn:microsoft.com/office/officeart/2016/7/layout/HorizontalActionList"/>
    <dgm:cxn modelId="{37648E1B-8859-4E62-89A2-C95C319FD9F1}" type="presParOf" srcId="{EF080134-F6C8-40A7-AB50-6F2564FD73FF}" destId="{B3E298C0-2513-4FE1-96A5-26FB7B2341EB}" srcOrd="0" destOrd="0" presId="urn:microsoft.com/office/officeart/2016/7/layout/HorizontalActionList"/>
    <dgm:cxn modelId="{6C2EAD39-9925-4E51-BD47-48C5E8136527}" type="presParOf" srcId="{EF080134-F6C8-40A7-AB50-6F2564FD73FF}" destId="{165A59BB-3DF2-452B-93AE-17D708E81E4F}" srcOrd="1" destOrd="0" presId="urn:microsoft.com/office/officeart/2016/7/layout/HorizontalActionList"/>
    <dgm:cxn modelId="{AC0CED11-28EB-474A-B31D-E665B60AB85E}" type="presParOf" srcId="{E77CFF44-866C-42BE-B679-2BE36C35CF96}" destId="{FCCBDC5B-EBE9-4F29-ABE2-7503AA9EF184}" srcOrd="1" destOrd="0" presId="urn:microsoft.com/office/officeart/2016/7/layout/HorizontalActionList"/>
    <dgm:cxn modelId="{E2F74FDA-CD49-4C3F-A517-913FBB1C7E1E}" type="presParOf" srcId="{E77CFF44-866C-42BE-B679-2BE36C35CF96}" destId="{D8A36637-05D7-4AFA-B9C4-048DC7AFAD47}" srcOrd="2" destOrd="0" presId="urn:microsoft.com/office/officeart/2016/7/layout/HorizontalActionList"/>
    <dgm:cxn modelId="{ED95E21D-38E2-49FD-80B7-E0DF6FB39E2F}" type="presParOf" srcId="{D8A36637-05D7-4AFA-B9C4-048DC7AFAD47}" destId="{684CFAB6-921A-4305-9E78-F8221FB06AEB}" srcOrd="0" destOrd="0" presId="urn:microsoft.com/office/officeart/2016/7/layout/HorizontalActionList"/>
    <dgm:cxn modelId="{FEAA78A3-6A43-465C-B9D7-9E0461304656}" type="presParOf" srcId="{D8A36637-05D7-4AFA-B9C4-048DC7AFAD47}" destId="{3C332EF4-5CE3-4D2C-B3A9-28CAF3EE961D}" srcOrd="1" destOrd="0" presId="urn:microsoft.com/office/officeart/2016/7/layout/HorizontalActionList"/>
    <dgm:cxn modelId="{DC231AE4-AD14-4753-9139-6434A5593522}" type="presParOf" srcId="{E77CFF44-866C-42BE-B679-2BE36C35CF96}" destId="{60CE53D0-BBF4-42C4-9318-0706E30F58A3}" srcOrd="3" destOrd="0" presId="urn:microsoft.com/office/officeart/2016/7/layout/HorizontalActionList"/>
    <dgm:cxn modelId="{AF3A9045-5445-4B61-9CE8-51D3633A0EDC}" type="presParOf" srcId="{E77CFF44-866C-42BE-B679-2BE36C35CF96}" destId="{D8DB6906-0B67-4DE4-8A50-AC67BFAEC3FC}" srcOrd="4" destOrd="0" presId="urn:microsoft.com/office/officeart/2016/7/layout/HorizontalActionList"/>
    <dgm:cxn modelId="{EAC4BE55-08FD-4F20-B13B-B2FAB089E63B}" type="presParOf" srcId="{D8DB6906-0B67-4DE4-8A50-AC67BFAEC3FC}" destId="{675D6FF2-458A-4463-BE1F-E3690143B4F5}" srcOrd="0" destOrd="0" presId="urn:microsoft.com/office/officeart/2016/7/layout/HorizontalActionList"/>
    <dgm:cxn modelId="{6F59D893-EEB7-4B04-8FAB-F6F78C080408}" type="presParOf" srcId="{D8DB6906-0B67-4DE4-8A50-AC67BFAEC3FC}" destId="{15501028-7C22-46DD-9A79-E5783A6FD27E}"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E48064-64F0-4F6E-BD6F-28A3A5523D06}"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54BA0143-FF50-451D-B8FB-04A1F0C797B9}">
      <dgm:prSet/>
      <dgm:spPr/>
      <dgm:t>
        <a:bodyPr/>
        <a:lstStyle/>
        <a:p>
          <a:r>
            <a:rPr lang="en-US" dirty="0"/>
            <a:t>Avoid violent encounters between law enforcement members and community residents.</a:t>
          </a:r>
        </a:p>
      </dgm:t>
    </dgm:pt>
    <dgm:pt modelId="{E4B2E6CC-2CF4-400F-8348-17DEA61BE4E6}" type="parTrans" cxnId="{4D19D8C2-35D1-4E16-84E2-400B4EB2C317}">
      <dgm:prSet/>
      <dgm:spPr/>
      <dgm:t>
        <a:bodyPr/>
        <a:lstStyle/>
        <a:p>
          <a:endParaRPr lang="en-US"/>
        </a:p>
      </dgm:t>
    </dgm:pt>
    <dgm:pt modelId="{6453C53D-E983-4925-951D-5A151542E835}" type="sibTrans" cxnId="{4D19D8C2-35D1-4E16-84E2-400B4EB2C317}">
      <dgm:prSet/>
      <dgm:spPr/>
      <dgm:t>
        <a:bodyPr/>
        <a:lstStyle/>
        <a:p>
          <a:endParaRPr lang="en-US"/>
        </a:p>
      </dgm:t>
    </dgm:pt>
    <dgm:pt modelId="{7A881D70-AFCA-4FF0-9DC6-DB79401DD414}">
      <dgm:prSet/>
      <dgm:spPr/>
      <dgm:t>
        <a:bodyPr/>
        <a:lstStyle/>
        <a:p>
          <a:r>
            <a:rPr lang="en-US" dirty="0"/>
            <a:t>Lack of trust.</a:t>
          </a:r>
        </a:p>
      </dgm:t>
    </dgm:pt>
    <dgm:pt modelId="{768BC99C-A392-49B2-932F-3C63AFB68C3D}" type="parTrans" cxnId="{7E2E6815-8BCA-454E-AA2E-47BF599CF22E}">
      <dgm:prSet/>
      <dgm:spPr/>
      <dgm:t>
        <a:bodyPr/>
        <a:lstStyle/>
        <a:p>
          <a:endParaRPr lang="en-US"/>
        </a:p>
      </dgm:t>
    </dgm:pt>
    <dgm:pt modelId="{F39BC6C3-BBB5-4373-B125-F879684FAA73}" type="sibTrans" cxnId="{7E2E6815-8BCA-454E-AA2E-47BF599CF22E}">
      <dgm:prSet/>
      <dgm:spPr/>
      <dgm:t>
        <a:bodyPr/>
        <a:lstStyle/>
        <a:p>
          <a:endParaRPr lang="en-US"/>
        </a:p>
      </dgm:t>
    </dgm:pt>
    <dgm:pt modelId="{D375D51C-FEC0-4299-8D11-5E7C1E24E43B}">
      <dgm:prSet/>
      <dgm:spPr/>
      <dgm:t>
        <a:bodyPr/>
        <a:lstStyle/>
        <a:p>
          <a:r>
            <a:rPr lang="en-US" dirty="0"/>
            <a:t>Injustice- violation of another person’s rights or what is morally right. To treat unfairly, to deny fair treatment to someone.</a:t>
          </a:r>
        </a:p>
      </dgm:t>
    </dgm:pt>
    <dgm:pt modelId="{43F0E472-0A12-450C-B751-B2EAFEABF5CD}" type="parTrans" cxnId="{C01F90F9-931B-43B5-9716-F2375B99F222}">
      <dgm:prSet/>
      <dgm:spPr/>
      <dgm:t>
        <a:bodyPr/>
        <a:lstStyle/>
        <a:p>
          <a:endParaRPr lang="en-US"/>
        </a:p>
      </dgm:t>
    </dgm:pt>
    <dgm:pt modelId="{1B32B8E6-E521-4C73-8D6E-3B9B96CED948}" type="sibTrans" cxnId="{C01F90F9-931B-43B5-9716-F2375B99F222}">
      <dgm:prSet/>
      <dgm:spPr/>
      <dgm:t>
        <a:bodyPr/>
        <a:lstStyle/>
        <a:p>
          <a:endParaRPr lang="en-US"/>
        </a:p>
      </dgm:t>
    </dgm:pt>
    <dgm:pt modelId="{81AD912C-3412-4F20-9509-93AC1BD7F431}">
      <dgm:prSet/>
      <dgm:spPr/>
      <dgm:t>
        <a:bodyPr/>
        <a:lstStyle/>
        <a:p>
          <a:r>
            <a:rPr lang="en-US" i="0" dirty="0"/>
            <a:t>Public safety is at risk for both groups. </a:t>
          </a:r>
          <a:endParaRPr lang="en-US" dirty="0"/>
        </a:p>
      </dgm:t>
    </dgm:pt>
    <dgm:pt modelId="{DD18746A-F866-4284-8A9E-60E183988172}" type="parTrans" cxnId="{FF1BB3B5-5925-4169-B9D6-9B0F61421470}">
      <dgm:prSet/>
      <dgm:spPr/>
      <dgm:t>
        <a:bodyPr/>
        <a:lstStyle/>
        <a:p>
          <a:endParaRPr lang="en-US"/>
        </a:p>
      </dgm:t>
    </dgm:pt>
    <dgm:pt modelId="{7B6A8BFC-1620-4335-AAB0-4250042131F0}" type="sibTrans" cxnId="{FF1BB3B5-5925-4169-B9D6-9B0F61421470}">
      <dgm:prSet/>
      <dgm:spPr/>
      <dgm:t>
        <a:bodyPr/>
        <a:lstStyle/>
        <a:p>
          <a:endParaRPr lang="en-US"/>
        </a:p>
      </dgm:t>
    </dgm:pt>
    <dgm:pt modelId="{D9062369-90E9-EB4A-BABC-E8100ECE6952}">
      <dgm:prSet/>
      <dgm:spPr/>
      <dgm:t>
        <a:bodyPr/>
        <a:lstStyle/>
        <a:p>
          <a:r>
            <a:rPr lang="en-US" dirty="0"/>
            <a:t>Social Justice is at risk</a:t>
          </a:r>
        </a:p>
      </dgm:t>
    </dgm:pt>
    <dgm:pt modelId="{3576CB76-8535-C74C-9A4A-48DD49A021BA}" type="parTrans" cxnId="{B49536E3-2207-F940-88DD-F68DD0A58C28}">
      <dgm:prSet/>
      <dgm:spPr/>
      <dgm:t>
        <a:bodyPr/>
        <a:lstStyle/>
        <a:p>
          <a:endParaRPr lang="en-US"/>
        </a:p>
      </dgm:t>
    </dgm:pt>
    <dgm:pt modelId="{322AE667-136B-FD4E-B748-FE6653119BA6}" type="sibTrans" cxnId="{B49536E3-2207-F940-88DD-F68DD0A58C28}">
      <dgm:prSet/>
      <dgm:spPr/>
      <dgm:t>
        <a:bodyPr/>
        <a:lstStyle/>
        <a:p>
          <a:endParaRPr lang="en-US"/>
        </a:p>
      </dgm:t>
    </dgm:pt>
    <dgm:pt modelId="{D9989735-49E3-A449-AA3A-C032516AF098}" type="pres">
      <dgm:prSet presAssocID="{A6E48064-64F0-4F6E-BD6F-28A3A5523D06}" presName="Name0" presStyleCnt="0">
        <dgm:presLayoutVars>
          <dgm:dir/>
          <dgm:resizeHandles val="exact"/>
        </dgm:presLayoutVars>
      </dgm:prSet>
      <dgm:spPr/>
    </dgm:pt>
    <dgm:pt modelId="{C5B33598-3F93-A445-8465-126C5D474113}" type="pres">
      <dgm:prSet presAssocID="{54BA0143-FF50-451D-B8FB-04A1F0C797B9}" presName="node" presStyleLbl="node1" presStyleIdx="0" presStyleCnt="5">
        <dgm:presLayoutVars>
          <dgm:bulletEnabled val="1"/>
        </dgm:presLayoutVars>
      </dgm:prSet>
      <dgm:spPr/>
    </dgm:pt>
    <dgm:pt modelId="{CF577BE7-84C4-5445-A75F-FB01A1A573F8}" type="pres">
      <dgm:prSet presAssocID="{6453C53D-E983-4925-951D-5A151542E835}" presName="sibTrans" presStyleLbl="sibTrans1D1" presStyleIdx="0" presStyleCnt="4"/>
      <dgm:spPr/>
    </dgm:pt>
    <dgm:pt modelId="{AB5F690A-124C-2643-8786-D085AC266DA0}" type="pres">
      <dgm:prSet presAssocID="{6453C53D-E983-4925-951D-5A151542E835}" presName="connectorText" presStyleLbl="sibTrans1D1" presStyleIdx="0" presStyleCnt="4"/>
      <dgm:spPr/>
    </dgm:pt>
    <dgm:pt modelId="{1F73725D-838B-7944-BB08-F12459F1A220}" type="pres">
      <dgm:prSet presAssocID="{7A881D70-AFCA-4FF0-9DC6-DB79401DD414}" presName="node" presStyleLbl="node1" presStyleIdx="1" presStyleCnt="5">
        <dgm:presLayoutVars>
          <dgm:bulletEnabled val="1"/>
        </dgm:presLayoutVars>
      </dgm:prSet>
      <dgm:spPr/>
    </dgm:pt>
    <dgm:pt modelId="{4B269159-AA41-2140-A445-5A2E34276FA1}" type="pres">
      <dgm:prSet presAssocID="{F39BC6C3-BBB5-4373-B125-F879684FAA73}" presName="sibTrans" presStyleLbl="sibTrans1D1" presStyleIdx="1" presStyleCnt="4"/>
      <dgm:spPr/>
    </dgm:pt>
    <dgm:pt modelId="{95E3AC27-13F1-6345-A50F-6DCAB396603B}" type="pres">
      <dgm:prSet presAssocID="{F39BC6C3-BBB5-4373-B125-F879684FAA73}" presName="connectorText" presStyleLbl="sibTrans1D1" presStyleIdx="1" presStyleCnt="4"/>
      <dgm:spPr/>
    </dgm:pt>
    <dgm:pt modelId="{AB879EC4-0FD0-364A-8362-23533EA99F03}" type="pres">
      <dgm:prSet presAssocID="{D375D51C-FEC0-4299-8D11-5E7C1E24E43B}" presName="node" presStyleLbl="node1" presStyleIdx="2" presStyleCnt="5">
        <dgm:presLayoutVars>
          <dgm:bulletEnabled val="1"/>
        </dgm:presLayoutVars>
      </dgm:prSet>
      <dgm:spPr/>
    </dgm:pt>
    <dgm:pt modelId="{E47EF638-9F63-924E-A061-055CEC8B2139}" type="pres">
      <dgm:prSet presAssocID="{1B32B8E6-E521-4C73-8D6E-3B9B96CED948}" presName="sibTrans" presStyleLbl="sibTrans1D1" presStyleIdx="2" presStyleCnt="4"/>
      <dgm:spPr/>
    </dgm:pt>
    <dgm:pt modelId="{DAF620C7-D14F-6C45-B1D4-27E03E028488}" type="pres">
      <dgm:prSet presAssocID="{1B32B8E6-E521-4C73-8D6E-3B9B96CED948}" presName="connectorText" presStyleLbl="sibTrans1D1" presStyleIdx="2" presStyleCnt="4"/>
      <dgm:spPr/>
    </dgm:pt>
    <dgm:pt modelId="{62BAF8F7-6ED4-4146-ACA7-6C490CBC993C}" type="pres">
      <dgm:prSet presAssocID="{81AD912C-3412-4F20-9509-93AC1BD7F431}" presName="node" presStyleLbl="node1" presStyleIdx="3" presStyleCnt="5">
        <dgm:presLayoutVars>
          <dgm:bulletEnabled val="1"/>
        </dgm:presLayoutVars>
      </dgm:prSet>
      <dgm:spPr/>
    </dgm:pt>
    <dgm:pt modelId="{5164A237-DDA7-2540-85DD-2545568E15B9}" type="pres">
      <dgm:prSet presAssocID="{7B6A8BFC-1620-4335-AAB0-4250042131F0}" presName="sibTrans" presStyleLbl="sibTrans1D1" presStyleIdx="3" presStyleCnt="4"/>
      <dgm:spPr/>
    </dgm:pt>
    <dgm:pt modelId="{D698F360-DD13-1E41-A7EC-32C88C148E3D}" type="pres">
      <dgm:prSet presAssocID="{7B6A8BFC-1620-4335-AAB0-4250042131F0}" presName="connectorText" presStyleLbl="sibTrans1D1" presStyleIdx="3" presStyleCnt="4"/>
      <dgm:spPr/>
    </dgm:pt>
    <dgm:pt modelId="{6032E6B2-7261-BF46-8EDF-03BF411331D5}" type="pres">
      <dgm:prSet presAssocID="{D9062369-90E9-EB4A-BABC-E8100ECE6952}" presName="node" presStyleLbl="node1" presStyleIdx="4" presStyleCnt="5">
        <dgm:presLayoutVars>
          <dgm:bulletEnabled val="1"/>
        </dgm:presLayoutVars>
      </dgm:prSet>
      <dgm:spPr/>
    </dgm:pt>
  </dgm:ptLst>
  <dgm:cxnLst>
    <dgm:cxn modelId="{FC3EB205-65EA-3844-8463-40D4F9AC159C}" type="presOf" srcId="{81AD912C-3412-4F20-9509-93AC1BD7F431}" destId="{62BAF8F7-6ED4-4146-ACA7-6C490CBC993C}" srcOrd="0" destOrd="0" presId="urn:microsoft.com/office/officeart/2016/7/layout/RepeatingBendingProcessNew"/>
    <dgm:cxn modelId="{7E2E6815-8BCA-454E-AA2E-47BF599CF22E}" srcId="{A6E48064-64F0-4F6E-BD6F-28A3A5523D06}" destId="{7A881D70-AFCA-4FF0-9DC6-DB79401DD414}" srcOrd="1" destOrd="0" parTransId="{768BC99C-A392-49B2-932F-3C63AFB68C3D}" sibTransId="{F39BC6C3-BBB5-4373-B125-F879684FAA73}"/>
    <dgm:cxn modelId="{2129E228-6E32-DF44-AC0E-A35ECA09375C}" type="presOf" srcId="{A6E48064-64F0-4F6E-BD6F-28A3A5523D06}" destId="{D9989735-49E3-A449-AA3A-C032516AF098}" srcOrd="0" destOrd="0" presId="urn:microsoft.com/office/officeart/2016/7/layout/RepeatingBendingProcessNew"/>
    <dgm:cxn modelId="{B9599130-378A-EE45-A87E-04A8108DE120}" type="presOf" srcId="{F39BC6C3-BBB5-4373-B125-F879684FAA73}" destId="{95E3AC27-13F1-6345-A50F-6DCAB396603B}" srcOrd="1" destOrd="0" presId="urn:microsoft.com/office/officeart/2016/7/layout/RepeatingBendingProcessNew"/>
    <dgm:cxn modelId="{4596B15E-AB70-734A-A2EE-F54634444150}" type="presOf" srcId="{6453C53D-E983-4925-951D-5A151542E835}" destId="{AB5F690A-124C-2643-8786-D085AC266DA0}" srcOrd="1" destOrd="0" presId="urn:microsoft.com/office/officeart/2016/7/layout/RepeatingBendingProcessNew"/>
    <dgm:cxn modelId="{87001545-4C4D-A648-B85F-24CB756F412A}" type="presOf" srcId="{1B32B8E6-E521-4C73-8D6E-3B9B96CED948}" destId="{DAF620C7-D14F-6C45-B1D4-27E03E028488}" srcOrd="1" destOrd="0" presId="urn:microsoft.com/office/officeart/2016/7/layout/RepeatingBendingProcessNew"/>
    <dgm:cxn modelId="{3F70764B-FAD8-2F4C-9696-66608DE0B4F5}" type="presOf" srcId="{F39BC6C3-BBB5-4373-B125-F879684FAA73}" destId="{4B269159-AA41-2140-A445-5A2E34276FA1}" srcOrd="0" destOrd="0" presId="urn:microsoft.com/office/officeart/2016/7/layout/RepeatingBendingProcessNew"/>
    <dgm:cxn modelId="{2C72334F-49E3-EE42-BAEA-EAF3CDF8971D}" type="presOf" srcId="{6453C53D-E983-4925-951D-5A151542E835}" destId="{CF577BE7-84C4-5445-A75F-FB01A1A573F8}" srcOrd="0" destOrd="0" presId="urn:microsoft.com/office/officeart/2016/7/layout/RepeatingBendingProcessNew"/>
    <dgm:cxn modelId="{39502070-CBF9-164A-98D2-5DA0EF60E8CF}" type="presOf" srcId="{D9062369-90E9-EB4A-BABC-E8100ECE6952}" destId="{6032E6B2-7261-BF46-8EDF-03BF411331D5}" srcOrd="0" destOrd="0" presId="urn:microsoft.com/office/officeart/2016/7/layout/RepeatingBendingProcessNew"/>
    <dgm:cxn modelId="{55511F58-6381-F34C-ABC0-02621471CE0A}" type="presOf" srcId="{54BA0143-FF50-451D-B8FB-04A1F0C797B9}" destId="{C5B33598-3F93-A445-8465-126C5D474113}" srcOrd="0" destOrd="0" presId="urn:microsoft.com/office/officeart/2016/7/layout/RepeatingBendingProcessNew"/>
    <dgm:cxn modelId="{055603A6-AC43-D94E-A72F-537ECAF1847B}" type="presOf" srcId="{7B6A8BFC-1620-4335-AAB0-4250042131F0}" destId="{5164A237-DDA7-2540-85DD-2545568E15B9}" srcOrd="0" destOrd="0" presId="urn:microsoft.com/office/officeart/2016/7/layout/RepeatingBendingProcessNew"/>
    <dgm:cxn modelId="{FF1BB3B5-5925-4169-B9D6-9B0F61421470}" srcId="{A6E48064-64F0-4F6E-BD6F-28A3A5523D06}" destId="{81AD912C-3412-4F20-9509-93AC1BD7F431}" srcOrd="3" destOrd="0" parTransId="{DD18746A-F866-4284-8A9E-60E183988172}" sibTransId="{7B6A8BFC-1620-4335-AAB0-4250042131F0}"/>
    <dgm:cxn modelId="{4A4871BF-1501-FC48-986C-1679EA4A6668}" type="presOf" srcId="{1B32B8E6-E521-4C73-8D6E-3B9B96CED948}" destId="{E47EF638-9F63-924E-A061-055CEC8B2139}" srcOrd="0" destOrd="0" presId="urn:microsoft.com/office/officeart/2016/7/layout/RepeatingBendingProcessNew"/>
    <dgm:cxn modelId="{4D19D8C2-35D1-4E16-84E2-400B4EB2C317}" srcId="{A6E48064-64F0-4F6E-BD6F-28A3A5523D06}" destId="{54BA0143-FF50-451D-B8FB-04A1F0C797B9}" srcOrd="0" destOrd="0" parTransId="{E4B2E6CC-2CF4-400F-8348-17DEA61BE4E6}" sibTransId="{6453C53D-E983-4925-951D-5A151542E835}"/>
    <dgm:cxn modelId="{69ED0FDE-BE81-4E45-A812-085E977A6948}" type="presOf" srcId="{7A881D70-AFCA-4FF0-9DC6-DB79401DD414}" destId="{1F73725D-838B-7944-BB08-F12459F1A220}" srcOrd="0" destOrd="0" presId="urn:microsoft.com/office/officeart/2016/7/layout/RepeatingBendingProcessNew"/>
    <dgm:cxn modelId="{9A0D34E2-7A25-B141-A275-CD003B304C4F}" type="presOf" srcId="{D375D51C-FEC0-4299-8D11-5E7C1E24E43B}" destId="{AB879EC4-0FD0-364A-8362-23533EA99F03}" srcOrd="0" destOrd="0" presId="urn:microsoft.com/office/officeart/2016/7/layout/RepeatingBendingProcessNew"/>
    <dgm:cxn modelId="{B49536E3-2207-F940-88DD-F68DD0A58C28}" srcId="{A6E48064-64F0-4F6E-BD6F-28A3A5523D06}" destId="{D9062369-90E9-EB4A-BABC-E8100ECE6952}" srcOrd="4" destOrd="0" parTransId="{3576CB76-8535-C74C-9A4A-48DD49A021BA}" sibTransId="{322AE667-136B-FD4E-B748-FE6653119BA6}"/>
    <dgm:cxn modelId="{033EEDEA-128F-0E4D-B0C4-BD67230F9F6D}" type="presOf" srcId="{7B6A8BFC-1620-4335-AAB0-4250042131F0}" destId="{D698F360-DD13-1E41-A7EC-32C88C148E3D}" srcOrd="1" destOrd="0" presId="urn:microsoft.com/office/officeart/2016/7/layout/RepeatingBendingProcessNew"/>
    <dgm:cxn modelId="{C01F90F9-931B-43B5-9716-F2375B99F222}" srcId="{A6E48064-64F0-4F6E-BD6F-28A3A5523D06}" destId="{D375D51C-FEC0-4299-8D11-5E7C1E24E43B}" srcOrd="2" destOrd="0" parTransId="{43F0E472-0A12-450C-B751-B2EAFEABF5CD}" sibTransId="{1B32B8E6-E521-4C73-8D6E-3B9B96CED948}"/>
    <dgm:cxn modelId="{30D3D92B-C591-6D4D-9A1F-B5B4123DB957}" type="presParOf" srcId="{D9989735-49E3-A449-AA3A-C032516AF098}" destId="{C5B33598-3F93-A445-8465-126C5D474113}" srcOrd="0" destOrd="0" presId="urn:microsoft.com/office/officeart/2016/7/layout/RepeatingBendingProcessNew"/>
    <dgm:cxn modelId="{23D09AD5-F502-E140-B143-871D4765F8A7}" type="presParOf" srcId="{D9989735-49E3-A449-AA3A-C032516AF098}" destId="{CF577BE7-84C4-5445-A75F-FB01A1A573F8}" srcOrd="1" destOrd="0" presId="urn:microsoft.com/office/officeart/2016/7/layout/RepeatingBendingProcessNew"/>
    <dgm:cxn modelId="{6D24907C-E2C8-8648-AF54-A767948BDD6D}" type="presParOf" srcId="{CF577BE7-84C4-5445-A75F-FB01A1A573F8}" destId="{AB5F690A-124C-2643-8786-D085AC266DA0}" srcOrd="0" destOrd="0" presId="urn:microsoft.com/office/officeart/2016/7/layout/RepeatingBendingProcessNew"/>
    <dgm:cxn modelId="{42E1E534-7DFC-2645-86E8-C79398AACE7A}" type="presParOf" srcId="{D9989735-49E3-A449-AA3A-C032516AF098}" destId="{1F73725D-838B-7944-BB08-F12459F1A220}" srcOrd="2" destOrd="0" presId="urn:microsoft.com/office/officeart/2016/7/layout/RepeatingBendingProcessNew"/>
    <dgm:cxn modelId="{EE6D9B9E-D7CF-7C42-A969-E4D3531F4B94}" type="presParOf" srcId="{D9989735-49E3-A449-AA3A-C032516AF098}" destId="{4B269159-AA41-2140-A445-5A2E34276FA1}" srcOrd="3" destOrd="0" presId="urn:microsoft.com/office/officeart/2016/7/layout/RepeatingBendingProcessNew"/>
    <dgm:cxn modelId="{FBBAEE27-6AB1-6F45-AF1F-693E65DB9467}" type="presParOf" srcId="{4B269159-AA41-2140-A445-5A2E34276FA1}" destId="{95E3AC27-13F1-6345-A50F-6DCAB396603B}" srcOrd="0" destOrd="0" presId="urn:microsoft.com/office/officeart/2016/7/layout/RepeatingBendingProcessNew"/>
    <dgm:cxn modelId="{6AF1BD39-414B-584E-81D8-32F541EA8397}" type="presParOf" srcId="{D9989735-49E3-A449-AA3A-C032516AF098}" destId="{AB879EC4-0FD0-364A-8362-23533EA99F03}" srcOrd="4" destOrd="0" presId="urn:microsoft.com/office/officeart/2016/7/layout/RepeatingBendingProcessNew"/>
    <dgm:cxn modelId="{937B454E-D120-8745-94D9-EA13A4C2CE95}" type="presParOf" srcId="{D9989735-49E3-A449-AA3A-C032516AF098}" destId="{E47EF638-9F63-924E-A061-055CEC8B2139}" srcOrd="5" destOrd="0" presId="urn:microsoft.com/office/officeart/2016/7/layout/RepeatingBendingProcessNew"/>
    <dgm:cxn modelId="{40920957-4B78-7D4C-96A8-16059AE4EA26}" type="presParOf" srcId="{E47EF638-9F63-924E-A061-055CEC8B2139}" destId="{DAF620C7-D14F-6C45-B1D4-27E03E028488}" srcOrd="0" destOrd="0" presId="urn:microsoft.com/office/officeart/2016/7/layout/RepeatingBendingProcessNew"/>
    <dgm:cxn modelId="{5C28EF1F-DF08-E341-BAD7-C4DAA16CE13E}" type="presParOf" srcId="{D9989735-49E3-A449-AA3A-C032516AF098}" destId="{62BAF8F7-6ED4-4146-ACA7-6C490CBC993C}" srcOrd="6" destOrd="0" presId="urn:microsoft.com/office/officeart/2016/7/layout/RepeatingBendingProcessNew"/>
    <dgm:cxn modelId="{4BBDDD07-8EE1-344A-8B4B-6817C8FD04FB}" type="presParOf" srcId="{D9989735-49E3-A449-AA3A-C032516AF098}" destId="{5164A237-DDA7-2540-85DD-2545568E15B9}" srcOrd="7" destOrd="0" presId="urn:microsoft.com/office/officeart/2016/7/layout/RepeatingBendingProcessNew"/>
    <dgm:cxn modelId="{1BCFD3FF-8023-7646-86C2-F3220713F55F}" type="presParOf" srcId="{5164A237-DDA7-2540-85DD-2545568E15B9}" destId="{D698F360-DD13-1E41-A7EC-32C88C148E3D}" srcOrd="0" destOrd="0" presId="urn:microsoft.com/office/officeart/2016/7/layout/RepeatingBendingProcessNew"/>
    <dgm:cxn modelId="{DBE08C6D-7C95-1F42-B68C-F214A3F77146}" type="presParOf" srcId="{D9989735-49E3-A449-AA3A-C032516AF098}" destId="{6032E6B2-7261-BF46-8EDF-03BF411331D5}"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08D6C7-375B-4022-AA84-B9608772A52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BE5D6D4-8B4B-441B-BFA0-B56D505D49D4}">
      <dgm:prSet/>
      <dgm:spPr/>
      <dgm:t>
        <a:bodyPr/>
        <a:lstStyle/>
        <a:p>
          <a:r>
            <a:rPr lang="en-US" dirty="0"/>
            <a:t>Community residents must not view law enforcement members as a threat</a:t>
          </a:r>
        </a:p>
      </dgm:t>
    </dgm:pt>
    <dgm:pt modelId="{3DE4C56C-9E58-4DA6-866D-3F6AAEDA7566}" type="parTrans" cxnId="{AD368AFC-A285-4DB5-ACB2-4020CE06A6B8}">
      <dgm:prSet/>
      <dgm:spPr/>
      <dgm:t>
        <a:bodyPr/>
        <a:lstStyle/>
        <a:p>
          <a:endParaRPr lang="en-US"/>
        </a:p>
      </dgm:t>
    </dgm:pt>
    <dgm:pt modelId="{B7FE9FCE-5BE3-42C4-ADCF-D686F3B6CE06}" type="sibTrans" cxnId="{AD368AFC-A285-4DB5-ACB2-4020CE06A6B8}">
      <dgm:prSet/>
      <dgm:spPr/>
      <dgm:t>
        <a:bodyPr/>
        <a:lstStyle/>
        <a:p>
          <a:endParaRPr lang="en-US"/>
        </a:p>
      </dgm:t>
    </dgm:pt>
    <dgm:pt modelId="{61FFD5DE-529C-457D-8A2D-F782A17456F9}">
      <dgm:prSet/>
      <dgm:spPr/>
      <dgm:t>
        <a:bodyPr/>
        <a:lstStyle/>
        <a:p>
          <a:r>
            <a:rPr lang="en-US" dirty="0"/>
            <a:t>Law enforcement members must not view community residents as a threat</a:t>
          </a:r>
        </a:p>
      </dgm:t>
    </dgm:pt>
    <dgm:pt modelId="{15FC4DFA-DDD5-4901-8A33-5F2157DEFBE7}" type="parTrans" cxnId="{B51B6DF0-7F6E-4770-98FB-794D3F6A52FA}">
      <dgm:prSet/>
      <dgm:spPr/>
      <dgm:t>
        <a:bodyPr/>
        <a:lstStyle/>
        <a:p>
          <a:endParaRPr lang="en-US"/>
        </a:p>
      </dgm:t>
    </dgm:pt>
    <dgm:pt modelId="{4B4FFC9F-BE75-4F8C-BA56-C9667629C4A7}" type="sibTrans" cxnId="{B51B6DF0-7F6E-4770-98FB-794D3F6A52FA}">
      <dgm:prSet/>
      <dgm:spPr/>
      <dgm:t>
        <a:bodyPr/>
        <a:lstStyle/>
        <a:p>
          <a:endParaRPr lang="en-US"/>
        </a:p>
      </dgm:t>
    </dgm:pt>
    <dgm:pt modelId="{4CF6EE86-E581-48C1-A840-68DE3E921008}">
      <dgm:prSet/>
      <dgm:spPr/>
      <dgm:t>
        <a:bodyPr/>
        <a:lstStyle/>
        <a:p>
          <a:r>
            <a:rPr lang="en-US" dirty="0"/>
            <a:t>Mutual respect must be a part of every interaction</a:t>
          </a:r>
        </a:p>
      </dgm:t>
    </dgm:pt>
    <dgm:pt modelId="{9A833C4C-83F1-4D75-B20A-F256AD81F33F}" type="parTrans" cxnId="{4F65CD53-BB11-425E-8E81-4BF25F28B300}">
      <dgm:prSet/>
      <dgm:spPr/>
      <dgm:t>
        <a:bodyPr/>
        <a:lstStyle/>
        <a:p>
          <a:endParaRPr lang="en-US"/>
        </a:p>
      </dgm:t>
    </dgm:pt>
    <dgm:pt modelId="{19D9E496-933A-4741-B554-2206F74155D2}" type="sibTrans" cxnId="{4F65CD53-BB11-425E-8E81-4BF25F28B300}">
      <dgm:prSet/>
      <dgm:spPr/>
      <dgm:t>
        <a:bodyPr/>
        <a:lstStyle/>
        <a:p>
          <a:endParaRPr lang="en-US"/>
        </a:p>
      </dgm:t>
    </dgm:pt>
    <dgm:pt modelId="{9F4ADB29-5E56-48F4-A6D4-6B6C77D1DFDF}" type="pres">
      <dgm:prSet presAssocID="{E508D6C7-375B-4022-AA84-B9608772A527}" presName="vert0" presStyleCnt="0">
        <dgm:presLayoutVars>
          <dgm:dir/>
          <dgm:animOne val="branch"/>
          <dgm:animLvl val="lvl"/>
        </dgm:presLayoutVars>
      </dgm:prSet>
      <dgm:spPr/>
    </dgm:pt>
    <dgm:pt modelId="{D0FA7D12-05A2-4BA0-AC31-9FBB57CC24F1}" type="pres">
      <dgm:prSet presAssocID="{ABE5D6D4-8B4B-441B-BFA0-B56D505D49D4}" presName="thickLine" presStyleLbl="alignNode1" presStyleIdx="0" presStyleCnt="3"/>
      <dgm:spPr/>
    </dgm:pt>
    <dgm:pt modelId="{7D754178-61CE-4F2D-9136-50CA842C8EAA}" type="pres">
      <dgm:prSet presAssocID="{ABE5D6D4-8B4B-441B-BFA0-B56D505D49D4}" presName="horz1" presStyleCnt="0"/>
      <dgm:spPr/>
    </dgm:pt>
    <dgm:pt modelId="{52471D91-8C9D-44BE-A93C-9103C7D1B4EC}" type="pres">
      <dgm:prSet presAssocID="{ABE5D6D4-8B4B-441B-BFA0-B56D505D49D4}" presName="tx1" presStyleLbl="revTx" presStyleIdx="0" presStyleCnt="3"/>
      <dgm:spPr/>
    </dgm:pt>
    <dgm:pt modelId="{5F4E06A7-D533-4F28-9673-61A257E48696}" type="pres">
      <dgm:prSet presAssocID="{ABE5D6D4-8B4B-441B-BFA0-B56D505D49D4}" presName="vert1" presStyleCnt="0"/>
      <dgm:spPr/>
    </dgm:pt>
    <dgm:pt modelId="{03D055B5-228E-4014-9565-0AE1593245E7}" type="pres">
      <dgm:prSet presAssocID="{61FFD5DE-529C-457D-8A2D-F782A17456F9}" presName="thickLine" presStyleLbl="alignNode1" presStyleIdx="1" presStyleCnt="3"/>
      <dgm:spPr/>
    </dgm:pt>
    <dgm:pt modelId="{8256C32C-C756-41B2-BDEC-0CF1CFC457B2}" type="pres">
      <dgm:prSet presAssocID="{61FFD5DE-529C-457D-8A2D-F782A17456F9}" presName="horz1" presStyleCnt="0"/>
      <dgm:spPr/>
    </dgm:pt>
    <dgm:pt modelId="{D1780916-7288-4BF8-AD32-25E8332695D6}" type="pres">
      <dgm:prSet presAssocID="{61FFD5DE-529C-457D-8A2D-F782A17456F9}" presName="tx1" presStyleLbl="revTx" presStyleIdx="1" presStyleCnt="3"/>
      <dgm:spPr/>
    </dgm:pt>
    <dgm:pt modelId="{84DADC10-F578-4DFC-B052-5A98AA669DD5}" type="pres">
      <dgm:prSet presAssocID="{61FFD5DE-529C-457D-8A2D-F782A17456F9}" presName="vert1" presStyleCnt="0"/>
      <dgm:spPr/>
    </dgm:pt>
    <dgm:pt modelId="{53EE00AB-E72A-45E3-8C5C-A682F9679931}" type="pres">
      <dgm:prSet presAssocID="{4CF6EE86-E581-48C1-A840-68DE3E921008}" presName="thickLine" presStyleLbl="alignNode1" presStyleIdx="2" presStyleCnt="3"/>
      <dgm:spPr/>
    </dgm:pt>
    <dgm:pt modelId="{83AFA73A-463D-4C10-A12A-4527D4DAC379}" type="pres">
      <dgm:prSet presAssocID="{4CF6EE86-E581-48C1-A840-68DE3E921008}" presName="horz1" presStyleCnt="0"/>
      <dgm:spPr/>
    </dgm:pt>
    <dgm:pt modelId="{B546A9CA-EF00-4959-96C8-D27A4BB01D82}" type="pres">
      <dgm:prSet presAssocID="{4CF6EE86-E581-48C1-A840-68DE3E921008}" presName="tx1" presStyleLbl="revTx" presStyleIdx="2" presStyleCnt="3"/>
      <dgm:spPr/>
    </dgm:pt>
    <dgm:pt modelId="{0A5DF9C4-4CF5-4A61-BE12-539F4AC73827}" type="pres">
      <dgm:prSet presAssocID="{4CF6EE86-E581-48C1-A840-68DE3E921008}" presName="vert1" presStyleCnt="0"/>
      <dgm:spPr/>
    </dgm:pt>
  </dgm:ptLst>
  <dgm:cxnLst>
    <dgm:cxn modelId="{E072A00B-DF02-4490-A1E7-D3103318C328}" type="presOf" srcId="{4CF6EE86-E581-48C1-A840-68DE3E921008}" destId="{B546A9CA-EF00-4959-96C8-D27A4BB01D82}" srcOrd="0" destOrd="0" presId="urn:microsoft.com/office/officeart/2008/layout/LinedList"/>
    <dgm:cxn modelId="{08CEFA28-F967-4B09-A139-4CF5AEADD0E5}" type="presOf" srcId="{61FFD5DE-529C-457D-8A2D-F782A17456F9}" destId="{D1780916-7288-4BF8-AD32-25E8332695D6}" srcOrd="0" destOrd="0" presId="urn:microsoft.com/office/officeart/2008/layout/LinedList"/>
    <dgm:cxn modelId="{02363033-13E2-481E-A957-44D01460C7C0}" type="presOf" srcId="{E508D6C7-375B-4022-AA84-B9608772A527}" destId="{9F4ADB29-5E56-48F4-A6D4-6B6C77D1DFDF}" srcOrd="0" destOrd="0" presId="urn:microsoft.com/office/officeart/2008/layout/LinedList"/>
    <dgm:cxn modelId="{4F65CD53-BB11-425E-8E81-4BF25F28B300}" srcId="{E508D6C7-375B-4022-AA84-B9608772A527}" destId="{4CF6EE86-E581-48C1-A840-68DE3E921008}" srcOrd="2" destOrd="0" parTransId="{9A833C4C-83F1-4D75-B20A-F256AD81F33F}" sibTransId="{19D9E496-933A-4741-B554-2206F74155D2}"/>
    <dgm:cxn modelId="{8EFFC8BE-639F-47D5-A3A5-305C3B443A50}" type="presOf" srcId="{ABE5D6D4-8B4B-441B-BFA0-B56D505D49D4}" destId="{52471D91-8C9D-44BE-A93C-9103C7D1B4EC}" srcOrd="0" destOrd="0" presId="urn:microsoft.com/office/officeart/2008/layout/LinedList"/>
    <dgm:cxn modelId="{B51B6DF0-7F6E-4770-98FB-794D3F6A52FA}" srcId="{E508D6C7-375B-4022-AA84-B9608772A527}" destId="{61FFD5DE-529C-457D-8A2D-F782A17456F9}" srcOrd="1" destOrd="0" parTransId="{15FC4DFA-DDD5-4901-8A33-5F2157DEFBE7}" sibTransId="{4B4FFC9F-BE75-4F8C-BA56-C9667629C4A7}"/>
    <dgm:cxn modelId="{AD368AFC-A285-4DB5-ACB2-4020CE06A6B8}" srcId="{E508D6C7-375B-4022-AA84-B9608772A527}" destId="{ABE5D6D4-8B4B-441B-BFA0-B56D505D49D4}" srcOrd="0" destOrd="0" parTransId="{3DE4C56C-9E58-4DA6-866D-3F6AAEDA7566}" sibTransId="{B7FE9FCE-5BE3-42C4-ADCF-D686F3B6CE06}"/>
    <dgm:cxn modelId="{C854CC0E-8541-4443-B69E-8246F35107C1}" type="presParOf" srcId="{9F4ADB29-5E56-48F4-A6D4-6B6C77D1DFDF}" destId="{D0FA7D12-05A2-4BA0-AC31-9FBB57CC24F1}" srcOrd="0" destOrd="0" presId="urn:microsoft.com/office/officeart/2008/layout/LinedList"/>
    <dgm:cxn modelId="{77E8C62F-AF71-48EE-97B4-D78A4164B976}" type="presParOf" srcId="{9F4ADB29-5E56-48F4-A6D4-6B6C77D1DFDF}" destId="{7D754178-61CE-4F2D-9136-50CA842C8EAA}" srcOrd="1" destOrd="0" presId="urn:microsoft.com/office/officeart/2008/layout/LinedList"/>
    <dgm:cxn modelId="{2A432C4D-C891-4A51-9081-DBE2F4FC4E73}" type="presParOf" srcId="{7D754178-61CE-4F2D-9136-50CA842C8EAA}" destId="{52471D91-8C9D-44BE-A93C-9103C7D1B4EC}" srcOrd="0" destOrd="0" presId="urn:microsoft.com/office/officeart/2008/layout/LinedList"/>
    <dgm:cxn modelId="{B32037C9-8CA8-4C06-BD53-6779EB2AAD95}" type="presParOf" srcId="{7D754178-61CE-4F2D-9136-50CA842C8EAA}" destId="{5F4E06A7-D533-4F28-9673-61A257E48696}" srcOrd="1" destOrd="0" presId="urn:microsoft.com/office/officeart/2008/layout/LinedList"/>
    <dgm:cxn modelId="{3E71DD2C-9F1E-46CA-BCAE-6B75719C5D7B}" type="presParOf" srcId="{9F4ADB29-5E56-48F4-A6D4-6B6C77D1DFDF}" destId="{03D055B5-228E-4014-9565-0AE1593245E7}" srcOrd="2" destOrd="0" presId="urn:microsoft.com/office/officeart/2008/layout/LinedList"/>
    <dgm:cxn modelId="{B857CD69-1385-495F-8681-A0B12E720796}" type="presParOf" srcId="{9F4ADB29-5E56-48F4-A6D4-6B6C77D1DFDF}" destId="{8256C32C-C756-41B2-BDEC-0CF1CFC457B2}" srcOrd="3" destOrd="0" presId="urn:microsoft.com/office/officeart/2008/layout/LinedList"/>
    <dgm:cxn modelId="{8BA948A5-293A-409D-AF65-06C8D76E4526}" type="presParOf" srcId="{8256C32C-C756-41B2-BDEC-0CF1CFC457B2}" destId="{D1780916-7288-4BF8-AD32-25E8332695D6}" srcOrd="0" destOrd="0" presId="urn:microsoft.com/office/officeart/2008/layout/LinedList"/>
    <dgm:cxn modelId="{AEAB33A7-9A8F-498F-A55D-9689F1F2A6AC}" type="presParOf" srcId="{8256C32C-C756-41B2-BDEC-0CF1CFC457B2}" destId="{84DADC10-F578-4DFC-B052-5A98AA669DD5}" srcOrd="1" destOrd="0" presId="urn:microsoft.com/office/officeart/2008/layout/LinedList"/>
    <dgm:cxn modelId="{2A919B64-5D05-4C7A-93AC-4344C2B6B350}" type="presParOf" srcId="{9F4ADB29-5E56-48F4-A6D4-6B6C77D1DFDF}" destId="{53EE00AB-E72A-45E3-8C5C-A682F9679931}" srcOrd="4" destOrd="0" presId="urn:microsoft.com/office/officeart/2008/layout/LinedList"/>
    <dgm:cxn modelId="{55687EF0-184E-48F5-B60D-EB96D90841ED}" type="presParOf" srcId="{9F4ADB29-5E56-48F4-A6D4-6B6C77D1DFDF}" destId="{83AFA73A-463D-4C10-A12A-4527D4DAC379}" srcOrd="5" destOrd="0" presId="urn:microsoft.com/office/officeart/2008/layout/LinedList"/>
    <dgm:cxn modelId="{42D59F8F-B307-4B7F-A7A4-D07A931673F0}" type="presParOf" srcId="{83AFA73A-463D-4C10-A12A-4527D4DAC379}" destId="{B546A9CA-EF00-4959-96C8-D27A4BB01D82}" srcOrd="0" destOrd="0" presId="urn:microsoft.com/office/officeart/2008/layout/LinedList"/>
    <dgm:cxn modelId="{76727776-3A43-4B44-9D22-964E727FB8CD}" type="presParOf" srcId="{83AFA73A-463D-4C10-A12A-4527D4DAC379}" destId="{0A5DF9C4-4CF5-4A61-BE12-539F4AC738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331A2-63DE-DB4E-B306-D552691FCDE9}">
      <dsp:nvSpPr>
        <dsp:cNvPr id="0" name=""/>
        <dsp:cNvSpPr/>
      </dsp:nvSpPr>
      <dsp:spPr>
        <a:xfrm>
          <a:off x="1243" y="1080997"/>
          <a:ext cx="2652260" cy="15913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building of a supportive relationship between community residents and law enforcement undergirded by mutual respect </a:t>
          </a:r>
        </a:p>
      </dsp:txBody>
      <dsp:txXfrm>
        <a:off x="47852" y="1127606"/>
        <a:ext cx="2559042" cy="1498138"/>
      </dsp:txXfrm>
    </dsp:sp>
    <dsp:sp modelId="{9C6D8FFD-DDFD-124D-A17C-98C94B8CF4C2}">
      <dsp:nvSpPr>
        <dsp:cNvPr id="0" name=""/>
        <dsp:cNvSpPr/>
      </dsp:nvSpPr>
      <dsp:spPr>
        <a:xfrm>
          <a:off x="2886903" y="1547795"/>
          <a:ext cx="562279" cy="6577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886903" y="1679347"/>
        <a:ext cx="393595" cy="394656"/>
      </dsp:txXfrm>
    </dsp:sp>
    <dsp:sp modelId="{99687090-4ADB-E347-81C4-06F91F98DD2B}">
      <dsp:nvSpPr>
        <dsp:cNvPr id="0" name=""/>
        <dsp:cNvSpPr/>
      </dsp:nvSpPr>
      <dsp:spPr>
        <a:xfrm>
          <a:off x="3714408" y="1080997"/>
          <a:ext cx="2652260" cy="1591356"/>
        </a:xfrm>
        <a:prstGeom prst="roundRect">
          <a:avLst>
            <a:gd name="adj" fmla="val 10000"/>
          </a:avLst>
        </a:prstGeom>
        <a:solidFill>
          <a:schemeClr val="accent5">
            <a:hueOff val="-612379"/>
            <a:satOff val="9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strategy that emphasizes building relationships between police officers and members of the community. This strategy seeks a collaborate effort to solved problems with the help of the people.</a:t>
          </a:r>
        </a:p>
      </dsp:txBody>
      <dsp:txXfrm>
        <a:off x="3761017" y="1127606"/>
        <a:ext cx="2559042" cy="1498138"/>
      </dsp:txXfrm>
    </dsp:sp>
    <dsp:sp modelId="{86ECC89F-7DC8-E248-9147-4C6D763C045A}">
      <dsp:nvSpPr>
        <dsp:cNvPr id="0" name=""/>
        <dsp:cNvSpPr/>
      </dsp:nvSpPr>
      <dsp:spPr>
        <a:xfrm rot="5400000">
          <a:off x="4759399" y="2858012"/>
          <a:ext cx="562279" cy="657760"/>
        </a:xfrm>
        <a:prstGeom prst="rightArrow">
          <a:avLst>
            <a:gd name="adj1" fmla="val 60000"/>
            <a:gd name="adj2" fmla="val 50000"/>
          </a:avLst>
        </a:prstGeom>
        <a:solidFill>
          <a:schemeClr val="accent5">
            <a:hueOff val="-918568"/>
            <a:satOff val="135"/>
            <a:lumOff val="-3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843211" y="2905752"/>
        <a:ext cx="394656" cy="393595"/>
      </dsp:txXfrm>
    </dsp:sp>
    <dsp:sp modelId="{72DC39F8-72DE-B64A-AF01-55356D3B359B}">
      <dsp:nvSpPr>
        <dsp:cNvPr id="0" name=""/>
        <dsp:cNvSpPr/>
      </dsp:nvSpPr>
      <dsp:spPr>
        <a:xfrm>
          <a:off x="3714408" y="3733258"/>
          <a:ext cx="2652260" cy="1591356"/>
        </a:xfrm>
        <a:prstGeom prst="roundRect">
          <a:avLst>
            <a:gd name="adj" fmla="val 10000"/>
          </a:avLst>
        </a:prstGeom>
        <a:solidFill>
          <a:schemeClr val="accent5">
            <a:hueOff val="-1224758"/>
            <a:satOff val="18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Engage law enforcement and community leaders in devising new ways to reduce crime while building public trust.</a:t>
          </a:r>
        </a:p>
      </dsp:txBody>
      <dsp:txXfrm>
        <a:off x="3761017" y="3779867"/>
        <a:ext cx="2559042" cy="1498138"/>
      </dsp:txXfrm>
    </dsp:sp>
    <dsp:sp modelId="{CA75CD24-454A-2541-9550-E6C0CD2B4324}">
      <dsp:nvSpPr>
        <dsp:cNvPr id="0" name=""/>
        <dsp:cNvSpPr/>
      </dsp:nvSpPr>
      <dsp:spPr>
        <a:xfrm rot="10800000">
          <a:off x="2918730" y="4200056"/>
          <a:ext cx="562279" cy="657760"/>
        </a:xfrm>
        <a:prstGeom prst="rightArrow">
          <a:avLst>
            <a:gd name="adj1" fmla="val 60000"/>
            <a:gd name="adj2" fmla="val 50000"/>
          </a:avLst>
        </a:prstGeom>
        <a:solidFill>
          <a:schemeClr val="accent5">
            <a:hueOff val="-1837137"/>
            <a:satOff val="270"/>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087414" y="4331608"/>
        <a:ext cx="393595" cy="394656"/>
      </dsp:txXfrm>
    </dsp:sp>
    <dsp:sp modelId="{AA1C0671-98C7-394C-B0D4-AE76761CBEDF}">
      <dsp:nvSpPr>
        <dsp:cNvPr id="0" name=""/>
        <dsp:cNvSpPr/>
      </dsp:nvSpPr>
      <dsp:spPr>
        <a:xfrm>
          <a:off x="1243" y="3733258"/>
          <a:ext cx="2652260" cy="1591356"/>
        </a:xfrm>
        <a:prstGeom prst="roundRect">
          <a:avLst>
            <a:gd name="adj" fmla="val 10000"/>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Collaborative partnerships between the law enforcement agency and the community to develop solutions to problems and increase relationships</a:t>
          </a:r>
        </a:p>
      </dsp:txBody>
      <dsp:txXfrm>
        <a:off x="47852" y="3779867"/>
        <a:ext cx="2559042" cy="1498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298C0-2513-4FE1-96A5-26FB7B2341EB}">
      <dsp:nvSpPr>
        <dsp:cNvPr id="0" name=""/>
        <dsp:cNvSpPr/>
      </dsp:nvSpPr>
      <dsp:spPr>
        <a:xfrm>
          <a:off x="10090" y="227186"/>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Improve</a:t>
          </a:r>
        </a:p>
      </dsp:txBody>
      <dsp:txXfrm>
        <a:off x="10090" y="227186"/>
        <a:ext cx="3426543" cy="1027963"/>
      </dsp:txXfrm>
    </dsp:sp>
    <dsp:sp modelId="{165A59BB-3DF2-452B-93AE-17D708E81E4F}">
      <dsp:nvSpPr>
        <dsp:cNvPr id="0" name=""/>
        <dsp:cNvSpPr/>
      </dsp:nvSpPr>
      <dsp:spPr>
        <a:xfrm>
          <a:off x="10090" y="1255149"/>
          <a:ext cx="3426543" cy="28702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Improve the relationship between community residents and police officers.</a:t>
          </a:r>
        </a:p>
      </dsp:txBody>
      <dsp:txXfrm>
        <a:off x="10090" y="1255149"/>
        <a:ext cx="3426543" cy="2870208"/>
      </dsp:txXfrm>
    </dsp:sp>
    <dsp:sp modelId="{684CFAB6-921A-4305-9E78-F8221FB06AEB}">
      <dsp:nvSpPr>
        <dsp:cNvPr id="0" name=""/>
        <dsp:cNvSpPr/>
      </dsp:nvSpPr>
      <dsp:spPr>
        <a:xfrm>
          <a:off x="3544528" y="227186"/>
          <a:ext cx="3426543" cy="1027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Build</a:t>
          </a:r>
        </a:p>
      </dsp:txBody>
      <dsp:txXfrm>
        <a:off x="3544528" y="227186"/>
        <a:ext cx="3426543" cy="1027963"/>
      </dsp:txXfrm>
    </dsp:sp>
    <dsp:sp modelId="{3C332EF4-5CE3-4D2C-B3A9-28CAF3EE961D}">
      <dsp:nvSpPr>
        <dsp:cNvPr id="0" name=""/>
        <dsp:cNvSpPr/>
      </dsp:nvSpPr>
      <dsp:spPr>
        <a:xfrm>
          <a:off x="3544528" y="1255149"/>
          <a:ext cx="3426543" cy="287020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Build trust that is undergirded by fairness and respect</a:t>
          </a:r>
        </a:p>
      </dsp:txBody>
      <dsp:txXfrm>
        <a:off x="3544528" y="1255149"/>
        <a:ext cx="3426543" cy="2870208"/>
      </dsp:txXfrm>
    </dsp:sp>
    <dsp:sp modelId="{675D6FF2-458A-4463-BE1F-E3690143B4F5}">
      <dsp:nvSpPr>
        <dsp:cNvPr id="0" name=""/>
        <dsp:cNvSpPr/>
      </dsp:nvSpPr>
      <dsp:spPr>
        <a:xfrm>
          <a:off x="7078966" y="227186"/>
          <a:ext cx="3426543" cy="10279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Maintain</a:t>
          </a:r>
        </a:p>
      </dsp:txBody>
      <dsp:txXfrm>
        <a:off x="7078966" y="227186"/>
        <a:ext cx="3426543" cy="1027963"/>
      </dsp:txXfrm>
    </dsp:sp>
    <dsp:sp modelId="{15501028-7C22-46DD-9A79-E5783A6FD27E}">
      <dsp:nvSpPr>
        <dsp:cNvPr id="0" name=""/>
        <dsp:cNvSpPr/>
      </dsp:nvSpPr>
      <dsp:spPr>
        <a:xfrm>
          <a:off x="7078966" y="1255149"/>
          <a:ext cx="3426543" cy="287020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Maintain public safety by working with community members to identify and solve problems</a:t>
          </a:r>
        </a:p>
      </dsp:txBody>
      <dsp:txXfrm>
        <a:off x="7078966" y="1255149"/>
        <a:ext cx="3426543" cy="2870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77BE7-84C4-5445-A75F-FB01A1A573F8}">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C5B33598-3F93-A445-8465-126C5D474113}">
      <dsp:nvSpPr>
        <dsp:cNvPr id="0" name=""/>
        <dsp:cNvSpPr/>
      </dsp:nvSpPr>
      <dsp:spPr>
        <a:xfrm>
          <a:off x="8061" y="5979"/>
          <a:ext cx="3034531" cy="18207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kern="1200" dirty="0"/>
            <a:t>Avoid violent encounters between law enforcement members and community residents.</a:t>
          </a:r>
        </a:p>
      </dsp:txBody>
      <dsp:txXfrm>
        <a:off x="8061" y="5979"/>
        <a:ext cx="3034531" cy="1820718"/>
      </dsp:txXfrm>
    </dsp:sp>
    <dsp:sp modelId="{4B269159-AA41-2140-A445-5A2E34276FA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F73725D-838B-7944-BB08-F12459F1A220}">
      <dsp:nvSpPr>
        <dsp:cNvPr id="0" name=""/>
        <dsp:cNvSpPr/>
      </dsp:nvSpPr>
      <dsp:spPr>
        <a:xfrm>
          <a:off x="3740534" y="5979"/>
          <a:ext cx="3034531" cy="18207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kern="1200" dirty="0"/>
            <a:t>Lack of trust.</a:t>
          </a:r>
        </a:p>
      </dsp:txBody>
      <dsp:txXfrm>
        <a:off x="3740534" y="5979"/>
        <a:ext cx="3034531" cy="1820718"/>
      </dsp:txXfrm>
    </dsp:sp>
    <dsp:sp modelId="{E47EF638-9F63-924E-A061-055CEC8B2139}">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AB879EC4-0FD0-364A-8362-23533EA99F03}">
      <dsp:nvSpPr>
        <dsp:cNvPr id="0" name=""/>
        <dsp:cNvSpPr/>
      </dsp:nvSpPr>
      <dsp:spPr>
        <a:xfrm>
          <a:off x="7473007" y="5979"/>
          <a:ext cx="3034531" cy="18207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kern="1200" dirty="0"/>
            <a:t>Injustice- violation of another person’s rights or what is morally right. To treat unfairly, to deny fair treatment to someone.</a:t>
          </a:r>
        </a:p>
      </dsp:txBody>
      <dsp:txXfrm>
        <a:off x="7473007" y="5979"/>
        <a:ext cx="3034531" cy="1820718"/>
      </dsp:txXfrm>
    </dsp:sp>
    <dsp:sp modelId="{5164A237-DDA7-2540-85DD-2545568E15B9}">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2BAF8F7-6ED4-4146-ACA7-6C490CBC993C}">
      <dsp:nvSpPr>
        <dsp:cNvPr id="0" name=""/>
        <dsp:cNvSpPr/>
      </dsp:nvSpPr>
      <dsp:spPr>
        <a:xfrm>
          <a:off x="8061" y="2524640"/>
          <a:ext cx="3034531" cy="18207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i="0" kern="1200" dirty="0"/>
            <a:t>Public safety is at risk for both groups. </a:t>
          </a:r>
          <a:endParaRPr lang="en-US" sz="2000" kern="1200" dirty="0"/>
        </a:p>
      </dsp:txBody>
      <dsp:txXfrm>
        <a:off x="8061" y="2524640"/>
        <a:ext cx="3034531" cy="1820718"/>
      </dsp:txXfrm>
    </dsp:sp>
    <dsp:sp modelId="{6032E6B2-7261-BF46-8EDF-03BF411331D5}">
      <dsp:nvSpPr>
        <dsp:cNvPr id="0" name=""/>
        <dsp:cNvSpPr/>
      </dsp:nvSpPr>
      <dsp:spPr>
        <a:xfrm>
          <a:off x="3740534" y="2524640"/>
          <a:ext cx="3034531" cy="18207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kern="1200" dirty="0"/>
            <a:t>Social Justice is at risk</a:t>
          </a:r>
        </a:p>
      </dsp:txBody>
      <dsp:txXfrm>
        <a:off x="3740534"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A7D12-05A2-4BA0-AC31-9FBB57CC24F1}">
      <dsp:nvSpPr>
        <dsp:cNvPr id="0" name=""/>
        <dsp:cNvSpPr/>
      </dsp:nvSpPr>
      <dsp:spPr>
        <a:xfrm>
          <a:off x="0" y="1727"/>
          <a:ext cx="521930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471D91-8C9D-44BE-A93C-9103C7D1B4EC}">
      <dsp:nvSpPr>
        <dsp:cNvPr id="0" name=""/>
        <dsp:cNvSpPr/>
      </dsp:nvSpPr>
      <dsp:spPr>
        <a:xfrm>
          <a:off x="0" y="1727"/>
          <a:ext cx="5219307" cy="117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Community residents must not view law enforcement members as a threat</a:t>
          </a:r>
        </a:p>
      </dsp:txBody>
      <dsp:txXfrm>
        <a:off x="0" y="1727"/>
        <a:ext cx="5219307" cy="1177985"/>
      </dsp:txXfrm>
    </dsp:sp>
    <dsp:sp modelId="{03D055B5-228E-4014-9565-0AE1593245E7}">
      <dsp:nvSpPr>
        <dsp:cNvPr id="0" name=""/>
        <dsp:cNvSpPr/>
      </dsp:nvSpPr>
      <dsp:spPr>
        <a:xfrm>
          <a:off x="0" y="1179712"/>
          <a:ext cx="5219307" cy="0"/>
        </a:xfrm>
        <a:prstGeom prst="line">
          <a:avLst/>
        </a:prstGeom>
        <a:gradFill rotWithShape="0">
          <a:gsLst>
            <a:gs pos="0">
              <a:schemeClr val="accent2">
                <a:hueOff val="-419062"/>
                <a:satOff val="-4829"/>
                <a:lumOff val="1079"/>
                <a:alphaOff val="0"/>
                <a:satMod val="103000"/>
                <a:lumMod val="102000"/>
                <a:tint val="94000"/>
              </a:schemeClr>
            </a:gs>
            <a:gs pos="50000">
              <a:schemeClr val="accent2">
                <a:hueOff val="-419062"/>
                <a:satOff val="-4829"/>
                <a:lumOff val="1079"/>
                <a:alphaOff val="0"/>
                <a:satMod val="110000"/>
                <a:lumMod val="100000"/>
                <a:shade val="100000"/>
              </a:schemeClr>
            </a:gs>
            <a:gs pos="100000">
              <a:schemeClr val="accent2">
                <a:hueOff val="-419062"/>
                <a:satOff val="-4829"/>
                <a:lumOff val="1079"/>
                <a:alphaOff val="0"/>
                <a:lumMod val="99000"/>
                <a:satMod val="120000"/>
                <a:shade val="78000"/>
              </a:schemeClr>
            </a:gs>
          </a:gsLst>
          <a:lin ang="5400000" scaled="0"/>
        </a:gradFill>
        <a:ln w="6350" cap="flat" cmpd="sng" algn="ctr">
          <a:solidFill>
            <a:schemeClr val="accent2">
              <a:hueOff val="-419062"/>
              <a:satOff val="-4829"/>
              <a:lumOff val="107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780916-7288-4BF8-AD32-25E8332695D6}">
      <dsp:nvSpPr>
        <dsp:cNvPr id="0" name=""/>
        <dsp:cNvSpPr/>
      </dsp:nvSpPr>
      <dsp:spPr>
        <a:xfrm>
          <a:off x="0" y="1179712"/>
          <a:ext cx="5219307" cy="117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Law enforcement members must not view community residents as a threat</a:t>
          </a:r>
        </a:p>
      </dsp:txBody>
      <dsp:txXfrm>
        <a:off x="0" y="1179712"/>
        <a:ext cx="5219307" cy="1177985"/>
      </dsp:txXfrm>
    </dsp:sp>
    <dsp:sp modelId="{53EE00AB-E72A-45E3-8C5C-A682F9679931}">
      <dsp:nvSpPr>
        <dsp:cNvPr id="0" name=""/>
        <dsp:cNvSpPr/>
      </dsp:nvSpPr>
      <dsp:spPr>
        <a:xfrm>
          <a:off x="0" y="2357697"/>
          <a:ext cx="5219307" cy="0"/>
        </a:xfrm>
        <a:prstGeom prst="line">
          <a:avLst/>
        </a:prstGeom>
        <a:gradFill rotWithShape="0">
          <a:gsLst>
            <a:gs pos="0">
              <a:schemeClr val="accent2">
                <a:hueOff val="-838123"/>
                <a:satOff val="-9658"/>
                <a:lumOff val="2159"/>
                <a:alphaOff val="0"/>
                <a:satMod val="103000"/>
                <a:lumMod val="102000"/>
                <a:tint val="94000"/>
              </a:schemeClr>
            </a:gs>
            <a:gs pos="50000">
              <a:schemeClr val="accent2">
                <a:hueOff val="-838123"/>
                <a:satOff val="-9658"/>
                <a:lumOff val="2159"/>
                <a:alphaOff val="0"/>
                <a:satMod val="110000"/>
                <a:lumMod val="100000"/>
                <a:shade val="100000"/>
              </a:schemeClr>
            </a:gs>
            <a:gs pos="100000">
              <a:schemeClr val="accent2">
                <a:hueOff val="-838123"/>
                <a:satOff val="-9658"/>
                <a:lumOff val="2159"/>
                <a:alphaOff val="0"/>
                <a:lumMod val="99000"/>
                <a:satMod val="120000"/>
                <a:shade val="78000"/>
              </a:schemeClr>
            </a:gs>
          </a:gsLst>
          <a:lin ang="5400000" scaled="0"/>
        </a:gradFill>
        <a:ln w="6350" cap="flat" cmpd="sng" algn="ctr">
          <a:solidFill>
            <a:schemeClr val="accent2">
              <a:hueOff val="-838123"/>
              <a:satOff val="-9658"/>
              <a:lumOff val="21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46A9CA-EF00-4959-96C8-D27A4BB01D82}">
      <dsp:nvSpPr>
        <dsp:cNvPr id="0" name=""/>
        <dsp:cNvSpPr/>
      </dsp:nvSpPr>
      <dsp:spPr>
        <a:xfrm>
          <a:off x="0" y="2357697"/>
          <a:ext cx="5219307" cy="117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Mutual respect must be a part of every interaction</a:t>
          </a:r>
        </a:p>
      </dsp:txBody>
      <dsp:txXfrm>
        <a:off x="0" y="2357697"/>
        <a:ext cx="5219307" cy="11779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6" tIns="46577" rIns="93156" bIns="4657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56" tIns="46577" rIns="93156" bIns="46577" rtlCol="0"/>
          <a:lstStyle>
            <a:lvl1pPr algn="r">
              <a:defRPr sz="1200"/>
            </a:lvl1pPr>
          </a:lstStyle>
          <a:p>
            <a:fld id="{3C311A2F-449E-4946-9D0A-74C3AFAFCAEF}" type="datetimeFigureOut">
              <a:rPr lang="en-US" smtClean="0"/>
              <a:t>10/5/2024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6" tIns="46577" rIns="93156" bIns="46577"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56" tIns="46577" rIns="93156"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6" tIns="46577" rIns="93156"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56" tIns="46577" rIns="93156" bIns="46577" rtlCol="0" anchor="b"/>
          <a:lstStyle>
            <a:lvl1pPr algn="r">
              <a:defRPr sz="1200"/>
            </a:lvl1pPr>
          </a:lstStyle>
          <a:p>
            <a:fld id="{BC840A79-1143-4E29-960E-BF1D9439A416}" type="slidenum">
              <a:rPr lang="en-US" smtClean="0"/>
              <a:t>‹#›</a:t>
            </a:fld>
            <a:endParaRPr lang="en-US" dirty="0"/>
          </a:p>
        </p:txBody>
      </p:sp>
    </p:spTree>
    <p:extLst>
      <p:ext uri="{BB962C8B-B14F-4D97-AF65-F5344CB8AC3E}">
        <p14:creationId xmlns:p14="http://schemas.microsoft.com/office/powerpoint/2010/main" val="55000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265059-1E60-4B6A-BD89-3024D15440F6}" type="slidenum">
              <a:rPr lang="en-US" smtClean="0"/>
              <a:pPr/>
              <a:t>17</a:t>
            </a:fld>
            <a:endParaRPr lang="en-US" dirty="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D2DF48-3006-4B1E-B0DE-43AF4029D183}" type="slidenum">
              <a:rPr lang="en-US" smtClean="0"/>
              <a:pPr/>
              <a:t>18</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435F-2A48-4D72-9445-EB8E3BD0AD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9E00E-13F1-4F0B-AF51-BAB612F4B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07BEC-3576-432B-B3B1-130982E716BA}"/>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2C64CB43-BFAA-49A9-806F-A2080EBBBB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C07B97-4A59-40BD-8C71-6E00FCDA5330}"/>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234906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B656-F657-4B1A-8068-9E2C20058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7628F-6682-4DD9-B684-F4873C36C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74AED-A65B-4B35-8A30-6502B81528FF}"/>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8A74E7EA-117B-4753-A624-7ACCA99A50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F15EF8-764D-46E5-9BE9-4F204D2E03F6}"/>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402750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9807A-E747-41BF-AC35-035C737145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61EEC-092B-4F93-B800-814814C9E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D31C6-23BA-47ED-A3A3-41227D5823E8}"/>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AB233248-E3FE-4469-A039-4C85BEA608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3B15A7-7BE5-4E40-AE74-5D079214E6F3}"/>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145791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C9A0-1777-459F-9B9A-F918C71AD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8E612-7695-4528-86C7-D25823E20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50B90-EE80-433A-B665-DFF5D315AF36}"/>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587E1A72-5FD9-484B-814B-163206BFAA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C5FC42-62B7-427A-86E3-CAFF818A2DCC}"/>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366138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520-8DB4-40ED-BB09-C8B0A1129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E62ED-7BEE-4FB8-ADD9-30475E202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E121D-CF6B-4EB4-A1C0-CC0F18FEFB99}"/>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40C82534-C6F6-46BD-A3F2-6B677C890E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AABA69-214F-426D-98AC-39B6CF480B3E}"/>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310707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4A48-D300-459E-B5B4-DC2E7E970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7EF92-C3CA-4F02-8840-E42580AFC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D0BD8-94E5-4921-AC66-86C59CD501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3362F-28D9-4595-A3FF-193FBF29B673}"/>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6" name="Footer Placeholder 5">
            <a:extLst>
              <a:ext uri="{FF2B5EF4-FFF2-40B4-BE49-F238E27FC236}">
                <a16:creationId xmlns:a16="http://schemas.microsoft.com/office/drawing/2014/main" id="{28EB6212-BF1D-4E3D-9C0B-6487C6D741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8BE99-DC41-47AE-99B7-9A24989D2A41}"/>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225857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C3A8-DB70-4EB5-B30D-C0CBF708F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35849-3353-4150-8DEB-C312B247D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F14540-4EB0-4139-9842-38936C3C8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112A3-4FDE-4101-84AC-AFAA3A420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97750-E79E-4583-B76B-9E7157247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BEE9D-AF9C-42E8-99CC-3C7E7D4B61F5}"/>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8" name="Footer Placeholder 7">
            <a:extLst>
              <a:ext uri="{FF2B5EF4-FFF2-40B4-BE49-F238E27FC236}">
                <a16:creationId xmlns:a16="http://schemas.microsoft.com/office/drawing/2014/main" id="{22049AC4-4C50-4763-BB77-FE903E690E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3B744C-1DD2-4AEB-8758-8405BE4D288A}"/>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301865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688D-CE4C-47D9-8BAF-483562330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7C68-42ED-4534-9DC0-C74674F462E0}"/>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4" name="Footer Placeholder 3">
            <a:extLst>
              <a:ext uri="{FF2B5EF4-FFF2-40B4-BE49-F238E27FC236}">
                <a16:creationId xmlns:a16="http://schemas.microsoft.com/office/drawing/2014/main" id="{E5C0AD54-2A6B-44FA-9471-DC82CC830F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C96F45-B18B-4E85-B97F-147F4FF497A9}"/>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318746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B6619-DDCE-43DF-B44F-8627192130A9}"/>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3" name="Footer Placeholder 2">
            <a:extLst>
              <a:ext uri="{FF2B5EF4-FFF2-40B4-BE49-F238E27FC236}">
                <a16:creationId xmlns:a16="http://schemas.microsoft.com/office/drawing/2014/main" id="{3039B1FB-1369-4891-83B0-DB01F653FC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C559BC-EC73-4D8B-9263-D5C27F869E2F}"/>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163132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C85B-762C-4E36-9C5B-06B0ADAEE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83D32-C677-4D4C-9CEB-5C483B662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56D2A8-60B7-42B7-A294-BC84FC83E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7A8AD-4375-4B2A-8688-6F1D8CEAE859}"/>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6" name="Footer Placeholder 5">
            <a:extLst>
              <a:ext uri="{FF2B5EF4-FFF2-40B4-BE49-F238E27FC236}">
                <a16:creationId xmlns:a16="http://schemas.microsoft.com/office/drawing/2014/main" id="{A29D442B-4ECB-4920-91C2-9A26DBFD5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2C18E0-D4D3-4DB1-9311-84117EB57BD0}"/>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34546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14A8-BA78-4E67-8E08-506232BB8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B755A-E5E6-4877-B39B-8071320F7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BDA6456-F739-4D90-91E9-B1CA19406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1B4EF-427B-4082-A156-1AD72CB80095}"/>
              </a:ext>
            </a:extLst>
          </p:cNvPr>
          <p:cNvSpPr>
            <a:spLocks noGrp="1"/>
          </p:cNvSpPr>
          <p:nvPr>
            <p:ph type="dt" sz="half" idx="10"/>
          </p:nvPr>
        </p:nvSpPr>
        <p:spPr/>
        <p:txBody>
          <a:bodyPr/>
          <a:lstStyle/>
          <a:p>
            <a:fld id="{C662B663-3DF4-49E7-AB2E-BD0D5D3474D0}" type="datetimeFigureOut">
              <a:rPr lang="en-US" smtClean="0"/>
              <a:t>10/5/2024</a:t>
            </a:fld>
            <a:endParaRPr lang="en-US" dirty="0"/>
          </a:p>
        </p:txBody>
      </p:sp>
      <p:sp>
        <p:nvSpPr>
          <p:cNvPr id="6" name="Footer Placeholder 5">
            <a:extLst>
              <a:ext uri="{FF2B5EF4-FFF2-40B4-BE49-F238E27FC236}">
                <a16:creationId xmlns:a16="http://schemas.microsoft.com/office/drawing/2014/main" id="{2A80E60A-9A0E-4CC9-8DE8-5CD22CF553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FAB17D-FD37-4249-8BDC-50E060BB7FC1}"/>
              </a:ext>
            </a:extLst>
          </p:cNvPr>
          <p:cNvSpPr>
            <a:spLocks noGrp="1"/>
          </p:cNvSpPr>
          <p:nvPr>
            <p:ph type="sldNum" sz="quarter" idx="12"/>
          </p:nvPr>
        </p:nvSpPr>
        <p:spPr/>
        <p:txBody>
          <a:bodyPr/>
          <a:lstStyle/>
          <a:p>
            <a:fld id="{FEEDC35E-500A-4D66-9DA7-AB4324CDF6DC}" type="slidenum">
              <a:rPr lang="en-US" smtClean="0"/>
              <a:t>‹#›</a:t>
            </a:fld>
            <a:endParaRPr lang="en-US" dirty="0"/>
          </a:p>
        </p:txBody>
      </p:sp>
    </p:spTree>
    <p:extLst>
      <p:ext uri="{BB962C8B-B14F-4D97-AF65-F5344CB8AC3E}">
        <p14:creationId xmlns:p14="http://schemas.microsoft.com/office/powerpoint/2010/main" val="29588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356FE-84E4-4174-B3FD-E089E3C75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EE1DA-E93F-4B68-ADA0-97F9FC718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41634-95B7-4C6A-834C-BEC8217C3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2B663-3DF4-49E7-AB2E-BD0D5D3474D0}" type="datetimeFigureOut">
              <a:rPr lang="en-US" smtClean="0"/>
              <a:t>10/5/2024</a:t>
            </a:fld>
            <a:endParaRPr lang="en-US" dirty="0"/>
          </a:p>
        </p:txBody>
      </p:sp>
      <p:sp>
        <p:nvSpPr>
          <p:cNvPr id="5" name="Footer Placeholder 4">
            <a:extLst>
              <a:ext uri="{FF2B5EF4-FFF2-40B4-BE49-F238E27FC236}">
                <a16:creationId xmlns:a16="http://schemas.microsoft.com/office/drawing/2014/main" id="{A89DD721-D5AD-48EE-9BA7-46C7EEA3F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24F096F-8B48-4721-9F11-2ADF2A05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DC35E-500A-4D66-9DA7-AB4324CDF6DC}" type="slidenum">
              <a:rPr lang="en-US" smtClean="0"/>
              <a:t>‹#›</a:t>
            </a:fld>
            <a:endParaRPr lang="en-US" dirty="0"/>
          </a:p>
        </p:txBody>
      </p:sp>
    </p:spTree>
    <p:extLst>
      <p:ext uri="{BB962C8B-B14F-4D97-AF65-F5344CB8AC3E}">
        <p14:creationId xmlns:p14="http://schemas.microsoft.com/office/powerpoint/2010/main" val="16097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mgvjnxr6OCE?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fastercapital.com/topics/promoting-community-policing.html" TargetMode="External"/><Relationship Id="rId2" Type="http://schemas.openxmlformats.org/officeDocument/2006/relationships/hyperlink" Target="https://www.reddit.com/r/liberalgunowners/comments/1f1l3t9/how_can_"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e4N50b76cZc" TargetMode="External"/><Relationship Id="rId2" Type="http://schemas.openxmlformats.org/officeDocument/2006/relationships/hyperlink" Target="https://youtu.be/mgvjnxr6O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Jj9vD7cKUhE?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e Rise of Community Policing - ImageSoft">
            <a:extLst>
              <a:ext uri="{FF2B5EF4-FFF2-40B4-BE49-F238E27FC236}">
                <a16:creationId xmlns:a16="http://schemas.microsoft.com/office/drawing/2014/main" id="{BE976EB6-372A-31A4-0018-692AFD7FC4B2}"/>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593" b="11172"/>
          <a:stretch/>
        </p:blipFill>
        <p:spPr bwMode="auto">
          <a:xfrm>
            <a:off x="187798" y="253187"/>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AC6578-AADB-42DE-B6BD-93646EF7BAC8}"/>
              </a:ext>
            </a:extLst>
          </p:cNvPr>
          <p:cNvSpPr>
            <a:spLocks noGrp="1"/>
          </p:cNvSpPr>
          <p:nvPr>
            <p:ph type="ctrTitle"/>
          </p:nvPr>
        </p:nvSpPr>
        <p:spPr>
          <a:xfrm>
            <a:off x="1524000" y="1122362"/>
            <a:ext cx="9144000" cy="2900518"/>
          </a:xfrm>
        </p:spPr>
        <p:txBody>
          <a:bodyPr>
            <a:normAutofit/>
          </a:bodyPr>
          <a:lstStyle/>
          <a:p>
            <a:br>
              <a:rPr lang="en-US" sz="2400" b="1" dirty="0">
                <a:solidFill>
                  <a:srgbClr val="FFFFFF"/>
                </a:solidFill>
              </a:rPr>
            </a:br>
            <a:r>
              <a:rPr lang="en-US" sz="2400" b="1" dirty="0">
                <a:solidFill>
                  <a:srgbClr val="FFFFFF"/>
                </a:solidFill>
              </a:rPr>
              <a:t>Achieving Social Justice When Policing                  </a:t>
            </a:r>
            <a:br>
              <a:rPr lang="en-US" sz="2400" b="1" dirty="0">
                <a:solidFill>
                  <a:srgbClr val="FFFFFF"/>
                </a:solidFill>
              </a:rPr>
            </a:br>
            <a:r>
              <a:rPr lang="en-US" sz="2400" b="1" dirty="0">
                <a:solidFill>
                  <a:srgbClr val="FFFFFF"/>
                </a:solidFill>
              </a:rPr>
              <a:t>                   the Community </a:t>
            </a:r>
            <a:br>
              <a:rPr lang="en-US" sz="2400" b="1" dirty="0">
                <a:solidFill>
                  <a:srgbClr val="FFFFFF"/>
                </a:solidFill>
              </a:rPr>
            </a:br>
            <a:br>
              <a:rPr lang="en-US" sz="2400" b="1" dirty="0">
                <a:solidFill>
                  <a:srgbClr val="FFFFFF"/>
                </a:solidFill>
              </a:rPr>
            </a:br>
            <a:r>
              <a:rPr lang="en-US" sz="2400" i="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An Un Biased Approach : Recognizing and Re-Thinking Aggression</a:t>
            </a:r>
            <a:br>
              <a:rPr lang="en-US" sz="2400" i="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br>
              <a:rPr lang="en-US" sz="2400" dirty="0">
                <a:solidFill>
                  <a:srgbClr val="FFFFFF"/>
                </a:solidFill>
              </a:rPr>
            </a:br>
            <a:r>
              <a:rPr lang="en-US" sz="2400" b="1" dirty="0">
                <a:solidFill>
                  <a:srgbClr val="FFFFFF"/>
                </a:solidFill>
              </a:rPr>
              <a:t>Implications, Impact and Solutions </a:t>
            </a:r>
            <a:endParaRPr lang="en-US" sz="2400" dirty="0">
              <a:solidFill>
                <a:srgbClr val="FFFFFF"/>
              </a:solidFill>
            </a:endParaRPr>
          </a:p>
        </p:txBody>
      </p:sp>
      <p:sp>
        <p:nvSpPr>
          <p:cNvPr id="3" name="Subtitle 2">
            <a:extLst>
              <a:ext uri="{FF2B5EF4-FFF2-40B4-BE49-F238E27FC236}">
                <a16:creationId xmlns:a16="http://schemas.microsoft.com/office/drawing/2014/main" id="{35CAA3A5-F432-416A-BD61-88B18FCADE42}"/>
              </a:ext>
            </a:extLst>
          </p:cNvPr>
          <p:cNvSpPr>
            <a:spLocks noGrp="1"/>
          </p:cNvSpPr>
          <p:nvPr>
            <p:ph type="subTitle" idx="1"/>
          </p:nvPr>
        </p:nvSpPr>
        <p:spPr>
          <a:xfrm>
            <a:off x="1524000" y="4159404"/>
            <a:ext cx="9144000" cy="1098395"/>
          </a:xfrm>
        </p:spPr>
        <p:txBody>
          <a:bodyPr>
            <a:normAutofit/>
          </a:bodyPr>
          <a:lstStyle/>
          <a:p>
            <a:endParaRPr lang="en-US" sz="1700" dirty="0">
              <a:solidFill>
                <a:srgbClr val="FFFFFF"/>
              </a:solidFill>
            </a:endParaRPr>
          </a:p>
          <a:p>
            <a:r>
              <a:rPr lang="en-US" sz="1700" dirty="0">
                <a:solidFill>
                  <a:srgbClr val="FFFFFF"/>
                </a:solidFill>
              </a:rPr>
              <a:t>                </a:t>
            </a:r>
            <a:r>
              <a:rPr lang="en-US" sz="1800" dirty="0">
                <a:solidFill>
                  <a:srgbClr val="FFFFFF"/>
                </a:solidFill>
              </a:rPr>
              <a:t>Presented by Dr. I.L Page</a:t>
            </a:r>
          </a:p>
          <a:p>
            <a:r>
              <a:rPr lang="en-US" sz="1800" dirty="0">
                <a:solidFill>
                  <a:srgbClr val="FFFFFF"/>
                </a:solidFill>
              </a:rPr>
              <a:t>                 Albany State University</a:t>
            </a:r>
          </a:p>
        </p:txBody>
      </p:sp>
    </p:spTree>
    <p:extLst>
      <p:ext uri="{BB962C8B-B14F-4D97-AF65-F5344CB8AC3E}">
        <p14:creationId xmlns:p14="http://schemas.microsoft.com/office/powerpoint/2010/main" val="2671824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39F8C4-8372-4D5C-BCEB-BAEEC8DE13C8}"/>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       Two Factors that Influence Racism</a:t>
            </a:r>
          </a:p>
        </p:txBody>
      </p:sp>
      <p:sp>
        <p:nvSpPr>
          <p:cNvPr id="3" name="Content Placeholder 2">
            <a:extLst>
              <a:ext uri="{FF2B5EF4-FFF2-40B4-BE49-F238E27FC236}">
                <a16:creationId xmlns:a16="http://schemas.microsoft.com/office/drawing/2014/main" id="{84CF90C2-2792-410B-A38A-99B5B59ED250}"/>
              </a:ext>
            </a:extLst>
          </p:cNvPr>
          <p:cNvSpPr>
            <a:spLocks noGrp="1"/>
          </p:cNvSpPr>
          <p:nvPr>
            <p:ph sz="half" idx="1"/>
          </p:nvPr>
        </p:nvSpPr>
        <p:spPr>
          <a:xfrm>
            <a:off x="4380855" y="1412489"/>
            <a:ext cx="3427283" cy="4363844"/>
          </a:xfrm>
        </p:spPr>
        <p:txBody>
          <a:bodyPr>
            <a:normAutofit/>
          </a:bodyPr>
          <a:lstStyle/>
          <a:p>
            <a:r>
              <a:rPr lang="en-US" sz="2000" dirty="0">
                <a:solidFill>
                  <a:srgbClr val="FF0000"/>
                </a:solidFill>
              </a:rPr>
              <a:t>Prejudice</a:t>
            </a:r>
          </a:p>
          <a:p>
            <a:pPr lvl="1"/>
            <a:r>
              <a:rPr lang="en-US" sz="2000" dirty="0"/>
              <a:t>An irrational attitude toward a race or group of people based on your biases and their membership to a certain group.</a:t>
            </a:r>
          </a:p>
          <a:p>
            <a:pPr lvl="1"/>
            <a:r>
              <a:rPr lang="en-US" sz="2000" dirty="0"/>
              <a:t>Any rigid and irrational generalization about an entire category of people. </a:t>
            </a: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E6BD0FB-49D2-4C33-85A6-6ADF15E62DD5}"/>
              </a:ext>
            </a:extLst>
          </p:cNvPr>
          <p:cNvSpPr>
            <a:spLocks noGrp="1"/>
          </p:cNvSpPr>
          <p:nvPr>
            <p:ph sz="half" idx="2"/>
          </p:nvPr>
        </p:nvSpPr>
        <p:spPr>
          <a:xfrm>
            <a:off x="8451604" y="1412489"/>
            <a:ext cx="3197701" cy="4363844"/>
          </a:xfrm>
        </p:spPr>
        <p:txBody>
          <a:bodyPr>
            <a:normAutofit/>
          </a:bodyPr>
          <a:lstStyle/>
          <a:p>
            <a:r>
              <a:rPr lang="en-US" sz="2000" dirty="0">
                <a:solidFill>
                  <a:srgbClr val="FF0000"/>
                </a:solidFill>
              </a:rPr>
              <a:t>Discrimination</a:t>
            </a:r>
          </a:p>
          <a:p>
            <a:pPr lvl="1"/>
            <a:r>
              <a:rPr lang="en-US" sz="2000" dirty="0"/>
              <a:t>A behavior of unequal treatment  towards people because of their membership to a particular race or group of people.</a:t>
            </a:r>
          </a:p>
          <a:p>
            <a:pPr lvl="1"/>
            <a:r>
              <a:rPr lang="en-US" sz="2000" dirty="0"/>
              <a:t>Unequal treatment of various categories of people.  </a:t>
            </a:r>
          </a:p>
          <a:p>
            <a:endParaRPr lang="en-US" sz="2000" dirty="0"/>
          </a:p>
        </p:txBody>
      </p:sp>
    </p:spTree>
    <p:extLst>
      <p:ext uri="{BB962C8B-B14F-4D97-AF65-F5344CB8AC3E}">
        <p14:creationId xmlns:p14="http://schemas.microsoft.com/office/powerpoint/2010/main" val="136164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7039E-5E5A-4CB0-BA5C-0C07FF9B02C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It is ……………</a:t>
            </a:r>
          </a:p>
        </p:txBody>
      </p:sp>
      <p:sp>
        <p:nvSpPr>
          <p:cNvPr id="3" name="Content Placeholder 2">
            <a:extLst>
              <a:ext uri="{FF2B5EF4-FFF2-40B4-BE49-F238E27FC236}">
                <a16:creationId xmlns:a16="http://schemas.microsoft.com/office/drawing/2014/main" id="{A160B92E-FB34-4786-94FC-F10708F8C6FA}"/>
              </a:ext>
            </a:extLst>
          </p:cNvPr>
          <p:cNvSpPr>
            <a:spLocks noGrp="1"/>
          </p:cNvSpPr>
          <p:nvPr>
            <p:ph idx="1"/>
          </p:nvPr>
        </p:nvSpPr>
        <p:spPr>
          <a:xfrm>
            <a:off x="5877923" y="822251"/>
            <a:ext cx="5306084" cy="5222066"/>
          </a:xfrm>
        </p:spPr>
        <p:txBody>
          <a:bodyPr anchor="ctr">
            <a:normAutofit/>
          </a:bodyPr>
          <a:lstStyle/>
          <a:p>
            <a:pPr marL="0" indent="0">
              <a:buNone/>
            </a:pPr>
            <a:r>
              <a:rPr lang="en-US" sz="2400" dirty="0">
                <a:solidFill>
                  <a:srgbClr val="000000"/>
                </a:solidFill>
                <a:latin typeface="Balto"/>
              </a:rPr>
              <a:t>It is a mind set (that can be unconscious or conscious) of what we think about a certain group of people</a:t>
            </a:r>
          </a:p>
          <a:p>
            <a:pPr marL="0" indent="0">
              <a:buNone/>
            </a:pPr>
            <a:r>
              <a:rPr lang="en-US" sz="2400" dirty="0">
                <a:solidFill>
                  <a:srgbClr val="000000"/>
                </a:solidFill>
                <a:latin typeface="Balto"/>
              </a:rPr>
              <a:t>Institutionalized in the legal system, the political system, education system, housing industry etc.…</a:t>
            </a:r>
            <a:endParaRPr lang="en-US" sz="2400" dirty="0">
              <a:solidFill>
                <a:srgbClr val="000000"/>
              </a:solidFill>
            </a:endParaRPr>
          </a:p>
        </p:txBody>
      </p:sp>
    </p:spTree>
    <p:extLst>
      <p:ext uri="{BB962C8B-B14F-4D97-AF65-F5344CB8AC3E}">
        <p14:creationId xmlns:p14="http://schemas.microsoft.com/office/powerpoint/2010/main" val="216870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A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Online Media 1" title="How unintentional but insidious bias can be the most harmful">
            <a:hlinkClick r:id="" action="ppaction://media"/>
            <a:extLst>
              <a:ext uri="{FF2B5EF4-FFF2-40B4-BE49-F238E27FC236}">
                <a16:creationId xmlns:a16="http://schemas.microsoft.com/office/drawing/2014/main" id="{B22DDFB1-E852-40F0-BF99-E619457B6ADD}"/>
              </a:ext>
            </a:extLst>
          </p:cNvPr>
          <p:cNvPicPr>
            <a:picLocks noRot="1" noChangeAspect="1"/>
          </p:cNvPicPr>
          <p:nvPr>
            <a:videoFile r:link="rId1"/>
          </p:nvPr>
        </p:nvPicPr>
        <p:blipFill>
          <a:blip r:embed="rId4"/>
          <a:stretch>
            <a:fillRect/>
          </a:stretch>
        </p:blipFill>
        <p:spPr>
          <a:xfrm>
            <a:off x="3236181" y="1914525"/>
            <a:ext cx="5462546" cy="3072682"/>
          </a:xfrm>
          <a:prstGeom prst="rect">
            <a:avLst/>
          </a:prstGeom>
        </p:spPr>
      </p:pic>
    </p:spTree>
    <p:extLst>
      <p:ext uri="{BB962C8B-B14F-4D97-AF65-F5344CB8AC3E}">
        <p14:creationId xmlns:p14="http://schemas.microsoft.com/office/powerpoint/2010/main" val="23913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AC7F5-2485-4C59-B817-3DF566BF8977}"/>
              </a:ext>
            </a:extLst>
          </p:cNvPr>
          <p:cNvSpPr>
            <a:spLocks noGrp="1"/>
          </p:cNvSpPr>
          <p:nvPr>
            <p:ph type="title"/>
          </p:nvPr>
        </p:nvSpPr>
        <p:spPr>
          <a:xfrm>
            <a:off x="838201" y="365125"/>
            <a:ext cx="3816095" cy="1938076"/>
          </a:xfrm>
        </p:spPr>
        <p:txBody>
          <a:bodyPr>
            <a:normAutofit/>
          </a:bodyPr>
          <a:lstStyle/>
          <a:p>
            <a:r>
              <a:rPr lang="en-US" dirty="0"/>
              <a:t>Some negative examples</a:t>
            </a:r>
          </a:p>
        </p:txBody>
      </p:sp>
      <p:sp>
        <p:nvSpPr>
          <p:cNvPr id="3" name="Content Placeholder 2">
            <a:extLst>
              <a:ext uri="{FF2B5EF4-FFF2-40B4-BE49-F238E27FC236}">
                <a16:creationId xmlns:a16="http://schemas.microsoft.com/office/drawing/2014/main" id="{51F82653-058C-4374-B26E-FF8BCAA33419}"/>
              </a:ext>
            </a:extLst>
          </p:cNvPr>
          <p:cNvSpPr>
            <a:spLocks noGrp="1"/>
          </p:cNvSpPr>
          <p:nvPr>
            <p:ph idx="1"/>
          </p:nvPr>
        </p:nvSpPr>
        <p:spPr>
          <a:xfrm>
            <a:off x="838201" y="2482589"/>
            <a:ext cx="3816096" cy="3694373"/>
          </a:xfrm>
        </p:spPr>
        <p:txBody>
          <a:bodyPr>
            <a:normAutofit/>
          </a:bodyPr>
          <a:lstStyle/>
          <a:p>
            <a:r>
              <a:rPr lang="en-US" sz="1800" dirty="0">
                <a:latin typeface="Times New Roman" panose="02020603050405020304" pitchFamily="18" charset="0"/>
                <a:cs typeface="Times New Roman" panose="02020603050405020304" pitchFamily="18" charset="0"/>
              </a:rPr>
              <a:t>excessive use of force when dealing with marginalized populations </a:t>
            </a:r>
          </a:p>
          <a:p>
            <a:r>
              <a:rPr lang="en-US" sz="1800" dirty="0">
                <a:latin typeface="Times New Roman" panose="02020603050405020304" pitchFamily="18" charset="0"/>
                <a:cs typeface="Times New Roman" panose="02020603050405020304" pitchFamily="18" charset="0"/>
              </a:rPr>
              <a:t>racial profiling-- a person of color stopped because she/he is driving a luxury car </a:t>
            </a:r>
          </a:p>
          <a:p>
            <a:r>
              <a:rPr lang="en-US" sz="1800" dirty="0">
                <a:latin typeface="Times New Roman" panose="02020603050405020304" pitchFamily="18" charset="0"/>
                <a:cs typeface="Times New Roman" panose="02020603050405020304" pitchFamily="18" charset="0"/>
              </a:rPr>
              <a:t>lack of trust resulting in an aggressive or threatening tone </a:t>
            </a:r>
          </a:p>
          <a:p>
            <a:r>
              <a:rPr lang="en-US" sz="1800" dirty="0">
                <a:latin typeface="Times New Roman" panose="02020603050405020304" pitchFamily="18" charset="0"/>
                <a:cs typeface="Times New Roman" panose="02020603050405020304" pitchFamily="18" charset="0"/>
              </a:rPr>
              <a:t>community members not reporting crimes due to fear of police biased behavior </a:t>
            </a:r>
          </a:p>
        </p:txBody>
      </p:sp>
      <p:pic>
        <p:nvPicPr>
          <p:cNvPr id="2050" name="Picture 2" descr="Fighting police hi-res stock ...">
            <a:extLst>
              <a:ext uri="{FF2B5EF4-FFF2-40B4-BE49-F238E27FC236}">
                <a16:creationId xmlns:a16="http://schemas.microsoft.com/office/drawing/2014/main" id="{404A2DA9-A2F5-4A50-83D8-0F80D4735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1184"/>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Premium Photo | Riot police in helmets pushing protestors with shields  while fighting against them at rally">
            <a:extLst>
              <a:ext uri="{FF2B5EF4-FFF2-40B4-BE49-F238E27FC236}">
                <a16:creationId xmlns:a16="http://schemas.microsoft.com/office/drawing/2014/main" id="{7A11DDF4-B5B5-4018-AF97-3067040AF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92" b="1802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0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E6DC2AA-C11A-45CA-9CE2-FDE5846589C7}"/>
              </a:ext>
            </a:extLst>
          </p:cNvPr>
          <p:cNvSpPr>
            <a:spLocks noGrp="1"/>
          </p:cNvSpPr>
          <p:nvPr>
            <p:ph type="title"/>
          </p:nvPr>
        </p:nvSpPr>
        <p:spPr>
          <a:xfrm>
            <a:off x="962127" y="739807"/>
            <a:ext cx="10264697" cy="1212102"/>
          </a:xfrm>
        </p:spPr>
        <p:txBody>
          <a:bodyPr>
            <a:normAutofit/>
          </a:bodyPr>
          <a:lstStyle/>
          <a:p>
            <a:r>
              <a:rPr lang="en-US" sz="4000" dirty="0">
                <a:solidFill>
                  <a:srgbClr val="FFFFFF"/>
                </a:solidFill>
              </a:rPr>
              <a:t> Examples continue</a:t>
            </a:r>
          </a:p>
        </p:txBody>
      </p:sp>
      <p:sp>
        <p:nvSpPr>
          <p:cNvPr id="3" name="Content Placeholder 2">
            <a:extLst>
              <a:ext uri="{FF2B5EF4-FFF2-40B4-BE49-F238E27FC236}">
                <a16:creationId xmlns:a16="http://schemas.microsoft.com/office/drawing/2014/main" id="{BFD2622F-7293-4AEA-B19F-4E975DF2B216}"/>
              </a:ext>
            </a:extLst>
          </p:cNvPr>
          <p:cNvSpPr>
            <a:spLocks noGrp="1"/>
          </p:cNvSpPr>
          <p:nvPr>
            <p:ph idx="1"/>
          </p:nvPr>
        </p:nvSpPr>
        <p:spPr>
          <a:xfrm>
            <a:off x="1222645" y="2529728"/>
            <a:ext cx="10306014" cy="3905980"/>
          </a:xfrm>
        </p:spPr>
        <p:txBody>
          <a:bodyPr anchor="ctr">
            <a:normAutofit/>
          </a:bodyPr>
          <a:lstStyle/>
          <a:p>
            <a:endParaRPr lang="en-US" sz="2400" b="0" i="0" dirty="0">
              <a:effectLst/>
              <a:latin typeface="Roboto"/>
            </a:endParaRPr>
          </a:p>
          <a:p>
            <a:r>
              <a:rPr lang="en-US" sz="1800" dirty="0">
                <a:latin typeface="Times New Roman" panose="02020603050405020304" pitchFamily="18" charset="0"/>
                <a:cs typeface="Times New Roman" panose="02020603050405020304" pitchFamily="18" charset="0"/>
              </a:rPr>
              <a:t>Stop-and frisk practices. Intrusive searches of individuals without reasonable cause.</a:t>
            </a:r>
          </a:p>
          <a:p>
            <a:r>
              <a:rPr lang="en-US" sz="1800" dirty="0">
                <a:latin typeface="Times New Roman" panose="02020603050405020304" pitchFamily="18" charset="0"/>
                <a:cs typeface="Times New Roman" panose="02020603050405020304" pitchFamily="18" charset="0"/>
              </a:rPr>
              <a:t>lack of cultural sensitivity, and a perception that police are more likely to target certain demographics; often stemming from historical issues and systemic inequalities, leading to a breakdown in communication and cooperation between law enforcement and the community they serve.</a:t>
            </a:r>
            <a:r>
              <a:rPr lang="en-US" sz="1800" dirty="0"/>
              <a:t> </a:t>
            </a:r>
          </a:p>
          <a:p>
            <a:endParaRPr lang="en-US" sz="1800" b="0" i="0" dirty="0">
              <a:effectLst/>
              <a:latin typeface="Roboto"/>
            </a:endParaRPr>
          </a:p>
          <a:p>
            <a:pPr marL="0" indent="0">
              <a:buNone/>
            </a:pPr>
            <a:endParaRPr lang="en-US" sz="2400" b="0" i="0" dirty="0">
              <a:effectLst/>
              <a:latin typeface="Roboto"/>
            </a:endParaRPr>
          </a:p>
          <a:p>
            <a:endParaRPr lang="en-US" sz="2400" dirty="0">
              <a:latin typeface="Roboto"/>
            </a:endParaRPr>
          </a:p>
          <a:p>
            <a:endParaRPr lang="en-US" sz="2400" dirty="0"/>
          </a:p>
        </p:txBody>
      </p:sp>
    </p:spTree>
    <p:extLst>
      <p:ext uri="{BB962C8B-B14F-4D97-AF65-F5344CB8AC3E}">
        <p14:creationId xmlns:p14="http://schemas.microsoft.com/office/powerpoint/2010/main" val="210691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FD7D69E-34BF-65F2-DD49-6456975D6509}"/>
              </a:ext>
            </a:extLst>
          </p:cNvPr>
          <p:cNvPicPr>
            <a:picLocks noChangeAspect="1"/>
          </p:cNvPicPr>
          <p:nvPr/>
        </p:nvPicPr>
        <p:blipFill>
          <a:blip r:embed="rId2">
            <a:duotone>
              <a:schemeClr val="bg2">
                <a:shade val="45000"/>
                <a:satMod val="135000"/>
              </a:schemeClr>
              <a:prstClr val="white"/>
            </a:duotone>
          </a:blip>
          <a:srcRect t="18934" r="9091" b="4458"/>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84105-BBAC-4A3F-914A-1987C470A5C2}"/>
              </a:ext>
            </a:extLst>
          </p:cNvPr>
          <p:cNvSpPr>
            <a:spLocks noGrp="1"/>
          </p:cNvSpPr>
          <p:nvPr>
            <p:ph type="title"/>
          </p:nvPr>
        </p:nvSpPr>
        <p:spPr>
          <a:xfrm>
            <a:off x="838200" y="365125"/>
            <a:ext cx="10515600" cy="1325563"/>
          </a:xfrm>
        </p:spPr>
        <p:txBody>
          <a:bodyPr>
            <a:normAutofit/>
          </a:bodyPr>
          <a:lstStyle/>
          <a:p>
            <a:r>
              <a:rPr lang="en-US" sz="3700"/>
              <a:t>Why Should Society be Concerned about Community Policing and Community  Relationships</a:t>
            </a:r>
          </a:p>
        </p:txBody>
      </p:sp>
      <p:graphicFrame>
        <p:nvGraphicFramePr>
          <p:cNvPr id="5" name="Content Placeholder 2">
            <a:extLst>
              <a:ext uri="{FF2B5EF4-FFF2-40B4-BE49-F238E27FC236}">
                <a16:creationId xmlns:a16="http://schemas.microsoft.com/office/drawing/2014/main" id="{84A6BE46-3964-45B8-AF45-44D3C0C9275F}"/>
              </a:ext>
            </a:extLst>
          </p:cNvPr>
          <p:cNvGraphicFramePr>
            <a:graphicFrameLocks noGrp="1"/>
          </p:cNvGraphicFramePr>
          <p:nvPr>
            <p:ph idx="1"/>
            <p:extLst>
              <p:ext uri="{D42A27DB-BD31-4B8C-83A1-F6EECF244321}">
                <p14:modId xmlns:p14="http://schemas.microsoft.com/office/powerpoint/2010/main" val="5075644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84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a:extLst>
              <a:ext uri="{FF2B5EF4-FFF2-40B4-BE49-F238E27FC236}">
                <a16:creationId xmlns:a16="http://schemas.microsoft.com/office/drawing/2014/main" id="{949BF312-EC72-4D69-AC37-98CA3DB30F93}"/>
              </a:ext>
            </a:extLst>
          </p:cNvPr>
          <p:cNvSpPr txBox="1"/>
          <p:nvPr/>
        </p:nvSpPr>
        <p:spPr>
          <a:xfrm>
            <a:off x="3315031" y="1380754"/>
            <a:ext cx="5561938" cy="251351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5600" kern="1200" dirty="0">
              <a:solidFill>
                <a:schemeClr val="tx1"/>
              </a:solidFill>
              <a:latin typeface="+mj-lt"/>
              <a:ea typeface="+mj-ea"/>
              <a:cs typeface="+mj-cs"/>
            </a:endParaRPr>
          </a:p>
          <a:p>
            <a:pPr algn="ctr">
              <a:lnSpc>
                <a:spcPct val="90000"/>
              </a:lnSpc>
              <a:spcBef>
                <a:spcPct val="0"/>
              </a:spcBef>
              <a:spcAft>
                <a:spcPts val="600"/>
              </a:spcAft>
            </a:pPr>
            <a:r>
              <a:rPr lang="en-US" sz="5600" kern="1200" dirty="0">
                <a:solidFill>
                  <a:schemeClr val="tx1"/>
                </a:solidFill>
                <a:latin typeface="+mj-lt"/>
                <a:ea typeface="+mj-ea"/>
                <a:cs typeface="+mj-cs"/>
              </a:rPr>
              <a:t>Achieving Social Justice</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2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Rot="1" noChangeArrowheads="1"/>
          </p:cNvSpPr>
          <p:nvPr>
            <p:ph type="title"/>
          </p:nvPr>
        </p:nvSpPr>
        <p:spPr>
          <a:xfrm>
            <a:off x="838201" y="365125"/>
            <a:ext cx="5251316" cy="1358572"/>
          </a:xfrm>
        </p:spPr>
        <p:txBody>
          <a:bodyPr>
            <a:normAutofit/>
          </a:bodyPr>
          <a:lstStyle/>
          <a:p>
            <a:r>
              <a:rPr lang="en-US" sz="3600" b="1" dirty="0"/>
              <a:t>  What is Social        </a:t>
            </a:r>
            <a:br>
              <a:rPr lang="en-US" sz="3600" b="1" dirty="0"/>
            </a:br>
            <a:r>
              <a:rPr lang="en-US" sz="3600" b="1" dirty="0"/>
              <a:t>       Justice</a:t>
            </a:r>
          </a:p>
        </p:txBody>
      </p:sp>
      <p:sp>
        <p:nvSpPr>
          <p:cNvPr id="8195" name="Rectangle 3"/>
          <p:cNvSpPr>
            <a:spLocks noGrp="1" noRot="1" noChangeArrowheads="1"/>
          </p:cNvSpPr>
          <p:nvPr>
            <p:ph idx="1"/>
          </p:nvPr>
        </p:nvSpPr>
        <p:spPr>
          <a:xfrm>
            <a:off x="838200" y="1723697"/>
            <a:ext cx="5124586" cy="4496128"/>
          </a:xfrm>
        </p:spPr>
        <p:txBody>
          <a:bodyPr>
            <a:normAutofit fontScale="92500" lnSpcReduction="10000"/>
          </a:bodyPr>
          <a:lstStyle/>
          <a:p>
            <a:pPr marL="30163" indent="-30163">
              <a:buNone/>
            </a:pPr>
            <a:endParaRPr lang="en-US" sz="1000" dirty="0"/>
          </a:p>
          <a:p>
            <a:pPr marL="30163" indent="-30163">
              <a:buNone/>
            </a:pPr>
            <a:r>
              <a:rPr lang="en-US" sz="1400" dirty="0"/>
              <a:t>The standards we use to judge social justice may vary depending upon the situation, it may help to think of social justice in three ways: </a:t>
            </a:r>
          </a:p>
          <a:p>
            <a:pPr marL="30163" indent="-30163">
              <a:buNone/>
            </a:pPr>
            <a:endParaRPr lang="en-US" sz="1400" dirty="0"/>
          </a:p>
          <a:p>
            <a:pPr marL="1257300" lvl="1" indent="-533400"/>
            <a:r>
              <a:rPr lang="en-US" sz="1400" dirty="0"/>
              <a:t>Distributive justice refers to fair outcomes, such as human rights pay distributions.   Many people believe that there is much less distributive justice for women and minority group members because they earn far less than white males for doing the same work. </a:t>
            </a:r>
          </a:p>
          <a:p>
            <a:pPr marL="1257300" lvl="1" indent="-533400">
              <a:buNone/>
            </a:pPr>
            <a:endParaRPr lang="en-US" sz="1400" dirty="0"/>
          </a:p>
          <a:p>
            <a:pPr marL="1257300" lvl="1" indent="-533400"/>
            <a:r>
              <a:rPr lang="en-US" sz="1400" dirty="0"/>
              <a:t>Procedural justice refers to the fairness in how decisions are made. Examples might be ways to resolve conflicts or to determine allocations of resources. Many people believe that a small group of people run America. </a:t>
            </a:r>
          </a:p>
          <a:p>
            <a:pPr marL="1257300" lvl="1" indent="-533400">
              <a:buNone/>
            </a:pPr>
            <a:endParaRPr lang="en-US" sz="1400" dirty="0"/>
          </a:p>
          <a:p>
            <a:pPr marL="1257300" lvl="1" indent="-533400"/>
            <a:r>
              <a:rPr lang="en-US" sz="1400" dirty="0"/>
              <a:t>Retributive Justice refers to fair punishment and how severe it should be.  If you consider sentencing outcomes between white and black felons, you will find that black felons serve longer jail sentences for committing the same crimes and with the same prior criminal records</a:t>
            </a:r>
            <a:r>
              <a:rPr lang="en-US" sz="1400" b="1" dirty="0"/>
              <a:t>. </a:t>
            </a:r>
          </a:p>
          <a:p>
            <a:pPr marL="30163" indent="-30163">
              <a:buNone/>
            </a:pPr>
            <a:endParaRPr lang="en-US" sz="1000" b="1" dirty="0"/>
          </a:p>
        </p:txBody>
      </p:sp>
      <p:pic>
        <p:nvPicPr>
          <p:cNvPr id="8197" name="Picture 8196" descr="A vintage weighing scales">
            <a:extLst>
              <a:ext uri="{FF2B5EF4-FFF2-40B4-BE49-F238E27FC236}">
                <a16:creationId xmlns:a16="http://schemas.microsoft.com/office/drawing/2014/main" id="{B18A5CC8-DFA4-127A-4AE0-31594856D2E9}"/>
              </a:ext>
            </a:extLst>
          </p:cNvPr>
          <p:cNvPicPr>
            <a:picLocks noChangeAspect="1"/>
          </p:cNvPicPr>
          <p:nvPr/>
        </p:nvPicPr>
        <p:blipFill>
          <a:blip r:embed="rId3"/>
          <a:srcRect b="23325"/>
          <a:stretch/>
        </p:blipFill>
        <p:spPr>
          <a:xfrm>
            <a:off x="6229216"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p:cNvSpPr>
            <a:spLocks noGrp="1"/>
          </p:cNvSpPr>
          <p:nvPr>
            <p:ph type="ftr" sz="quarter" idx="11"/>
          </p:nvPr>
        </p:nvSpPr>
        <p:spPr>
          <a:xfrm>
            <a:off x="3505200" y="6356350"/>
            <a:ext cx="3429000" cy="365125"/>
          </a:xfrm>
        </p:spPr>
        <p:txBody>
          <a:bodyPr>
            <a:normAutofit/>
          </a:bodyPr>
          <a:lstStyle/>
          <a:p>
            <a:pPr algn="l">
              <a:spcAft>
                <a:spcPts val="600"/>
              </a:spcAft>
              <a:defRPr/>
            </a:pPr>
            <a:r>
              <a:rPr lang="en-US" dirty="0"/>
              <a:t>© 2011 Sage Publications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218" name="Rectangle 2"/>
          <p:cNvSpPr>
            <a:spLocks noGrp="1" noRot="1" noChangeArrowheads="1"/>
          </p:cNvSpPr>
          <p:nvPr>
            <p:ph type="title"/>
          </p:nvPr>
        </p:nvSpPr>
        <p:spPr>
          <a:xfrm>
            <a:off x="1098468" y="885651"/>
            <a:ext cx="3229803" cy="4624603"/>
          </a:xfrm>
        </p:spPr>
        <p:txBody>
          <a:bodyPr>
            <a:normAutofit/>
          </a:bodyPr>
          <a:lstStyle/>
          <a:p>
            <a:r>
              <a:rPr lang="en-US" b="1" dirty="0">
                <a:solidFill>
                  <a:srgbClr val="FFFFFF"/>
                </a:solidFill>
              </a:rPr>
              <a:t>Social Justice</a:t>
            </a:r>
            <a:r>
              <a:rPr lang="en-US" dirty="0">
                <a:solidFill>
                  <a:srgbClr val="FFFFFF"/>
                </a:solidFill>
              </a:rPr>
              <a:t> </a:t>
            </a:r>
          </a:p>
        </p:txBody>
      </p:sp>
      <p:sp>
        <p:nvSpPr>
          <p:cNvPr id="9219" name="Rectangle 3"/>
          <p:cNvSpPr>
            <a:spLocks noGrp="1" noRot="1" noChangeArrowheads="1"/>
          </p:cNvSpPr>
          <p:nvPr>
            <p:ph idx="1"/>
          </p:nvPr>
        </p:nvSpPr>
        <p:spPr>
          <a:xfrm>
            <a:off x="4978708" y="426332"/>
            <a:ext cx="6525220" cy="5710965"/>
          </a:xfrm>
        </p:spPr>
        <p:txBody>
          <a:bodyPr anchor="ctr">
            <a:normAutofit/>
          </a:bodyPr>
          <a:lstStyle/>
          <a:p>
            <a:pPr>
              <a:buFont typeface="Arial" charset="0"/>
              <a:buNone/>
            </a:pPr>
            <a:r>
              <a:rPr lang="en-US" sz="1700" dirty="0"/>
              <a:t>    </a:t>
            </a:r>
            <a:r>
              <a:rPr lang="en-US" sz="2000" dirty="0">
                <a:solidFill>
                  <a:srgbClr val="FF0000"/>
                </a:solidFill>
              </a:rPr>
              <a:t>The major issues that define social justice are as follows: </a:t>
            </a:r>
          </a:p>
          <a:p>
            <a:pPr>
              <a:buFont typeface="Arial" charset="0"/>
              <a:buNone/>
            </a:pPr>
            <a:endParaRPr lang="en-US" sz="2000" dirty="0">
              <a:solidFill>
                <a:srgbClr val="FF0000"/>
              </a:solidFill>
            </a:endParaRPr>
          </a:p>
          <a:p>
            <a:r>
              <a:rPr lang="en-US" sz="1700" dirty="0"/>
              <a:t>Dignity of people. The foundation of social justice is the belief in the inherent dignity of all people. </a:t>
            </a:r>
          </a:p>
          <a:p>
            <a:endParaRPr lang="en-US" sz="1700" dirty="0"/>
          </a:p>
          <a:p>
            <a:r>
              <a:rPr lang="en-US" sz="1700" dirty="0"/>
              <a:t>Common good and community: how we organize our society--- in economics and politics, in law and policy--- directly affects human dignity and the capacity of individuals to grow in the community. </a:t>
            </a:r>
          </a:p>
          <a:p>
            <a:endParaRPr lang="en-US" sz="1700" dirty="0"/>
          </a:p>
          <a:p>
            <a:r>
              <a:rPr lang="en-US" sz="1700" dirty="0"/>
              <a:t>The moral test for a society is how it treats its most vulnerable and poor members. </a:t>
            </a:r>
          </a:p>
          <a:p>
            <a:endParaRPr lang="en-US" sz="1700" dirty="0"/>
          </a:p>
          <a:p>
            <a:r>
              <a:rPr lang="en-US" sz="1700" dirty="0"/>
              <a:t>Rights and responsibilities: human dignity can be protected, and a healthy community can be achieved only if human rights are protected, and responsibilities are met. </a:t>
            </a:r>
          </a:p>
        </p:txBody>
      </p:sp>
      <p:sp>
        <p:nvSpPr>
          <p:cNvPr id="4" name="Footer Placeholder 3"/>
          <p:cNvSpPr>
            <a:spLocks noGrp="1"/>
          </p:cNvSpPr>
          <p:nvPr>
            <p:ph type="ftr" sz="quarter" idx="11"/>
          </p:nvPr>
        </p:nvSpPr>
        <p:spPr>
          <a:xfrm>
            <a:off x="795528" y="6382512"/>
            <a:ext cx="6757416" cy="320040"/>
          </a:xfrm>
        </p:spPr>
        <p:txBody>
          <a:bodyPr>
            <a:normAutofit/>
          </a:bodyPr>
          <a:lstStyle/>
          <a:p>
            <a:pPr algn="l">
              <a:spcAft>
                <a:spcPts val="600"/>
              </a:spcAft>
              <a:defRPr/>
            </a:pPr>
            <a:r>
              <a:rPr lang="en-US" sz="1000" dirty="0"/>
              <a:t>© 2011 Sage Publications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F899-F15E-4481-F16C-712F1A5EEA61}"/>
              </a:ext>
            </a:extLst>
          </p:cNvPr>
          <p:cNvSpPr>
            <a:spLocks noGrp="1"/>
          </p:cNvSpPr>
          <p:nvPr>
            <p:ph type="title"/>
          </p:nvPr>
        </p:nvSpPr>
        <p:spPr>
          <a:xfrm>
            <a:off x="876693" y="437323"/>
            <a:ext cx="5219307" cy="1105230"/>
          </a:xfrm>
        </p:spPr>
        <p:txBody>
          <a:bodyPr anchor="b">
            <a:normAutofit/>
          </a:bodyPr>
          <a:lstStyle/>
          <a:p>
            <a:r>
              <a:rPr lang="en-US" sz="3200" dirty="0"/>
              <a:t>Some Common Understandings</a:t>
            </a:r>
          </a:p>
        </p:txBody>
      </p:sp>
      <p:pic>
        <p:nvPicPr>
          <p:cNvPr id="2052" name="Picture 4" descr="Community Policing: A Success Story ...">
            <a:extLst>
              <a:ext uri="{FF2B5EF4-FFF2-40B4-BE49-F238E27FC236}">
                <a16:creationId xmlns:a16="http://schemas.microsoft.com/office/drawing/2014/main" id="{67F61E8F-7C9D-438C-603E-CAC0F9CDF3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9918" y="330763"/>
            <a:ext cx="4273463" cy="2843795"/>
          </a:xfrm>
          <a:prstGeom prst="rect">
            <a:avLst/>
          </a:prstGeom>
          <a:noFill/>
          <a:extLst>
            <a:ext uri="{909E8E84-426E-40DD-AFC4-6F175D3DCCD1}">
              <a14:hiddenFill xmlns:a14="http://schemas.microsoft.com/office/drawing/2010/main">
                <a:solidFill>
                  <a:srgbClr val="FFFFFF"/>
                </a:solidFill>
              </a14:hiddenFill>
            </a:ext>
          </a:extLst>
        </p:spPr>
      </p:pic>
      <p:grpSp>
        <p:nvGrpSpPr>
          <p:cNvPr id="2084" name="Group 2083">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085" name="Rectangle 2084">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6" name="Content Placeholder 2">
            <a:extLst>
              <a:ext uri="{FF2B5EF4-FFF2-40B4-BE49-F238E27FC236}">
                <a16:creationId xmlns:a16="http://schemas.microsoft.com/office/drawing/2014/main" id="{AA5DFB9B-C6CC-11DA-C893-728F7623CF16}"/>
              </a:ext>
            </a:extLst>
          </p:cNvPr>
          <p:cNvGraphicFramePr>
            <a:graphicFrameLocks noGrp="1"/>
          </p:cNvGraphicFramePr>
          <p:nvPr>
            <p:ph idx="1"/>
            <p:extLst>
              <p:ext uri="{D42A27DB-BD31-4B8C-83A1-F6EECF244321}">
                <p14:modId xmlns:p14="http://schemas.microsoft.com/office/powerpoint/2010/main" val="1661794742"/>
              </p:ext>
            </p:extLst>
          </p:nvPr>
        </p:nvGraphicFramePr>
        <p:xfrm>
          <a:off x="876692" y="2533476"/>
          <a:ext cx="5219307" cy="353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Police Community Relations Photos, Images &amp; Pictures ...">
            <a:extLst>
              <a:ext uri="{FF2B5EF4-FFF2-40B4-BE49-F238E27FC236}">
                <a16:creationId xmlns:a16="http://schemas.microsoft.com/office/drawing/2014/main" id="{B4ED7136-3B31-4672-9589-D4347F2A8F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9919" y="3683443"/>
            <a:ext cx="42734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3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2" name="Freeform: Shape 4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6" descr="Lecturer">
            <a:extLst>
              <a:ext uri="{FF2B5EF4-FFF2-40B4-BE49-F238E27FC236}">
                <a16:creationId xmlns:a16="http://schemas.microsoft.com/office/drawing/2014/main" id="{E379AC7D-382E-49F2-9835-D8F670AA9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4" name="Arc 4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8EC0E-BD09-4BB3-8C71-DBAC0BC9224C}"/>
              </a:ext>
            </a:extLst>
          </p:cNvPr>
          <p:cNvSpPr>
            <a:spLocks noGrp="1"/>
          </p:cNvSpPr>
          <p:nvPr>
            <p:ph type="title"/>
          </p:nvPr>
        </p:nvSpPr>
        <p:spPr>
          <a:xfrm>
            <a:off x="838201" y="479493"/>
            <a:ext cx="5257800" cy="1325563"/>
          </a:xfrm>
        </p:spPr>
        <p:txBody>
          <a:bodyPr>
            <a:normAutofit/>
          </a:bodyPr>
          <a:lstStyle/>
          <a:p>
            <a:r>
              <a:rPr lang="en-US" dirty="0"/>
              <a:t>Presentation Objectives</a:t>
            </a:r>
          </a:p>
        </p:txBody>
      </p:sp>
      <p:sp>
        <p:nvSpPr>
          <p:cNvPr id="3" name="Content Placeholder 2">
            <a:extLst>
              <a:ext uri="{FF2B5EF4-FFF2-40B4-BE49-F238E27FC236}">
                <a16:creationId xmlns:a16="http://schemas.microsoft.com/office/drawing/2014/main" id="{FB182DAC-291A-4B8C-AC7A-C7CC0C5BAC75}"/>
              </a:ext>
            </a:extLst>
          </p:cNvPr>
          <p:cNvSpPr>
            <a:spLocks noGrp="1"/>
          </p:cNvSpPr>
          <p:nvPr>
            <p:ph idx="1"/>
          </p:nvPr>
        </p:nvSpPr>
        <p:spPr>
          <a:xfrm>
            <a:off x="838201" y="1984443"/>
            <a:ext cx="5257800" cy="4192520"/>
          </a:xfrm>
        </p:spPr>
        <p:txBody>
          <a:bodyPr>
            <a:normAutofit/>
          </a:bodyPr>
          <a:lstStyle/>
          <a:p>
            <a:pPr eaLnBrk="1" hangingPunct="1"/>
            <a:r>
              <a:rPr lang="en-US" altLang="en-US" sz="2200" dirty="0"/>
              <a:t>Identify and understand the importance of community policing.</a:t>
            </a:r>
          </a:p>
          <a:p>
            <a:pPr eaLnBrk="1" hangingPunct="1"/>
            <a:r>
              <a:rPr lang="en-US" altLang="en-US" sz="2200" dirty="0"/>
              <a:t>What is micro aggression</a:t>
            </a:r>
          </a:p>
          <a:p>
            <a:pPr eaLnBrk="1" hangingPunct="1"/>
            <a:r>
              <a:rPr lang="en-US" altLang="en-US" sz="2200" dirty="0"/>
              <a:t>How to recognize micro aggression as a threat to community policing.</a:t>
            </a:r>
          </a:p>
          <a:p>
            <a:pPr eaLnBrk="1" hangingPunct="1"/>
            <a:r>
              <a:rPr lang="en-US" altLang="en-US" sz="2200" dirty="0"/>
              <a:t>Identify key distinct forms of micro aggression.</a:t>
            </a:r>
          </a:p>
          <a:p>
            <a:pPr eaLnBrk="1" hangingPunct="1"/>
            <a:r>
              <a:rPr lang="en-US" altLang="en-US" sz="2200" dirty="0"/>
              <a:t>Examples of some common occurrences.</a:t>
            </a:r>
          </a:p>
          <a:p>
            <a:pPr eaLnBrk="1" hangingPunct="1"/>
            <a:r>
              <a:rPr lang="en-US" altLang="en-US" sz="2200" dirty="0"/>
              <a:t>How we can begin the healing process between law enforcement and community resident.</a:t>
            </a:r>
          </a:p>
          <a:p>
            <a:endParaRPr lang="en-US" sz="2200" dirty="0"/>
          </a:p>
        </p:txBody>
      </p:sp>
    </p:spTree>
    <p:extLst>
      <p:ext uri="{BB962C8B-B14F-4D97-AF65-F5344CB8AC3E}">
        <p14:creationId xmlns:p14="http://schemas.microsoft.com/office/powerpoint/2010/main" val="205681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0FE3B6-8251-440E-BFE1-8C14F42F6DB5}"/>
              </a:ext>
            </a:extLst>
          </p:cNvPr>
          <p:cNvSpPr>
            <a:spLocks noGrp="1"/>
          </p:cNvSpPr>
          <p:nvPr>
            <p:ph type="title"/>
          </p:nvPr>
        </p:nvSpPr>
        <p:spPr>
          <a:xfrm>
            <a:off x="838200" y="485029"/>
            <a:ext cx="3494362" cy="1319917"/>
          </a:xfrm>
        </p:spPr>
        <p:txBody>
          <a:bodyPr>
            <a:normAutofit/>
          </a:bodyPr>
          <a:lstStyle/>
          <a:p>
            <a:pPr algn="r"/>
            <a:r>
              <a:rPr lang="en-US" sz="4000" dirty="0">
                <a:solidFill>
                  <a:schemeClr val="accent1"/>
                </a:solidFill>
              </a:rPr>
              <a:t>Some Solutions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6741E9-76D6-4833-AF13-015E585016DF}"/>
              </a:ext>
            </a:extLst>
          </p:cNvPr>
          <p:cNvSpPr>
            <a:spLocks noGrp="1"/>
          </p:cNvSpPr>
          <p:nvPr>
            <p:ph sz="half" idx="1"/>
          </p:nvPr>
        </p:nvSpPr>
        <p:spPr>
          <a:xfrm>
            <a:off x="4976030" y="963507"/>
            <a:ext cx="6250940" cy="2304627"/>
          </a:xfrm>
        </p:spPr>
        <p:txBody>
          <a:bodyPr anchor="b">
            <a:normAutofit fontScale="92500" lnSpcReduction="20000"/>
          </a:bodyPr>
          <a:lstStyle/>
          <a:p>
            <a:r>
              <a:rPr lang="en-US" sz="2000" dirty="0"/>
              <a:t>Self examination of our personal biases</a:t>
            </a:r>
          </a:p>
          <a:p>
            <a:r>
              <a:rPr lang="en-US" sz="2000" dirty="0"/>
              <a:t>Recognized and accept that racial, class and gender inequality exists</a:t>
            </a:r>
          </a:p>
          <a:p>
            <a:r>
              <a:rPr lang="en-US" sz="2000" dirty="0"/>
              <a:t>Understand and respect people’s differences and rights</a:t>
            </a:r>
          </a:p>
          <a:p>
            <a:r>
              <a:rPr lang="en-US" sz="2000" b="0" i="0" dirty="0">
                <a:effectLst/>
              </a:rPr>
              <a:t>On going cultural competency training for law enforcement members </a:t>
            </a:r>
            <a:r>
              <a:rPr lang="en-US" sz="2000" b="0" i="0" dirty="0">
                <a:solidFill>
                  <a:srgbClr val="333333"/>
                </a:solidFill>
                <a:effectLst/>
              </a:rPr>
              <a:t>.</a:t>
            </a:r>
            <a:endParaRPr lang="en-US" sz="2000" dirty="0"/>
          </a:p>
        </p:txBody>
      </p:sp>
      <p:sp>
        <p:nvSpPr>
          <p:cNvPr id="4" name="Content Placeholder 3">
            <a:extLst>
              <a:ext uri="{FF2B5EF4-FFF2-40B4-BE49-F238E27FC236}">
                <a16:creationId xmlns:a16="http://schemas.microsoft.com/office/drawing/2014/main" id="{0110E7BC-E007-422B-96E7-AF4DEBE8E59C}"/>
              </a:ext>
            </a:extLst>
          </p:cNvPr>
          <p:cNvSpPr>
            <a:spLocks noGrp="1"/>
          </p:cNvSpPr>
          <p:nvPr>
            <p:ph sz="half" idx="2"/>
          </p:nvPr>
        </p:nvSpPr>
        <p:spPr>
          <a:xfrm>
            <a:off x="4976030" y="3589866"/>
            <a:ext cx="6250940" cy="2304628"/>
          </a:xfrm>
        </p:spPr>
        <p:txBody>
          <a:bodyPr>
            <a:normAutofit fontScale="92500" lnSpcReduction="20000"/>
          </a:bodyPr>
          <a:lstStyle/>
          <a:p>
            <a:r>
              <a:rPr lang="en-US" sz="2000" dirty="0"/>
              <a:t>Law enforcement monthly meetings with community agencies such as neighborhood associations, civil rights associations, churches, etc.. Community churches sponsor Law Enforcement Day</a:t>
            </a:r>
          </a:p>
          <a:p>
            <a:endParaRPr lang="en-US" sz="2000" dirty="0"/>
          </a:p>
          <a:p>
            <a:r>
              <a:rPr lang="en-US" sz="2000" dirty="0"/>
              <a:t>Law enforcement members are invited to community events</a:t>
            </a:r>
          </a:p>
          <a:p>
            <a:r>
              <a:rPr lang="en-US" sz="2000" dirty="0"/>
              <a:t>Commit to attending two cultural events outside of your racial identity each year</a:t>
            </a:r>
          </a:p>
          <a:p>
            <a:endParaRPr lang="en-US" sz="2000" dirty="0"/>
          </a:p>
        </p:txBody>
      </p:sp>
      <p:pic>
        <p:nvPicPr>
          <p:cNvPr id="1026" name="Picture 2" descr="Most Americans Say Policing Needs ...">
            <a:extLst>
              <a:ext uri="{FF2B5EF4-FFF2-40B4-BE49-F238E27FC236}">
                <a16:creationId xmlns:a16="http://schemas.microsoft.com/office/drawing/2014/main" id="{BFC76377-4BC5-4D09-B589-D5DF8CA3E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11" y="1969935"/>
            <a:ext cx="3408940" cy="1926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ty Policing vs. Traditional ...">
            <a:extLst>
              <a:ext uri="{FF2B5EF4-FFF2-40B4-BE49-F238E27FC236}">
                <a16:creationId xmlns:a16="http://schemas.microsoft.com/office/drawing/2014/main" id="{AC47B207-25D1-4DF6-B1FB-8C0FD1430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11" y="4253948"/>
            <a:ext cx="3494362" cy="192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0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0FE3B6-8251-440E-BFE1-8C14F42F6DB5}"/>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Some Solutions</a:t>
            </a:r>
          </a:p>
        </p:txBody>
      </p:sp>
      <p:sp>
        <p:nvSpPr>
          <p:cNvPr id="3" name="Content Placeholder 2">
            <a:extLst>
              <a:ext uri="{FF2B5EF4-FFF2-40B4-BE49-F238E27FC236}">
                <a16:creationId xmlns:a16="http://schemas.microsoft.com/office/drawing/2014/main" id="{B26741E9-76D6-4833-AF13-015E585016DF}"/>
              </a:ext>
            </a:extLst>
          </p:cNvPr>
          <p:cNvSpPr>
            <a:spLocks noGrp="1"/>
          </p:cNvSpPr>
          <p:nvPr>
            <p:ph sz="half" idx="1"/>
          </p:nvPr>
        </p:nvSpPr>
        <p:spPr>
          <a:xfrm>
            <a:off x="4382358" y="1412488"/>
            <a:ext cx="3427283" cy="4363844"/>
          </a:xfrm>
        </p:spPr>
        <p:txBody>
          <a:bodyPr>
            <a:normAutofit/>
          </a:bodyPr>
          <a:lstStyle/>
          <a:p>
            <a:r>
              <a:rPr lang="en-US" sz="2000" dirty="0"/>
              <a:t>Recognized and accept that racial, class and gender inequality exists</a:t>
            </a:r>
          </a:p>
          <a:p>
            <a:r>
              <a:rPr lang="en-US" sz="2000" dirty="0"/>
              <a:t>Understand and respect people’s differences and rights</a:t>
            </a:r>
          </a:p>
          <a:p>
            <a:r>
              <a:rPr lang="en-US" sz="2000" b="0" i="0" dirty="0">
                <a:effectLst/>
              </a:rPr>
              <a:t>On going cultural competency training for law enforcement members .</a:t>
            </a:r>
          </a:p>
          <a:p>
            <a:endParaRPr lang="en-US" sz="2000" dirty="0"/>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110E7BC-E007-422B-96E7-AF4DEBE8E59C}"/>
              </a:ext>
            </a:extLst>
          </p:cNvPr>
          <p:cNvSpPr>
            <a:spLocks noGrp="1"/>
          </p:cNvSpPr>
          <p:nvPr>
            <p:ph sz="half" idx="2"/>
          </p:nvPr>
        </p:nvSpPr>
        <p:spPr>
          <a:xfrm>
            <a:off x="8451604" y="1412489"/>
            <a:ext cx="3197701" cy="4363844"/>
          </a:xfrm>
        </p:spPr>
        <p:txBody>
          <a:bodyPr>
            <a:normAutofit/>
          </a:bodyPr>
          <a:lstStyle/>
          <a:p>
            <a:r>
              <a:rPr lang="en-US" sz="2000" dirty="0"/>
              <a:t>Transparency of all interactions. Body cameras on at all times.</a:t>
            </a:r>
          </a:p>
          <a:p>
            <a:r>
              <a:rPr lang="en-US" sz="2000" dirty="0"/>
              <a:t>Law enforcement members are invited to community events</a:t>
            </a:r>
          </a:p>
          <a:p>
            <a:endParaRPr lang="en-US" sz="1700" dirty="0"/>
          </a:p>
        </p:txBody>
      </p:sp>
    </p:spTree>
    <p:extLst>
      <p:ext uri="{BB962C8B-B14F-4D97-AF65-F5344CB8AC3E}">
        <p14:creationId xmlns:p14="http://schemas.microsoft.com/office/powerpoint/2010/main" val="326023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Promoting Community Policing - FasterCapital">
            <a:extLst>
              <a:ext uri="{FF2B5EF4-FFF2-40B4-BE49-F238E27FC236}">
                <a16:creationId xmlns:a16="http://schemas.microsoft.com/office/drawing/2014/main" id="{E88C173E-ABEE-464C-8B54-29993434B3AD}"/>
              </a:ext>
            </a:extLst>
          </p:cNvPr>
          <p:cNvSpPr>
            <a:spLocks noChangeAspect="1" noChangeArrowheads="1"/>
          </p:cNvSpPr>
          <p:nvPr/>
        </p:nvSpPr>
        <p:spPr bwMode="auto">
          <a:xfrm>
            <a:off x="5943599" y="3276599"/>
            <a:ext cx="2635857" cy="2635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Promoting Community Policing - Public Safety: Michael Bloomberg's Commitment to Public Safety">
            <a:extLst>
              <a:ext uri="{FF2B5EF4-FFF2-40B4-BE49-F238E27FC236}">
                <a16:creationId xmlns:a16="http://schemas.microsoft.com/office/drawing/2014/main" id="{2FD69FEB-D8E7-43C2-A04F-D2781528C7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A4F7303-FB56-4D4E-85A4-CF2F1073B9D4}"/>
              </a:ext>
            </a:extLst>
          </p:cNvPr>
          <p:cNvPicPr>
            <a:picLocks noChangeAspect="1"/>
          </p:cNvPicPr>
          <p:nvPr/>
        </p:nvPicPr>
        <p:blipFill>
          <a:blip r:embed="rId2"/>
          <a:stretch>
            <a:fillRect/>
          </a:stretch>
        </p:blipFill>
        <p:spPr>
          <a:xfrm>
            <a:off x="95416" y="53670"/>
            <a:ext cx="12096584" cy="6804329"/>
          </a:xfrm>
          <a:prstGeom prst="rect">
            <a:avLst/>
          </a:prstGeom>
        </p:spPr>
      </p:pic>
    </p:spTree>
    <p:extLst>
      <p:ext uri="{BB962C8B-B14F-4D97-AF65-F5344CB8AC3E}">
        <p14:creationId xmlns:p14="http://schemas.microsoft.com/office/powerpoint/2010/main" val="203634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4070B01-02C8-4BA0-8606-875E9C2DDCF6}"/>
              </a:ext>
            </a:extLst>
          </p:cNvPr>
          <p:cNvSpPr>
            <a:spLocks noGrp="1"/>
          </p:cNvSpPr>
          <p:nvPr>
            <p:ph type="title"/>
          </p:nvPr>
        </p:nvSpPr>
        <p:spPr>
          <a:xfrm>
            <a:off x="905484" y="1065749"/>
            <a:ext cx="3748810" cy="4726502"/>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E30FDA4B-D304-45AD-9AF5-89C91BC343B9}"/>
              </a:ext>
            </a:extLst>
          </p:cNvPr>
          <p:cNvSpPr>
            <a:spLocks noGrp="1"/>
          </p:cNvSpPr>
          <p:nvPr>
            <p:ph idx="1"/>
          </p:nvPr>
        </p:nvSpPr>
        <p:spPr>
          <a:xfrm>
            <a:off x="6400800" y="713313"/>
            <a:ext cx="4953000" cy="5431376"/>
          </a:xfrm>
        </p:spPr>
        <p:txBody>
          <a:bodyPr anchor="ctr">
            <a:normAutofit fontScale="85000" lnSpcReduction="20000"/>
          </a:bodyPr>
          <a:lstStyle/>
          <a:p>
            <a:endParaRPr lang="en-US" sz="1100" b="1" dirty="0"/>
          </a:p>
          <a:p>
            <a:r>
              <a:rPr lang="en-US" sz="1600" dirty="0">
                <a:latin typeface="Times New Roman" panose="02020603050405020304" pitchFamily="18" charset="0"/>
                <a:cs typeface="Times New Roman" panose="02020603050405020304" pitchFamily="18" charset="0"/>
              </a:rPr>
              <a:t>Banks, B. M. Microaggression directed at Black college women: The </a:t>
            </a:r>
          </a:p>
          <a:p>
            <a:r>
              <a:rPr lang="en-US" sz="1600" dirty="0">
                <a:latin typeface="Times New Roman" panose="02020603050405020304" pitchFamily="18" charset="0"/>
                <a:cs typeface="Times New Roman" panose="02020603050405020304" pitchFamily="18" charset="0"/>
              </a:rPr>
              <a:t>    moderating role of racial identity and self-control depletion.</a:t>
            </a:r>
          </a:p>
          <a:p>
            <a:r>
              <a:rPr lang="en-US" sz="1600" dirty="0">
                <a:latin typeface="Times New Roman" panose="02020603050405020304" pitchFamily="18" charset="0"/>
                <a:cs typeface="Times New Roman" panose="02020603050405020304" pitchFamily="18" charset="0"/>
              </a:rPr>
              <a:t>Hall. Daniel., J.D, Ed.D. 2023, Criminal Law and Procedure 8</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ed. Cengage Publishing.</a:t>
            </a:r>
          </a:p>
          <a:p>
            <a:r>
              <a:rPr lang="en-US" sz="1600" dirty="0">
                <a:latin typeface="Times New Roman" panose="02020603050405020304" pitchFamily="18" charset="0"/>
                <a:cs typeface="Times New Roman" panose="02020603050405020304" pitchFamily="18" charset="0"/>
              </a:rPr>
              <a:t>How can we fix the relationship between police and the community?  </a:t>
            </a:r>
          </a:p>
          <a:p>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hlinkClick r:id="rId2"/>
              </a:rPr>
              <a:t>https://www.reddit.com/r/liberalgunowners/comments/1f1l3t9/how_can_</a:t>
            </a:r>
            <a:r>
              <a:rPr lang="en-US" sz="1600" i="1" dirty="0">
                <a:latin typeface="Times New Roman" panose="02020603050405020304" pitchFamily="18" charset="0"/>
                <a:cs typeface="Times New Roman" panose="02020603050405020304" pitchFamily="18" charset="0"/>
              </a:rPr>
              <a:t>       </a:t>
            </a:r>
          </a:p>
          <a:p>
            <a:r>
              <a:rPr lang="en-US" sz="1600" i="1" dirty="0">
                <a:latin typeface="Times New Roman" panose="02020603050405020304" pitchFamily="18" charset="0"/>
                <a:cs typeface="Times New Roman" panose="02020603050405020304" pitchFamily="18" charset="0"/>
              </a:rPr>
              <a:t>     we_fix_the_relationship_between_police/</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hlinkClick r:id="rId3"/>
              </a:rPr>
              <a:t>https://fastercapital.com/topics/promoting-community-policing.html</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Hudson, David., Building Trust Between Communities and Local Police. December 1, 2014. </a:t>
            </a:r>
          </a:p>
          <a:p>
            <a:r>
              <a:rPr lang="en-US" sz="1600" dirty="0">
                <a:latin typeface="Times New Roman" panose="02020603050405020304" pitchFamily="18" charset="0"/>
                <a:cs typeface="Times New Roman" panose="02020603050405020304" pitchFamily="18" charset="0"/>
              </a:rPr>
              <a:t>    whitehouse.gov</a:t>
            </a:r>
          </a:p>
          <a:p>
            <a:r>
              <a:rPr lang="en-US" sz="1600" dirty="0">
                <a:latin typeface="Times New Roman" panose="02020603050405020304" pitchFamily="18" charset="0"/>
                <a:cs typeface="Times New Roman" panose="02020603050405020304" pitchFamily="18" charset="0"/>
              </a:rPr>
              <a:t>Nadal, K. Psychologist, 62, 271-286</a:t>
            </a:r>
          </a:p>
          <a:p>
            <a:r>
              <a:rPr lang="en-US" sz="1600" dirty="0">
                <a:latin typeface="Times New Roman" panose="02020603050405020304" pitchFamily="18" charset="0"/>
                <a:cs typeface="Times New Roman" panose="02020603050405020304" pitchFamily="18" charset="0"/>
              </a:rPr>
              <a:t>Sue, D.W. Capodilupo, C. M., Torino, G.C., Bucceri, J. M., Holder, A.M., </a:t>
            </a:r>
          </a:p>
          <a:p>
            <a:r>
              <a:rPr lang="en-US" sz="1600" dirty="0">
                <a:latin typeface="Times New Roman" panose="02020603050405020304" pitchFamily="18" charset="0"/>
                <a:cs typeface="Times New Roman" panose="02020603050405020304" pitchFamily="18" charset="0"/>
              </a:rPr>
              <a:t>Sage Publishing., 2011.</a:t>
            </a:r>
          </a:p>
          <a:p>
            <a:r>
              <a:rPr lang="en-US" sz="1600" dirty="0">
                <a:latin typeface="Times New Roman" panose="02020603050405020304" pitchFamily="18" charset="0"/>
                <a:cs typeface="Times New Roman" panose="02020603050405020304" pitchFamily="18" charset="0"/>
              </a:rPr>
              <a:t>The Reverend Dr. Willard W C Ashley, Sr. Presentation Titled, </a:t>
            </a:r>
            <a:r>
              <a:rPr lang="en-US" sz="1600" i="1" dirty="0">
                <a:latin typeface="Times New Roman" panose="02020603050405020304" pitchFamily="18" charset="0"/>
                <a:cs typeface="Times New Roman" panose="02020603050405020304" pitchFamily="18" charset="0"/>
              </a:rPr>
              <a:t>Racialized Aggression     </a:t>
            </a:r>
          </a:p>
          <a:p>
            <a:pPr lvl="0" fontAlgn="base">
              <a:spcBef>
                <a:spcPct val="0"/>
              </a:spcBef>
              <a:spcAft>
                <a:spcPct val="0"/>
              </a:spcAft>
            </a:pPr>
            <a:endParaRPr lang="en-US" altLang="en-US" sz="1100" dirty="0"/>
          </a:p>
          <a:p>
            <a:endParaRPr lang="en-US" sz="1100" dirty="0"/>
          </a:p>
        </p:txBody>
      </p:sp>
    </p:spTree>
    <p:extLst>
      <p:ext uri="{BB962C8B-B14F-4D97-AF65-F5344CB8AC3E}">
        <p14:creationId xmlns:p14="http://schemas.microsoft.com/office/powerpoint/2010/main" val="175398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23F40A3-8B42-4E90-9D22-42481AF17E23}"/>
              </a:ext>
            </a:extLst>
          </p:cNvPr>
          <p:cNvSpPr>
            <a:spLocks noGrp="1"/>
          </p:cNvSpPr>
          <p:nvPr>
            <p:ph type="title"/>
          </p:nvPr>
        </p:nvSpPr>
        <p:spPr>
          <a:xfrm>
            <a:off x="838200" y="713312"/>
            <a:ext cx="4038600" cy="5431376"/>
          </a:xfrm>
        </p:spPr>
        <p:txBody>
          <a:bodyPr>
            <a:normAutofit/>
          </a:bodyPr>
          <a:lstStyle/>
          <a:p>
            <a:r>
              <a:rPr lang="en-US" dirty="0"/>
              <a:t>References </a:t>
            </a:r>
          </a:p>
        </p:txBody>
      </p:sp>
      <p:sp>
        <p:nvSpPr>
          <p:cNvPr id="3" name="Content Placeholder 2">
            <a:extLst>
              <a:ext uri="{FF2B5EF4-FFF2-40B4-BE49-F238E27FC236}">
                <a16:creationId xmlns:a16="http://schemas.microsoft.com/office/drawing/2014/main" id="{0E625EE5-2729-482E-BA17-91A61F99E45B}"/>
              </a:ext>
            </a:extLst>
          </p:cNvPr>
          <p:cNvSpPr>
            <a:spLocks noGrp="1"/>
          </p:cNvSpPr>
          <p:nvPr>
            <p:ph idx="1"/>
          </p:nvPr>
        </p:nvSpPr>
        <p:spPr>
          <a:xfrm>
            <a:off x="6095999" y="713313"/>
            <a:ext cx="5257801" cy="5431376"/>
          </a:xfrm>
        </p:spPr>
        <p:txBody>
          <a:bodyPr anchor="ctr">
            <a:normAutofit/>
          </a:bodyPr>
          <a:lstStyle/>
          <a:p>
            <a:r>
              <a:rPr lang="en-US" sz="20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Also Known as Micro Aggression,</a:t>
            </a:r>
            <a:r>
              <a:rPr lang="en-US" sz="1600" dirty="0">
                <a:latin typeface="Times New Roman" panose="02020603050405020304" pitchFamily="18" charset="0"/>
                <a:cs typeface="Times New Roman" panose="02020603050405020304" pitchFamily="18" charset="0"/>
              </a:rPr>
              <a:t> September 8, 2020. </a:t>
            </a: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2"/>
              </a:rPr>
              <a:t>https://youtu.be/mgvjnxr6OCE</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https://youtu.be/e4N50b76cZc</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Van Wormer, Katherine, Kaplan, Laura, and Juby, Cindy. 2012. Second edition.   </a:t>
            </a:r>
          </a:p>
          <a:p>
            <a:r>
              <a:rPr lang="en-US" sz="1600" i="1" dirty="0">
                <a:latin typeface="Times New Roman" panose="02020603050405020304" pitchFamily="18" charset="0"/>
                <a:cs typeface="Times New Roman" panose="02020603050405020304" pitchFamily="18" charset="0"/>
              </a:rPr>
              <a:t>     Confronting Oppression, restoring Justice: From Policy Analysis to social Action.</a:t>
            </a:r>
            <a:endParaRPr lang="en-US" sz="1600" dirty="0">
              <a:latin typeface="Times New Roman" panose="02020603050405020304" pitchFamily="18" charset="0"/>
              <a:cs typeface="Times New Roman" panose="02020603050405020304" pitchFamily="18" charset="0"/>
            </a:endParaRPr>
          </a:p>
          <a:p>
            <a:pPr lvl="0" fontAlgn="base">
              <a:spcBef>
                <a:spcPct val="0"/>
              </a:spcBef>
              <a:spcAft>
                <a:spcPct val="0"/>
              </a:spcAft>
            </a:pPr>
            <a:endParaRPr lang="en-US" altLang="en-US" sz="1600" dirty="0">
              <a:latin typeface="Times New Roman" panose="02020603050405020304" pitchFamily="18" charset="0"/>
              <a:cs typeface="Times New Roman" panose="02020603050405020304" pitchFamily="18" charset="0"/>
            </a:endParaRPr>
          </a:p>
          <a:p>
            <a:pPr fontAlgn="base">
              <a:spcBef>
                <a:spcPct val="0"/>
              </a:spcBef>
              <a:spcAft>
                <a:spcPct val="0"/>
              </a:spcAft>
            </a:pPr>
            <a:r>
              <a:rPr lang="en-US" sz="1600" dirty="0">
                <a:latin typeface="Times New Roman" panose="02020603050405020304" pitchFamily="18" charset="0"/>
                <a:cs typeface="Times New Roman" panose="02020603050405020304" pitchFamily="18" charset="0"/>
              </a:rPr>
              <a:t>Wikipedia, Micro Aggression meaning and ways.</a:t>
            </a:r>
          </a:p>
          <a:p>
            <a:endParaRPr lang="en-US" sz="2000" dirty="0"/>
          </a:p>
        </p:txBody>
      </p:sp>
    </p:spTree>
    <p:extLst>
      <p:ext uri="{BB962C8B-B14F-4D97-AF65-F5344CB8AC3E}">
        <p14:creationId xmlns:p14="http://schemas.microsoft.com/office/powerpoint/2010/main" val="70971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4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 name="Freeform: Shape 5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2" name="Freeform: Shape 5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3" name="Freeform: Shape 5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4" name="Freeform: Shape 5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5" name="Freeform: Shape 5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6" name="Freeform: Shape 5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7" name="Freeform: Shape 5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FE6FEB0B-0F75-952A-E54A-ECA58F1B97A3}"/>
              </a:ext>
            </a:extLst>
          </p:cNvPr>
          <p:cNvSpPr>
            <a:spLocks noGrp="1"/>
          </p:cNvSpPr>
          <p:nvPr>
            <p:ph type="title"/>
          </p:nvPr>
        </p:nvSpPr>
        <p:spPr>
          <a:xfrm>
            <a:off x="786385" y="841248"/>
            <a:ext cx="3515244" cy="4571011"/>
          </a:xfrm>
        </p:spPr>
        <p:txBody>
          <a:bodyPr anchor="ctr">
            <a:normAutofit/>
          </a:bodyPr>
          <a:lstStyle/>
          <a:p>
            <a:r>
              <a:rPr lang="en-US" sz="4800" dirty="0">
                <a:solidFill>
                  <a:schemeClr val="bg1"/>
                </a:solidFill>
              </a:rPr>
              <a:t>What is Community Policing</a:t>
            </a:r>
          </a:p>
        </p:txBody>
      </p:sp>
      <p:graphicFrame>
        <p:nvGraphicFramePr>
          <p:cNvPr id="7" name="Content Placeholder 2">
            <a:extLst>
              <a:ext uri="{FF2B5EF4-FFF2-40B4-BE49-F238E27FC236}">
                <a16:creationId xmlns:a16="http://schemas.microsoft.com/office/drawing/2014/main" id="{3A67EDC8-E91B-44EF-3B80-12BA9BA41046}"/>
              </a:ext>
            </a:extLst>
          </p:cNvPr>
          <p:cNvGraphicFramePr>
            <a:graphicFrameLocks noGrp="1"/>
          </p:cNvGraphicFramePr>
          <p:nvPr>
            <p:ph idx="1"/>
            <p:extLst>
              <p:ext uri="{D42A27DB-BD31-4B8C-83A1-F6EECF244321}">
                <p14:modId xmlns:p14="http://schemas.microsoft.com/office/powerpoint/2010/main" val="166714915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37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D3F8C-7767-6E34-C249-F21D53DFBC79}"/>
              </a:ext>
            </a:extLst>
          </p:cNvPr>
          <p:cNvSpPr>
            <a:spLocks noGrp="1"/>
          </p:cNvSpPr>
          <p:nvPr>
            <p:ph type="title"/>
          </p:nvPr>
        </p:nvSpPr>
        <p:spPr>
          <a:xfrm>
            <a:off x="838200" y="557188"/>
            <a:ext cx="10515600" cy="1133499"/>
          </a:xfrm>
        </p:spPr>
        <p:txBody>
          <a:bodyPr>
            <a:normAutofit/>
          </a:bodyPr>
          <a:lstStyle/>
          <a:p>
            <a:pPr algn="ctr"/>
            <a:r>
              <a:rPr lang="en-US" sz="5200" dirty="0"/>
              <a:t>Goal of Community Policing</a:t>
            </a:r>
          </a:p>
        </p:txBody>
      </p:sp>
      <p:graphicFrame>
        <p:nvGraphicFramePr>
          <p:cNvPr id="5" name="Content Placeholder 2">
            <a:extLst>
              <a:ext uri="{FF2B5EF4-FFF2-40B4-BE49-F238E27FC236}">
                <a16:creationId xmlns:a16="http://schemas.microsoft.com/office/drawing/2014/main" id="{5976BFAA-4EA8-DA62-7FA5-006671C99BFF}"/>
              </a:ext>
            </a:extLst>
          </p:cNvPr>
          <p:cNvGraphicFramePr>
            <a:graphicFrameLocks noGrp="1"/>
          </p:cNvGraphicFramePr>
          <p:nvPr>
            <p:ph idx="1"/>
            <p:extLst>
              <p:ext uri="{D42A27DB-BD31-4B8C-83A1-F6EECF244321}">
                <p14:modId xmlns:p14="http://schemas.microsoft.com/office/powerpoint/2010/main" val="21049053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40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82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B2FC70-C1C8-02B0-F84A-DF5AED4DF35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The Issue of Concern</a:t>
            </a:r>
          </a:p>
        </p:txBody>
      </p:sp>
      <p:pic>
        <p:nvPicPr>
          <p:cNvPr id="4" name="Online Media 3" title="Do Americans trust the police?">
            <a:hlinkClick r:id="" action="ppaction://media"/>
            <a:extLst>
              <a:ext uri="{FF2B5EF4-FFF2-40B4-BE49-F238E27FC236}">
                <a16:creationId xmlns:a16="http://schemas.microsoft.com/office/drawing/2014/main" id="{84414379-CAAD-7F1D-4737-FD7028D9EE9C}"/>
              </a:ext>
            </a:extLst>
          </p:cNvPr>
          <p:cNvPicPr>
            <a:picLocks noGrp="1" noRot="1" noChangeAspect="1"/>
          </p:cNvPicPr>
          <p:nvPr>
            <p:ph idx="1"/>
            <a:videoFile r:link="rId1"/>
          </p:nvPr>
        </p:nvPicPr>
        <p:blipFill>
          <a:blip r:embed="rId3"/>
          <a:stretch>
            <a:fillRect/>
          </a:stretch>
        </p:blipFill>
        <p:spPr>
          <a:xfrm>
            <a:off x="4207933" y="1353809"/>
            <a:ext cx="7347537" cy="4151358"/>
          </a:xfrm>
          <a:prstGeom prst="rect">
            <a:avLst/>
          </a:prstGeom>
        </p:spPr>
      </p:pic>
    </p:spTree>
    <p:extLst>
      <p:ext uri="{BB962C8B-B14F-4D97-AF65-F5344CB8AC3E}">
        <p14:creationId xmlns:p14="http://schemas.microsoft.com/office/powerpoint/2010/main" val="9475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8ABC357-C457-CF95-471F-6B74049C2950}"/>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Perspectives leading to Distrust</a:t>
            </a:r>
          </a:p>
        </p:txBody>
      </p:sp>
      <p:sp>
        <p:nvSpPr>
          <p:cNvPr id="5" name="Content Placeholder 4">
            <a:extLst>
              <a:ext uri="{FF2B5EF4-FFF2-40B4-BE49-F238E27FC236}">
                <a16:creationId xmlns:a16="http://schemas.microsoft.com/office/drawing/2014/main" id="{146EBA62-82A5-BC8C-02BA-1CBF1697C74C}"/>
              </a:ext>
            </a:extLst>
          </p:cNvPr>
          <p:cNvSpPr>
            <a:spLocks noGrp="1"/>
          </p:cNvSpPr>
          <p:nvPr>
            <p:ph sz="half" idx="1"/>
          </p:nvPr>
        </p:nvSpPr>
        <p:spPr>
          <a:xfrm>
            <a:off x="4382358" y="879752"/>
            <a:ext cx="3427283" cy="4363844"/>
          </a:xfrm>
        </p:spPr>
        <p:txBody>
          <a:bodyPr>
            <a:normAutofit/>
          </a:bodyPr>
          <a:lstStyle/>
          <a:p>
            <a:r>
              <a:rPr lang="en-US" sz="2000" dirty="0"/>
              <a:t>Community Perspective</a:t>
            </a:r>
          </a:p>
          <a:p>
            <a:pPr lvl="1"/>
            <a:r>
              <a:rPr lang="en-US" sz="2000" dirty="0"/>
              <a:t>Police officers have a negative view of the community and people</a:t>
            </a:r>
          </a:p>
          <a:p>
            <a:pPr lvl="1"/>
            <a:r>
              <a:rPr lang="en-US" sz="2000" dirty="0"/>
              <a:t>They over-react and mis handle situations when marginalized citizens are involved.</a:t>
            </a:r>
          </a:p>
          <a:p>
            <a:pPr lvl="1"/>
            <a:r>
              <a:rPr lang="en-US" sz="2000" dirty="0"/>
              <a:t>They are racist.</a:t>
            </a:r>
          </a:p>
          <a:p>
            <a:pPr lvl="1"/>
            <a:r>
              <a:rPr lang="en-US" sz="2000" dirty="0"/>
              <a:t>They abuse their power and authority.</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A09545F-A27A-9D34-AE1E-61B82DA3AB34}"/>
              </a:ext>
            </a:extLst>
          </p:cNvPr>
          <p:cNvSpPr>
            <a:spLocks noGrp="1"/>
          </p:cNvSpPr>
          <p:nvPr>
            <p:ph sz="half" idx="2"/>
          </p:nvPr>
        </p:nvSpPr>
        <p:spPr>
          <a:xfrm>
            <a:off x="8387994" y="879752"/>
            <a:ext cx="3197701" cy="4363844"/>
          </a:xfrm>
        </p:spPr>
        <p:txBody>
          <a:bodyPr>
            <a:normAutofit/>
          </a:bodyPr>
          <a:lstStyle/>
          <a:p>
            <a:r>
              <a:rPr lang="en-US" sz="2000" dirty="0"/>
              <a:t>Law Enforcement Perspective</a:t>
            </a:r>
          </a:p>
          <a:p>
            <a:pPr lvl="1"/>
            <a:r>
              <a:rPr lang="en-US" sz="2000" dirty="0"/>
              <a:t>Community residents do not care about their community, they will tolerate drugs use and crime.</a:t>
            </a:r>
          </a:p>
          <a:p>
            <a:pPr lvl="1"/>
            <a:r>
              <a:rPr lang="en-US" sz="2000" dirty="0"/>
              <a:t>Community residents are automatically aggressive when confronted by law enforcement.</a:t>
            </a:r>
          </a:p>
        </p:txBody>
      </p:sp>
    </p:spTree>
    <p:extLst>
      <p:ext uri="{BB962C8B-B14F-4D97-AF65-F5344CB8AC3E}">
        <p14:creationId xmlns:p14="http://schemas.microsoft.com/office/powerpoint/2010/main" val="270014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7218C3-DF59-49C6-8149-A2C7E1CF662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is Micro Aggression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225901-8FEE-44E3-82B9-82E0DE2A88F0}"/>
              </a:ext>
            </a:extLst>
          </p:cNvPr>
          <p:cNvSpPr>
            <a:spLocks noGrp="1"/>
          </p:cNvSpPr>
          <p:nvPr>
            <p:ph idx="1"/>
          </p:nvPr>
        </p:nvSpPr>
        <p:spPr>
          <a:xfrm>
            <a:off x="4447308" y="457200"/>
            <a:ext cx="6906491" cy="5719763"/>
          </a:xfrm>
        </p:spPr>
        <p:txBody>
          <a:bodyPr anchor="ctr">
            <a:normAutofit/>
          </a:bodyPr>
          <a:lstStyle/>
          <a:p>
            <a:endParaRPr lang="en-US" sz="2600" dirty="0"/>
          </a:p>
          <a:p>
            <a:r>
              <a:rPr lang="en-US" sz="2400" dirty="0">
                <a:latin typeface="Arial Nova Cond" panose="020B0506020202020204" pitchFamily="34" charset="0"/>
              </a:rPr>
              <a:t>It is subtle behavior meant to go unnoticed</a:t>
            </a:r>
          </a:p>
          <a:p>
            <a:r>
              <a:rPr lang="en-US" sz="2400" b="0" i="0" dirty="0">
                <a:effectLst/>
                <a:latin typeface="Arial Nova Cond" panose="020B0506020202020204" pitchFamily="34" charset="0"/>
              </a:rPr>
              <a:t>A statement, action, or incident regarded as an instance of indirect, subtle, or unintentional discrimination against members of a marginalized group such as a racial or ethnic minority.</a:t>
            </a:r>
          </a:p>
          <a:p>
            <a:pPr>
              <a:buFont typeface="Arial" panose="020B0604020202020204" pitchFamily="34" charset="0"/>
              <a:buChar char="•"/>
            </a:pPr>
            <a:r>
              <a:rPr lang="en-US" sz="2400" b="0" i="0" dirty="0">
                <a:effectLst/>
                <a:latin typeface="Arial Nova Cond" panose="020B0506020202020204" pitchFamily="34" charset="0"/>
              </a:rPr>
              <a:t>Indirect, subtle, or unintentional discrimination against members of a marginalized group.</a:t>
            </a:r>
          </a:p>
          <a:p>
            <a:pPr>
              <a:buFont typeface="Arial" panose="020B0604020202020204" pitchFamily="34" charset="0"/>
              <a:buChar char="•"/>
            </a:pPr>
            <a:r>
              <a:rPr lang="en-US" sz="2400" b="0" i="0" dirty="0">
                <a:effectLst/>
                <a:latin typeface="Arial Nova Cond" panose="020B0506020202020204" pitchFamily="34" charset="0"/>
              </a:rPr>
              <a:t>The everyday slights, indignities, put downs and insults that people of color, women, LGBTQ+ populations or those who are marginalized, experience in their day-to-day interactions with people.</a:t>
            </a:r>
          </a:p>
          <a:p>
            <a:endParaRPr lang="en-US" sz="2600" dirty="0"/>
          </a:p>
        </p:txBody>
      </p:sp>
    </p:spTree>
    <p:extLst>
      <p:ext uri="{BB962C8B-B14F-4D97-AF65-F5344CB8AC3E}">
        <p14:creationId xmlns:p14="http://schemas.microsoft.com/office/powerpoint/2010/main" val="314270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F65B62-93A9-4281-9884-68BF4033306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Three Distinctions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B54790-872A-4D78-B3E9-864447E617D7}"/>
              </a:ext>
            </a:extLst>
          </p:cNvPr>
          <p:cNvSpPr>
            <a:spLocks noGrp="1"/>
          </p:cNvSpPr>
          <p:nvPr>
            <p:ph idx="1"/>
          </p:nvPr>
        </p:nvSpPr>
        <p:spPr>
          <a:xfrm>
            <a:off x="4447308" y="591344"/>
            <a:ext cx="6906491" cy="5585619"/>
          </a:xfrm>
        </p:spPr>
        <p:txBody>
          <a:bodyPr anchor="ctr">
            <a:normAutofit/>
          </a:bodyPr>
          <a:lstStyle/>
          <a:p>
            <a:r>
              <a:rPr lang="en-US" sz="2400" b="0" i="0" dirty="0">
                <a:effectLst/>
                <a:latin typeface="Roboto"/>
              </a:rPr>
              <a:t>Micro aggressions occur in three distinct ways: </a:t>
            </a:r>
          </a:p>
          <a:p>
            <a:pPr marL="0" indent="0">
              <a:buNone/>
            </a:pPr>
            <a:r>
              <a:rPr lang="en-US" sz="2400" b="0" i="0" dirty="0">
                <a:effectLst/>
                <a:latin typeface="Roboto"/>
              </a:rPr>
              <a:t>          Micro assaults, Micro insults, and     </a:t>
            </a:r>
          </a:p>
          <a:p>
            <a:pPr marL="0" indent="0">
              <a:buNone/>
            </a:pPr>
            <a:r>
              <a:rPr lang="en-US" sz="2400" dirty="0">
                <a:latin typeface="Roboto"/>
              </a:rPr>
              <a:t>                    </a:t>
            </a:r>
            <a:r>
              <a:rPr lang="en-US" sz="2400" b="0" i="0" dirty="0">
                <a:effectLst/>
                <a:latin typeface="Roboto"/>
              </a:rPr>
              <a:t>Micro invalidations  </a:t>
            </a:r>
          </a:p>
          <a:p>
            <a:r>
              <a:rPr lang="en-US" sz="2400" b="0" i="0" dirty="0">
                <a:effectLst/>
                <a:latin typeface="Roboto"/>
              </a:rPr>
              <a:t>Micro assaults: are conscious, deliberate forms of discriminatory practice that are intended to harm, and most closely resemble traditional forms of discrimination.</a:t>
            </a:r>
          </a:p>
          <a:p>
            <a:r>
              <a:rPr lang="en-US" sz="2400" i="0" dirty="0">
                <a:effectLst/>
                <a:latin typeface="Roboto"/>
              </a:rPr>
              <a:t>Micro insults:</a:t>
            </a:r>
            <a:r>
              <a:rPr lang="en-US" sz="2400" b="0" i="0" dirty="0">
                <a:effectLst/>
                <a:latin typeface="Roboto"/>
              </a:rPr>
              <a:t> Verbal and nonverbal communications that subtly convey rudeness and insensitivity and demean a person's racial heritage or identity.</a:t>
            </a:r>
          </a:p>
          <a:p>
            <a:r>
              <a:rPr lang="en-US" sz="2400" b="0" i="0" dirty="0">
                <a:effectLst/>
                <a:latin typeface="Roboto"/>
              </a:rPr>
              <a:t>Micro invalidations: is when a person's comment invalidates or undermines the experiences of a certain group of people.</a:t>
            </a:r>
          </a:p>
          <a:p>
            <a:endParaRPr lang="en-US" sz="2400" dirty="0"/>
          </a:p>
        </p:txBody>
      </p:sp>
    </p:spTree>
    <p:extLst>
      <p:ext uri="{BB962C8B-B14F-4D97-AF65-F5344CB8AC3E}">
        <p14:creationId xmlns:p14="http://schemas.microsoft.com/office/powerpoint/2010/main" val="198359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9640B3-918F-4F7C-A09D-1C8D70A01825}"/>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Root of Micro Aggression </a:t>
            </a:r>
          </a:p>
        </p:txBody>
      </p:sp>
      <p:sp>
        <p:nvSpPr>
          <p:cNvPr id="3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D1162CD2-92CC-4B15-85AB-0C792B4969CF}"/>
              </a:ext>
            </a:extLst>
          </p:cNvPr>
          <p:cNvSpPr>
            <a:spLocks noGrp="1"/>
          </p:cNvSpPr>
          <p:nvPr>
            <p:ph idx="1"/>
          </p:nvPr>
        </p:nvSpPr>
        <p:spPr>
          <a:xfrm>
            <a:off x="5221862" y="1719618"/>
            <a:ext cx="5948831" cy="4334629"/>
          </a:xfrm>
        </p:spPr>
        <p:txBody>
          <a:bodyPr anchor="ctr">
            <a:normAutofit/>
          </a:bodyPr>
          <a:lstStyle/>
          <a:p>
            <a:pPr marL="0" indent="0">
              <a:buNone/>
            </a:pPr>
            <a:r>
              <a:rPr lang="en-US" sz="2400" b="1" dirty="0">
                <a:solidFill>
                  <a:srgbClr val="FEFFFF"/>
                </a:solidFill>
              </a:rPr>
              <a:t>                            Racism</a:t>
            </a:r>
          </a:p>
          <a:p>
            <a:r>
              <a:rPr lang="en-US" sz="2400" b="1" dirty="0">
                <a:solidFill>
                  <a:srgbClr val="FEFFFF"/>
                </a:solidFill>
              </a:rPr>
              <a:t> </a:t>
            </a:r>
            <a:r>
              <a:rPr lang="en-US" sz="2400" dirty="0">
                <a:solidFill>
                  <a:srgbClr val="FEFFFF"/>
                </a:solidFill>
              </a:rPr>
              <a:t>the view that certain racial or ethnic groups are biologically inferior and practices involving their domination and exploitation are therefore justified.</a:t>
            </a:r>
          </a:p>
          <a:p>
            <a:r>
              <a:rPr lang="en-US" sz="2400" b="0" i="0" dirty="0">
                <a:solidFill>
                  <a:schemeClr val="bg1"/>
                </a:solidFill>
                <a:effectLst/>
              </a:rPr>
              <a:t>the belief that different races possess distinct characteristics, abilities, or qualities, especially as to distinguish them as inferior or superior to one another</a:t>
            </a:r>
            <a:r>
              <a:rPr lang="en-US" sz="2400" b="0" i="0" dirty="0">
                <a:solidFill>
                  <a:srgbClr val="202124"/>
                </a:solidFill>
                <a:effectLst/>
              </a:rPr>
              <a:t>.</a:t>
            </a:r>
            <a:endParaRPr lang="en-US" sz="2400" dirty="0">
              <a:solidFill>
                <a:srgbClr val="FEFFFF"/>
              </a:solidFill>
            </a:endParaRPr>
          </a:p>
        </p:txBody>
      </p:sp>
    </p:spTree>
    <p:extLst>
      <p:ext uri="{BB962C8B-B14F-4D97-AF65-F5344CB8AC3E}">
        <p14:creationId xmlns:p14="http://schemas.microsoft.com/office/powerpoint/2010/main" val="420123370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1537</Words>
  <Application>Microsoft Office PowerPoint</Application>
  <PresentationFormat>Widescreen</PresentationFormat>
  <Paragraphs>144</Paragraphs>
  <Slides>24</Slides>
  <Notes>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 Nova Cond</vt:lpstr>
      <vt:lpstr>Balto</vt:lpstr>
      <vt:lpstr>Calibri</vt:lpstr>
      <vt:lpstr>Calibri Light</vt:lpstr>
      <vt:lpstr>Roboto</vt:lpstr>
      <vt:lpstr>Times New Roman</vt:lpstr>
      <vt:lpstr>Office Theme</vt:lpstr>
      <vt:lpstr> Achieving Social Justice When Policing                                      the Community   An Un Biased Approach : Recognizing and Re-Thinking Aggression  Implications, Impact and Solutions </vt:lpstr>
      <vt:lpstr>Presentation Objectives</vt:lpstr>
      <vt:lpstr>What is Community Policing</vt:lpstr>
      <vt:lpstr>Goal of Community Policing</vt:lpstr>
      <vt:lpstr>The Issue of Concern</vt:lpstr>
      <vt:lpstr>Perspectives leading to Distrust</vt:lpstr>
      <vt:lpstr>What is Micro Aggression</vt:lpstr>
      <vt:lpstr>Three Distinctions</vt:lpstr>
      <vt:lpstr>Root of Micro Aggression </vt:lpstr>
      <vt:lpstr>       Two Factors that Influence Racism</vt:lpstr>
      <vt:lpstr>It is ……………</vt:lpstr>
      <vt:lpstr>PowerPoint Presentation</vt:lpstr>
      <vt:lpstr>Some negative examples</vt:lpstr>
      <vt:lpstr> Examples continue</vt:lpstr>
      <vt:lpstr>Why Should Society be Concerned about Community Policing and Community  Relationships</vt:lpstr>
      <vt:lpstr>PowerPoint Presentation</vt:lpstr>
      <vt:lpstr>  What is Social                Justice</vt:lpstr>
      <vt:lpstr>Social Justice </vt:lpstr>
      <vt:lpstr>Some Common Understandings</vt:lpstr>
      <vt:lpstr>Some Solutions</vt:lpstr>
      <vt:lpstr>Some Solutions</vt:lpstr>
      <vt:lpstr>PowerPoint Presentation</vt:lpstr>
      <vt:lpstr>References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Achieving Social Justice When Policing                                      the Community   An Un Biased Approach : Recognizing and Re-Thinking Aggression  Implications, Impact and Solutions </dc:title>
  <dc:creator>Page, Ivan L.</dc:creator>
  <cp:lastModifiedBy>Page Page</cp:lastModifiedBy>
  <cp:revision>1</cp:revision>
  <dcterms:created xsi:type="dcterms:W3CDTF">2024-10-05T02:15:18Z</dcterms:created>
  <dcterms:modified xsi:type="dcterms:W3CDTF">2024-10-05T15:53:21Z</dcterms:modified>
</cp:coreProperties>
</file>