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1" r:id="rId6"/>
    <p:sldId id="265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</p:sldIdLst>
  <p:sldSz cx="18288000" cy="10287000"/>
  <p:notesSz cx="6858000" cy="9144000"/>
  <p:embeddedFontLst>
    <p:embeddedFont>
      <p:font typeface="Ambiguity Inline Heavy" panose="020B0A04020203020204" pitchFamily="34" charset="77"/>
      <p:regular r:id="rId21"/>
      <p:bold r:id="rId22"/>
    </p:embeddedFont>
    <p:embeddedFont>
      <p:font typeface="League Spartan" pitchFamily="2" charset="77"/>
      <p:regular r:id="rId23"/>
      <p:bold r:id="rId24"/>
    </p:embeddedFont>
    <p:embeddedFont>
      <p:font typeface="Lovelo" panose="02000000000000000000" pitchFamily="2" charset="0"/>
      <p:regular r:id="rId25"/>
      <p:bold r:id="rId26"/>
    </p:embeddedFont>
    <p:embeddedFont>
      <p:font typeface="Montserrat Classic" pitchFamily="2" charset="77"/>
      <p:regular r:id="rId27"/>
    </p:embeddedFont>
    <p:embeddedFont>
      <p:font typeface="Montserrat Light" panose="020F0302020204030204" pitchFamily="34" charset="0"/>
      <p:regular r:id="rId28"/>
      <p:italic r:id="rId29"/>
    </p:embeddedFont>
    <p:embeddedFont>
      <p:font typeface="Moontime" pitchFamily="2" charset="0"/>
      <p:regular r:id="rId30"/>
    </p:embeddedFont>
    <p:embeddedFont>
      <p:font typeface="Neoneon" panose="02000503000000000000" pitchFamily="2" charset="0"/>
      <p:regular r:id="rId31"/>
    </p:embeddedFont>
    <p:embeddedFont>
      <p:font typeface="Open Sans Bold" panose="020B0806030504020204" pitchFamily="34" charset="0"/>
      <p:regular r:id="rId32"/>
      <p:bold r:id="rId33"/>
    </p:embeddedFont>
    <p:embeddedFont>
      <p:font typeface="Poppins Medium" panose="020B060402020202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07" autoAdjust="0"/>
  </p:normalViewPr>
  <p:slideViewPr>
    <p:cSldViewPr>
      <p:cViewPr varScale="1">
        <p:scale>
          <a:sx n="70" d="100"/>
          <a:sy n="70" d="100"/>
        </p:scale>
        <p:origin x="8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https://www.menti.com/alt592mjzn9v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Ask ChatGPT, what is generative AI? </a:t>
            </a:r>
          </a:p>
          <a:p>
            <a:endParaRPr lang="en-US"/>
          </a:p>
          <a:p>
            <a:r>
              <a:rPr lang="en-US"/>
              <a:t>https://chatgpt.com/share/50428524-8487-4cfb-853f-01161c9e5ad2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Ask ChatGPT, what is generative AI? </a:t>
            </a:r>
          </a:p>
          <a:p>
            <a:endParaRPr lang="en-US"/>
          </a:p>
          <a:p>
            <a:r>
              <a:rPr lang="en-US"/>
              <a:t>https://chatgpt.com/share/50428524-8487-4cfb-853f-01161c9e5ad2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What is a prompt? </a:t>
            </a:r>
          </a:p>
          <a:p>
            <a:endParaRPr lang="en-US"/>
          </a:p>
          <a:p>
            <a:r>
              <a:rPr lang="en-US"/>
              <a:t>A prompt is a piece of text or an instruction given to a language model to guide its response or generate specific content. It acts as a starting point or context for the model to produce relevant and coherent outputs. For example, asking a question or giving a sentence to complete can be a prompt for the AI to provide an answer or continuation.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What is a prompt? </a:t>
            </a:r>
          </a:p>
          <a:p>
            <a:endParaRPr lang="en-US"/>
          </a:p>
          <a:p>
            <a:r>
              <a:rPr lang="en-US"/>
              <a:t>A prompt is a piece of text or an instruction given to a language model to guide its response or generate specific content. It acts as a starting point or context for the model to produce relevant and coherent outputs. For example, asking a question or giving a sentence to complete can be a prompt for the AI to provide an answer or continuation.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i.invideo.io/watch/7rX_bEVdcU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8.png"/><Relationship Id="rId3" Type="http://schemas.openxmlformats.org/officeDocument/2006/relationships/image" Target="../media/image28.png"/><Relationship Id="rId21" Type="http://schemas.openxmlformats.org/officeDocument/2006/relationships/image" Target="../media/image41.png"/><Relationship Id="rId7" Type="http://schemas.openxmlformats.org/officeDocument/2006/relationships/image" Target="../media/image32.png"/><Relationship Id="rId12" Type="http://schemas.openxmlformats.org/officeDocument/2006/relationships/image" Target="../media/image16.png"/><Relationship Id="rId17" Type="http://schemas.openxmlformats.org/officeDocument/2006/relationships/image" Target="../media/image37.png"/><Relationship Id="rId2" Type="http://schemas.openxmlformats.org/officeDocument/2006/relationships/image" Target="../media/image27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11.png"/><Relationship Id="rId5" Type="http://schemas.openxmlformats.org/officeDocument/2006/relationships/image" Target="../media/image30.png"/><Relationship Id="rId15" Type="http://schemas.openxmlformats.org/officeDocument/2006/relationships/image" Target="../media/image14.png"/><Relationship Id="rId23" Type="http://schemas.openxmlformats.org/officeDocument/2006/relationships/image" Target="../media/image15.png"/><Relationship Id="rId10" Type="http://schemas.openxmlformats.org/officeDocument/2006/relationships/image" Target="../media/image35.svg"/><Relationship Id="rId19" Type="http://schemas.openxmlformats.org/officeDocument/2006/relationships/image" Target="../media/image39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png"/><Relationship Id="rId2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04521" y="919940"/>
            <a:ext cx="14678958" cy="1890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31"/>
              </a:lnSpc>
            </a:pPr>
            <a:r>
              <a:rPr lang="en-US" sz="11022" dirty="0">
                <a:solidFill>
                  <a:srgbClr val="0033A0"/>
                </a:solidFill>
                <a:latin typeface="Lovelo"/>
                <a:ea typeface="Lovelo"/>
                <a:cs typeface="Lovelo"/>
                <a:sym typeface="Lovelo"/>
              </a:rPr>
              <a:t>AI in Academia: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8993326" y="1028700"/>
            <a:ext cx="12400685" cy="12400685"/>
          </a:xfrm>
          <a:custGeom>
            <a:avLst/>
            <a:gdLst/>
            <a:ahLst/>
            <a:cxnLst/>
            <a:rect l="l" t="t" r="r" b="b"/>
            <a:pathLst>
              <a:path w="12400685" h="12400685">
                <a:moveTo>
                  <a:pt x="12400685" y="0"/>
                </a:moveTo>
                <a:lnTo>
                  <a:pt x="0" y="0"/>
                </a:lnTo>
                <a:lnTo>
                  <a:pt x="0" y="12400685"/>
                </a:lnTo>
                <a:lnTo>
                  <a:pt x="12400685" y="12400685"/>
                </a:lnTo>
                <a:lnTo>
                  <a:pt x="12400685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59989" y="2604205"/>
            <a:ext cx="16242598" cy="2003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7"/>
              </a:lnSpc>
            </a:pPr>
            <a:r>
              <a:rPr lang="en-US" sz="7742" b="1" dirty="0">
                <a:solidFill>
                  <a:srgbClr val="EAAA00"/>
                </a:solidFill>
                <a:latin typeface="Ambiguity Inline Heavy"/>
                <a:ea typeface="Ambiguity Inline Heavy"/>
                <a:cs typeface="Ambiguity Inline Heavy"/>
                <a:sym typeface="Ambiguity Inline Heavy"/>
              </a:rPr>
              <a:t>Maximizing efficiency </a:t>
            </a:r>
          </a:p>
          <a:p>
            <a:pPr algn="ctr">
              <a:lnSpc>
                <a:spcPts val="7587"/>
              </a:lnSpc>
            </a:pPr>
            <a:r>
              <a:rPr lang="en-US" sz="7742" b="1" dirty="0">
                <a:solidFill>
                  <a:srgbClr val="EAAA00"/>
                </a:solidFill>
                <a:latin typeface="Ambiguity Inline Heavy"/>
                <a:ea typeface="Ambiguity Inline Heavy"/>
                <a:cs typeface="Ambiguity Inline Heavy"/>
                <a:sym typeface="Ambiguity Inline Heavy"/>
              </a:rPr>
              <a:t>and impact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31620" y="4811174"/>
            <a:ext cx="12099338" cy="2727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949" spc="294" dirty="0">
                <a:solidFill>
                  <a:srgbClr val="0033A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PRESENTED BY:</a:t>
            </a:r>
          </a:p>
          <a:p>
            <a:pPr algn="ctr">
              <a:lnSpc>
                <a:spcPts val="3569"/>
              </a:lnSpc>
            </a:pPr>
            <a:r>
              <a:rPr lang="en-US" sz="2949" spc="294" dirty="0">
                <a:solidFill>
                  <a:srgbClr val="0033A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DR. JASON ARMSTRONG, </a:t>
            </a:r>
          </a:p>
          <a:p>
            <a:pPr algn="ctr">
              <a:lnSpc>
                <a:spcPts val="3569"/>
              </a:lnSpc>
            </a:pPr>
            <a:r>
              <a:rPr lang="en-US" sz="2949" spc="294" dirty="0">
                <a:solidFill>
                  <a:srgbClr val="0033A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ALBANY STATE UNIVERSITY </a:t>
            </a:r>
          </a:p>
          <a:p>
            <a:pPr algn="ctr">
              <a:lnSpc>
                <a:spcPts val="3569"/>
              </a:lnSpc>
            </a:pPr>
            <a:r>
              <a:rPr lang="en-US" sz="2949" spc="294" dirty="0">
                <a:solidFill>
                  <a:srgbClr val="0033A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AND </a:t>
            </a:r>
          </a:p>
          <a:p>
            <a:pPr algn="ctr">
              <a:lnSpc>
                <a:spcPts val="3569"/>
              </a:lnSpc>
            </a:pPr>
            <a:r>
              <a:rPr lang="en-US" sz="2949" spc="294" dirty="0">
                <a:solidFill>
                  <a:srgbClr val="0033A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MS. LEATHA CYPRIAN, M.S.C.J., J.D., </a:t>
            </a:r>
          </a:p>
          <a:p>
            <a:pPr algn="ctr">
              <a:lnSpc>
                <a:spcPts val="3569"/>
              </a:lnSpc>
            </a:pPr>
            <a:r>
              <a:rPr lang="en-US" sz="2949" spc="294" dirty="0">
                <a:solidFill>
                  <a:srgbClr val="0033A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COLUMBUS TECHNICAL COLLEGE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68376" y="170315"/>
            <a:ext cx="17919624" cy="118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05"/>
              </a:lnSpc>
            </a:pPr>
            <a:r>
              <a:rPr lang="en-US" sz="7311" spc="146">
                <a:solidFill>
                  <a:srgbClr val="EAAA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BENEFITS OF AI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059467" y="612937"/>
            <a:ext cx="7526404" cy="8461104"/>
            <a:chOff x="0" y="0"/>
            <a:chExt cx="1057335" cy="11886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57335" cy="1188645"/>
            </a:xfrm>
            <a:custGeom>
              <a:avLst/>
              <a:gdLst/>
              <a:ahLst/>
              <a:cxnLst/>
              <a:rect l="l" t="t" r="r" b="b"/>
              <a:pathLst>
                <a:path w="1057335" h="1188645">
                  <a:moveTo>
                    <a:pt x="0" y="0"/>
                  </a:moveTo>
                  <a:lnTo>
                    <a:pt x="1057335" y="0"/>
                  </a:lnTo>
                  <a:lnTo>
                    <a:pt x="1057335" y="1188645"/>
                  </a:lnTo>
                  <a:lnTo>
                    <a:pt x="0" y="1188645"/>
                  </a:lnTo>
                  <a:close/>
                </a:path>
              </a:pathLst>
            </a:custGeom>
            <a:blipFill>
              <a:blip r:embed="rId3"/>
              <a:stretch>
                <a:fillRect l="-24945" r="-249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5510" y="1483837"/>
            <a:ext cx="8459034" cy="3281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5087" lvl="1" indent="-507543" algn="l">
              <a:lnSpc>
                <a:spcPts val="6582"/>
              </a:lnSpc>
              <a:buFont typeface="Arial"/>
              <a:buChar char="•"/>
            </a:pPr>
            <a:r>
              <a:rPr lang="en-US" sz="470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Work/Life Balance</a:t>
            </a:r>
          </a:p>
          <a:p>
            <a:pPr marL="1015087" lvl="1" indent="-507543" algn="l">
              <a:lnSpc>
                <a:spcPts val="6582"/>
              </a:lnSpc>
              <a:buFont typeface="Arial"/>
              <a:buChar char="•"/>
            </a:pPr>
            <a:r>
              <a:rPr lang="en-US" sz="470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Teaching Assistant</a:t>
            </a:r>
          </a:p>
          <a:p>
            <a:pPr marL="1015087" lvl="1" indent="-507543" algn="l">
              <a:lnSpc>
                <a:spcPts val="6582"/>
              </a:lnSpc>
              <a:buFont typeface="Arial"/>
              <a:buChar char="•"/>
            </a:pPr>
            <a:r>
              <a:rPr lang="en-US" sz="470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Research Assistant</a:t>
            </a:r>
          </a:p>
          <a:p>
            <a:pPr marL="1015087" lvl="1" indent="-507543" algn="l">
              <a:lnSpc>
                <a:spcPts val="6582"/>
              </a:lnSpc>
              <a:buFont typeface="Arial"/>
              <a:buChar char="•"/>
            </a:pPr>
            <a:r>
              <a:rPr lang="en-US" sz="470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Personal Assistant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55588" y="2284534"/>
            <a:ext cx="4817960" cy="6114809"/>
          </a:xfrm>
          <a:custGeom>
            <a:avLst/>
            <a:gdLst/>
            <a:ahLst/>
            <a:cxnLst/>
            <a:rect l="l" t="t" r="r" b="b"/>
            <a:pathLst>
              <a:path w="4817960" h="6114809">
                <a:moveTo>
                  <a:pt x="0" y="0"/>
                </a:moveTo>
                <a:lnTo>
                  <a:pt x="4817960" y="0"/>
                </a:lnTo>
                <a:lnTo>
                  <a:pt x="4817960" y="6114808"/>
                </a:lnTo>
                <a:lnTo>
                  <a:pt x="0" y="6114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42787" y="155132"/>
            <a:ext cx="17317376" cy="95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4"/>
              </a:lnSpc>
            </a:pPr>
            <a:r>
              <a:rPr lang="en-US" sz="5926" spc="118">
                <a:solidFill>
                  <a:srgbClr val="EAAA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TOOL 1: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59595" y="1198226"/>
            <a:ext cx="6844719" cy="414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0"/>
              </a:lnSpc>
            </a:pPr>
            <a:r>
              <a:rPr lang="en-US" sz="245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Vocabulary Words and Quiz using ChatGPT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35663" y="2510921"/>
            <a:ext cx="7531451" cy="606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59"/>
              </a:lnSpc>
            </a:pPr>
            <a:r>
              <a:rPr lang="en-US" sz="23934">
                <a:solidFill>
                  <a:srgbClr val="F1F235"/>
                </a:solidFill>
                <a:latin typeface="Neoneon"/>
                <a:ea typeface="Neoneon"/>
                <a:cs typeface="Neoneon"/>
                <a:sym typeface="Neoneon"/>
              </a:rPr>
              <a:t>live</a:t>
            </a:r>
          </a:p>
          <a:p>
            <a:pPr algn="ctr">
              <a:lnSpc>
                <a:spcPts val="22259"/>
              </a:lnSpc>
            </a:pPr>
            <a:r>
              <a:rPr lang="en-US" sz="23934">
                <a:solidFill>
                  <a:srgbClr val="F1F235"/>
                </a:solidFill>
                <a:latin typeface="Neoneon"/>
                <a:ea typeface="Neoneon"/>
                <a:cs typeface="Neoneon"/>
                <a:sym typeface="Neoneon"/>
              </a:rPr>
              <a:t>demo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2787" y="155132"/>
            <a:ext cx="17317376" cy="95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4"/>
              </a:lnSpc>
            </a:pPr>
            <a:r>
              <a:rPr lang="en-US" sz="5926" spc="118">
                <a:solidFill>
                  <a:srgbClr val="EAAA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TOOL 2: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67794" y="1198226"/>
            <a:ext cx="3428320" cy="414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0"/>
              </a:lnSpc>
            </a:pPr>
            <a:r>
              <a:rPr lang="en-US" sz="245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Rubric using ChatPGT</a:t>
            </a:r>
          </a:p>
        </p:txBody>
      </p:sp>
      <p:sp>
        <p:nvSpPr>
          <p:cNvPr id="5" name="Freeform 5"/>
          <p:cNvSpPr/>
          <p:nvPr/>
        </p:nvSpPr>
        <p:spPr>
          <a:xfrm>
            <a:off x="2455588" y="2284534"/>
            <a:ext cx="4817960" cy="6114809"/>
          </a:xfrm>
          <a:custGeom>
            <a:avLst/>
            <a:gdLst/>
            <a:ahLst/>
            <a:cxnLst/>
            <a:rect l="l" t="t" r="r" b="b"/>
            <a:pathLst>
              <a:path w="4817960" h="6114809">
                <a:moveTo>
                  <a:pt x="0" y="0"/>
                </a:moveTo>
                <a:lnTo>
                  <a:pt x="4817960" y="0"/>
                </a:lnTo>
                <a:lnTo>
                  <a:pt x="4817960" y="6114808"/>
                </a:lnTo>
                <a:lnTo>
                  <a:pt x="0" y="6114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435663" y="2510921"/>
            <a:ext cx="7531451" cy="606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59"/>
              </a:lnSpc>
            </a:pPr>
            <a:r>
              <a:rPr lang="en-US" sz="23934">
                <a:solidFill>
                  <a:srgbClr val="F1F235"/>
                </a:solidFill>
                <a:latin typeface="Neoneon"/>
                <a:ea typeface="Neoneon"/>
                <a:cs typeface="Neoneon"/>
                <a:sym typeface="Neoneon"/>
              </a:rPr>
              <a:t>live</a:t>
            </a:r>
          </a:p>
          <a:p>
            <a:pPr algn="ctr">
              <a:lnSpc>
                <a:spcPts val="22259"/>
              </a:lnSpc>
            </a:pPr>
            <a:r>
              <a:rPr lang="en-US" sz="23934">
                <a:solidFill>
                  <a:srgbClr val="F1F235"/>
                </a:solidFill>
                <a:latin typeface="Neoneon"/>
                <a:ea typeface="Neoneon"/>
                <a:cs typeface="Neoneon"/>
                <a:sym typeface="Neoneon"/>
              </a:rPr>
              <a:t>demo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2787" y="155132"/>
            <a:ext cx="17317376" cy="95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4"/>
              </a:lnSpc>
            </a:pPr>
            <a:r>
              <a:rPr lang="en-US" sz="5926" spc="118">
                <a:solidFill>
                  <a:srgbClr val="EAAA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TOOL 3: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40753" y="1198226"/>
            <a:ext cx="5282403" cy="414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0"/>
              </a:lnSpc>
            </a:pPr>
            <a:r>
              <a:rPr lang="en-US" sz="245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Course outline for 15 week course</a:t>
            </a:r>
          </a:p>
        </p:txBody>
      </p:sp>
      <p:sp>
        <p:nvSpPr>
          <p:cNvPr id="5" name="Freeform 5"/>
          <p:cNvSpPr/>
          <p:nvPr/>
        </p:nvSpPr>
        <p:spPr>
          <a:xfrm>
            <a:off x="2455588" y="2284534"/>
            <a:ext cx="4817960" cy="6114809"/>
          </a:xfrm>
          <a:custGeom>
            <a:avLst/>
            <a:gdLst/>
            <a:ahLst/>
            <a:cxnLst/>
            <a:rect l="l" t="t" r="r" b="b"/>
            <a:pathLst>
              <a:path w="4817960" h="6114809">
                <a:moveTo>
                  <a:pt x="0" y="0"/>
                </a:moveTo>
                <a:lnTo>
                  <a:pt x="4817960" y="0"/>
                </a:lnTo>
                <a:lnTo>
                  <a:pt x="4817960" y="6114808"/>
                </a:lnTo>
                <a:lnTo>
                  <a:pt x="0" y="6114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435663" y="2510921"/>
            <a:ext cx="7531451" cy="606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59"/>
              </a:lnSpc>
            </a:pPr>
            <a:r>
              <a:rPr lang="en-US" sz="23934">
                <a:solidFill>
                  <a:srgbClr val="F1F235"/>
                </a:solidFill>
                <a:latin typeface="Neoneon"/>
                <a:ea typeface="Neoneon"/>
                <a:cs typeface="Neoneon"/>
                <a:sym typeface="Neoneon"/>
              </a:rPr>
              <a:t>live</a:t>
            </a:r>
          </a:p>
          <a:p>
            <a:pPr algn="ctr">
              <a:lnSpc>
                <a:spcPts val="22259"/>
              </a:lnSpc>
            </a:pPr>
            <a:r>
              <a:rPr lang="en-US" sz="23934">
                <a:solidFill>
                  <a:srgbClr val="F1F235"/>
                </a:solidFill>
                <a:latin typeface="Neoneon"/>
                <a:ea typeface="Neoneon"/>
                <a:cs typeface="Neoneon"/>
                <a:sym typeface="Neoneon"/>
              </a:rPr>
              <a:t>demo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2787" y="155132"/>
            <a:ext cx="1731737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4"/>
              </a:lnSpc>
            </a:pPr>
            <a:r>
              <a:rPr lang="en-US" sz="5926" spc="118" dirty="0">
                <a:solidFill>
                  <a:srgbClr val="EAAA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TOOL 4: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08918" y="1198226"/>
            <a:ext cx="4946073" cy="414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0"/>
              </a:lnSpc>
            </a:pPr>
            <a:r>
              <a:rPr lang="en-US" sz="245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Discussion and essay prompts </a:t>
            </a:r>
          </a:p>
        </p:txBody>
      </p:sp>
      <p:sp>
        <p:nvSpPr>
          <p:cNvPr id="5" name="Freeform 5"/>
          <p:cNvSpPr/>
          <p:nvPr/>
        </p:nvSpPr>
        <p:spPr>
          <a:xfrm>
            <a:off x="2455588" y="2284534"/>
            <a:ext cx="4817960" cy="6114809"/>
          </a:xfrm>
          <a:custGeom>
            <a:avLst/>
            <a:gdLst/>
            <a:ahLst/>
            <a:cxnLst/>
            <a:rect l="l" t="t" r="r" b="b"/>
            <a:pathLst>
              <a:path w="4817960" h="6114809">
                <a:moveTo>
                  <a:pt x="0" y="0"/>
                </a:moveTo>
                <a:lnTo>
                  <a:pt x="4817960" y="0"/>
                </a:lnTo>
                <a:lnTo>
                  <a:pt x="4817960" y="6114808"/>
                </a:lnTo>
                <a:lnTo>
                  <a:pt x="0" y="6114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435663" y="2510921"/>
            <a:ext cx="7531451" cy="606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59"/>
              </a:lnSpc>
            </a:pPr>
            <a:r>
              <a:rPr lang="en-US" sz="23934">
                <a:solidFill>
                  <a:srgbClr val="F1F235"/>
                </a:solidFill>
                <a:latin typeface="Neoneon"/>
                <a:ea typeface="Neoneon"/>
                <a:cs typeface="Neoneon"/>
                <a:sym typeface="Neoneon"/>
              </a:rPr>
              <a:t>live</a:t>
            </a:r>
          </a:p>
          <a:p>
            <a:pPr algn="ctr">
              <a:lnSpc>
                <a:spcPts val="22259"/>
              </a:lnSpc>
            </a:pPr>
            <a:r>
              <a:rPr lang="en-US" sz="23934">
                <a:solidFill>
                  <a:srgbClr val="F1F235"/>
                </a:solidFill>
                <a:latin typeface="Neoneon"/>
                <a:ea typeface="Neoneon"/>
                <a:cs typeface="Neoneon"/>
                <a:sym typeface="Neoneon"/>
              </a:rPr>
              <a:t>demo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3"/>
          </p:cNvPr>
          <p:cNvSpPr/>
          <p:nvPr/>
        </p:nvSpPr>
        <p:spPr>
          <a:xfrm>
            <a:off x="0" y="419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36590" y="2119763"/>
            <a:ext cx="2266235" cy="2876237"/>
          </a:xfrm>
          <a:custGeom>
            <a:avLst/>
            <a:gdLst/>
            <a:ahLst/>
            <a:cxnLst/>
            <a:rect l="l" t="t" r="r" b="b"/>
            <a:pathLst>
              <a:path w="2266235" h="2876237">
                <a:moveTo>
                  <a:pt x="0" y="0"/>
                </a:moveTo>
                <a:lnTo>
                  <a:pt x="2266235" y="0"/>
                </a:lnTo>
                <a:lnTo>
                  <a:pt x="2266235" y="2876237"/>
                </a:lnTo>
                <a:lnTo>
                  <a:pt x="0" y="28762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42787" y="155132"/>
            <a:ext cx="1731737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4"/>
              </a:lnSpc>
            </a:pPr>
            <a:r>
              <a:rPr lang="en-US" sz="5926" spc="118" dirty="0">
                <a:solidFill>
                  <a:srgbClr val="EAAA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TOOL 5: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82933" y="1198226"/>
            <a:ext cx="3598043" cy="414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0"/>
              </a:lnSpc>
            </a:pPr>
            <a:r>
              <a:rPr lang="en-US" sz="2457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Invideo</a:t>
            </a:r>
            <a:r>
              <a:rPr lang="en-US" sz="2457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Demonstration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02825" y="2532417"/>
            <a:ext cx="2781251" cy="225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9"/>
              </a:lnSpc>
            </a:pPr>
            <a:r>
              <a:rPr lang="en-US" sz="8838">
                <a:solidFill>
                  <a:srgbClr val="F1F235"/>
                </a:solidFill>
                <a:latin typeface="Neoneon"/>
                <a:ea typeface="Neoneon"/>
                <a:cs typeface="Neoneon"/>
                <a:sym typeface="Neoneon"/>
              </a:rPr>
              <a:t>live</a:t>
            </a:r>
          </a:p>
          <a:p>
            <a:pPr algn="ctr">
              <a:lnSpc>
                <a:spcPts val="8219"/>
              </a:lnSpc>
            </a:pPr>
            <a:r>
              <a:rPr lang="en-US" sz="8838">
                <a:solidFill>
                  <a:srgbClr val="F1F235"/>
                </a:solidFill>
                <a:latin typeface="Neoneon"/>
                <a:ea typeface="Neoneon"/>
                <a:cs typeface="Neoneon"/>
                <a:sym typeface="Neoneon"/>
              </a:rPr>
              <a:t>demo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0B94DE-ED09-B977-617E-B8A1D1F40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3426375"/>
            <a:ext cx="8229600" cy="45259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2787" y="155132"/>
            <a:ext cx="17317376" cy="95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4"/>
              </a:lnSpc>
            </a:pPr>
            <a:r>
              <a:rPr lang="en-US" sz="5926" spc="118">
                <a:solidFill>
                  <a:srgbClr val="EAAA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TOOL 6: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66678" y="1198226"/>
            <a:ext cx="3630551" cy="414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0"/>
              </a:lnSpc>
            </a:pPr>
            <a:r>
              <a:rPr lang="en-US" sz="245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Case Study generation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2455588" y="2284534"/>
            <a:ext cx="4817960" cy="6114809"/>
          </a:xfrm>
          <a:custGeom>
            <a:avLst/>
            <a:gdLst/>
            <a:ahLst/>
            <a:cxnLst/>
            <a:rect l="l" t="t" r="r" b="b"/>
            <a:pathLst>
              <a:path w="4817960" h="6114809">
                <a:moveTo>
                  <a:pt x="0" y="0"/>
                </a:moveTo>
                <a:lnTo>
                  <a:pt x="4817960" y="0"/>
                </a:lnTo>
                <a:lnTo>
                  <a:pt x="4817960" y="6114808"/>
                </a:lnTo>
                <a:lnTo>
                  <a:pt x="0" y="6114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435663" y="2510921"/>
            <a:ext cx="7531451" cy="606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59"/>
              </a:lnSpc>
            </a:pPr>
            <a:r>
              <a:rPr lang="en-US" sz="23934">
                <a:solidFill>
                  <a:srgbClr val="F1F235"/>
                </a:solidFill>
                <a:latin typeface="Neoneon"/>
                <a:ea typeface="Neoneon"/>
                <a:cs typeface="Neoneon"/>
                <a:sym typeface="Neoneon"/>
              </a:rPr>
              <a:t>live</a:t>
            </a:r>
          </a:p>
          <a:p>
            <a:pPr algn="ctr">
              <a:lnSpc>
                <a:spcPts val="22259"/>
              </a:lnSpc>
            </a:pPr>
            <a:r>
              <a:rPr lang="en-US" sz="23934">
                <a:solidFill>
                  <a:srgbClr val="F1F235"/>
                </a:solidFill>
                <a:latin typeface="Neoneon"/>
                <a:ea typeface="Neoneon"/>
                <a:cs typeface="Neoneon"/>
                <a:sym typeface="Neoneon"/>
              </a:rPr>
              <a:t>demo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011" y="-131698"/>
            <a:ext cx="18084505" cy="17558410"/>
          </a:xfrm>
          <a:custGeom>
            <a:avLst/>
            <a:gdLst/>
            <a:ahLst/>
            <a:cxnLst/>
            <a:rect l="l" t="t" r="r" b="b"/>
            <a:pathLst>
              <a:path w="18084505" h="17558410">
                <a:moveTo>
                  <a:pt x="0" y="0"/>
                </a:moveTo>
                <a:lnTo>
                  <a:pt x="18084505" y="0"/>
                </a:lnTo>
                <a:lnTo>
                  <a:pt x="18084505" y="17558410"/>
                </a:lnTo>
                <a:lnTo>
                  <a:pt x="0" y="17558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 rot="-281916">
            <a:off x="5329746" y="786376"/>
            <a:ext cx="12052493" cy="5989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56"/>
              </a:lnSpc>
            </a:pPr>
            <a:r>
              <a:rPr lang="en-US" sz="29940">
                <a:solidFill>
                  <a:srgbClr val="FFFFFF"/>
                </a:solidFill>
                <a:latin typeface="Moontime"/>
                <a:ea typeface="Moontime"/>
                <a:cs typeface="Moontime"/>
                <a:sym typeface="Moontime"/>
              </a:rPr>
              <a:t>Any Questions??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36470" y="6113212"/>
            <a:ext cx="7568395" cy="127189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125349" y="7703294"/>
            <a:ext cx="9589754" cy="2132976"/>
            <a:chOff x="0" y="-85725"/>
            <a:chExt cx="12786337" cy="28439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80120" cy="2758243"/>
            </a:xfrm>
            <a:custGeom>
              <a:avLst/>
              <a:gdLst/>
              <a:ahLst/>
              <a:cxnLst/>
              <a:rect l="l" t="t" r="r" b="b"/>
              <a:pathLst>
                <a:path w="2480120" h="2758243">
                  <a:moveTo>
                    <a:pt x="0" y="0"/>
                  </a:moveTo>
                  <a:lnTo>
                    <a:pt x="2480120" y="0"/>
                  </a:lnTo>
                  <a:lnTo>
                    <a:pt x="2480120" y="2758243"/>
                  </a:lnTo>
                  <a:lnTo>
                    <a:pt x="0" y="2758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751960" y="-85725"/>
              <a:ext cx="10034377" cy="676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00"/>
                </a:lnSpc>
              </a:pPr>
              <a:endParaRPr lang="en-US" sz="3000" spc="3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72984" y="301323"/>
            <a:ext cx="5863992" cy="6025721"/>
          </a:xfrm>
          <a:custGeom>
            <a:avLst/>
            <a:gdLst/>
            <a:ahLst/>
            <a:cxnLst/>
            <a:rect l="l" t="t" r="r" b="b"/>
            <a:pathLst>
              <a:path w="5863992" h="6025721">
                <a:moveTo>
                  <a:pt x="0" y="0"/>
                </a:moveTo>
                <a:lnTo>
                  <a:pt x="5863992" y="0"/>
                </a:lnTo>
                <a:lnTo>
                  <a:pt x="5863992" y="6025721"/>
                </a:lnTo>
                <a:lnTo>
                  <a:pt x="0" y="60257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34972"/>
            <a:ext cx="6537410" cy="9111373"/>
            <a:chOff x="0" y="0"/>
            <a:chExt cx="8716547" cy="12148498"/>
          </a:xfrm>
        </p:grpSpPr>
        <p:sp>
          <p:nvSpPr>
            <p:cNvPr id="3" name="Freeform 3"/>
            <p:cNvSpPr/>
            <p:nvPr/>
          </p:nvSpPr>
          <p:spPr>
            <a:xfrm>
              <a:off x="266700" y="873061"/>
              <a:ext cx="8172595" cy="10972800"/>
            </a:xfrm>
            <a:custGeom>
              <a:avLst/>
              <a:gdLst/>
              <a:ahLst/>
              <a:cxnLst/>
              <a:rect l="l" t="t" r="r" b="b"/>
              <a:pathLst>
                <a:path w="8172595" h="10972800">
                  <a:moveTo>
                    <a:pt x="0" y="0"/>
                  </a:moveTo>
                  <a:lnTo>
                    <a:pt x="8172595" y="0"/>
                  </a:lnTo>
                  <a:lnTo>
                    <a:pt x="8172595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42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8716547" cy="12148498"/>
            </a:xfrm>
            <a:custGeom>
              <a:avLst/>
              <a:gdLst/>
              <a:ahLst/>
              <a:cxnLst/>
              <a:rect l="l" t="t" r="r" b="b"/>
              <a:pathLst>
                <a:path w="8716547" h="12148498">
                  <a:moveTo>
                    <a:pt x="0" y="0"/>
                  </a:moveTo>
                  <a:lnTo>
                    <a:pt x="8716547" y="0"/>
                  </a:lnTo>
                  <a:lnTo>
                    <a:pt x="8716547" y="12148498"/>
                  </a:lnTo>
                  <a:lnTo>
                    <a:pt x="0" y="12148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331463" y="461677"/>
              <a:ext cx="8033698" cy="502487"/>
              <a:chOff x="0" y="0"/>
              <a:chExt cx="1586903" cy="9925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586903" cy="99257"/>
              </a:xfrm>
              <a:custGeom>
                <a:avLst/>
                <a:gdLst/>
                <a:ahLst/>
                <a:cxnLst/>
                <a:rect l="l" t="t" r="r" b="b"/>
                <a:pathLst>
                  <a:path w="1586903" h="99257">
                    <a:moveTo>
                      <a:pt x="0" y="0"/>
                    </a:moveTo>
                    <a:lnTo>
                      <a:pt x="1586903" y="0"/>
                    </a:lnTo>
                    <a:lnTo>
                      <a:pt x="1586903" y="99257"/>
                    </a:lnTo>
                    <a:lnTo>
                      <a:pt x="0" y="9925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1586903" cy="1468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40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5899697" y="547606"/>
              <a:ext cx="374939" cy="330628"/>
            </a:xfrm>
            <a:custGeom>
              <a:avLst/>
              <a:gdLst/>
              <a:ahLst/>
              <a:cxnLst/>
              <a:rect l="l" t="t" r="r" b="b"/>
              <a:pathLst>
                <a:path w="374939" h="330628">
                  <a:moveTo>
                    <a:pt x="0" y="0"/>
                  </a:moveTo>
                  <a:lnTo>
                    <a:pt x="374940" y="0"/>
                  </a:lnTo>
                  <a:lnTo>
                    <a:pt x="374940" y="330628"/>
                  </a:lnTo>
                  <a:lnTo>
                    <a:pt x="0" y="330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6427037" y="562107"/>
              <a:ext cx="390455" cy="301627"/>
            </a:xfrm>
            <a:custGeom>
              <a:avLst/>
              <a:gdLst/>
              <a:ahLst/>
              <a:cxnLst/>
              <a:rect l="l" t="t" r="r" b="b"/>
              <a:pathLst>
                <a:path w="390455" h="301627">
                  <a:moveTo>
                    <a:pt x="0" y="0"/>
                  </a:moveTo>
                  <a:lnTo>
                    <a:pt x="390455" y="0"/>
                  </a:lnTo>
                  <a:lnTo>
                    <a:pt x="390455" y="301626"/>
                  </a:lnTo>
                  <a:lnTo>
                    <a:pt x="0" y="301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59410" y="533813"/>
              <a:ext cx="599523" cy="358215"/>
            </a:xfrm>
            <a:custGeom>
              <a:avLst/>
              <a:gdLst/>
              <a:ahLst/>
              <a:cxnLst/>
              <a:rect l="l" t="t" r="r" b="b"/>
              <a:pathLst>
                <a:path w="599523" h="358215">
                  <a:moveTo>
                    <a:pt x="0" y="0"/>
                  </a:moveTo>
                  <a:lnTo>
                    <a:pt x="599523" y="0"/>
                  </a:lnTo>
                  <a:lnTo>
                    <a:pt x="599523" y="358215"/>
                  </a:lnTo>
                  <a:lnTo>
                    <a:pt x="0" y="35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18970" y="505275"/>
              <a:ext cx="556419" cy="386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ATT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900106" y="505275"/>
              <a:ext cx="608211" cy="386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98%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23533" y="505275"/>
              <a:ext cx="2963069" cy="386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2:00 PM Wed Aug 7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772937" y="1969404"/>
            <a:ext cx="1348312" cy="1240662"/>
          </a:xfrm>
          <a:custGeom>
            <a:avLst/>
            <a:gdLst/>
            <a:ahLst/>
            <a:cxnLst/>
            <a:rect l="l" t="t" r="r" b="b"/>
            <a:pathLst>
              <a:path w="1348312" h="1240662">
                <a:moveTo>
                  <a:pt x="0" y="0"/>
                </a:moveTo>
                <a:lnTo>
                  <a:pt x="1348312" y="0"/>
                </a:lnTo>
                <a:lnTo>
                  <a:pt x="1348312" y="1240662"/>
                </a:lnTo>
                <a:lnTo>
                  <a:pt x="0" y="12406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129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550749" y="3099727"/>
            <a:ext cx="3208370" cy="1358639"/>
          </a:xfrm>
          <a:custGeom>
            <a:avLst/>
            <a:gdLst/>
            <a:ahLst/>
            <a:cxnLst/>
            <a:rect l="l" t="t" r="r" b="b"/>
            <a:pathLst>
              <a:path w="3208370" h="1358639">
                <a:moveTo>
                  <a:pt x="0" y="0"/>
                </a:moveTo>
                <a:lnTo>
                  <a:pt x="3208370" y="0"/>
                </a:lnTo>
                <a:lnTo>
                  <a:pt x="3208370" y="1358639"/>
                </a:lnTo>
                <a:lnTo>
                  <a:pt x="0" y="13586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4620" t="-58216" r="-11716" b="-657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336545" y="1800987"/>
            <a:ext cx="1313208" cy="1409079"/>
          </a:xfrm>
          <a:custGeom>
            <a:avLst/>
            <a:gdLst/>
            <a:ahLst/>
            <a:cxnLst/>
            <a:rect l="l" t="t" r="r" b="b"/>
            <a:pathLst>
              <a:path w="1313208" h="1409079">
                <a:moveTo>
                  <a:pt x="0" y="0"/>
                </a:moveTo>
                <a:lnTo>
                  <a:pt x="1313208" y="0"/>
                </a:lnTo>
                <a:lnTo>
                  <a:pt x="1313208" y="1409079"/>
                </a:lnTo>
                <a:lnTo>
                  <a:pt x="0" y="14090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4507" r="-46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944774" y="1873906"/>
            <a:ext cx="1448441" cy="1336160"/>
          </a:xfrm>
          <a:custGeom>
            <a:avLst/>
            <a:gdLst/>
            <a:ahLst/>
            <a:cxnLst/>
            <a:rect l="l" t="t" r="r" b="b"/>
            <a:pathLst>
              <a:path w="1448441" h="1336160">
                <a:moveTo>
                  <a:pt x="0" y="0"/>
                </a:moveTo>
                <a:lnTo>
                  <a:pt x="1448441" y="0"/>
                </a:lnTo>
                <a:lnTo>
                  <a:pt x="1448441" y="1336160"/>
                </a:lnTo>
                <a:lnTo>
                  <a:pt x="0" y="13361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1998" r="-319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772937" y="4694842"/>
            <a:ext cx="1414561" cy="1339246"/>
          </a:xfrm>
          <a:custGeom>
            <a:avLst/>
            <a:gdLst/>
            <a:ahLst/>
            <a:cxnLst/>
            <a:rect l="l" t="t" r="r" b="b"/>
            <a:pathLst>
              <a:path w="1414561" h="1339246">
                <a:moveTo>
                  <a:pt x="0" y="0"/>
                </a:moveTo>
                <a:lnTo>
                  <a:pt x="1414562" y="0"/>
                </a:lnTo>
                <a:lnTo>
                  <a:pt x="1414562" y="1339246"/>
                </a:lnTo>
                <a:lnTo>
                  <a:pt x="0" y="13392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73659" t="-19878" r="-75281" b="-181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402794" y="4544091"/>
            <a:ext cx="1597438" cy="1525031"/>
          </a:xfrm>
          <a:custGeom>
            <a:avLst/>
            <a:gdLst/>
            <a:ahLst/>
            <a:cxnLst/>
            <a:rect l="l" t="t" r="r" b="b"/>
            <a:pathLst>
              <a:path w="1597438" h="1525031">
                <a:moveTo>
                  <a:pt x="0" y="0"/>
                </a:moveTo>
                <a:lnTo>
                  <a:pt x="1597438" y="0"/>
                </a:lnTo>
                <a:lnTo>
                  <a:pt x="1597438" y="1525031"/>
                </a:lnTo>
                <a:lnTo>
                  <a:pt x="0" y="15250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93704" t="-25366" r="-92701" b="-246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333709" y="4544091"/>
            <a:ext cx="1059506" cy="1489997"/>
          </a:xfrm>
          <a:custGeom>
            <a:avLst/>
            <a:gdLst/>
            <a:ahLst/>
            <a:cxnLst/>
            <a:rect l="l" t="t" r="r" b="b"/>
            <a:pathLst>
              <a:path w="1059506" h="1489997">
                <a:moveTo>
                  <a:pt x="0" y="0"/>
                </a:moveTo>
                <a:lnTo>
                  <a:pt x="1059506" y="0"/>
                </a:lnTo>
                <a:lnTo>
                  <a:pt x="1059506" y="1489997"/>
                </a:lnTo>
                <a:lnTo>
                  <a:pt x="0" y="14899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58824" t="-27167" r="-57611" b="-267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821570" y="6265765"/>
            <a:ext cx="1524230" cy="1266720"/>
          </a:xfrm>
          <a:custGeom>
            <a:avLst/>
            <a:gdLst/>
            <a:ahLst/>
            <a:cxnLst/>
            <a:rect l="l" t="t" r="r" b="b"/>
            <a:pathLst>
              <a:path w="1524230" h="1266720">
                <a:moveTo>
                  <a:pt x="0" y="0"/>
                </a:moveTo>
                <a:lnTo>
                  <a:pt x="1524231" y="0"/>
                </a:lnTo>
                <a:lnTo>
                  <a:pt x="1524231" y="1266720"/>
                </a:lnTo>
                <a:lnTo>
                  <a:pt x="0" y="1266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8040" t="-32169" r="-18696" b="-32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552809" y="6218173"/>
            <a:ext cx="1297409" cy="1297409"/>
          </a:xfrm>
          <a:custGeom>
            <a:avLst/>
            <a:gdLst/>
            <a:ahLst/>
            <a:cxnLst/>
            <a:rect l="l" t="t" r="r" b="b"/>
            <a:pathLst>
              <a:path w="1297409" h="1297409">
                <a:moveTo>
                  <a:pt x="0" y="0"/>
                </a:moveTo>
                <a:lnTo>
                  <a:pt x="1297409" y="0"/>
                </a:lnTo>
                <a:lnTo>
                  <a:pt x="1297409" y="1297409"/>
                </a:lnTo>
                <a:lnTo>
                  <a:pt x="0" y="129740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097868" y="6218173"/>
            <a:ext cx="1724005" cy="1398788"/>
          </a:xfrm>
          <a:custGeom>
            <a:avLst/>
            <a:gdLst/>
            <a:ahLst/>
            <a:cxnLst/>
            <a:rect l="l" t="t" r="r" b="b"/>
            <a:pathLst>
              <a:path w="1724005" h="1398788">
                <a:moveTo>
                  <a:pt x="0" y="0"/>
                </a:moveTo>
                <a:lnTo>
                  <a:pt x="1724005" y="0"/>
                </a:lnTo>
                <a:lnTo>
                  <a:pt x="1724005" y="1398788"/>
                </a:lnTo>
                <a:lnTo>
                  <a:pt x="0" y="139878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4583" t="-31473" r="-16650" b="-302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900721" y="7918830"/>
            <a:ext cx="1445079" cy="1445079"/>
          </a:xfrm>
          <a:custGeom>
            <a:avLst/>
            <a:gdLst/>
            <a:ahLst/>
            <a:cxnLst/>
            <a:rect l="l" t="t" r="r" b="b"/>
            <a:pathLst>
              <a:path w="1445079" h="1445079">
                <a:moveTo>
                  <a:pt x="0" y="0"/>
                </a:moveTo>
                <a:lnTo>
                  <a:pt x="1445080" y="0"/>
                </a:lnTo>
                <a:lnTo>
                  <a:pt x="1445080" y="1445079"/>
                </a:lnTo>
                <a:lnTo>
                  <a:pt x="0" y="144507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552809" y="7918830"/>
            <a:ext cx="1391965" cy="1391965"/>
          </a:xfrm>
          <a:custGeom>
            <a:avLst/>
            <a:gdLst/>
            <a:ahLst/>
            <a:cxnLst/>
            <a:rect l="l" t="t" r="r" b="b"/>
            <a:pathLst>
              <a:path w="1391965" h="1391965">
                <a:moveTo>
                  <a:pt x="0" y="0"/>
                </a:moveTo>
                <a:lnTo>
                  <a:pt x="1391965" y="0"/>
                </a:lnTo>
                <a:lnTo>
                  <a:pt x="1391965" y="1391965"/>
                </a:lnTo>
                <a:lnTo>
                  <a:pt x="0" y="139196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5063043" y="7616961"/>
            <a:ext cx="1758830" cy="1758830"/>
          </a:xfrm>
          <a:custGeom>
            <a:avLst/>
            <a:gdLst/>
            <a:ahLst/>
            <a:cxnLst/>
            <a:rect l="l" t="t" r="r" b="b"/>
            <a:pathLst>
              <a:path w="1758830" h="1758830">
                <a:moveTo>
                  <a:pt x="0" y="0"/>
                </a:moveTo>
                <a:lnTo>
                  <a:pt x="1758830" y="0"/>
                </a:lnTo>
                <a:lnTo>
                  <a:pt x="1758830" y="1758830"/>
                </a:lnTo>
                <a:lnTo>
                  <a:pt x="0" y="175883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668377" y="5143500"/>
            <a:ext cx="2956102" cy="3577733"/>
          </a:xfrm>
          <a:custGeom>
            <a:avLst/>
            <a:gdLst/>
            <a:ahLst/>
            <a:cxnLst/>
            <a:rect l="l" t="t" r="r" b="b"/>
            <a:pathLst>
              <a:path w="2956102" h="3577733">
                <a:moveTo>
                  <a:pt x="0" y="0"/>
                </a:moveTo>
                <a:lnTo>
                  <a:pt x="2956102" y="0"/>
                </a:lnTo>
                <a:lnTo>
                  <a:pt x="2956102" y="3577733"/>
                </a:lnTo>
                <a:lnTo>
                  <a:pt x="0" y="3577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15852" y="280776"/>
            <a:ext cx="11134024" cy="4565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804"/>
              </a:lnSpc>
            </a:pPr>
            <a:r>
              <a:rPr lang="en-US" sz="13695" spc="273" dirty="0">
                <a:solidFill>
                  <a:srgbClr val="0033A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HAVE YOU USED AI?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258966" y="1866536"/>
            <a:ext cx="9000334" cy="6007723"/>
          </a:xfrm>
          <a:custGeom>
            <a:avLst/>
            <a:gdLst/>
            <a:ahLst/>
            <a:cxnLst/>
            <a:rect l="l" t="t" r="r" b="b"/>
            <a:pathLst>
              <a:path w="9000334" h="6007723">
                <a:moveTo>
                  <a:pt x="0" y="0"/>
                </a:moveTo>
                <a:lnTo>
                  <a:pt x="9000334" y="0"/>
                </a:lnTo>
                <a:lnTo>
                  <a:pt x="9000334" y="6007723"/>
                </a:lnTo>
                <a:lnTo>
                  <a:pt x="0" y="600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73896" y="1254111"/>
            <a:ext cx="7885070" cy="4074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6992" lvl="1" indent="-533496" algn="l">
              <a:lnSpc>
                <a:spcPts val="9982"/>
              </a:lnSpc>
              <a:buFont typeface="Arial"/>
              <a:buChar char="•"/>
            </a:pPr>
            <a:r>
              <a:rPr lang="en-US" sz="4942" b="1" dirty="0">
                <a:solidFill>
                  <a:srgbClr val="201F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Intro to AI</a:t>
            </a:r>
          </a:p>
          <a:p>
            <a:pPr marL="1066992" lvl="1" indent="-533496" algn="l">
              <a:lnSpc>
                <a:spcPts val="9982"/>
              </a:lnSpc>
              <a:buFont typeface="Arial"/>
              <a:buChar char="•"/>
            </a:pPr>
            <a:r>
              <a:rPr lang="en-US" sz="4942" b="1" dirty="0">
                <a:solidFill>
                  <a:srgbClr val="201F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Live Demonstration</a:t>
            </a:r>
          </a:p>
          <a:p>
            <a:pPr marL="1066992" lvl="1" indent="-533496" algn="l">
              <a:lnSpc>
                <a:spcPts val="6029"/>
              </a:lnSpc>
              <a:buFont typeface="Arial"/>
              <a:buChar char="•"/>
            </a:pPr>
            <a:r>
              <a:rPr lang="en-US" sz="4942" b="1" dirty="0">
                <a:solidFill>
                  <a:srgbClr val="201F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Question and Answers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75059" y="478790"/>
            <a:ext cx="8384241" cy="103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20"/>
              </a:lnSpc>
            </a:pPr>
            <a:r>
              <a:rPr lang="en-US" sz="6400" spc="128">
                <a:solidFill>
                  <a:srgbClr val="EAAA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TODAY'S AGENDA: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638593"/>
            <a:ext cx="9027837" cy="8869849"/>
          </a:xfrm>
          <a:custGeom>
            <a:avLst/>
            <a:gdLst/>
            <a:ahLst/>
            <a:cxnLst/>
            <a:rect l="l" t="t" r="r" b="b"/>
            <a:pathLst>
              <a:path w="9027837" h="8869849">
                <a:moveTo>
                  <a:pt x="0" y="0"/>
                </a:moveTo>
                <a:lnTo>
                  <a:pt x="9027837" y="0"/>
                </a:lnTo>
                <a:lnTo>
                  <a:pt x="9027837" y="8869849"/>
                </a:lnTo>
                <a:lnTo>
                  <a:pt x="0" y="88698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96959" y="196459"/>
            <a:ext cx="9498694" cy="119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31"/>
              </a:lnSpc>
            </a:pPr>
            <a:r>
              <a:rPr lang="en-US" sz="7485" spc="149">
                <a:solidFill>
                  <a:srgbClr val="EAAA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IS AI?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9999" y="1811989"/>
            <a:ext cx="16289511" cy="208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7220" lvl="1" indent="-433610" algn="l">
              <a:lnSpc>
                <a:spcPts val="5623"/>
              </a:lnSpc>
              <a:buFont typeface="Arial"/>
              <a:buChar char="•"/>
            </a:pPr>
            <a:r>
              <a:rPr lang="en-US" sz="401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Artificial Intelligence</a:t>
            </a:r>
          </a:p>
          <a:p>
            <a:pPr marL="867220" lvl="1" indent="-433610" algn="l">
              <a:lnSpc>
                <a:spcPts val="5623"/>
              </a:lnSpc>
              <a:buFont typeface="Arial"/>
              <a:buChar char="•"/>
            </a:pPr>
            <a:r>
              <a:rPr lang="en-US" sz="401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Generative AI</a:t>
            </a:r>
          </a:p>
          <a:p>
            <a:pPr marL="867220" lvl="1" indent="-433610" algn="l">
              <a:lnSpc>
                <a:spcPts val="5623"/>
              </a:lnSpc>
              <a:buFont typeface="Arial"/>
              <a:buChar char="•"/>
            </a:pPr>
            <a:r>
              <a:rPr lang="en-US" sz="401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Large Language Model (LLM)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191139" y="2699286"/>
            <a:ext cx="11096861" cy="6559014"/>
          </a:xfrm>
          <a:custGeom>
            <a:avLst/>
            <a:gdLst/>
            <a:ahLst/>
            <a:cxnLst/>
            <a:rect l="l" t="t" r="r" b="b"/>
            <a:pathLst>
              <a:path w="11096861" h="6559014">
                <a:moveTo>
                  <a:pt x="0" y="0"/>
                </a:moveTo>
                <a:lnTo>
                  <a:pt x="11096861" y="0"/>
                </a:lnTo>
                <a:lnTo>
                  <a:pt x="11096861" y="6559014"/>
                </a:lnTo>
                <a:lnTo>
                  <a:pt x="0" y="65590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0620" y="1301665"/>
            <a:ext cx="10889519" cy="2795241"/>
          </a:xfrm>
          <a:custGeom>
            <a:avLst/>
            <a:gdLst/>
            <a:ahLst/>
            <a:cxnLst/>
            <a:rect l="l" t="t" r="r" b="b"/>
            <a:pathLst>
              <a:path w="10889519" h="2795241">
                <a:moveTo>
                  <a:pt x="0" y="0"/>
                </a:moveTo>
                <a:lnTo>
                  <a:pt x="10889519" y="0"/>
                </a:lnTo>
                <a:lnTo>
                  <a:pt x="10889519" y="2795241"/>
                </a:lnTo>
                <a:lnTo>
                  <a:pt x="0" y="2795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568407" y="4415021"/>
            <a:ext cx="4234550" cy="4326488"/>
          </a:xfrm>
          <a:custGeom>
            <a:avLst/>
            <a:gdLst/>
            <a:ahLst/>
            <a:cxnLst/>
            <a:rect l="l" t="t" r="r" b="b"/>
            <a:pathLst>
              <a:path w="4234550" h="4326488">
                <a:moveTo>
                  <a:pt x="0" y="0"/>
                </a:moveTo>
                <a:lnTo>
                  <a:pt x="4234550" y="0"/>
                </a:lnTo>
                <a:lnTo>
                  <a:pt x="4234550" y="4326488"/>
                </a:lnTo>
                <a:lnTo>
                  <a:pt x="0" y="43264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96959" y="196459"/>
            <a:ext cx="11452932" cy="119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31"/>
              </a:lnSpc>
            </a:pPr>
            <a:r>
              <a:rPr lang="en-US" sz="7485" spc="149">
                <a:solidFill>
                  <a:srgbClr val="EAAA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SAMPLE RESPONSES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19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518168" y="2005952"/>
            <a:ext cx="1941069" cy="1786093"/>
          </a:xfrm>
          <a:custGeom>
            <a:avLst/>
            <a:gdLst/>
            <a:ahLst/>
            <a:cxnLst/>
            <a:rect l="l" t="t" r="r" b="b"/>
            <a:pathLst>
              <a:path w="1941069" h="1786093">
                <a:moveTo>
                  <a:pt x="0" y="0"/>
                </a:moveTo>
                <a:lnTo>
                  <a:pt x="1941069" y="0"/>
                </a:lnTo>
                <a:lnTo>
                  <a:pt x="1941069" y="1786093"/>
                </a:lnTo>
                <a:lnTo>
                  <a:pt x="0" y="17860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29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302122" y="4354081"/>
            <a:ext cx="1890533" cy="2028551"/>
          </a:xfrm>
          <a:custGeom>
            <a:avLst/>
            <a:gdLst/>
            <a:ahLst/>
            <a:cxnLst/>
            <a:rect l="l" t="t" r="r" b="b"/>
            <a:pathLst>
              <a:path w="1890533" h="2028551">
                <a:moveTo>
                  <a:pt x="0" y="0"/>
                </a:moveTo>
                <a:lnTo>
                  <a:pt x="1890533" y="0"/>
                </a:lnTo>
                <a:lnTo>
                  <a:pt x="1890533" y="2028551"/>
                </a:lnTo>
                <a:lnTo>
                  <a:pt x="0" y="20285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507" r="-46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844639" y="1937211"/>
            <a:ext cx="2085218" cy="1923574"/>
          </a:xfrm>
          <a:custGeom>
            <a:avLst/>
            <a:gdLst/>
            <a:ahLst/>
            <a:cxnLst/>
            <a:rect l="l" t="t" r="r" b="b"/>
            <a:pathLst>
              <a:path w="2085218" h="1923574">
                <a:moveTo>
                  <a:pt x="0" y="0"/>
                </a:moveTo>
                <a:lnTo>
                  <a:pt x="2085218" y="0"/>
                </a:lnTo>
                <a:lnTo>
                  <a:pt x="2085218" y="1923574"/>
                </a:lnTo>
                <a:lnTo>
                  <a:pt x="0" y="1923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998" r="-319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422794" y="4354081"/>
            <a:ext cx="2036444" cy="1928017"/>
          </a:xfrm>
          <a:custGeom>
            <a:avLst/>
            <a:gdLst/>
            <a:ahLst/>
            <a:cxnLst/>
            <a:rect l="l" t="t" r="r" b="b"/>
            <a:pathLst>
              <a:path w="2036444" h="1928017">
                <a:moveTo>
                  <a:pt x="0" y="0"/>
                </a:moveTo>
                <a:lnTo>
                  <a:pt x="2036443" y="0"/>
                </a:lnTo>
                <a:lnTo>
                  <a:pt x="2036443" y="1928017"/>
                </a:lnTo>
                <a:lnTo>
                  <a:pt x="0" y="19280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3659" t="-19878" r="-75281" b="-181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180612" y="3946865"/>
            <a:ext cx="2532063" cy="2532063"/>
          </a:xfrm>
          <a:custGeom>
            <a:avLst/>
            <a:gdLst/>
            <a:ahLst/>
            <a:cxnLst/>
            <a:rect l="l" t="t" r="r" b="b"/>
            <a:pathLst>
              <a:path w="2532063" h="2532063">
                <a:moveTo>
                  <a:pt x="0" y="0"/>
                </a:moveTo>
                <a:lnTo>
                  <a:pt x="2532064" y="0"/>
                </a:lnTo>
                <a:lnTo>
                  <a:pt x="2532064" y="2532063"/>
                </a:lnTo>
                <a:lnTo>
                  <a:pt x="0" y="25320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576657" y="1763493"/>
            <a:ext cx="4618863" cy="1955936"/>
          </a:xfrm>
          <a:custGeom>
            <a:avLst/>
            <a:gdLst/>
            <a:ahLst/>
            <a:cxnLst/>
            <a:rect l="l" t="t" r="r" b="b"/>
            <a:pathLst>
              <a:path w="4618863" h="1955936">
                <a:moveTo>
                  <a:pt x="0" y="0"/>
                </a:moveTo>
                <a:lnTo>
                  <a:pt x="4618863" y="0"/>
                </a:lnTo>
                <a:lnTo>
                  <a:pt x="4618863" y="1955937"/>
                </a:lnTo>
                <a:lnTo>
                  <a:pt x="0" y="19559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620" t="-58216" r="-11716" b="-657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96959" y="196459"/>
            <a:ext cx="9498694" cy="119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31"/>
              </a:lnSpc>
            </a:pPr>
            <a:r>
              <a:rPr lang="en-US" sz="7485" spc="149">
                <a:solidFill>
                  <a:srgbClr val="EAAA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AI PROGRAMS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9999" y="1811989"/>
            <a:ext cx="7284384" cy="5001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7220" lvl="1" indent="-433610" algn="l">
              <a:lnSpc>
                <a:spcPts val="5623"/>
              </a:lnSpc>
              <a:buFont typeface="Arial"/>
              <a:buChar char="•"/>
            </a:pPr>
            <a:r>
              <a:rPr lang="en-US" sz="4016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ChatGPT</a:t>
            </a:r>
          </a:p>
          <a:p>
            <a:pPr marL="867220" lvl="1" indent="-433610" algn="l">
              <a:lnSpc>
                <a:spcPts val="5623"/>
              </a:lnSpc>
              <a:buFont typeface="Arial"/>
              <a:buChar char="•"/>
            </a:pPr>
            <a:r>
              <a:rPr lang="en-US" sz="4016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Co-Pilot</a:t>
            </a:r>
          </a:p>
          <a:p>
            <a:pPr marL="867220" lvl="1" indent="-433610" algn="l">
              <a:lnSpc>
                <a:spcPts val="5623"/>
              </a:lnSpc>
              <a:buFont typeface="Arial"/>
              <a:buChar char="•"/>
            </a:pPr>
            <a:r>
              <a:rPr lang="en-US" sz="4016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Gemini</a:t>
            </a:r>
          </a:p>
          <a:p>
            <a:pPr marL="867220" lvl="1" indent="-433610" algn="l">
              <a:lnSpc>
                <a:spcPts val="5623"/>
              </a:lnSpc>
              <a:buFont typeface="Arial"/>
              <a:buChar char="•"/>
            </a:pPr>
            <a:r>
              <a:rPr lang="en-US" sz="4016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Claude</a:t>
            </a:r>
          </a:p>
          <a:p>
            <a:pPr marL="867220" lvl="1" indent="-433610" algn="l">
              <a:lnSpc>
                <a:spcPts val="5623"/>
              </a:lnSpc>
              <a:buFont typeface="Arial"/>
              <a:buChar char="•"/>
            </a:pPr>
            <a:r>
              <a:rPr lang="en-US" sz="4016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Poe</a:t>
            </a:r>
          </a:p>
          <a:p>
            <a:pPr marL="867220" lvl="1" indent="-433610" algn="l">
              <a:lnSpc>
                <a:spcPts val="5623"/>
              </a:lnSpc>
              <a:buFont typeface="Arial"/>
              <a:buChar char="•"/>
            </a:pPr>
            <a:r>
              <a:rPr lang="en-US" sz="4016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InVideo</a:t>
            </a:r>
            <a:endParaRPr lang="en-US" sz="4016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867220" lvl="1" indent="-433610" algn="l">
              <a:lnSpc>
                <a:spcPts val="5623"/>
              </a:lnSpc>
              <a:buFont typeface="Arial"/>
              <a:buChar char="•"/>
            </a:pPr>
            <a:r>
              <a:rPr lang="en-US" sz="4016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Perplexity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96959" y="196459"/>
            <a:ext cx="9498694" cy="2422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31"/>
              </a:lnSpc>
            </a:pPr>
            <a:r>
              <a:rPr lang="en-US" sz="7485" spc="149">
                <a:solidFill>
                  <a:srgbClr val="EAAA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IS A PROMPT?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5880" y="2882803"/>
            <a:ext cx="16289511" cy="208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7220" lvl="1" indent="-433610" algn="l">
              <a:lnSpc>
                <a:spcPts val="5623"/>
              </a:lnSpc>
              <a:buFont typeface="Arial"/>
              <a:buChar char="•"/>
            </a:pPr>
            <a:r>
              <a:rPr lang="en-US" sz="401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Prompt engineering</a:t>
            </a:r>
          </a:p>
          <a:p>
            <a:pPr marL="1734440" lvl="2" indent="-578147" algn="l">
              <a:lnSpc>
                <a:spcPts val="5623"/>
              </a:lnSpc>
              <a:buFont typeface="Arial"/>
              <a:buChar char="⚬"/>
            </a:pPr>
            <a:r>
              <a:rPr lang="en-US" sz="401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Simple</a:t>
            </a:r>
          </a:p>
          <a:p>
            <a:pPr marL="1734440" lvl="2" indent="-578147" algn="l">
              <a:lnSpc>
                <a:spcPts val="5623"/>
              </a:lnSpc>
              <a:buFont typeface="Arial"/>
              <a:buChar char="⚬"/>
            </a:pPr>
            <a:r>
              <a:rPr lang="en-US" sz="401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Complex</a:t>
            </a:r>
          </a:p>
        </p:txBody>
      </p:sp>
      <p:sp>
        <p:nvSpPr>
          <p:cNvPr id="5" name="Freeform 5"/>
          <p:cNvSpPr/>
          <p:nvPr/>
        </p:nvSpPr>
        <p:spPr>
          <a:xfrm>
            <a:off x="8926894" y="263134"/>
            <a:ext cx="9190347" cy="8615429"/>
          </a:xfrm>
          <a:custGeom>
            <a:avLst/>
            <a:gdLst/>
            <a:ahLst/>
            <a:cxnLst/>
            <a:rect l="l" t="t" r="r" b="b"/>
            <a:pathLst>
              <a:path w="9190347" h="8615429">
                <a:moveTo>
                  <a:pt x="0" y="0"/>
                </a:moveTo>
                <a:lnTo>
                  <a:pt x="9190347" y="0"/>
                </a:lnTo>
                <a:lnTo>
                  <a:pt x="9190347" y="8615429"/>
                </a:lnTo>
                <a:lnTo>
                  <a:pt x="0" y="8615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3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56298" y="3820928"/>
            <a:ext cx="4732788" cy="4970981"/>
          </a:xfrm>
          <a:custGeom>
            <a:avLst/>
            <a:gdLst/>
            <a:ahLst/>
            <a:cxnLst/>
            <a:rect l="l" t="t" r="r" b="b"/>
            <a:pathLst>
              <a:path w="4732788" h="4970981">
                <a:moveTo>
                  <a:pt x="0" y="0"/>
                </a:moveTo>
                <a:lnTo>
                  <a:pt x="4732788" y="0"/>
                </a:lnTo>
                <a:lnTo>
                  <a:pt x="4732788" y="4970981"/>
                </a:lnTo>
                <a:lnTo>
                  <a:pt x="0" y="4970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96959" y="196459"/>
            <a:ext cx="4276972" cy="119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31"/>
              </a:lnSpc>
            </a:pPr>
            <a:r>
              <a:rPr lang="en-US" sz="7485" spc="149">
                <a:solidFill>
                  <a:srgbClr val="EAAA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SIMPLE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6959" y="1522654"/>
            <a:ext cx="5377048" cy="208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3"/>
              </a:lnSpc>
            </a:pPr>
            <a:r>
              <a:rPr lang="en-US" sz="401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Create a syllabus for a college English course.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54007" y="196459"/>
            <a:ext cx="5840362" cy="119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31"/>
              </a:lnSpc>
            </a:pPr>
            <a:r>
              <a:rPr lang="en-US" sz="7485" spc="149">
                <a:solidFill>
                  <a:srgbClr val="EAAA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COMPLEX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48458" y="1326900"/>
            <a:ext cx="10572525" cy="531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8"/>
              </a:lnSpc>
            </a:pPr>
            <a:r>
              <a:rPr lang="en-US" sz="3034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Create a detailed syllabus for a college English course focused on American literature. The syllabus should include a course overview, weekly reading assignments, key themes and learning objectives, a list of major texts including novels, poems, and short stories, assessment methods such as essays, tests, and class participation, and a grading rubric. Include specific dates for assignments and exams, and plan for a mix of lectures, group discussions, and multimedia resources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279620" y="1441110"/>
            <a:ext cx="6617769" cy="7676485"/>
          </a:xfrm>
          <a:custGeom>
            <a:avLst/>
            <a:gdLst/>
            <a:ahLst/>
            <a:cxnLst/>
            <a:rect l="l" t="t" r="r" b="b"/>
            <a:pathLst>
              <a:path w="6617769" h="7676485">
                <a:moveTo>
                  <a:pt x="0" y="0"/>
                </a:moveTo>
                <a:lnTo>
                  <a:pt x="6617770" y="0"/>
                </a:lnTo>
                <a:lnTo>
                  <a:pt x="6617770" y="7676485"/>
                </a:lnTo>
                <a:lnTo>
                  <a:pt x="0" y="7676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96959" y="196459"/>
            <a:ext cx="16674655" cy="2422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31"/>
              </a:lnSpc>
            </a:pPr>
            <a:r>
              <a:rPr lang="en-US" sz="7485" spc="149">
                <a:solidFill>
                  <a:srgbClr val="EAAA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COMPONENTS OF A GREAT PROMPT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65880" y="2873278"/>
            <a:ext cx="16914564" cy="4371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0497" lvl="1" indent="-450248" algn="l">
              <a:lnSpc>
                <a:spcPts val="5839"/>
              </a:lnSpc>
              <a:buFont typeface="Arial"/>
              <a:buChar char="•"/>
            </a:pPr>
            <a:r>
              <a:rPr lang="en-US" sz="417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Clear Objective</a:t>
            </a:r>
          </a:p>
          <a:p>
            <a:pPr marL="900497" lvl="1" indent="-450248" algn="l">
              <a:lnSpc>
                <a:spcPts val="5839"/>
              </a:lnSpc>
              <a:buFont typeface="Arial"/>
              <a:buChar char="•"/>
            </a:pPr>
            <a:r>
              <a:rPr lang="en-US" sz="417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Specific Details</a:t>
            </a:r>
          </a:p>
          <a:p>
            <a:pPr marL="900497" lvl="1" indent="-450248" algn="l">
              <a:lnSpc>
                <a:spcPts val="5839"/>
              </a:lnSpc>
              <a:buFont typeface="Arial"/>
              <a:buChar char="•"/>
            </a:pPr>
            <a:r>
              <a:rPr lang="en-US" sz="417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Scope and Limitations</a:t>
            </a:r>
          </a:p>
          <a:p>
            <a:pPr marL="900497" lvl="1" indent="-450248" algn="l">
              <a:lnSpc>
                <a:spcPts val="5839"/>
              </a:lnSpc>
              <a:buFont typeface="Arial"/>
              <a:buChar char="•"/>
            </a:pPr>
            <a:r>
              <a:rPr lang="en-US" sz="417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Format and Structure</a:t>
            </a:r>
          </a:p>
          <a:p>
            <a:pPr marL="900497" lvl="1" indent="-450248" algn="l">
              <a:lnSpc>
                <a:spcPts val="5839"/>
              </a:lnSpc>
              <a:buFont typeface="Arial"/>
              <a:buChar char="•"/>
            </a:pPr>
            <a:r>
              <a:rPr lang="en-US" sz="417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Audience and Context</a:t>
            </a:r>
          </a:p>
          <a:p>
            <a:pPr marL="900497" lvl="1" indent="-450248" algn="l">
              <a:lnSpc>
                <a:spcPts val="5839"/>
              </a:lnSpc>
              <a:buFont typeface="Arial"/>
              <a:buChar char="•"/>
            </a:pPr>
            <a:r>
              <a:rPr lang="en-US" sz="417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Tone and Style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490</Words>
  <Application>Microsoft Macintosh PowerPoint</Application>
  <PresentationFormat>Custom</PresentationFormat>
  <Paragraphs>102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Moontime</vt:lpstr>
      <vt:lpstr>Neoneon</vt:lpstr>
      <vt:lpstr>Calibri</vt:lpstr>
      <vt:lpstr>League Spartan</vt:lpstr>
      <vt:lpstr>Open Sans Bold</vt:lpstr>
      <vt:lpstr>Lovelo</vt:lpstr>
      <vt:lpstr>Poppins Medium</vt:lpstr>
      <vt:lpstr>Ambiguity Inline Heavy</vt:lpstr>
      <vt:lpstr>Montserrat Classic</vt:lpstr>
      <vt:lpstr>Montserrat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Teaching Fall 2024</dc:title>
  <dc:creator>Armstrong, Jason</dc:creator>
  <cp:lastModifiedBy>Armstrong, Jason</cp:lastModifiedBy>
  <cp:revision>10</cp:revision>
  <dcterms:created xsi:type="dcterms:W3CDTF">2006-08-16T00:00:00Z</dcterms:created>
  <dcterms:modified xsi:type="dcterms:W3CDTF">2024-10-05T13:48:27Z</dcterms:modified>
  <dc:identifier>DAGMbUZqCn0</dc:identifier>
</cp:coreProperties>
</file>