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442" r:id="rId2"/>
    <p:sldId id="399" r:id="rId3"/>
    <p:sldId id="415" r:id="rId4"/>
    <p:sldId id="416" r:id="rId5"/>
    <p:sldId id="414" r:id="rId6"/>
    <p:sldId id="417" r:id="rId7"/>
    <p:sldId id="421" r:id="rId8"/>
    <p:sldId id="430" r:id="rId9"/>
    <p:sldId id="440" r:id="rId10"/>
    <p:sldId id="435" r:id="rId11"/>
    <p:sldId id="418" r:id="rId12"/>
    <p:sldId id="419" r:id="rId13"/>
    <p:sldId id="420" r:id="rId14"/>
    <p:sldId id="402" r:id="rId15"/>
    <p:sldId id="404" r:id="rId16"/>
    <p:sldId id="405" r:id="rId17"/>
    <p:sldId id="406" r:id="rId18"/>
    <p:sldId id="407" r:id="rId19"/>
    <p:sldId id="408" r:id="rId20"/>
    <p:sldId id="409" r:id="rId21"/>
    <p:sldId id="410" r:id="rId22"/>
    <p:sldId id="423" r:id="rId23"/>
    <p:sldId id="431" r:id="rId24"/>
    <p:sldId id="436" r:id="rId25"/>
    <p:sldId id="424" r:id="rId26"/>
    <p:sldId id="425" r:id="rId27"/>
    <p:sldId id="437" r:id="rId28"/>
    <p:sldId id="438" r:id="rId29"/>
    <p:sldId id="426" r:id="rId30"/>
    <p:sldId id="427" r:id="rId31"/>
    <p:sldId id="434" r:id="rId32"/>
    <p:sldId id="428" r:id="rId33"/>
    <p:sldId id="429" r:id="rId34"/>
    <p:sldId id="432" r:id="rId35"/>
    <p:sldId id="433" r:id="rId36"/>
    <p:sldId id="43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46" autoAdjust="0"/>
    <p:restoredTop sz="94660"/>
  </p:normalViewPr>
  <p:slideViewPr>
    <p:cSldViewPr snapToGrid="0">
      <p:cViewPr varScale="1">
        <p:scale>
          <a:sx n="68" d="100"/>
          <a:sy n="68" d="100"/>
        </p:scale>
        <p:origin x="5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152A1-9983-4545-BC89-91410A58EFDB}" type="datetimeFigureOut">
              <a:rPr lang="en-US" smtClean="0"/>
              <a:t>10/5/2023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22870D-DD17-4022-9A97-99D8349B895C}" type="slidenum">
              <a:rPr lang="en-US" smtClean="0"/>
              <a:t>‹#›</a:t>
            </a:fld>
            <a:endParaRPr lang="en-US"/>
          </a:p>
        </p:txBody>
      </p:sp>
    </p:spTree>
    <p:extLst>
      <p:ext uri="{BB962C8B-B14F-4D97-AF65-F5344CB8AC3E}">
        <p14:creationId xmlns:p14="http://schemas.microsoft.com/office/powerpoint/2010/main" val="898154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93ED32-01B2-4C9C-B9F9-68740C936075}" type="datetimeFigureOut">
              <a:rPr lang="en-US" smtClean="0"/>
              <a:t>10/5/2023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91627722-8C4E-4405-B9BE-4E7ADD24FC1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4795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93ED32-01B2-4C9C-B9F9-68740C936075}"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7722-8C4E-4405-B9BE-4E7ADD24FC1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3625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93ED32-01B2-4C9C-B9F9-68740C936075}"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7722-8C4E-4405-B9BE-4E7ADD24FC1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935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93ED32-01B2-4C9C-B9F9-68740C936075}"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7722-8C4E-4405-B9BE-4E7ADD24FC1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289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93ED32-01B2-4C9C-B9F9-68740C936075}" type="datetimeFigureOut">
              <a:rPr lang="en-US" smtClean="0"/>
              <a:t>10/5/2023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7722-8C4E-4405-B9BE-4E7ADD24FC1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9569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93ED32-01B2-4C9C-B9F9-68740C936075}"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27722-8C4E-4405-B9BE-4E7ADD24FC1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060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93ED32-01B2-4C9C-B9F9-68740C936075}" type="datetimeFigureOut">
              <a:rPr lang="en-US" smtClean="0"/>
              <a:t>10/5/2023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627722-8C4E-4405-B9BE-4E7ADD24FC1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472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93ED32-01B2-4C9C-B9F9-68740C936075}" type="datetimeFigureOut">
              <a:rPr lang="en-US" smtClean="0"/>
              <a:t>10/5/2023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627722-8C4E-4405-B9BE-4E7ADD24FC1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964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93ED32-01B2-4C9C-B9F9-68740C936075}" type="datetimeFigureOut">
              <a:rPr lang="en-US" smtClean="0"/>
              <a:t>10/5/2023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627722-8C4E-4405-B9BE-4E7ADD24FC10}" type="slidenum">
              <a:rPr lang="en-US" smtClean="0"/>
              <a:t>‹#›</a:t>
            </a:fld>
            <a:endParaRPr lang="en-US"/>
          </a:p>
        </p:txBody>
      </p:sp>
    </p:spTree>
    <p:extLst>
      <p:ext uri="{BB962C8B-B14F-4D97-AF65-F5344CB8AC3E}">
        <p14:creationId xmlns:p14="http://schemas.microsoft.com/office/powerpoint/2010/main" val="2239302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93ED32-01B2-4C9C-B9F9-68740C936075}" type="datetimeFigureOut">
              <a:rPr lang="en-US" smtClean="0"/>
              <a:t>10/5/2023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27722-8C4E-4405-B9BE-4E7ADD24FC1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534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D93ED32-01B2-4C9C-B9F9-68740C936075}" type="datetimeFigureOut">
              <a:rPr lang="en-US" smtClean="0"/>
              <a:t>10/5/2023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91627722-8C4E-4405-B9BE-4E7ADD24FC1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0677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D93ED32-01B2-4C9C-B9F9-68740C936075}" type="datetimeFigureOut">
              <a:rPr lang="en-US" smtClean="0"/>
              <a:t>10/5/2023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1627722-8C4E-4405-B9BE-4E7ADD24FC1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215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Atlanta,_Georgia" TargetMode="External"/><Relationship Id="rId2" Type="http://schemas.openxmlformats.org/officeDocument/2006/relationships/hyperlink" Target="https://en.wikipedia.org/wiki/Killing_of_Kathryn_Johnston#cite_note-2pleadguilty-1" TargetMode="External"/><Relationship Id="rId1" Type="http://schemas.openxmlformats.org/officeDocument/2006/relationships/slideLayout" Target="../slideLayouts/slideLayout2.xml"/><Relationship Id="rId5" Type="http://schemas.openxmlformats.org/officeDocument/2006/relationships/hyperlink" Target="https://en.wikipedia.org/wiki/Marijuana" TargetMode="External"/><Relationship Id="rId4" Type="http://schemas.openxmlformats.org/officeDocument/2006/relationships/hyperlink" Target="https://en.wikipedia.org/wiki/No-knock_warran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58209-7537-4167-A3C8-84E9C9C00240}"/>
              </a:ext>
            </a:extLst>
          </p:cNvPr>
          <p:cNvSpPr>
            <a:spLocks noGrp="1"/>
          </p:cNvSpPr>
          <p:nvPr>
            <p:ph type="title"/>
          </p:nvPr>
        </p:nvSpPr>
        <p:spPr>
          <a:xfrm>
            <a:off x="292231" y="125789"/>
            <a:ext cx="10687209" cy="1049235"/>
          </a:xfrm>
        </p:spPr>
        <p:txBody>
          <a:bodyPr>
            <a:normAutofit fontScale="90000"/>
          </a:bodyPr>
          <a:lstStyle/>
          <a:p>
            <a:pPr algn="ctr"/>
            <a:r>
              <a:rPr lang="en-US" b="1" i="1" dirty="0"/>
              <a:t>No-knock warrant: Human life versus evidence protection </a:t>
            </a:r>
            <a:br>
              <a:rPr lang="en-US" dirty="0"/>
            </a:br>
            <a:endParaRPr lang="en-US" dirty="0"/>
          </a:p>
        </p:txBody>
      </p:sp>
      <p:sp>
        <p:nvSpPr>
          <p:cNvPr id="3" name="Content Placeholder 2">
            <a:extLst>
              <a:ext uri="{FF2B5EF4-FFF2-40B4-BE49-F238E27FC236}">
                <a16:creationId xmlns:a16="http://schemas.microsoft.com/office/drawing/2014/main" id="{FDDF6C03-A9B4-483A-A450-DDEA3D891C8D}"/>
              </a:ext>
            </a:extLst>
          </p:cNvPr>
          <p:cNvSpPr>
            <a:spLocks noGrp="1"/>
          </p:cNvSpPr>
          <p:nvPr>
            <p:ph idx="1"/>
          </p:nvPr>
        </p:nvSpPr>
        <p:spPr>
          <a:xfrm>
            <a:off x="75414" y="2015732"/>
            <a:ext cx="11830639" cy="3819460"/>
          </a:xfrm>
        </p:spPr>
        <p:txBody>
          <a:bodyPr/>
          <a:lstStyle/>
          <a:p>
            <a:pPr algn="ctr"/>
            <a:r>
              <a:rPr lang="en-US" dirty="0"/>
              <a:t>Jim </a:t>
            </a:r>
            <a:r>
              <a:rPr lang="en-US" dirty="0" err="1"/>
              <a:t>Nzonguma</a:t>
            </a:r>
            <a:r>
              <a:rPr lang="en-US" dirty="0"/>
              <a:t> Mayua</a:t>
            </a:r>
          </a:p>
          <a:p>
            <a:pPr algn="ctr"/>
            <a:r>
              <a:rPr lang="en-US" dirty="0"/>
              <a:t>Associate Professor</a:t>
            </a:r>
          </a:p>
          <a:p>
            <a:pPr algn="ctr"/>
            <a:r>
              <a:rPr lang="en-US" dirty="0"/>
              <a:t>Albany State </a:t>
            </a:r>
            <a:r>
              <a:rPr lang="en-US" dirty="0" err="1"/>
              <a:t>Universty</a:t>
            </a:r>
            <a:r>
              <a:rPr lang="en-US" dirty="0"/>
              <a:t> </a:t>
            </a:r>
          </a:p>
          <a:p>
            <a:endParaRPr lang="en-US" dirty="0"/>
          </a:p>
          <a:p>
            <a:endParaRPr lang="en-US" dirty="0"/>
          </a:p>
          <a:p>
            <a:pPr algn="ctr"/>
            <a:r>
              <a:rPr lang="en-US" dirty="0"/>
              <a:t>Fall 2023</a:t>
            </a:r>
          </a:p>
        </p:txBody>
      </p:sp>
    </p:spTree>
    <p:extLst>
      <p:ext uri="{BB962C8B-B14F-4D97-AF65-F5344CB8AC3E}">
        <p14:creationId xmlns:p14="http://schemas.microsoft.com/office/powerpoint/2010/main" val="1757483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5B4F1-D34F-490A-B62A-222C7F1E2132}"/>
              </a:ext>
            </a:extLst>
          </p:cNvPr>
          <p:cNvSpPr>
            <a:spLocks noGrp="1"/>
          </p:cNvSpPr>
          <p:nvPr>
            <p:ph type="title"/>
          </p:nvPr>
        </p:nvSpPr>
        <p:spPr>
          <a:xfrm>
            <a:off x="159391" y="100669"/>
            <a:ext cx="11903978" cy="755008"/>
          </a:xfrm>
        </p:spPr>
        <p:txBody>
          <a:bodyPr/>
          <a:lstStyle/>
          <a:p>
            <a:r>
              <a:rPr lang="en-US" dirty="0"/>
              <a:t>Why the issue of no-knock warrant is significant </a:t>
            </a:r>
          </a:p>
        </p:txBody>
      </p:sp>
      <p:sp>
        <p:nvSpPr>
          <p:cNvPr id="3" name="Content Placeholder 2">
            <a:extLst>
              <a:ext uri="{FF2B5EF4-FFF2-40B4-BE49-F238E27FC236}">
                <a16:creationId xmlns:a16="http://schemas.microsoft.com/office/drawing/2014/main" id="{07832A54-F7EA-4939-876E-B9B8348F92E0}"/>
              </a:ext>
            </a:extLst>
          </p:cNvPr>
          <p:cNvSpPr>
            <a:spLocks noGrp="1"/>
          </p:cNvSpPr>
          <p:nvPr>
            <p:ph idx="1"/>
          </p:nvPr>
        </p:nvSpPr>
        <p:spPr>
          <a:xfrm>
            <a:off x="83891" y="2015732"/>
            <a:ext cx="11979478" cy="3450613"/>
          </a:xfrm>
        </p:spPr>
        <p:txBody>
          <a:bodyPr/>
          <a:lstStyle/>
          <a:p>
            <a:pPr algn="just"/>
            <a:r>
              <a:rPr lang="en-US" sz="3600" dirty="0"/>
              <a:t>Drug offenses are not capital offenses, but a substantial number of citizens and officers lose their lives over no-knock warrants served for drugs.</a:t>
            </a:r>
          </a:p>
          <a:p>
            <a:pPr algn="just"/>
            <a:r>
              <a:rPr lang="en-US" sz="3600" dirty="0"/>
              <a:t>Reform is important</a:t>
            </a:r>
          </a:p>
          <a:p>
            <a:endParaRPr lang="en-US" dirty="0"/>
          </a:p>
        </p:txBody>
      </p:sp>
    </p:spTree>
    <p:extLst>
      <p:ext uri="{BB962C8B-B14F-4D97-AF65-F5344CB8AC3E}">
        <p14:creationId xmlns:p14="http://schemas.microsoft.com/office/powerpoint/2010/main" val="2200023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050D-E2DD-4DE2-900F-2591A562C923}"/>
              </a:ext>
            </a:extLst>
          </p:cNvPr>
          <p:cNvSpPr>
            <a:spLocks noGrp="1"/>
          </p:cNvSpPr>
          <p:nvPr>
            <p:ph type="title"/>
          </p:nvPr>
        </p:nvSpPr>
        <p:spPr>
          <a:xfrm>
            <a:off x="1" y="1"/>
            <a:ext cx="12191998" cy="631595"/>
          </a:xfrm>
        </p:spPr>
        <p:txBody>
          <a:bodyPr/>
          <a:lstStyle/>
          <a:p>
            <a:r>
              <a:rPr lang="en-US" dirty="0"/>
              <a:t>I. Introduction </a:t>
            </a:r>
          </a:p>
        </p:txBody>
      </p:sp>
      <p:sp>
        <p:nvSpPr>
          <p:cNvPr id="3" name="Content Placeholder 2">
            <a:extLst>
              <a:ext uri="{FF2B5EF4-FFF2-40B4-BE49-F238E27FC236}">
                <a16:creationId xmlns:a16="http://schemas.microsoft.com/office/drawing/2014/main" id="{89A3A147-5125-47EE-948D-470F12B852FA}"/>
              </a:ext>
            </a:extLst>
          </p:cNvPr>
          <p:cNvSpPr>
            <a:spLocks noGrp="1"/>
          </p:cNvSpPr>
          <p:nvPr>
            <p:ph idx="1"/>
          </p:nvPr>
        </p:nvSpPr>
        <p:spPr>
          <a:xfrm>
            <a:off x="169682" y="697584"/>
            <a:ext cx="12022317" cy="5137608"/>
          </a:xfrm>
        </p:spPr>
        <p:txBody>
          <a:bodyPr/>
          <a:lstStyle/>
          <a:p>
            <a:pPr marL="457200" indent="-457200">
              <a:buAutoNum type="alphaUcPeriod"/>
            </a:pPr>
            <a:r>
              <a:rPr lang="en-US" b="1" dirty="0"/>
              <a:t>What are “no-knock” warrants and why are they used?</a:t>
            </a:r>
          </a:p>
          <a:p>
            <a:pPr marL="0" indent="0" algn="just">
              <a:buNone/>
            </a:pPr>
            <a:r>
              <a:rPr lang="en-US" sz="2400" dirty="0"/>
              <a:t>A no-knock warrant is a warrant issued by </a:t>
            </a:r>
            <a:r>
              <a:rPr lang="en-US" sz="2400" dirty="0">
                <a:highlight>
                  <a:srgbClr val="FFFF00"/>
                </a:highlight>
              </a:rPr>
              <a:t>a judge that allows law enforcement to enter a property without immediate prior notification of the residents, such as by knocking or ringing a doorbell.</a:t>
            </a:r>
            <a:endParaRPr lang="en-US" sz="2400" b="1" dirty="0">
              <a:highlight>
                <a:srgbClr val="FFFF00"/>
              </a:highlight>
            </a:endParaRPr>
          </a:p>
          <a:p>
            <a:pPr marL="0" indent="0" algn="just">
              <a:buNone/>
            </a:pPr>
            <a:r>
              <a:rPr lang="en-US" sz="2400" dirty="0"/>
              <a:t>The increased use of no-knock warrants </a:t>
            </a:r>
            <a:r>
              <a:rPr lang="en-US" sz="2400" b="1" dirty="0"/>
              <a:t>is a product of the country’s “war on drugs,” a series of federal and local policies aimed at cracking down on recreational drug use.</a:t>
            </a:r>
            <a:r>
              <a:rPr lang="en-US" sz="2400" dirty="0"/>
              <a:t> President Richard Nixon launched the campaign in the 1970s, </a:t>
            </a:r>
            <a:r>
              <a:rPr lang="en-US" sz="2400" dirty="0">
                <a:highlight>
                  <a:srgbClr val="FFFF00"/>
                </a:highlight>
              </a:rPr>
              <a:t>but it gained momentum in the 1980s under President Ronald Reagan. </a:t>
            </a:r>
          </a:p>
          <a:p>
            <a:pPr marL="0" indent="0" algn="just">
              <a:buNone/>
            </a:pPr>
            <a:endParaRPr lang="en-US" sz="2400" b="1" dirty="0"/>
          </a:p>
        </p:txBody>
      </p:sp>
      <p:pic>
        <p:nvPicPr>
          <p:cNvPr id="5" name="Picture 4" descr="Drug crime Narcotic, Heroin, Recreational Drug, Drug Abuse, Syringe war on drugs stock pictures, royalty-free photos &amp; images">
            <a:extLst>
              <a:ext uri="{FF2B5EF4-FFF2-40B4-BE49-F238E27FC236}">
                <a16:creationId xmlns:a16="http://schemas.microsoft.com/office/drawing/2014/main" id="{872CC7C0-5C34-4A61-A34F-F19A53642D3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074536" y="3951370"/>
            <a:ext cx="2042929" cy="2292350"/>
          </a:xfrm>
          <a:prstGeom prst="rect">
            <a:avLst/>
          </a:prstGeom>
          <a:noFill/>
          <a:ln>
            <a:noFill/>
          </a:ln>
        </p:spPr>
      </p:pic>
      <p:pic>
        <p:nvPicPr>
          <p:cNvPr id="6" name="Picture 5" descr="The War on Drugs The War on Drugs on green army canvas. war on drugs stock pictures, royalty-free photos &amp; images">
            <a:extLst>
              <a:ext uri="{FF2B5EF4-FFF2-40B4-BE49-F238E27FC236}">
                <a16:creationId xmlns:a16="http://schemas.microsoft.com/office/drawing/2014/main" id="{15E3ED12-1DE6-4AB3-B5E3-80D724BDFC1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117465" y="3951370"/>
            <a:ext cx="3120044" cy="2292350"/>
          </a:xfrm>
          <a:prstGeom prst="rect">
            <a:avLst/>
          </a:prstGeom>
          <a:noFill/>
          <a:ln>
            <a:noFill/>
          </a:ln>
        </p:spPr>
      </p:pic>
    </p:spTree>
    <p:extLst>
      <p:ext uri="{BB962C8B-B14F-4D97-AF65-F5344CB8AC3E}">
        <p14:creationId xmlns:p14="http://schemas.microsoft.com/office/powerpoint/2010/main" val="3776122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877C6-BDEC-4FBA-B65F-2AFCAF6A3D2B}"/>
              </a:ext>
            </a:extLst>
          </p:cNvPr>
          <p:cNvSpPr>
            <a:spLocks noGrp="1"/>
          </p:cNvSpPr>
          <p:nvPr>
            <p:ph type="title"/>
          </p:nvPr>
        </p:nvSpPr>
        <p:spPr>
          <a:xfrm>
            <a:off x="141402" y="1"/>
            <a:ext cx="12050597" cy="716436"/>
          </a:xfrm>
        </p:spPr>
        <p:txBody>
          <a:bodyPr/>
          <a:lstStyle/>
          <a:p>
            <a:r>
              <a:rPr lang="en-US" dirty="0"/>
              <a:t>I. Introduction </a:t>
            </a:r>
          </a:p>
        </p:txBody>
      </p:sp>
      <p:sp>
        <p:nvSpPr>
          <p:cNvPr id="3" name="Content Placeholder 2">
            <a:extLst>
              <a:ext uri="{FF2B5EF4-FFF2-40B4-BE49-F238E27FC236}">
                <a16:creationId xmlns:a16="http://schemas.microsoft.com/office/drawing/2014/main" id="{E957B64C-A806-4FA8-9881-B28249566EDD}"/>
              </a:ext>
            </a:extLst>
          </p:cNvPr>
          <p:cNvSpPr>
            <a:spLocks noGrp="1"/>
          </p:cNvSpPr>
          <p:nvPr>
            <p:ph idx="1"/>
          </p:nvPr>
        </p:nvSpPr>
        <p:spPr>
          <a:xfrm>
            <a:off x="194821" y="857840"/>
            <a:ext cx="11802358" cy="4599080"/>
          </a:xfrm>
        </p:spPr>
        <p:txBody>
          <a:bodyPr>
            <a:normAutofit/>
          </a:bodyPr>
          <a:lstStyle/>
          <a:p>
            <a:pPr algn="just"/>
            <a:r>
              <a:rPr lang="en-US" sz="2800" dirty="0"/>
              <a:t>Use of no-knock warrants has increased substantially over time. By one estimate, there were </a:t>
            </a:r>
            <a:r>
              <a:rPr lang="en-US" sz="2800" dirty="0">
                <a:highlight>
                  <a:srgbClr val="FFFF00"/>
                </a:highlight>
              </a:rPr>
              <a:t>1,500 annually in the early 1980s whereas by 2010 there were 60,000–70,000 no-knock or quick-knock raids conducted by local police annually, the majority of which were looking for marijuana</a:t>
            </a:r>
          </a:p>
        </p:txBody>
      </p:sp>
    </p:spTree>
    <p:extLst>
      <p:ext uri="{BB962C8B-B14F-4D97-AF65-F5344CB8AC3E}">
        <p14:creationId xmlns:p14="http://schemas.microsoft.com/office/powerpoint/2010/main" val="1488715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A38A-719B-4144-A610-6E0161D194E5}"/>
              </a:ext>
            </a:extLst>
          </p:cNvPr>
          <p:cNvSpPr>
            <a:spLocks noGrp="1"/>
          </p:cNvSpPr>
          <p:nvPr>
            <p:ph type="title"/>
          </p:nvPr>
        </p:nvSpPr>
        <p:spPr>
          <a:xfrm>
            <a:off x="169683" y="1"/>
            <a:ext cx="11887198" cy="688156"/>
          </a:xfrm>
        </p:spPr>
        <p:txBody>
          <a:bodyPr>
            <a:normAutofit/>
          </a:bodyPr>
          <a:lstStyle/>
          <a:p>
            <a:r>
              <a:rPr lang="en-US" dirty="0"/>
              <a:t>ii. Legal basis </a:t>
            </a:r>
          </a:p>
        </p:txBody>
      </p:sp>
      <p:sp>
        <p:nvSpPr>
          <p:cNvPr id="3" name="Content Placeholder 2">
            <a:extLst>
              <a:ext uri="{FF2B5EF4-FFF2-40B4-BE49-F238E27FC236}">
                <a16:creationId xmlns:a16="http://schemas.microsoft.com/office/drawing/2014/main" id="{DC56491C-4C5A-4362-8E67-EEA89593F6BD}"/>
              </a:ext>
            </a:extLst>
          </p:cNvPr>
          <p:cNvSpPr>
            <a:spLocks noGrp="1"/>
          </p:cNvSpPr>
          <p:nvPr>
            <p:ph idx="1"/>
          </p:nvPr>
        </p:nvSpPr>
        <p:spPr>
          <a:xfrm>
            <a:off x="169682" y="612742"/>
            <a:ext cx="11887199" cy="5524107"/>
          </a:xfrm>
        </p:spPr>
        <p:txBody>
          <a:bodyPr>
            <a:normAutofit fontScale="92500" lnSpcReduction="10000"/>
          </a:bodyPr>
          <a:lstStyle/>
          <a:p>
            <a:pPr marL="342900" indent="-342900">
              <a:buAutoNum type="alphaUcPeriod"/>
            </a:pPr>
            <a:r>
              <a:rPr lang="en-US" b="1" dirty="0"/>
              <a:t>Federal law regarding no-knock </a:t>
            </a:r>
          </a:p>
          <a:p>
            <a:r>
              <a:rPr lang="en-US" b="1" dirty="0"/>
              <a:t>1. Jurisprudences</a:t>
            </a:r>
          </a:p>
          <a:p>
            <a:r>
              <a:rPr lang="en-US" b="1" i="1" dirty="0"/>
              <a:t>A. Ker v. California,</a:t>
            </a:r>
            <a:r>
              <a:rPr lang="en-US" b="1" dirty="0"/>
              <a:t> 374 U.S. 23, 83 </a:t>
            </a:r>
            <a:r>
              <a:rPr lang="en-US" b="1" dirty="0" err="1"/>
              <a:t>S.Ct</a:t>
            </a:r>
            <a:r>
              <a:rPr lang="en-US" b="1" dirty="0"/>
              <a:t>. 1623 (1963)</a:t>
            </a:r>
          </a:p>
          <a:p>
            <a:r>
              <a:rPr lang="en-US" b="1" dirty="0"/>
              <a:t>ISSUE:</a:t>
            </a:r>
            <a:endParaRPr lang="en-US" dirty="0"/>
          </a:p>
          <a:p>
            <a:r>
              <a:rPr lang="en-US" dirty="0"/>
              <a:t>1) Did the warrantless entry by the deputies, without a warrant and without knocking and announcing their intent to enter, for the purpose of making a narcotics arrest, make the evidence inadmissible?</a:t>
            </a:r>
          </a:p>
          <a:p>
            <a:r>
              <a:rPr lang="en-US" dirty="0"/>
              <a:t>2) Were the subsequent searches of the apartment lawful?</a:t>
            </a:r>
          </a:p>
          <a:p>
            <a:r>
              <a:rPr lang="en-US" b="1" dirty="0"/>
              <a:t>HOLDING:</a:t>
            </a:r>
            <a:endParaRPr lang="en-US" dirty="0"/>
          </a:p>
          <a:p>
            <a:r>
              <a:rPr lang="en-US" dirty="0"/>
              <a:t>1) No</a:t>
            </a:r>
          </a:p>
          <a:p>
            <a:r>
              <a:rPr lang="en-US" dirty="0"/>
              <a:t>2) Yes</a:t>
            </a:r>
          </a:p>
          <a:p>
            <a:r>
              <a:rPr lang="en-US" sz="2800" dirty="0"/>
              <a:t>The 1963 Supreme Court ruling Ker v. California set a precedent in favor of forcible police entries involving narcotics out of concern that evidence could be destroyed.</a:t>
            </a:r>
          </a:p>
        </p:txBody>
      </p:sp>
    </p:spTree>
    <p:extLst>
      <p:ext uri="{BB962C8B-B14F-4D97-AF65-F5344CB8AC3E}">
        <p14:creationId xmlns:p14="http://schemas.microsoft.com/office/powerpoint/2010/main" val="3280735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21857-3B9F-4E3C-ACE7-9E4A4E59795B}"/>
              </a:ext>
            </a:extLst>
          </p:cNvPr>
          <p:cNvSpPr>
            <a:spLocks noGrp="1"/>
          </p:cNvSpPr>
          <p:nvPr>
            <p:ph type="ctrTitle"/>
          </p:nvPr>
        </p:nvSpPr>
        <p:spPr>
          <a:xfrm>
            <a:off x="179109" y="134742"/>
            <a:ext cx="10875743" cy="977621"/>
          </a:xfrm>
        </p:spPr>
        <p:txBody>
          <a:bodyPr>
            <a:normAutofit/>
          </a:bodyPr>
          <a:lstStyle/>
          <a:p>
            <a:r>
              <a:rPr lang="en-US" dirty="0"/>
              <a:t>ii. Legal basis </a:t>
            </a:r>
          </a:p>
        </p:txBody>
      </p:sp>
      <p:sp>
        <p:nvSpPr>
          <p:cNvPr id="3" name="Subtitle 2">
            <a:extLst>
              <a:ext uri="{FF2B5EF4-FFF2-40B4-BE49-F238E27FC236}">
                <a16:creationId xmlns:a16="http://schemas.microsoft.com/office/drawing/2014/main" id="{198CF596-7422-4626-823A-BED4173B1154}"/>
              </a:ext>
            </a:extLst>
          </p:cNvPr>
          <p:cNvSpPr>
            <a:spLocks noGrp="1"/>
          </p:cNvSpPr>
          <p:nvPr>
            <p:ph type="subTitle" idx="1"/>
          </p:nvPr>
        </p:nvSpPr>
        <p:spPr>
          <a:xfrm>
            <a:off x="103694" y="1112363"/>
            <a:ext cx="12088306" cy="4647413"/>
          </a:xfrm>
        </p:spPr>
        <p:txBody>
          <a:bodyPr>
            <a:normAutofit lnSpcReduction="10000"/>
          </a:bodyPr>
          <a:lstStyle/>
          <a:p>
            <a:pPr marL="342900" indent="-342900">
              <a:buAutoNum type="alphaUcPeriod"/>
            </a:pPr>
            <a:r>
              <a:rPr lang="en-US" sz="2000" b="1" cap="none" dirty="0"/>
              <a:t>Federal law regarding no-knock </a:t>
            </a:r>
          </a:p>
          <a:p>
            <a:r>
              <a:rPr lang="en-US" b="1" cap="none" dirty="0"/>
              <a:t>1. Jurisprudences</a:t>
            </a:r>
          </a:p>
          <a:p>
            <a:r>
              <a:rPr lang="en-US" i="1" cap="none" dirty="0"/>
              <a:t>b. </a:t>
            </a:r>
            <a:r>
              <a:rPr lang="en-US" i="1" dirty="0"/>
              <a:t>Wilson v. Arkansas, </a:t>
            </a:r>
            <a:r>
              <a:rPr lang="en-US" dirty="0"/>
              <a:t>514 U.S. 927 (1995)</a:t>
            </a:r>
          </a:p>
          <a:p>
            <a:pPr algn="just"/>
            <a:r>
              <a:rPr lang="en-US" sz="2400" cap="none" dirty="0"/>
              <a:t>The U.S. Supreme Court acknowledged that the fourth amendment incorporates the common law requirement that police officers entering a residence must knock on the door and their identity and purpose before attempting forcible entry to execute a search warrant. </a:t>
            </a:r>
          </a:p>
          <a:p>
            <a:pPr algn="just"/>
            <a:r>
              <a:rPr lang="en-US" sz="2400" cap="none" dirty="0"/>
              <a:t>However, the Supreme Court </a:t>
            </a:r>
            <a:r>
              <a:rPr lang="en-US" sz="2400" cap="none" dirty="0">
                <a:highlight>
                  <a:srgbClr val="FFFF00"/>
                </a:highlight>
              </a:rPr>
              <a:t>also recognized that not every entry must be preceded by an announcement and that the fourth amendment’s flexible requirement of reasonableness should not be read to mandate a rigid rule of announcement that ignores countervailing law enforcement interests</a:t>
            </a:r>
          </a:p>
        </p:txBody>
      </p:sp>
    </p:spTree>
    <p:extLst>
      <p:ext uri="{BB962C8B-B14F-4D97-AF65-F5344CB8AC3E}">
        <p14:creationId xmlns:p14="http://schemas.microsoft.com/office/powerpoint/2010/main" val="240249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B7B24-D3A4-4765-AFCF-E5CEFAFC2794}"/>
              </a:ext>
            </a:extLst>
          </p:cNvPr>
          <p:cNvSpPr>
            <a:spLocks noGrp="1"/>
          </p:cNvSpPr>
          <p:nvPr>
            <p:ph type="title"/>
          </p:nvPr>
        </p:nvSpPr>
        <p:spPr>
          <a:xfrm>
            <a:off x="179109" y="113123"/>
            <a:ext cx="11934334" cy="678729"/>
          </a:xfrm>
        </p:spPr>
        <p:txBody>
          <a:bodyPr/>
          <a:lstStyle/>
          <a:p>
            <a:r>
              <a:rPr lang="en-US" dirty="0"/>
              <a:t>ii. Legal basis </a:t>
            </a:r>
          </a:p>
        </p:txBody>
      </p:sp>
      <p:sp>
        <p:nvSpPr>
          <p:cNvPr id="3" name="Content Placeholder 2">
            <a:extLst>
              <a:ext uri="{FF2B5EF4-FFF2-40B4-BE49-F238E27FC236}">
                <a16:creationId xmlns:a16="http://schemas.microsoft.com/office/drawing/2014/main" id="{32C92808-A835-4A4D-B10A-92D5F74CB624}"/>
              </a:ext>
            </a:extLst>
          </p:cNvPr>
          <p:cNvSpPr>
            <a:spLocks noGrp="1"/>
          </p:cNvSpPr>
          <p:nvPr>
            <p:ph idx="1"/>
          </p:nvPr>
        </p:nvSpPr>
        <p:spPr>
          <a:xfrm>
            <a:off x="179109" y="1244338"/>
            <a:ext cx="12012891" cy="4222007"/>
          </a:xfrm>
        </p:spPr>
        <p:txBody>
          <a:bodyPr/>
          <a:lstStyle/>
          <a:p>
            <a:pPr marL="0" indent="0" algn="just">
              <a:buNone/>
            </a:pPr>
            <a:r>
              <a:rPr lang="en-US" i="1" dirty="0"/>
              <a:t>b. Wilson v. Arkansas, </a:t>
            </a:r>
            <a:r>
              <a:rPr lang="en-US" dirty="0"/>
              <a:t>514 U.S. 927 (1995)</a:t>
            </a:r>
          </a:p>
          <a:p>
            <a:pPr marL="0" indent="0" algn="just">
              <a:buNone/>
            </a:pPr>
            <a:endParaRPr lang="en-US" dirty="0"/>
          </a:p>
          <a:p>
            <a:pPr marL="0" indent="0" algn="just">
              <a:buNone/>
            </a:pPr>
            <a:endParaRPr lang="en-US" dirty="0"/>
          </a:p>
          <a:p>
            <a:pPr marL="0" indent="0" algn="just">
              <a:buNone/>
            </a:pPr>
            <a:r>
              <a:rPr lang="en-US" dirty="0"/>
              <a:t>The Wilson decision left it to </a:t>
            </a:r>
            <a:r>
              <a:rPr lang="en-US" dirty="0">
                <a:highlight>
                  <a:srgbClr val="FFFF00"/>
                </a:highlight>
              </a:rPr>
              <a:t>the lower courts to determine the circumstances under which an unannounced entry is reasonable under the Fourth Amendment </a:t>
            </a:r>
            <a:r>
              <a:rPr lang="en-US" dirty="0"/>
              <a:t>and “simply [held] that although a search or seizure of a dwelling might be constitutionally defective if police officers enter without prior announcement, law enforcement interests may also establish the reasonableness of an unannounced entry.”</a:t>
            </a:r>
          </a:p>
        </p:txBody>
      </p:sp>
    </p:spTree>
    <p:extLst>
      <p:ext uri="{BB962C8B-B14F-4D97-AF65-F5344CB8AC3E}">
        <p14:creationId xmlns:p14="http://schemas.microsoft.com/office/powerpoint/2010/main" val="3403462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67BC8-CA22-4549-BB0E-49C1D2825BA1}"/>
              </a:ext>
            </a:extLst>
          </p:cNvPr>
          <p:cNvSpPr>
            <a:spLocks noGrp="1"/>
          </p:cNvSpPr>
          <p:nvPr>
            <p:ph type="title"/>
          </p:nvPr>
        </p:nvSpPr>
        <p:spPr>
          <a:xfrm>
            <a:off x="65989" y="75415"/>
            <a:ext cx="10988866" cy="820131"/>
          </a:xfrm>
        </p:spPr>
        <p:txBody>
          <a:bodyPr/>
          <a:lstStyle/>
          <a:p>
            <a:r>
              <a:rPr lang="en-US" dirty="0"/>
              <a:t>ii. Legal basis </a:t>
            </a:r>
          </a:p>
        </p:txBody>
      </p:sp>
      <p:sp>
        <p:nvSpPr>
          <p:cNvPr id="3" name="Content Placeholder 2">
            <a:extLst>
              <a:ext uri="{FF2B5EF4-FFF2-40B4-BE49-F238E27FC236}">
                <a16:creationId xmlns:a16="http://schemas.microsoft.com/office/drawing/2014/main" id="{842047D9-A56C-4A6F-8A02-CDF791919BA0}"/>
              </a:ext>
            </a:extLst>
          </p:cNvPr>
          <p:cNvSpPr>
            <a:spLocks noGrp="1"/>
          </p:cNvSpPr>
          <p:nvPr>
            <p:ph idx="1"/>
          </p:nvPr>
        </p:nvSpPr>
        <p:spPr>
          <a:xfrm>
            <a:off x="65988" y="1282045"/>
            <a:ext cx="11840065" cy="4760535"/>
          </a:xfrm>
        </p:spPr>
        <p:txBody>
          <a:bodyPr>
            <a:normAutofit/>
          </a:bodyPr>
          <a:lstStyle/>
          <a:p>
            <a:r>
              <a:rPr lang="en-US" dirty="0"/>
              <a:t>d. In </a:t>
            </a:r>
            <a:r>
              <a:rPr lang="en-US" i="1" dirty="0"/>
              <a:t>Richards v. Wisconsin, </a:t>
            </a:r>
            <a:r>
              <a:rPr lang="en-US" dirty="0"/>
              <a:t>520 U.S. 385 (1997), </a:t>
            </a:r>
          </a:p>
          <a:p>
            <a:pPr algn="just"/>
            <a:r>
              <a:rPr lang="en-US" sz="2400" dirty="0"/>
              <a:t>The Supreme Court went on to hold that, in order to justify a “no-knock” entry, </a:t>
            </a:r>
            <a:r>
              <a:rPr lang="en-US" sz="2400" dirty="0">
                <a:highlight>
                  <a:srgbClr val="FFFF00"/>
                </a:highlight>
              </a:rPr>
              <a:t>the police must have a reasonable suspicion that knocking and announcing their presence, under the particular circumstances, would be dangerous or futile, or that it would inhibit the effective investigation of the crime by, for example, allowing the destruction of evidence. </a:t>
            </a:r>
          </a:p>
          <a:p>
            <a:pPr algn="just"/>
            <a:r>
              <a:rPr lang="en-US" sz="2400" dirty="0"/>
              <a:t>The Court noted that, “[t]his standard – as opposed to a probable-cause requirement – strikes the appropriate balance between the legitimate law enforcement concerns at issue in the execution of search warrants and the individual privacy interests affected by no-knock entries.” </a:t>
            </a:r>
          </a:p>
        </p:txBody>
      </p:sp>
    </p:spTree>
    <p:extLst>
      <p:ext uri="{BB962C8B-B14F-4D97-AF65-F5344CB8AC3E}">
        <p14:creationId xmlns:p14="http://schemas.microsoft.com/office/powerpoint/2010/main" val="3115639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D8BD-724E-4CF0-96EF-2BAF963DDD11}"/>
              </a:ext>
            </a:extLst>
          </p:cNvPr>
          <p:cNvSpPr>
            <a:spLocks noGrp="1"/>
          </p:cNvSpPr>
          <p:nvPr>
            <p:ph type="title"/>
          </p:nvPr>
        </p:nvSpPr>
        <p:spPr>
          <a:xfrm>
            <a:off x="0" y="1"/>
            <a:ext cx="12047455" cy="443060"/>
          </a:xfrm>
        </p:spPr>
        <p:txBody>
          <a:bodyPr>
            <a:normAutofit fontScale="90000"/>
          </a:bodyPr>
          <a:lstStyle/>
          <a:p>
            <a:r>
              <a:rPr lang="en-US" dirty="0"/>
              <a:t>ii. Legal basis </a:t>
            </a:r>
          </a:p>
        </p:txBody>
      </p:sp>
      <p:sp>
        <p:nvSpPr>
          <p:cNvPr id="3" name="Content Placeholder 2">
            <a:extLst>
              <a:ext uri="{FF2B5EF4-FFF2-40B4-BE49-F238E27FC236}">
                <a16:creationId xmlns:a16="http://schemas.microsoft.com/office/drawing/2014/main" id="{27F464A2-2CA7-43B0-891D-E9DDCC9C554A}"/>
              </a:ext>
            </a:extLst>
          </p:cNvPr>
          <p:cNvSpPr>
            <a:spLocks noGrp="1"/>
          </p:cNvSpPr>
          <p:nvPr>
            <p:ph idx="1"/>
          </p:nvPr>
        </p:nvSpPr>
        <p:spPr>
          <a:xfrm>
            <a:off x="179109" y="556182"/>
            <a:ext cx="11934334" cy="4910164"/>
          </a:xfrm>
        </p:spPr>
        <p:txBody>
          <a:bodyPr/>
          <a:lstStyle/>
          <a:p>
            <a:pPr marL="457200" indent="-457200">
              <a:buAutoNum type="alphaUcPeriod"/>
            </a:pPr>
            <a:r>
              <a:rPr lang="en-US" dirty="0"/>
              <a:t>FEDERAL LAW REGARDING NO-KNOCK WARRANTS</a:t>
            </a:r>
          </a:p>
          <a:p>
            <a:pPr marL="457200" indent="-457200">
              <a:buAutoNum type="arabicPeriod" startAt="2"/>
            </a:pPr>
            <a:r>
              <a:rPr lang="en-US" b="1" dirty="0"/>
              <a:t>Federal statute regarding no-knock warrants </a:t>
            </a:r>
          </a:p>
          <a:p>
            <a:pPr marL="457200" indent="-457200">
              <a:buAutoNum type="arabicPeriod" startAt="2"/>
            </a:pPr>
            <a:endParaRPr lang="en-US" b="1" dirty="0"/>
          </a:p>
          <a:p>
            <a:pPr marL="0" indent="0" algn="just">
              <a:buNone/>
            </a:pPr>
            <a:r>
              <a:rPr lang="en-US" sz="2800" dirty="0"/>
              <a:t>18 U.S.C. § 3109 provides that an officer may break open any outer or inner door or window of a house, or any part of a house, or anything therein, to execute a search warrant, if, after notice of his authority and purpose, he is refused admittance or when necessary to liberate himself or a person aiding him in the execution of the warrant.</a:t>
            </a:r>
            <a:endParaRPr lang="en-US" sz="2800" b="1" dirty="0"/>
          </a:p>
        </p:txBody>
      </p:sp>
    </p:spTree>
    <p:extLst>
      <p:ext uri="{BB962C8B-B14F-4D97-AF65-F5344CB8AC3E}">
        <p14:creationId xmlns:p14="http://schemas.microsoft.com/office/powerpoint/2010/main" val="3475112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F2D5-C6F3-4EEA-B117-134A2102632A}"/>
              </a:ext>
            </a:extLst>
          </p:cNvPr>
          <p:cNvSpPr>
            <a:spLocks noGrp="1"/>
          </p:cNvSpPr>
          <p:nvPr>
            <p:ph type="title"/>
          </p:nvPr>
        </p:nvSpPr>
        <p:spPr>
          <a:xfrm>
            <a:off x="169682" y="131976"/>
            <a:ext cx="12094589" cy="509048"/>
          </a:xfrm>
        </p:spPr>
        <p:txBody>
          <a:bodyPr>
            <a:normAutofit fontScale="90000"/>
          </a:bodyPr>
          <a:lstStyle/>
          <a:p>
            <a:r>
              <a:rPr lang="en-US" dirty="0"/>
              <a:t>ii. Legal basis </a:t>
            </a:r>
          </a:p>
        </p:txBody>
      </p:sp>
      <p:sp>
        <p:nvSpPr>
          <p:cNvPr id="3" name="Content Placeholder 2">
            <a:extLst>
              <a:ext uri="{FF2B5EF4-FFF2-40B4-BE49-F238E27FC236}">
                <a16:creationId xmlns:a16="http://schemas.microsoft.com/office/drawing/2014/main" id="{C5E3011B-F4ED-4FD6-8BB2-6240DF45256B}"/>
              </a:ext>
            </a:extLst>
          </p:cNvPr>
          <p:cNvSpPr>
            <a:spLocks noGrp="1"/>
          </p:cNvSpPr>
          <p:nvPr>
            <p:ph idx="1"/>
          </p:nvPr>
        </p:nvSpPr>
        <p:spPr>
          <a:xfrm>
            <a:off x="65989" y="857840"/>
            <a:ext cx="11953186" cy="4608506"/>
          </a:xfrm>
        </p:spPr>
        <p:txBody>
          <a:bodyPr>
            <a:normAutofit fontScale="92500" lnSpcReduction="10000"/>
          </a:bodyPr>
          <a:lstStyle/>
          <a:p>
            <a:r>
              <a:rPr lang="en-US" b="1" dirty="0"/>
              <a:t>Federal statute regarding no-knock warrants </a:t>
            </a:r>
          </a:p>
          <a:p>
            <a:endParaRPr lang="en-US" dirty="0"/>
          </a:p>
          <a:p>
            <a:pPr algn="just"/>
            <a:r>
              <a:rPr lang="en-US" sz="2800" dirty="0">
                <a:highlight>
                  <a:srgbClr val="FFFF00"/>
                </a:highlight>
                <a:latin typeface="Times New Roman" panose="02020603050405020304" pitchFamily="18" charset="0"/>
                <a:cs typeface="Times New Roman" panose="02020603050405020304" pitchFamily="18" charset="0"/>
              </a:rPr>
              <a:t>Federal agents are generally required to “knock and announce” their identity, authority and purpose, and demand to enter before entry is made to execute a warrant in a private dwelling.</a:t>
            </a:r>
            <a:r>
              <a:rPr lang="en-US" sz="2800" dirty="0">
                <a:latin typeface="Times New Roman" panose="02020603050405020304" pitchFamily="18" charset="0"/>
                <a:cs typeface="Times New Roman" panose="02020603050405020304" pitchFamily="18" charset="0"/>
              </a:rPr>
              <a:t> However, there are </a:t>
            </a:r>
            <a:r>
              <a:rPr lang="en-US" sz="2800" b="1" dirty="0">
                <a:latin typeface="Times New Roman" panose="02020603050405020304" pitchFamily="18" charset="0"/>
                <a:cs typeface="Times New Roman" panose="02020603050405020304" pitchFamily="18" charset="0"/>
              </a:rPr>
              <a:t>some circumstances where unannounced entries are authorized</a:t>
            </a:r>
            <a:r>
              <a:rPr lang="en-US" sz="2800" dirty="0">
                <a:latin typeface="Times New Roman" panose="02020603050405020304" pitchFamily="18" charset="0"/>
                <a:cs typeface="Times New Roman" panose="02020603050405020304" pitchFamily="18" charset="0"/>
              </a:rPr>
              <a:t>. The new policy generally limits the use of “no knock” entries in connection with the execution of a warrant to </a:t>
            </a:r>
            <a:r>
              <a:rPr lang="en-US" sz="2800" b="1" dirty="0">
                <a:latin typeface="Times New Roman" panose="02020603050405020304" pitchFamily="18" charset="0"/>
                <a:cs typeface="Times New Roman" panose="02020603050405020304" pitchFamily="18" charset="0"/>
              </a:rPr>
              <a:t>situations where an agent has reasonable grounds to believe that knocking and announcing the agent’s presence would create an imminent threat of physical violence to the agent and/or another person.</a:t>
            </a:r>
          </a:p>
        </p:txBody>
      </p:sp>
    </p:spTree>
    <p:extLst>
      <p:ext uri="{BB962C8B-B14F-4D97-AF65-F5344CB8AC3E}">
        <p14:creationId xmlns:p14="http://schemas.microsoft.com/office/powerpoint/2010/main" val="518339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9BAF7-37D7-48BF-8CAB-29022E8C72FF}"/>
              </a:ext>
            </a:extLst>
          </p:cNvPr>
          <p:cNvSpPr>
            <a:spLocks noGrp="1"/>
          </p:cNvSpPr>
          <p:nvPr>
            <p:ph type="title"/>
          </p:nvPr>
        </p:nvSpPr>
        <p:spPr>
          <a:xfrm>
            <a:off x="150829" y="1"/>
            <a:ext cx="11849491" cy="744717"/>
          </a:xfrm>
        </p:spPr>
        <p:txBody>
          <a:bodyPr/>
          <a:lstStyle/>
          <a:p>
            <a:r>
              <a:rPr lang="en-US" dirty="0"/>
              <a:t>ii. Legal basis </a:t>
            </a:r>
          </a:p>
        </p:txBody>
      </p:sp>
      <p:sp>
        <p:nvSpPr>
          <p:cNvPr id="3" name="Content Placeholder 2">
            <a:extLst>
              <a:ext uri="{FF2B5EF4-FFF2-40B4-BE49-F238E27FC236}">
                <a16:creationId xmlns:a16="http://schemas.microsoft.com/office/drawing/2014/main" id="{07BA2B58-3C73-4DC0-8837-27737C575C79}"/>
              </a:ext>
            </a:extLst>
          </p:cNvPr>
          <p:cNvSpPr>
            <a:spLocks noGrp="1"/>
          </p:cNvSpPr>
          <p:nvPr>
            <p:ph idx="1"/>
          </p:nvPr>
        </p:nvSpPr>
        <p:spPr>
          <a:xfrm>
            <a:off x="254524" y="933254"/>
            <a:ext cx="11849491" cy="4533091"/>
          </a:xfrm>
        </p:spPr>
        <p:txBody>
          <a:bodyPr>
            <a:normAutofit lnSpcReduction="10000"/>
          </a:bodyPr>
          <a:lstStyle/>
          <a:p>
            <a:pPr algn="just"/>
            <a:r>
              <a:rPr lang="en-US" sz="2400" dirty="0"/>
              <a:t>Although a federal statute previously authorized no-knock warrants for certain drug searches in the Comprehensive Drug Abuse Prevention and Control Act of 1970, Congress repealed that provision in 1974.</a:t>
            </a:r>
          </a:p>
          <a:p>
            <a:pPr algn="just"/>
            <a:r>
              <a:rPr lang="en-US" sz="2400" dirty="0"/>
              <a:t>The </a:t>
            </a:r>
            <a:r>
              <a:rPr lang="en-US" sz="2400" dirty="0">
                <a:highlight>
                  <a:srgbClr val="FFFF00"/>
                </a:highlight>
              </a:rPr>
              <a:t>“no-knock” experience lasted four years and demonstrated the inevitability of many of the dangers foreseen in 1970</a:t>
            </a:r>
            <a:r>
              <a:rPr lang="en-US" sz="2400" dirty="0"/>
              <a:t>. During the four-year period when</a:t>
            </a:r>
            <a:r>
              <a:rPr lang="en-US" sz="2400" b="1" dirty="0"/>
              <a:t> “no-knock” warrants were issued, horror stories were legion.</a:t>
            </a:r>
            <a:r>
              <a:rPr lang="en-US" sz="2400" dirty="0"/>
              <a:t> Over one hundred newspaper articles, reproduced in the Congressional Record, described a repeated scenario: </a:t>
            </a:r>
            <a:r>
              <a:rPr lang="en-US" sz="2400" dirty="0">
                <a:highlight>
                  <a:srgbClr val="FFFF00"/>
                </a:highlight>
              </a:rPr>
              <a:t>terrified citizens, thinking themselves targets of burglary or more frightening acts,</a:t>
            </a:r>
            <a:r>
              <a:rPr lang="en-US" sz="2400" dirty="0"/>
              <a:t> discovered that they were instead being searched by law enforcement officers who had entered their homes without notice.</a:t>
            </a:r>
          </a:p>
        </p:txBody>
      </p:sp>
    </p:spTree>
    <p:extLst>
      <p:ext uri="{BB962C8B-B14F-4D97-AF65-F5344CB8AC3E}">
        <p14:creationId xmlns:p14="http://schemas.microsoft.com/office/powerpoint/2010/main" val="2698518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EE62E-8CDB-404A-9706-BCB7B083626F}"/>
              </a:ext>
            </a:extLst>
          </p:cNvPr>
          <p:cNvSpPr txBox="1">
            <a:spLocks/>
          </p:cNvSpPr>
          <p:nvPr/>
        </p:nvSpPr>
        <p:spPr>
          <a:xfrm>
            <a:off x="629174" y="318942"/>
            <a:ext cx="10515600" cy="570291"/>
          </a:xfrm>
          <a:prstGeom prst="rect">
            <a:avLst/>
          </a:prstGeom>
        </p:spPr>
        <p:txBody>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sz="2700" dirty="0"/>
              <a:t>Agenda </a:t>
            </a:r>
          </a:p>
        </p:txBody>
      </p:sp>
      <p:sp>
        <p:nvSpPr>
          <p:cNvPr id="3" name="Content Placeholder 2">
            <a:extLst>
              <a:ext uri="{FF2B5EF4-FFF2-40B4-BE49-F238E27FC236}">
                <a16:creationId xmlns:a16="http://schemas.microsoft.com/office/drawing/2014/main" id="{AA98E8AA-0D6D-4784-A24F-52E271FEB72D}"/>
              </a:ext>
            </a:extLst>
          </p:cNvPr>
          <p:cNvSpPr txBox="1">
            <a:spLocks/>
          </p:cNvSpPr>
          <p:nvPr/>
        </p:nvSpPr>
        <p:spPr>
          <a:xfrm>
            <a:off x="629174" y="716459"/>
            <a:ext cx="11177631" cy="4991450"/>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spcBef>
                <a:spcPts val="600"/>
              </a:spcBef>
              <a:buFont typeface="Arial" panose="020B0604020202020204" pitchFamily="34" charset="0"/>
              <a:buNone/>
            </a:pPr>
            <a:r>
              <a:rPr lang="en-US" sz="1500" dirty="0"/>
              <a:t>I. INTRODUCTION</a:t>
            </a:r>
          </a:p>
          <a:p>
            <a:pPr marL="914400" lvl="1" indent="-457200">
              <a:spcBef>
                <a:spcPts val="600"/>
              </a:spcBef>
              <a:buFont typeface="+mj-lt"/>
              <a:buAutoNum type="alphaUcPeriod"/>
            </a:pPr>
            <a:r>
              <a:rPr lang="en-US" sz="1500" dirty="0"/>
              <a:t>Historical Background </a:t>
            </a:r>
          </a:p>
          <a:p>
            <a:pPr marL="914400" lvl="1" indent="-457200">
              <a:spcBef>
                <a:spcPts val="600"/>
              </a:spcBef>
              <a:buFont typeface="+mj-lt"/>
              <a:buAutoNum type="alphaUcPeriod"/>
            </a:pPr>
            <a:r>
              <a:rPr lang="en-US" sz="1500" dirty="0"/>
              <a:t>Why No-Knock warrant was established </a:t>
            </a:r>
          </a:p>
          <a:p>
            <a:pPr marL="0" indent="0">
              <a:spcBef>
                <a:spcPts val="600"/>
              </a:spcBef>
              <a:buNone/>
            </a:pPr>
            <a:r>
              <a:rPr lang="en-US" sz="1500" dirty="0"/>
              <a:t>II. Legal basis</a:t>
            </a:r>
          </a:p>
          <a:p>
            <a:pPr marL="0" indent="0">
              <a:spcBef>
                <a:spcPts val="600"/>
              </a:spcBef>
              <a:buNone/>
            </a:pPr>
            <a:r>
              <a:rPr lang="en-US" sz="1500" dirty="0"/>
              <a:t>         A.  Federal regarding no-knock</a:t>
            </a:r>
          </a:p>
          <a:p>
            <a:pPr marL="0" indent="0">
              <a:spcBef>
                <a:spcPts val="600"/>
              </a:spcBef>
              <a:buNone/>
            </a:pPr>
            <a:r>
              <a:rPr lang="en-US" sz="1500" dirty="0"/>
              <a:t>         B. Georgia law regarding no-knock</a:t>
            </a:r>
          </a:p>
          <a:p>
            <a:pPr marL="0" indent="0">
              <a:spcBef>
                <a:spcPts val="600"/>
              </a:spcBef>
              <a:buFont typeface="Arial" panose="020B0604020202020204" pitchFamily="34" charset="0"/>
              <a:buNone/>
            </a:pPr>
            <a:r>
              <a:rPr lang="en-US" sz="1500" dirty="0"/>
              <a:t>3. MAIN ARGUMENT </a:t>
            </a:r>
          </a:p>
          <a:p>
            <a:pPr marL="0" indent="0">
              <a:spcBef>
                <a:spcPts val="600"/>
              </a:spcBef>
              <a:buFont typeface="Arial" panose="020B0604020202020204" pitchFamily="34" charset="0"/>
              <a:buNone/>
            </a:pPr>
            <a:r>
              <a:rPr lang="en-US" sz="1500" dirty="0"/>
              <a:t>3. RESEARCH QUESTION</a:t>
            </a:r>
          </a:p>
          <a:p>
            <a:pPr marL="0" indent="0">
              <a:spcBef>
                <a:spcPts val="600"/>
              </a:spcBef>
              <a:buFont typeface="Arial" panose="020B0604020202020204" pitchFamily="34" charset="0"/>
              <a:buNone/>
            </a:pPr>
            <a:r>
              <a:rPr lang="en-US" sz="1500" dirty="0"/>
              <a:t>4. ANALYSE OF DATA</a:t>
            </a:r>
          </a:p>
          <a:p>
            <a:pPr marL="342900" indent="-342900">
              <a:spcBef>
                <a:spcPts val="600"/>
              </a:spcBef>
              <a:buFont typeface="Arial" panose="020B0604020202020204" pitchFamily="34" charset="0"/>
              <a:buAutoNum type="alphaLcPeriod"/>
            </a:pPr>
            <a:r>
              <a:rPr lang="en-US" sz="1500" dirty="0"/>
              <a:t>Arguments of proponents of no-knock warrant</a:t>
            </a:r>
          </a:p>
          <a:p>
            <a:pPr marL="342900" indent="-342900">
              <a:spcBef>
                <a:spcPts val="600"/>
              </a:spcBef>
              <a:buFont typeface="Arial" panose="020B0604020202020204" pitchFamily="34" charset="0"/>
              <a:buAutoNum type="alphaLcPeriod"/>
            </a:pPr>
            <a:r>
              <a:rPr lang="en-US" sz="1500" dirty="0"/>
              <a:t>Arguments of opponents of no-knock warrant</a:t>
            </a:r>
          </a:p>
          <a:p>
            <a:pPr marL="0" indent="0">
              <a:spcBef>
                <a:spcPts val="600"/>
              </a:spcBef>
              <a:buFont typeface="Arial" panose="020B0604020202020204" pitchFamily="34" charset="0"/>
              <a:buNone/>
            </a:pPr>
            <a:r>
              <a:rPr lang="en-US" sz="1500" dirty="0"/>
              <a:t>5. CONCLUSION AND RECOMMENDATIONS</a:t>
            </a:r>
          </a:p>
          <a:p>
            <a:pPr marL="0" indent="0">
              <a:spcBef>
                <a:spcPts val="600"/>
              </a:spcBef>
              <a:buFont typeface="Arial" panose="020B0604020202020204" pitchFamily="34" charset="0"/>
              <a:buNone/>
            </a:pPr>
            <a:endParaRPr lang="en-US" sz="1500" dirty="0"/>
          </a:p>
          <a:p>
            <a:pPr marL="0" indent="0">
              <a:spcBef>
                <a:spcPts val="600"/>
              </a:spcBef>
              <a:buFont typeface="Arial" panose="020B0604020202020204" pitchFamily="34" charset="0"/>
              <a:buNone/>
            </a:pPr>
            <a:r>
              <a:rPr lang="en-US" sz="1500" dirty="0"/>
              <a:t> </a:t>
            </a:r>
          </a:p>
          <a:p>
            <a:pPr marL="0" indent="0">
              <a:spcBef>
                <a:spcPts val="600"/>
              </a:spcBef>
              <a:buFont typeface="Arial" panose="020B0604020202020204" pitchFamily="34" charset="0"/>
              <a:buNone/>
            </a:pPr>
            <a:r>
              <a:rPr lang="en-US" sz="1500" dirty="0"/>
              <a:t>           </a:t>
            </a:r>
          </a:p>
          <a:p>
            <a:pPr marL="0" indent="0">
              <a:spcBef>
                <a:spcPts val="600"/>
              </a:spcBef>
              <a:buFont typeface="Arial" panose="020B0604020202020204" pitchFamily="34" charset="0"/>
              <a:buNone/>
            </a:pPr>
            <a:endParaRPr lang="en-US" sz="1500" dirty="0"/>
          </a:p>
          <a:p>
            <a:pPr marL="514350" indent="-514350">
              <a:spcBef>
                <a:spcPts val="600"/>
              </a:spcBef>
              <a:buFont typeface="Arial" panose="020B0604020202020204" pitchFamily="34" charset="0"/>
              <a:buAutoNum type="arabicPeriod"/>
            </a:pPr>
            <a:endParaRPr lang="en-US" sz="1500" dirty="0"/>
          </a:p>
          <a:p>
            <a:pPr>
              <a:spcBef>
                <a:spcPts val="600"/>
              </a:spcBef>
            </a:pPr>
            <a:endParaRPr lang="en-US" sz="1500" dirty="0"/>
          </a:p>
        </p:txBody>
      </p:sp>
    </p:spTree>
    <p:extLst>
      <p:ext uri="{BB962C8B-B14F-4D97-AF65-F5344CB8AC3E}">
        <p14:creationId xmlns:p14="http://schemas.microsoft.com/office/powerpoint/2010/main" val="3345212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217D1-753C-4BED-83D6-41197B2AE4F1}"/>
              </a:ext>
            </a:extLst>
          </p:cNvPr>
          <p:cNvSpPr>
            <a:spLocks noGrp="1"/>
          </p:cNvSpPr>
          <p:nvPr>
            <p:ph type="title"/>
          </p:nvPr>
        </p:nvSpPr>
        <p:spPr>
          <a:xfrm>
            <a:off x="103695" y="1"/>
            <a:ext cx="11975183" cy="414778"/>
          </a:xfrm>
        </p:spPr>
        <p:txBody>
          <a:bodyPr>
            <a:normAutofit fontScale="90000"/>
          </a:bodyPr>
          <a:lstStyle/>
          <a:p>
            <a:r>
              <a:rPr lang="en-US" dirty="0"/>
              <a:t>ii. Legal basis </a:t>
            </a:r>
          </a:p>
        </p:txBody>
      </p:sp>
      <p:sp>
        <p:nvSpPr>
          <p:cNvPr id="3" name="Content Placeholder 2">
            <a:extLst>
              <a:ext uri="{FF2B5EF4-FFF2-40B4-BE49-F238E27FC236}">
                <a16:creationId xmlns:a16="http://schemas.microsoft.com/office/drawing/2014/main" id="{D3D4AB41-10C0-4116-8C65-5BFBE3C458FE}"/>
              </a:ext>
            </a:extLst>
          </p:cNvPr>
          <p:cNvSpPr>
            <a:spLocks noGrp="1"/>
          </p:cNvSpPr>
          <p:nvPr>
            <p:ph idx="1"/>
          </p:nvPr>
        </p:nvSpPr>
        <p:spPr>
          <a:xfrm>
            <a:off x="0" y="622170"/>
            <a:ext cx="12191999" cy="5363852"/>
          </a:xfrm>
        </p:spPr>
        <p:txBody>
          <a:bodyPr>
            <a:normAutofit lnSpcReduction="10000"/>
          </a:bodyPr>
          <a:lstStyle/>
          <a:p>
            <a:r>
              <a:rPr lang="en-US" b="1" dirty="0"/>
              <a:t>B. Current law in Georgia regarding no-knock warrants</a:t>
            </a:r>
          </a:p>
          <a:p>
            <a:r>
              <a:rPr lang="en-US" dirty="0"/>
              <a:t>O.C.G.A. § 17-5-27 states that: </a:t>
            </a:r>
          </a:p>
          <a:p>
            <a:endParaRPr lang="en-US" dirty="0"/>
          </a:p>
          <a:p>
            <a:pPr algn="just"/>
            <a:r>
              <a:rPr lang="en-US" sz="2800" dirty="0"/>
              <a:t>All necessary and reasonable force may be used to effect an entry into any building or property or part thereof to execute a search warrant if, after verbal notice or an attempt in good faith to give verbal notice by the officer directed to execute the same of his authority and purpose: (1) He is refused admittance; (2) The person or persons within the building or property or part thereof refuse to acknowledge and answer the verbal notice or the presence of the person or persons therein is unknown to the officer; or (3) The building or property or part thereof is not then occupied by any person. </a:t>
            </a:r>
          </a:p>
        </p:txBody>
      </p:sp>
    </p:spTree>
    <p:extLst>
      <p:ext uri="{BB962C8B-B14F-4D97-AF65-F5344CB8AC3E}">
        <p14:creationId xmlns:p14="http://schemas.microsoft.com/office/powerpoint/2010/main" val="2106910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D5AB0-AABF-4D2D-AFB0-2054132349CF}"/>
              </a:ext>
            </a:extLst>
          </p:cNvPr>
          <p:cNvSpPr>
            <a:spLocks noGrp="1"/>
          </p:cNvSpPr>
          <p:nvPr>
            <p:ph type="title"/>
          </p:nvPr>
        </p:nvSpPr>
        <p:spPr>
          <a:xfrm>
            <a:off x="113123" y="84842"/>
            <a:ext cx="11981466" cy="471340"/>
          </a:xfrm>
        </p:spPr>
        <p:txBody>
          <a:bodyPr>
            <a:normAutofit fontScale="90000"/>
          </a:bodyPr>
          <a:lstStyle/>
          <a:p>
            <a:r>
              <a:rPr lang="en-US" dirty="0"/>
              <a:t>ii. Legal basis </a:t>
            </a:r>
          </a:p>
        </p:txBody>
      </p:sp>
      <p:sp>
        <p:nvSpPr>
          <p:cNvPr id="3" name="Content Placeholder 2">
            <a:extLst>
              <a:ext uri="{FF2B5EF4-FFF2-40B4-BE49-F238E27FC236}">
                <a16:creationId xmlns:a16="http://schemas.microsoft.com/office/drawing/2014/main" id="{B3BF90B9-FBAC-4336-A4E7-503A23DC3B92}"/>
              </a:ext>
            </a:extLst>
          </p:cNvPr>
          <p:cNvSpPr>
            <a:spLocks noGrp="1"/>
          </p:cNvSpPr>
          <p:nvPr>
            <p:ph idx="1"/>
          </p:nvPr>
        </p:nvSpPr>
        <p:spPr>
          <a:xfrm>
            <a:off x="113122" y="556182"/>
            <a:ext cx="11981467" cy="5382705"/>
          </a:xfrm>
        </p:spPr>
        <p:txBody>
          <a:bodyPr>
            <a:normAutofit lnSpcReduction="10000"/>
          </a:bodyPr>
          <a:lstStyle/>
          <a:p>
            <a:pPr marL="0" indent="0">
              <a:buNone/>
            </a:pPr>
            <a:endParaRPr lang="en-US" dirty="0"/>
          </a:p>
          <a:p>
            <a:r>
              <a:rPr lang="en-US" b="1" dirty="0"/>
              <a:t>B. Current law in Georgia regarding no-knock warrants</a:t>
            </a:r>
            <a:endParaRPr lang="en-US" dirty="0"/>
          </a:p>
          <a:p>
            <a:endParaRPr lang="en-US" dirty="0"/>
          </a:p>
          <a:p>
            <a:pPr algn="just"/>
            <a:r>
              <a:rPr lang="en-US" sz="2800" dirty="0"/>
              <a:t>However, as the Court of Appeals of Georgia has noted, “</a:t>
            </a:r>
            <a:r>
              <a:rPr lang="en-US" sz="2800" b="1" dirty="0"/>
              <a:t>where the State demonstrates a reasonable suspicion that knocking and announcing the officers’ presence would be dangerous or futile under the particular circumstances, or that it would hinder the effective investigation of the crime by, </a:t>
            </a:r>
            <a:r>
              <a:rPr lang="en-US" sz="2800" dirty="0"/>
              <a:t>for example, allowing the destruction of evidence, a no-knock entry may be authorized.” Furthermore, “…the standard for establishing the reasonable suspicion necessary to justify a no-knock entry, as opposed to the standard for establishing probable cause, is not high.</a:t>
            </a:r>
          </a:p>
        </p:txBody>
      </p:sp>
    </p:spTree>
    <p:extLst>
      <p:ext uri="{BB962C8B-B14F-4D97-AF65-F5344CB8AC3E}">
        <p14:creationId xmlns:p14="http://schemas.microsoft.com/office/powerpoint/2010/main" val="623588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6701D-528E-49D7-9048-5A37EDD8A040}"/>
              </a:ext>
            </a:extLst>
          </p:cNvPr>
          <p:cNvSpPr>
            <a:spLocks noGrp="1"/>
          </p:cNvSpPr>
          <p:nvPr>
            <p:ph type="title"/>
          </p:nvPr>
        </p:nvSpPr>
        <p:spPr>
          <a:xfrm>
            <a:off x="0" y="122549"/>
            <a:ext cx="12122869" cy="527900"/>
          </a:xfrm>
        </p:spPr>
        <p:txBody>
          <a:bodyPr>
            <a:normAutofit fontScale="90000"/>
          </a:bodyPr>
          <a:lstStyle/>
          <a:p>
            <a:r>
              <a:rPr lang="en-US" dirty="0"/>
              <a:t>Iv. Research question</a:t>
            </a:r>
          </a:p>
        </p:txBody>
      </p:sp>
      <p:sp>
        <p:nvSpPr>
          <p:cNvPr id="3" name="Content Placeholder 2">
            <a:extLst>
              <a:ext uri="{FF2B5EF4-FFF2-40B4-BE49-F238E27FC236}">
                <a16:creationId xmlns:a16="http://schemas.microsoft.com/office/drawing/2014/main" id="{C3272F33-7718-4E51-BEDC-86B9413A4544}"/>
              </a:ext>
            </a:extLst>
          </p:cNvPr>
          <p:cNvSpPr>
            <a:spLocks noGrp="1"/>
          </p:cNvSpPr>
          <p:nvPr>
            <p:ph idx="1"/>
          </p:nvPr>
        </p:nvSpPr>
        <p:spPr>
          <a:xfrm>
            <a:off x="1" y="650450"/>
            <a:ext cx="12122868" cy="4815896"/>
          </a:xfrm>
        </p:spPr>
        <p:txBody>
          <a:bodyPr>
            <a:normAutofit/>
          </a:bodyPr>
          <a:lstStyle/>
          <a:p>
            <a:pPr marL="0" indent="0">
              <a:buNone/>
            </a:pPr>
            <a:endParaRPr lang="en-US" sz="3200" dirty="0"/>
          </a:p>
          <a:p>
            <a:pPr marL="0" indent="0">
              <a:buNone/>
            </a:pPr>
            <a:endParaRPr lang="en-US" sz="3200" dirty="0"/>
          </a:p>
          <a:p>
            <a:pPr marL="0" indent="0">
              <a:buNone/>
            </a:pPr>
            <a:r>
              <a:rPr lang="en-US" sz="3200" dirty="0"/>
              <a:t>How does the no-knock warrant balance between priority of life and the need to protect evidence?</a:t>
            </a:r>
          </a:p>
          <a:p>
            <a:pPr marL="0" indent="0">
              <a:buNone/>
            </a:pPr>
            <a:r>
              <a:rPr lang="en-US" sz="3200" dirty="0"/>
              <a:t>Does the no-knock warrant serve the government legitimate purpose? </a:t>
            </a:r>
          </a:p>
        </p:txBody>
      </p:sp>
    </p:spTree>
    <p:extLst>
      <p:ext uri="{BB962C8B-B14F-4D97-AF65-F5344CB8AC3E}">
        <p14:creationId xmlns:p14="http://schemas.microsoft.com/office/powerpoint/2010/main" val="1439551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9D342-F75D-4445-A40A-15E1245D2810}"/>
              </a:ext>
            </a:extLst>
          </p:cNvPr>
          <p:cNvSpPr>
            <a:spLocks noGrp="1"/>
          </p:cNvSpPr>
          <p:nvPr>
            <p:ph type="title"/>
          </p:nvPr>
        </p:nvSpPr>
        <p:spPr>
          <a:xfrm>
            <a:off x="117446" y="67113"/>
            <a:ext cx="12004645" cy="595617"/>
          </a:xfrm>
        </p:spPr>
        <p:txBody>
          <a:bodyPr/>
          <a:lstStyle/>
          <a:p>
            <a:r>
              <a:rPr lang="en-US" dirty="0"/>
              <a:t>Main argument</a:t>
            </a:r>
          </a:p>
        </p:txBody>
      </p:sp>
      <p:sp>
        <p:nvSpPr>
          <p:cNvPr id="3" name="Content Placeholder 2">
            <a:extLst>
              <a:ext uri="{FF2B5EF4-FFF2-40B4-BE49-F238E27FC236}">
                <a16:creationId xmlns:a16="http://schemas.microsoft.com/office/drawing/2014/main" id="{E508A764-C1D4-4EAA-B4DF-87DA4851B576}"/>
              </a:ext>
            </a:extLst>
          </p:cNvPr>
          <p:cNvSpPr>
            <a:spLocks noGrp="1"/>
          </p:cNvSpPr>
          <p:nvPr>
            <p:ph idx="1"/>
          </p:nvPr>
        </p:nvSpPr>
        <p:spPr>
          <a:xfrm>
            <a:off x="176169" y="939568"/>
            <a:ext cx="11862033" cy="5113914"/>
          </a:xfrm>
        </p:spPr>
        <p:txBody>
          <a:bodyPr>
            <a:normAutofit/>
          </a:bodyPr>
          <a:lstStyle/>
          <a:p>
            <a:endParaRPr lang="en-US" sz="3200" b="1" dirty="0"/>
          </a:p>
          <a:p>
            <a:r>
              <a:rPr lang="en-US" sz="4000" b="1" dirty="0"/>
              <a:t>Our society needs to place the lives of its people above the acquisition of drug evidence.</a:t>
            </a:r>
          </a:p>
          <a:p>
            <a:endParaRPr lang="en-US" sz="4000" dirty="0"/>
          </a:p>
          <a:p>
            <a:r>
              <a:rPr lang="en-US" sz="4000"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78543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A4F71-B7D1-41AC-A2B8-B3D8F9ED5B12}"/>
              </a:ext>
            </a:extLst>
          </p:cNvPr>
          <p:cNvSpPr>
            <a:spLocks noGrp="1"/>
          </p:cNvSpPr>
          <p:nvPr>
            <p:ph type="title"/>
          </p:nvPr>
        </p:nvSpPr>
        <p:spPr>
          <a:xfrm>
            <a:off x="125835" y="83890"/>
            <a:ext cx="12066165" cy="595618"/>
          </a:xfrm>
        </p:spPr>
        <p:txBody>
          <a:bodyPr>
            <a:normAutofit/>
          </a:bodyPr>
          <a:lstStyle/>
          <a:p>
            <a:r>
              <a:rPr lang="en-US" dirty="0"/>
              <a:t>4. ANALYSE OF DATA </a:t>
            </a:r>
          </a:p>
        </p:txBody>
      </p:sp>
      <p:sp>
        <p:nvSpPr>
          <p:cNvPr id="3" name="Content Placeholder 2">
            <a:extLst>
              <a:ext uri="{FF2B5EF4-FFF2-40B4-BE49-F238E27FC236}">
                <a16:creationId xmlns:a16="http://schemas.microsoft.com/office/drawing/2014/main" id="{9778E5A9-82B0-4C0C-9730-E31DB7CDE37B}"/>
              </a:ext>
            </a:extLst>
          </p:cNvPr>
          <p:cNvSpPr>
            <a:spLocks noGrp="1"/>
          </p:cNvSpPr>
          <p:nvPr>
            <p:ph idx="1"/>
          </p:nvPr>
        </p:nvSpPr>
        <p:spPr>
          <a:xfrm>
            <a:off x="125835" y="679508"/>
            <a:ext cx="12066165" cy="5217953"/>
          </a:xfrm>
        </p:spPr>
        <p:txBody>
          <a:bodyPr/>
          <a:lstStyle/>
          <a:p>
            <a:r>
              <a:rPr lang="en-US" b="1" dirty="0"/>
              <a:t>A. arguments of proponents of no-knock warrant</a:t>
            </a:r>
          </a:p>
          <a:p>
            <a:pPr marL="0" indent="0">
              <a:buNone/>
            </a:pPr>
            <a:endParaRPr lang="en-US" dirty="0"/>
          </a:p>
          <a:p>
            <a:r>
              <a:rPr lang="en-US" sz="4000" dirty="0"/>
              <a:t>Prevent suspects from fleeing, </a:t>
            </a:r>
          </a:p>
          <a:p>
            <a:r>
              <a:rPr lang="en-US" sz="4000" dirty="0"/>
              <a:t>Help preserve evidence, and/or </a:t>
            </a:r>
          </a:p>
          <a:p>
            <a:r>
              <a:rPr lang="en-US" sz="4000" dirty="0"/>
              <a:t>Protect the safety of innocent parties or officers,</a:t>
            </a:r>
          </a:p>
          <a:p>
            <a:endParaRPr lang="en-US" dirty="0"/>
          </a:p>
        </p:txBody>
      </p:sp>
    </p:spTree>
    <p:extLst>
      <p:ext uri="{BB962C8B-B14F-4D97-AF65-F5344CB8AC3E}">
        <p14:creationId xmlns:p14="http://schemas.microsoft.com/office/powerpoint/2010/main" val="3600700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62918-7F8F-4489-A005-85B6D6983F6B}"/>
              </a:ext>
            </a:extLst>
          </p:cNvPr>
          <p:cNvSpPr>
            <a:spLocks noGrp="1"/>
          </p:cNvSpPr>
          <p:nvPr>
            <p:ph type="title"/>
          </p:nvPr>
        </p:nvSpPr>
        <p:spPr>
          <a:xfrm>
            <a:off x="360727" y="226504"/>
            <a:ext cx="11543251" cy="511728"/>
          </a:xfrm>
        </p:spPr>
        <p:txBody>
          <a:bodyPr>
            <a:normAutofit fontScale="90000"/>
          </a:bodyPr>
          <a:lstStyle/>
          <a:p>
            <a:r>
              <a:rPr lang="en-US" dirty="0"/>
              <a:t>4. ANALYSE OF DATA </a:t>
            </a:r>
          </a:p>
        </p:txBody>
      </p:sp>
      <p:sp>
        <p:nvSpPr>
          <p:cNvPr id="3" name="Content Placeholder 2">
            <a:extLst>
              <a:ext uri="{FF2B5EF4-FFF2-40B4-BE49-F238E27FC236}">
                <a16:creationId xmlns:a16="http://schemas.microsoft.com/office/drawing/2014/main" id="{E720F2A0-D595-4090-B2A1-225A82C9DCD4}"/>
              </a:ext>
            </a:extLst>
          </p:cNvPr>
          <p:cNvSpPr>
            <a:spLocks noGrp="1"/>
          </p:cNvSpPr>
          <p:nvPr>
            <p:ph idx="1"/>
          </p:nvPr>
        </p:nvSpPr>
        <p:spPr>
          <a:xfrm>
            <a:off x="125836" y="864066"/>
            <a:ext cx="11979478" cy="5150840"/>
          </a:xfrm>
        </p:spPr>
        <p:txBody>
          <a:bodyPr>
            <a:normAutofit fontScale="85000" lnSpcReduction="10000"/>
          </a:bodyPr>
          <a:lstStyle/>
          <a:p>
            <a:r>
              <a:rPr lang="en-US" sz="2800" b="1" dirty="0"/>
              <a:t>B. Controversy about no-knock warrant </a:t>
            </a:r>
            <a:endParaRPr lang="en-US" dirty="0"/>
          </a:p>
          <a:p>
            <a:r>
              <a:rPr lang="en-US" sz="2400" b="1" dirty="0"/>
              <a:t>There have been cases where burglars have robbed homes by pretending to be officers with a no-knock warrant. </a:t>
            </a:r>
          </a:p>
          <a:p>
            <a:r>
              <a:rPr lang="en-US" sz="2800" b="1" dirty="0"/>
              <a:t>There have been many cases where armed homeowners, believing that they are being invaded, have shot at officers, resulting in deaths on both sides. </a:t>
            </a:r>
          </a:p>
          <a:p>
            <a:r>
              <a:rPr lang="en-US" sz="2800" b="1" dirty="0"/>
              <a:t>The act of entering someone's home by surprise, often late at night or early in the morning, creates a risk of violence, especially given the prevalence of gun ownership in United States. </a:t>
            </a:r>
          </a:p>
          <a:p>
            <a:r>
              <a:rPr lang="en-US" sz="2800" b="1" dirty="0"/>
              <a:t>While it is legal to shoot a homeowner's dog when an officer fears for their life, there have been numerous high-profile cases in which family pets lacking the size, strength, or demeanor to attack officers have been shot.</a:t>
            </a:r>
          </a:p>
        </p:txBody>
      </p:sp>
    </p:spTree>
    <p:extLst>
      <p:ext uri="{BB962C8B-B14F-4D97-AF65-F5344CB8AC3E}">
        <p14:creationId xmlns:p14="http://schemas.microsoft.com/office/powerpoint/2010/main" val="1363879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42786-8E04-4908-804F-18F2D4202603}"/>
              </a:ext>
            </a:extLst>
          </p:cNvPr>
          <p:cNvSpPr>
            <a:spLocks noGrp="1"/>
          </p:cNvSpPr>
          <p:nvPr>
            <p:ph type="title"/>
          </p:nvPr>
        </p:nvSpPr>
        <p:spPr>
          <a:xfrm>
            <a:off x="0" y="92279"/>
            <a:ext cx="12021423" cy="771787"/>
          </a:xfrm>
        </p:spPr>
        <p:txBody>
          <a:bodyPr/>
          <a:lstStyle/>
          <a:p>
            <a:r>
              <a:rPr lang="en-US" dirty="0"/>
              <a:t>5. Statistics about no-knock warrant </a:t>
            </a:r>
          </a:p>
        </p:txBody>
      </p:sp>
      <p:sp>
        <p:nvSpPr>
          <p:cNvPr id="3" name="Content Placeholder 2">
            <a:extLst>
              <a:ext uri="{FF2B5EF4-FFF2-40B4-BE49-F238E27FC236}">
                <a16:creationId xmlns:a16="http://schemas.microsoft.com/office/drawing/2014/main" id="{FE8D9CE1-FF71-45DD-84A9-C58818A55C56}"/>
              </a:ext>
            </a:extLst>
          </p:cNvPr>
          <p:cNvSpPr>
            <a:spLocks noGrp="1"/>
          </p:cNvSpPr>
          <p:nvPr>
            <p:ph idx="1"/>
          </p:nvPr>
        </p:nvSpPr>
        <p:spPr>
          <a:xfrm>
            <a:off x="218114" y="763398"/>
            <a:ext cx="11870421" cy="5100507"/>
          </a:xfrm>
        </p:spPr>
        <p:txBody>
          <a:bodyPr>
            <a:normAutofit lnSpcReduction="10000"/>
          </a:bodyPr>
          <a:lstStyle/>
          <a:p>
            <a:r>
              <a:rPr lang="en-US" sz="2800" b="1" dirty="0"/>
              <a:t>A. No-knock warrant does not serve the government legitimate goal</a:t>
            </a:r>
          </a:p>
          <a:p>
            <a:endParaRPr lang="en-US" sz="2800" b="1" dirty="0"/>
          </a:p>
          <a:p>
            <a:r>
              <a:rPr lang="en-US" sz="2800" b="1" dirty="0"/>
              <a:t>There are no statistics showing that no-knock warrant tactic has decreased the drug offenses. </a:t>
            </a:r>
          </a:p>
          <a:p>
            <a:r>
              <a:rPr lang="en-US" sz="2800" dirty="0"/>
              <a:t>We analyzed the highest drug use by state , we found that the top ten are states that use No-knock warrant </a:t>
            </a:r>
            <a:r>
              <a:rPr lang="en-US" sz="2800" b="1" dirty="0"/>
              <a:t>(New Mexico, West Virginia, DC, Louisiana, Colorado, Missouri, Arkansas, Nevada, Oklahoma, Michigan).</a:t>
            </a:r>
          </a:p>
          <a:p>
            <a:r>
              <a:rPr lang="en-US" sz="2800" b="1" dirty="0">
                <a:latin typeface="Times New Roman" panose="02020603050405020304" pitchFamily="18" charset="0"/>
                <a:cs typeface="Times New Roman" panose="02020603050405020304" pitchFamily="18" charset="0"/>
              </a:rPr>
              <a:t>20,000 no-knock raids executed in the U.S. each year.</a:t>
            </a:r>
          </a:p>
        </p:txBody>
      </p:sp>
    </p:spTree>
    <p:extLst>
      <p:ext uri="{BB962C8B-B14F-4D97-AF65-F5344CB8AC3E}">
        <p14:creationId xmlns:p14="http://schemas.microsoft.com/office/powerpoint/2010/main" val="373852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68242-6549-4BBE-AC0F-E3333AD1A9ED}"/>
              </a:ext>
            </a:extLst>
          </p:cNvPr>
          <p:cNvSpPr>
            <a:spLocks noGrp="1"/>
          </p:cNvSpPr>
          <p:nvPr>
            <p:ph type="title"/>
          </p:nvPr>
        </p:nvSpPr>
        <p:spPr>
          <a:xfrm>
            <a:off x="1" y="125836"/>
            <a:ext cx="12130480" cy="595618"/>
          </a:xfrm>
        </p:spPr>
        <p:txBody>
          <a:bodyPr/>
          <a:lstStyle/>
          <a:p>
            <a:r>
              <a:rPr lang="en-US" dirty="0"/>
              <a:t>5. Statistics about no-knock warrant </a:t>
            </a:r>
          </a:p>
        </p:txBody>
      </p:sp>
      <p:sp>
        <p:nvSpPr>
          <p:cNvPr id="3" name="Content Placeholder 2">
            <a:extLst>
              <a:ext uri="{FF2B5EF4-FFF2-40B4-BE49-F238E27FC236}">
                <a16:creationId xmlns:a16="http://schemas.microsoft.com/office/drawing/2014/main" id="{381EE718-D464-4B62-8E44-62ECDCDCAD8A}"/>
              </a:ext>
            </a:extLst>
          </p:cNvPr>
          <p:cNvSpPr>
            <a:spLocks noGrp="1"/>
          </p:cNvSpPr>
          <p:nvPr>
            <p:ph idx="1"/>
          </p:nvPr>
        </p:nvSpPr>
        <p:spPr>
          <a:xfrm>
            <a:off x="192947" y="721454"/>
            <a:ext cx="11999053" cy="5125673"/>
          </a:xfrm>
        </p:spPr>
        <p:txBody>
          <a:bodyPr/>
          <a:lstStyle/>
          <a:p>
            <a:pPr marL="0" indent="0">
              <a:buNone/>
            </a:pPr>
            <a:r>
              <a:rPr lang="en-US" dirty="0"/>
              <a:t>B</a:t>
            </a:r>
            <a:r>
              <a:rPr lang="en-US" b="1" dirty="0"/>
              <a:t>. Innocent people killed</a:t>
            </a:r>
          </a:p>
          <a:p>
            <a:pPr marL="0" indent="0">
              <a:buNone/>
            </a:pPr>
            <a:r>
              <a:rPr lang="en-US" b="1" dirty="0"/>
              <a:t>We see about 8 to 10 cases per year where a completely innocent person is killed among these raids. </a:t>
            </a:r>
          </a:p>
          <a:p>
            <a:pPr marL="0" indent="0">
              <a:buNone/>
            </a:pPr>
            <a:r>
              <a:rPr lang="en-US" dirty="0"/>
              <a:t>C. People who have some drugs in the house </a:t>
            </a:r>
          </a:p>
          <a:p>
            <a:pPr marL="0" indent="0">
              <a:buNone/>
            </a:pPr>
            <a:r>
              <a:rPr lang="en-US" b="1" dirty="0"/>
              <a:t>We another 20 or 30 where someone who, may have had some drugs in the house is killed</a:t>
            </a:r>
          </a:p>
          <a:p>
            <a:pPr marL="0" indent="0">
              <a:buNone/>
            </a:pPr>
            <a:endParaRPr lang="en-US" b="1" dirty="0"/>
          </a:p>
          <a:p>
            <a:pPr marL="0" indent="0">
              <a:buNone/>
            </a:pPr>
            <a:r>
              <a:rPr lang="en-US" sz="2800" b="1" dirty="0"/>
              <a:t>From 2010 through 2016, at least 81 civilians and 13 officers died during SWAT raids, </a:t>
            </a:r>
          </a:p>
          <a:p>
            <a:pPr marL="0" indent="0">
              <a:buNone/>
            </a:pPr>
            <a:r>
              <a:rPr lang="en-US" sz="2800" b="1" dirty="0"/>
              <a:t>including 31 civilians and eight officers during execution of no-knock warrants.</a:t>
            </a:r>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182218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8D656-570C-4676-8D2D-7BC106DA2842}"/>
              </a:ext>
            </a:extLst>
          </p:cNvPr>
          <p:cNvSpPr>
            <a:spLocks noGrp="1"/>
          </p:cNvSpPr>
          <p:nvPr>
            <p:ph type="title"/>
          </p:nvPr>
        </p:nvSpPr>
        <p:spPr>
          <a:xfrm>
            <a:off x="201337" y="109058"/>
            <a:ext cx="10853517" cy="47817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337DFC7-EE77-4934-9848-11CE7418FC35}"/>
              </a:ext>
            </a:extLst>
          </p:cNvPr>
          <p:cNvSpPr>
            <a:spLocks noGrp="1"/>
          </p:cNvSpPr>
          <p:nvPr>
            <p:ph idx="1"/>
          </p:nvPr>
        </p:nvSpPr>
        <p:spPr>
          <a:xfrm>
            <a:off x="201337" y="1065402"/>
            <a:ext cx="11895588" cy="4988079"/>
          </a:xfrm>
        </p:spPr>
        <p:txBody>
          <a:bodyPr/>
          <a:lstStyle/>
          <a:p>
            <a:r>
              <a:rPr lang="en-US" b="1" dirty="0"/>
              <a:t>No-knock warrants may be issued in every state except </a:t>
            </a:r>
          </a:p>
          <a:p>
            <a:endParaRPr lang="en-US" dirty="0"/>
          </a:p>
          <a:p>
            <a:r>
              <a:rPr lang="en-US" sz="3200" dirty="0"/>
              <a:t>Oregon (prohibited by state law),</a:t>
            </a:r>
          </a:p>
          <a:p>
            <a:r>
              <a:rPr lang="en-US" sz="3200" dirty="0"/>
              <a:t> Florida (prohibited by a 1994 state supreme court decision), </a:t>
            </a:r>
          </a:p>
          <a:p>
            <a:r>
              <a:rPr lang="en-US" sz="3200" dirty="0"/>
              <a:t>Virginia (prohibited through legislation passed in 2020), and </a:t>
            </a:r>
          </a:p>
          <a:p>
            <a:r>
              <a:rPr lang="en-US" sz="3200" dirty="0"/>
              <a:t>Tennessee (prohibited through legislation passed in 2021).</a:t>
            </a:r>
          </a:p>
          <a:p>
            <a:r>
              <a:rPr lang="en-US" sz="2800" b="1" dirty="0"/>
              <a:t>Connecticut, </a:t>
            </a:r>
          </a:p>
        </p:txBody>
      </p:sp>
    </p:spTree>
    <p:extLst>
      <p:ext uri="{BB962C8B-B14F-4D97-AF65-F5344CB8AC3E}">
        <p14:creationId xmlns:p14="http://schemas.microsoft.com/office/powerpoint/2010/main" val="3696287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59F95-3709-41F0-9B32-CB43C7B9BACC}"/>
              </a:ext>
            </a:extLst>
          </p:cNvPr>
          <p:cNvSpPr>
            <a:spLocks noGrp="1"/>
          </p:cNvSpPr>
          <p:nvPr>
            <p:ph type="title"/>
          </p:nvPr>
        </p:nvSpPr>
        <p:spPr/>
        <p:txBody>
          <a:bodyPr/>
          <a:lstStyle/>
          <a:p>
            <a:r>
              <a:rPr lang="en-US" dirty="0"/>
              <a:t>When can he use </a:t>
            </a:r>
          </a:p>
        </p:txBody>
      </p:sp>
      <p:sp>
        <p:nvSpPr>
          <p:cNvPr id="3" name="Content Placeholder 2">
            <a:extLst>
              <a:ext uri="{FF2B5EF4-FFF2-40B4-BE49-F238E27FC236}">
                <a16:creationId xmlns:a16="http://schemas.microsoft.com/office/drawing/2014/main" id="{E1DAFE13-1820-4227-B576-DAA04A1DEF28}"/>
              </a:ext>
            </a:extLst>
          </p:cNvPr>
          <p:cNvSpPr>
            <a:spLocks noGrp="1"/>
          </p:cNvSpPr>
          <p:nvPr>
            <p:ph idx="1"/>
          </p:nvPr>
        </p:nvSpPr>
        <p:spPr/>
        <p:txBody>
          <a:bodyPr/>
          <a:lstStyle/>
          <a:p>
            <a:r>
              <a:rPr lang="en-US" dirty="0"/>
              <a:t>officers may lawfully conduct searches and seizures in the case of emergent exigent circumstances.</a:t>
            </a:r>
          </a:p>
          <a:p>
            <a:endParaRPr lang="en-US" dirty="0"/>
          </a:p>
          <a:p>
            <a:r>
              <a:rPr lang="en-US" dirty="0"/>
              <a:t>reserving them for only the most dangerous and urgent situations. </a:t>
            </a:r>
          </a:p>
        </p:txBody>
      </p:sp>
    </p:spTree>
    <p:extLst>
      <p:ext uri="{BB962C8B-B14F-4D97-AF65-F5344CB8AC3E}">
        <p14:creationId xmlns:p14="http://schemas.microsoft.com/office/powerpoint/2010/main" val="2059703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76512-DF7D-488E-8411-FE5BD49D81A2}"/>
              </a:ext>
            </a:extLst>
          </p:cNvPr>
          <p:cNvSpPr>
            <a:spLocks noGrp="1"/>
          </p:cNvSpPr>
          <p:nvPr>
            <p:ph type="title"/>
          </p:nvPr>
        </p:nvSpPr>
        <p:spPr>
          <a:xfrm>
            <a:off x="226243" y="75735"/>
            <a:ext cx="12097731" cy="556180"/>
          </a:xfrm>
        </p:spPr>
        <p:txBody>
          <a:bodyPr>
            <a:normAutofit fontScale="90000"/>
          </a:bodyPr>
          <a:lstStyle/>
          <a:p>
            <a:r>
              <a:rPr lang="en-US" dirty="0"/>
              <a:t>Killing of Kathryn Johnston</a:t>
            </a:r>
            <a:br>
              <a:rPr lang="en-US" dirty="0"/>
            </a:br>
            <a:br>
              <a:rPr lang="en-US" dirty="0"/>
            </a:br>
            <a:br>
              <a:rPr lang="en-US" dirty="0"/>
            </a:br>
            <a:br>
              <a:rPr lang="en-US" dirty="0"/>
            </a:br>
            <a:br>
              <a:rPr lang="en-US" dirty="0"/>
            </a:br>
            <a:r>
              <a:rPr lang="en-US" dirty="0"/>
              <a:t>On November 21, 2006, Kathryn Johnston, a 92-year-old African American woman, was killed by undercover police officers at her home </a:t>
            </a:r>
            <a:r>
              <a:rPr lang="en-US" dirty="0">
                <a:highlight>
                  <a:srgbClr val="FFFF00"/>
                </a:highlight>
              </a:rPr>
              <a:t>in Atlanta, Georgia</a:t>
            </a:r>
            <a:r>
              <a:rPr lang="en-US" dirty="0"/>
              <a:t>.</a:t>
            </a:r>
          </a:p>
        </p:txBody>
      </p:sp>
      <p:pic>
        <p:nvPicPr>
          <p:cNvPr id="2050" name="Picture 2" descr="https://upload.wikimedia.org/wikipedia/en/thumb/c/c6/Kathryn_Johnston.jpg/220px-Kathryn_Johnston.jpg">
            <a:extLst>
              <a:ext uri="{FF2B5EF4-FFF2-40B4-BE49-F238E27FC236}">
                <a16:creationId xmlns:a16="http://schemas.microsoft.com/office/drawing/2014/main" id="{11A90725-CC2B-4487-B7BC-A0E611374B7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79390" y="3429000"/>
            <a:ext cx="4442411" cy="2623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115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019B3-2234-4243-AE54-662A2F587BD1}"/>
              </a:ext>
            </a:extLst>
          </p:cNvPr>
          <p:cNvSpPr>
            <a:spLocks noGrp="1"/>
          </p:cNvSpPr>
          <p:nvPr>
            <p:ph type="title"/>
          </p:nvPr>
        </p:nvSpPr>
        <p:spPr>
          <a:xfrm>
            <a:off x="176169" y="0"/>
            <a:ext cx="12015831" cy="1049235"/>
          </a:xfrm>
        </p:spPr>
        <p:txBody>
          <a:bodyPr>
            <a:normAutofit/>
          </a:bodyPr>
          <a:lstStyle/>
          <a:p>
            <a:r>
              <a:rPr lang="en-US" dirty="0"/>
              <a:t>Conclusions and recommendations</a:t>
            </a:r>
          </a:p>
        </p:txBody>
      </p:sp>
      <p:sp>
        <p:nvSpPr>
          <p:cNvPr id="3" name="Content Placeholder 2">
            <a:extLst>
              <a:ext uri="{FF2B5EF4-FFF2-40B4-BE49-F238E27FC236}">
                <a16:creationId xmlns:a16="http://schemas.microsoft.com/office/drawing/2014/main" id="{A8D541BD-F0F7-4722-915C-529B56464590}"/>
              </a:ext>
            </a:extLst>
          </p:cNvPr>
          <p:cNvSpPr>
            <a:spLocks noGrp="1"/>
          </p:cNvSpPr>
          <p:nvPr>
            <p:ph idx="1"/>
          </p:nvPr>
        </p:nvSpPr>
        <p:spPr>
          <a:xfrm>
            <a:off x="117446" y="637563"/>
            <a:ext cx="11927310" cy="5234731"/>
          </a:xfrm>
        </p:spPr>
        <p:txBody>
          <a:bodyPr/>
          <a:lstStyle/>
          <a:p>
            <a:r>
              <a:rPr lang="en-US" dirty="0"/>
              <a:t>There are several other considerations law enforcement leaders need to evaluate that directly impact the risks created during dynamic no-knock raids in contemporary times:</a:t>
            </a:r>
          </a:p>
          <a:p>
            <a:endParaRPr lang="en-US" dirty="0"/>
          </a:p>
          <a:p>
            <a:r>
              <a:rPr lang="en-US" b="1" dirty="0"/>
              <a:t>The proliferation of guns in households across the country</a:t>
            </a:r>
            <a:r>
              <a:rPr lang="en-US" dirty="0"/>
              <a:t>. </a:t>
            </a:r>
          </a:p>
          <a:p>
            <a:r>
              <a:rPr lang="en-US" dirty="0"/>
              <a:t>In 2020 and 2021, Americans bought over 42 million guns.</a:t>
            </a:r>
          </a:p>
          <a:p>
            <a:r>
              <a:rPr lang="en-US" dirty="0"/>
              <a:t> </a:t>
            </a:r>
            <a:r>
              <a:rPr lang="en-US" dirty="0">
                <a:highlight>
                  <a:srgbClr val="FFFF00"/>
                </a:highlight>
              </a:rPr>
              <a:t>Residents awakened from their sleep by the sounds of someone breaking into their home could reasonably reach for their legally owned firearms to defend themselves, leading to tragic consequences for occupants and officer</a:t>
            </a:r>
          </a:p>
          <a:p>
            <a:endParaRPr lang="en-US" dirty="0"/>
          </a:p>
        </p:txBody>
      </p:sp>
      <p:pic>
        <p:nvPicPr>
          <p:cNvPr id="5" name="Picture 4" descr="Gun Rights | Congressman Robert Aderholt">
            <a:extLst>
              <a:ext uri="{FF2B5EF4-FFF2-40B4-BE49-F238E27FC236}">
                <a16:creationId xmlns:a16="http://schemas.microsoft.com/office/drawing/2014/main" id="{D0111298-1C29-40EF-BE5B-C0B80B31EB8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59891" y="3892492"/>
            <a:ext cx="3238500" cy="2327946"/>
          </a:xfrm>
          <a:prstGeom prst="rect">
            <a:avLst/>
          </a:prstGeom>
          <a:noFill/>
          <a:ln>
            <a:noFill/>
          </a:ln>
        </p:spPr>
      </p:pic>
    </p:spTree>
    <p:extLst>
      <p:ext uri="{BB962C8B-B14F-4D97-AF65-F5344CB8AC3E}">
        <p14:creationId xmlns:p14="http://schemas.microsoft.com/office/powerpoint/2010/main" val="19889638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736FF-85F2-4BC4-A1F5-2856759DACA9}"/>
              </a:ext>
            </a:extLst>
          </p:cNvPr>
          <p:cNvSpPr>
            <a:spLocks noGrp="1"/>
          </p:cNvSpPr>
          <p:nvPr>
            <p:ph type="title"/>
          </p:nvPr>
        </p:nvSpPr>
        <p:spPr>
          <a:xfrm>
            <a:off x="0" y="75502"/>
            <a:ext cx="12191999" cy="411060"/>
          </a:xfrm>
        </p:spPr>
        <p:txBody>
          <a:bodyPr>
            <a:normAutofit fontScale="90000"/>
          </a:bodyPr>
          <a:lstStyle/>
          <a:p>
            <a:r>
              <a:rPr lang="en-US" dirty="0"/>
              <a:t>Conclusions and recommendations</a:t>
            </a:r>
          </a:p>
        </p:txBody>
      </p:sp>
      <p:sp>
        <p:nvSpPr>
          <p:cNvPr id="3" name="Content Placeholder 2">
            <a:extLst>
              <a:ext uri="{FF2B5EF4-FFF2-40B4-BE49-F238E27FC236}">
                <a16:creationId xmlns:a16="http://schemas.microsoft.com/office/drawing/2014/main" id="{6DCA47C6-893B-4741-A206-30E030061335}"/>
              </a:ext>
            </a:extLst>
          </p:cNvPr>
          <p:cNvSpPr>
            <a:spLocks noGrp="1"/>
          </p:cNvSpPr>
          <p:nvPr>
            <p:ph idx="1"/>
          </p:nvPr>
        </p:nvSpPr>
        <p:spPr>
          <a:xfrm>
            <a:off x="142614" y="847288"/>
            <a:ext cx="11929144" cy="5206193"/>
          </a:xfrm>
        </p:spPr>
        <p:txBody>
          <a:bodyPr>
            <a:normAutofit fontScale="92500" lnSpcReduction="20000"/>
          </a:bodyPr>
          <a:lstStyle/>
          <a:p>
            <a:r>
              <a:rPr lang="en-US" dirty="0"/>
              <a:t>No-knock conflicts with the right to self-defense, your-ground laws, and the castle doctrine. </a:t>
            </a:r>
          </a:p>
          <a:p>
            <a:r>
              <a:rPr lang="en-US" dirty="0"/>
              <a:t>The common law principle </a:t>
            </a:r>
            <a:r>
              <a:rPr lang="en-US" b="1" dirty="0"/>
              <a:t>of “castle doctrine</a:t>
            </a:r>
            <a:r>
              <a:rPr lang="en-US" dirty="0"/>
              <a:t>” says that individuals have </a:t>
            </a:r>
            <a:r>
              <a:rPr lang="en-US" dirty="0">
                <a:highlight>
                  <a:srgbClr val="FFFF00"/>
                </a:highlight>
              </a:rPr>
              <a:t>the right to use reasonable force, including deadly force, to protect themselves against an intruder in their home</a:t>
            </a:r>
            <a:r>
              <a:rPr lang="en-US" dirty="0"/>
              <a:t>.</a:t>
            </a:r>
          </a:p>
          <a:p>
            <a:endParaRPr lang="en-US" dirty="0"/>
          </a:p>
          <a:p>
            <a:r>
              <a:rPr lang="en-US" b="1" dirty="0"/>
              <a:t>Georgia Law on the Use of Force in Defense of Self or Others</a:t>
            </a:r>
            <a:endParaRPr lang="en-US" dirty="0"/>
          </a:p>
          <a:p>
            <a:r>
              <a:rPr lang="en-US" dirty="0"/>
              <a:t>Official Code of Georgia Annotated  (O.C.G.A.) §16-3-21 outlines this defense and when it is accepted and when it is not.</a:t>
            </a:r>
          </a:p>
          <a:p>
            <a:pPr marL="0" indent="0">
              <a:buNone/>
            </a:pPr>
            <a:r>
              <a:rPr lang="en-US" dirty="0"/>
              <a:t>When people feel threatened or even see another being threatened, sometimes the reaction is to use force to defend and occasionally, deadly force.</a:t>
            </a:r>
          </a:p>
          <a:p>
            <a:r>
              <a:rPr lang="en-US" dirty="0"/>
              <a:t>Essentially, two elements that must be present before the use of deadly force is justified:</a:t>
            </a:r>
          </a:p>
          <a:p>
            <a:r>
              <a:rPr lang="en-US" dirty="0"/>
              <a:t>The danger to either himself or a third person must be imminent; and</a:t>
            </a:r>
          </a:p>
          <a:p>
            <a:r>
              <a:rPr lang="en-US" dirty="0"/>
              <a:t>He must reasonably believe that such force is necessary to prevent death or great bodily injury to self or a third person.</a:t>
            </a:r>
          </a:p>
          <a:p>
            <a:pPr marL="0" indent="0">
              <a:buNone/>
            </a:pPr>
            <a:endParaRPr lang="en-US" dirty="0"/>
          </a:p>
        </p:txBody>
      </p:sp>
    </p:spTree>
    <p:extLst>
      <p:ext uri="{BB962C8B-B14F-4D97-AF65-F5344CB8AC3E}">
        <p14:creationId xmlns:p14="http://schemas.microsoft.com/office/powerpoint/2010/main" val="16996607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094F4-A508-4583-9FC6-794BA9A6966D}"/>
              </a:ext>
            </a:extLst>
          </p:cNvPr>
          <p:cNvSpPr>
            <a:spLocks noGrp="1"/>
          </p:cNvSpPr>
          <p:nvPr>
            <p:ph type="title"/>
          </p:nvPr>
        </p:nvSpPr>
        <p:spPr>
          <a:xfrm>
            <a:off x="201337" y="1"/>
            <a:ext cx="11920754" cy="570450"/>
          </a:xfrm>
        </p:spPr>
        <p:txBody>
          <a:bodyPr/>
          <a:lstStyle/>
          <a:p>
            <a:r>
              <a:rPr lang="en-US" dirty="0"/>
              <a:t>Conclusions and recommendations</a:t>
            </a:r>
          </a:p>
        </p:txBody>
      </p:sp>
      <p:sp>
        <p:nvSpPr>
          <p:cNvPr id="3" name="Content Placeholder 2">
            <a:extLst>
              <a:ext uri="{FF2B5EF4-FFF2-40B4-BE49-F238E27FC236}">
                <a16:creationId xmlns:a16="http://schemas.microsoft.com/office/drawing/2014/main" id="{74CD3E66-95A3-422C-A512-D87B146D5DBD}"/>
              </a:ext>
            </a:extLst>
          </p:cNvPr>
          <p:cNvSpPr>
            <a:spLocks noGrp="1"/>
          </p:cNvSpPr>
          <p:nvPr>
            <p:ph idx="1"/>
          </p:nvPr>
        </p:nvSpPr>
        <p:spPr>
          <a:xfrm>
            <a:off x="201336" y="654342"/>
            <a:ext cx="11920755" cy="4812004"/>
          </a:xfrm>
        </p:spPr>
        <p:txBody>
          <a:bodyPr>
            <a:normAutofit/>
          </a:bodyPr>
          <a:lstStyle/>
          <a:p>
            <a:pPr marL="0" indent="0">
              <a:buNone/>
            </a:pPr>
            <a:r>
              <a:rPr lang="en-US" b="1" dirty="0"/>
              <a:t>The risk of a mistake-of-fact shooting. </a:t>
            </a:r>
          </a:p>
          <a:p>
            <a:endParaRPr lang="en-US" dirty="0"/>
          </a:p>
          <a:p>
            <a:endParaRPr lang="en-US" dirty="0"/>
          </a:p>
          <a:p>
            <a:r>
              <a:rPr lang="en-US" dirty="0"/>
              <a:t>The facts of Kathryn Johnston, BABY BOU </a:t>
            </a:r>
            <a:r>
              <a:rPr lang="en-US" dirty="0" err="1"/>
              <a:t>BOU</a:t>
            </a:r>
            <a:r>
              <a:rPr lang="en-US" dirty="0"/>
              <a:t> cases serve as an example of this type of risk. </a:t>
            </a:r>
          </a:p>
          <a:p>
            <a:r>
              <a:rPr lang="en-US" dirty="0">
                <a:highlight>
                  <a:srgbClr val="FFFF00"/>
                </a:highlight>
              </a:rPr>
              <a:t>The search yielded no drugs, no drug dealer and no weapons</a:t>
            </a:r>
            <a:endParaRPr lang="en-US" dirty="0"/>
          </a:p>
        </p:txBody>
      </p:sp>
    </p:spTree>
    <p:extLst>
      <p:ext uri="{BB962C8B-B14F-4D97-AF65-F5344CB8AC3E}">
        <p14:creationId xmlns:p14="http://schemas.microsoft.com/office/powerpoint/2010/main" val="35821372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15D90-ED1A-4D54-AFE7-F8FDFD1C3CCC}"/>
              </a:ext>
            </a:extLst>
          </p:cNvPr>
          <p:cNvSpPr>
            <a:spLocks noGrp="1"/>
          </p:cNvSpPr>
          <p:nvPr>
            <p:ph type="title"/>
          </p:nvPr>
        </p:nvSpPr>
        <p:spPr>
          <a:xfrm>
            <a:off x="0" y="75502"/>
            <a:ext cx="12191999" cy="612396"/>
          </a:xfrm>
        </p:spPr>
        <p:txBody>
          <a:bodyPr/>
          <a:lstStyle/>
          <a:p>
            <a:r>
              <a:rPr lang="en-US" dirty="0"/>
              <a:t>Conclusions and recommendations</a:t>
            </a:r>
          </a:p>
        </p:txBody>
      </p:sp>
      <p:sp>
        <p:nvSpPr>
          <p:cNvPr id="3" name="Content Placeholder 2">
            <a:extLst>
              <a:ext uri="{FF2B5EF4-FFF2-40B4-BE49-F238E27FC236}">
                <a16:creationId xmlns:a16="http://schemas.microsoft.com/office/drawing/2014/main" id="{5FBE3729-7EF8-4F55-9E57-8F61512C475D}"/>
              </a:ext>
            </a:extLst>
          </p:cNvPr>
          <p:cNvSpPr>
            <a:spLocks noGrp="1"/>
          </p:cNvSpPr>
          <p:nvPr>
            <p:ph idx="1"/>
          </p:nvPr>
        </p:nvSpPr>
        <p:spPr>
          <a:xfrm>
            <a:off x="176169" y="687898"/>
            <a:ext cx="11845255" cy="5217952"/>
          </a:xfrm>
        </p:spPr>
        <p:txBody>
          <a:bodyPr/>
          <a:lstStyle/>
          <a:p>
            <a:r>
              <a:rPr lang="en-US" b="1" dirty="0"/>
              <a:t>Technology advances and warning systems. </a:t>
            </a:r>
          </a:p>
          <a:p>
            <a:r>
              <a:rPr lang="en-US" dirty="0"/>
              <a:t>The shooting of two FBI agents, Special agents (Laura </a:t>
            </a:r>
            <a:r>
              <a:rPr lang="en-US" dirty="0" err="1"/>
              <a:t>Schwartzenberger</a:t>
            </a:r>
            <a:r>
              <a:rPr lang="en-US" dirty="0"/>
              <a:t> and Daniel Alfin) in Florida in 2021 is an example of this issue. </a:t>
            </a:r>
          </a:p>
          <a:p>
            <a:r>
              <a:rPr lang="en-US" dirty="0"/>
              <a:t>The target of the warrant was allegedly warned of their approach by a doorbell camera. This warning allowed him to fire at the agents through his door with a high-powered rifle</a:t>
            </a:r>
          </a:p>
          <a:p>
            <a:r>
              <a:rPr lang="en-US" b="1" dirty="0"/>
              <a:t>Insufficient information about the residence and its occupants.</a:t>
            </a:r>
          </a:p>
          <a:p>
            <a:r>
              <a:rPr lang="en-US" dirty="0"/>
              <a:t>Many civil cases have arisen from raids on the wrong address, or the correct address but the targets had moved out, or </a:t>
            </a:r>
            <a:r>
              <a:rPr lang="en-US" dirty="0">
                <a:highlight>
                  <a:srgbClr val="FFFF00"/>
                </a:highlight>
              </a:rPr>
              <a:t>lack of information on the presence of children in the residence, leading to flashbangs being deployed in and around young children</a:t>
            </a:r>
            <a:endParaRPr lang="en-US" b="1" dirty="0">
              <a:highlight>
                <a:srgbClr val="FFFF00"/>
              </a:highlight>
            </a:endParaRPr>
          </a:p>
        </p:txBody>
      </p:sp>
    </p:spTree>
    <p:extLst>
      <p:ext uri="{BB962C8B-B14F-4D97-AF65-F5344CB8AC3E}">
        <p14:creationId xmlns:p14="http://schemas.microsoft.com/office/powerpoint/2010/main" val="2200036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1DC65-1304-44A4-8CF7-5F6D565974BD}"/>
              </a:ext>
            </a:extLst>
          </p:cNvPr>
          <p:cNvSpPr>
            <a:spLocks noGrp="1"/>
          </p:cNvSpPr>
          <p:nvPr>
            <p:ph type="title"/>
          </p:nvPr>
        </p:nvSpPr>
        <p:spPr>
          <a:xfrm>
            <a:off x="167780" y="1"/>
            <a:ext cx="12024219" cy="713063"/>
          </a:xfrm>
        </p:spPr>
        <p:txBody>
          <a:bodyPr/>
          <a:lstStyle/>
          <a:p>
            <a:r>
              <a:rPr lang="en-US" dirty="0"/>
              <a:t>Conclusions and recommendations</a:t>
            </a:r>
          </a:p>
        </p:txBody>
      </p:sp>
      <p:sp>
        <p:nvSpPr>
          <p:cNvPr id="3" name="Content Placeholder 2">
            <a:extLst>
              <a:ext uri="{FF2B5EF4-FFF2-40B4-BE49-F238E27FC236}">
                <a16:creationId xmlns:a16="http://schemas.microsoft.com/office/drawing/2014/main" id="{C005296A-09DB-4618-B14F-63568981F0D0}"/>
              </a:ext>
            </a:extLst>
          </p:cNvPr>
          <p:cNvSpPr>
            <a:spLocks noGrp="1"/>
          </p:cNvSpPr>
          <p:nvPr>
            <p:ph idx="1"/>
          </p:nvPr>
        </p:nvSpPr>
        <p:spPr>
          <a:xfrm>
            <a:off x="58723" y="713064"/>
            <a:ext cx="12133276" cy="5184397"/>
          </a:xfrm>
        </p:spPr>
        <p:txBody>
          <a:bodyPr/>
          <a:lstStyle/>
          <a:p>
            <a:r>
              <a:rPr lang="en-US" b="1" dirty="0"/>
              <a:t>Failure to properly supervise specialty narcotics units and warrant applications</a:t>
            </a:r>
            <a:r>
              <a:rPr lang="en-US" dirty="0"/>
              <a:t>. </a:t>
            </a:r>
          </a:p>
          <a:p>
            <a:r>
              <a:rPr lang="en-US" dirty="0"/>
              <a:t>The unfortunate truth is some specialty units become so consumed by their mission that they believe the ends justify the means. </a:t>
            </a:r>
          </a:p>
          <a:p>
            <a:r>
              <a:rPr lang="en-US" dirty="0"/>
              <a:t>This can lead to overaggressive tactics and warrant services. It also can lead to officers lying or exaggerating information on warrant applications, as allegedly happened in the Breonna Taylor incident.</a:t>
            </a:r>
          </a:p>
        </p:txBody>
      </p:sp>
    </p:spTree>
    <p:extLst>
      <p:ext uri="{BB962C8B-B14F-4D97-AF65-F5344CB8AC3E}">
        <p14:creationId xmlns:p14="http://schemas.microsoft.com/office/powerpoint/2010/main" val="33696647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877C3-BE90-484B-B545-2C5767A26EAD}"/>
              </a:ext>
            </a:extLst>
          </p:cNvPr>
          <p:cNvSpPr>
            <a:spLocks noGrp="1"/>
          </p:cNvSpPr>
          <p:nvPr>
            <p:ph type="title"/>
          </p:nvPr>
        </p:nvSpPr>
        <p:spPr>
          <a:xfrm>
            <a:off x="58723" y="100669"/>
            <a:ext cx="11937534" cy="494949"/>
          </a:xfrm>
        </p:spPr>
        <p:txBody>
          <a:bodyPr>
            <a:normAutofit fontScale="90000"/>
          </a:bodyPr>
          <a:lstStyle/>
          <a:p>
            <a:r>
              <a:rPr lang="en-US" dirty="0"/>
              <a:t>Conclusions and recommendations</a:t>
            </a:r>
          </a:p>
        </p:txBody>
      </p:sp>
      <p:sp>
        <p:nvSpPr>
          <p:cNvPr id="3" name="Content Placeholder 2">
            <a:extLst>
              <a:ext uri="{FF2B5EF4-FFF2-40B4-BE49-F238E27FC236}">
                <a16:creationId xmlns:a16="http://schemas.microsoft.com/office/drawing/2014/main" id="{9A152FB4-732E-4F9D-B2A6-76EEA985C4D0}"/>
              </a:ext>
            </a:extLst>
          </p:cNvPr>
          <p:cNvSpPr>
            <a:spLocks noGrp="1"/>
          </p:cNvSpPr>
          <p:nvPr>
            <p:ph idx="1"/>
          </p:nvPr>
        </p:nvSpPr>
        <p:spPr>
          <a:xfrm>
            <a:off x="192947" y="813732"/>
            <a:ext cx="10861907" cy="5016617"/>
          </a:xfrm>
        </p:spPr>
        <p:txBody>
          <a:bodyPr/>
          <a:lstStyle/>
          <a:p>
            <a:r>
              <a:rPr lang="en-US" b="1" dirty="0"/>
              <a:t>Failure to adhere to a proper Priority of Life</a:t>
            </a:r>
            <a:r>
              <a:rPr lang="en-US" dirty="0"/>
              <a:t>. </a:t>
            </a:r>
          </a:p>
          <a:p>
            <a:endParaRPr lang="en-US" dirty="0"/>
          </a:p>
          <a:p>
            <a:r>
              <a:rPr lang="en-US" dirty="0">
                <a:highlight>
                  <a:srgbClr val="FFFF00"/>
                </a:highlight>
              </a:rPr>
              <a:t>This is probably the most important consideration, </a:t>
            </a:r>
            <a:r>
              <a:rPr lang="en-US" dirty="0"/>
              <a:t>and everything discussed in this article so far is relevant to it. </a:t>
            </a:r>
          </a:p>
          <a:p>
            <a:r>
              <a:rPr lang="en-US" dirty="0"/>
              <a:t>The National Tactical Officers Association (NTOA) has long established safety priorities: 1. Hostages/victims 2. Innocent bystanders 3. Public safety personnel (police, EMS, fire) 4. Suspect(s) 5. Drugs/evidence (Controlling objective) Using these safety priorities, the NTOA has taken the position for some time now that no-knock warrants no longer make sense, especially when the objective is the preservation of evidence. </a:t>
            </a:r>
          </a:p>
          <a:p>
            <a:r>
              <a:rPr lang="en-US" dirty="0"/>
              <a:t>I strongly agree with this position. </a:t>
            </a:r>
            <a:r>
              <a:rPr lang="en-US" b="1" dirty="0"/>
              <a:t>Most no-knock warrants for drugs essentially place the preservation of evidence over the safety of anyone else — including police officers.</a:t>
            </a:r>
          </a:p>
        </p:txBody>
      </p:sp>
    </p:spTree>
    <p:extLst>
      <p:ext uri="{BB962C8B-B14F-4D97-AF65-F5344CB8AC3E}">
        <p14:creationId xmlns:p14="http://schemas.microsoft.com/office/powerpoint/2010/main" val="12459565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148F8-C11C-44EC-AE22-A8003FF85B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E6DA92-33AE-42FF-8871-DC3B42D78455}"/>
              </a:ext>
            </a:extLst>
          </p:cNvPr>
          <p:cNvSpPr>
            <a:spLocks noGrp="1"/>
          </p:cNvSpPr>
          <p:nvPr>
            <p:ph idx="1"/>
          </p:nvPr>
        </p:nvSpPr>
        <p:spPr/>
        <p:txBody>
          <a:bodyPr>
            <a:normAutofit/>
          </a:bodyPr>
          <a:lstStyle/>
          <a:p>
            <a:r>
              <a:rPr lang="en-US" sz="4000" dirty="0"/>
              <a:t>Thank you</a:t>
            </a:r>
          </a:p>
        </p:txBody>
      </p:sp>
    </p:spTree>
    <p:extLst>
      <p:ext uri="{BB962C8B-B14F-4D97-AF65-F5344CB8AC3E}">
        <p14:creationId xmlns:p14="http://schemas.microsoft.com/office/powerpoint/2010/main" val="3567742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388CD-6BEB-4CB1-8C29-91E367455634}"/>
              </a:ext>
            </a:extLst>
          </p:cNvPr>
          <p:cNvSpPr>
            <a:spLocks noGrp="1"/>
          </p:cNvSpPr>
          <p:nvPr>
            <p:ph type="title"/>
          </p:nvPr>
        </p:nvSpPr>
        <p:spPr>
          <a:xfrm>
            <a:off x="84841" y="1"/>
            <a:ext cx="12107159" cy="490193"/>
          </a:xfrm>
        </p:spPr>
        <p:txBody>
          <a:bodyPr>
            <a:normAutofit fontScale="90000"/>
          </a:bodyPr>
          <a:lstStyle/>
          <a:p>
            <a:r>
              <a:rPr lang="en-US" dirty="0"/>
              <a:t>Killing of Kathryn Johnston</a:t>
            </a:r>
          </a:p>
        </p:txBody>
      </p:sp>
      <p:sp>
        <p:nvSpPr>
          <p:cNvPr id="3" name="Content Placeholder 2">
            <a:extLst>
              <a:ext uri="{FF2B5EF4-FFF2-40B4-BE49-F238E27FC236}">
                <a16:creationId xmlns:a16="http://schemas.microsoft.com/office/drawing/2014/main" id="{23FF339B-C8BF-49D3-949F-E6D92FD1E6B9}"/>
              </a:ext>
            </a:extLst>
          </p:cNvPr>
          <p:cNvSpPr>
            <a:spLocks noGrp="1"/>
          </p:cNvSpPr>
          <p:nvPr>
            <p:ph idx="1"/>
          </p:nvPr>
        </p:nvSpPr>
        <p:spPr>
          <a:xfrm>
            <a:off x="179109" y="490194"/>
            <a:ext cx="12012891" cy="5563287"/>
          </a:xfrm>
        </p:spPr>
        <p:txBody>
          <a:bodyPr>
            <a:normAutofit/>
          </a:bodyPr>
          <a:lstStyle/>
          <a:p>
            <a:endParaRPr lang="en-US" dirty="0"/>
          </a:p>
          <a:p>
            <a:r>
              <a:rPr lang="en-US" b="1" dirty="0"/>
              <a:t>Kathryn Johnston</a:t>
            </a:r>
            <a:r>
              <a:rPr lang="en-US" dirty="0"/>
              <a:t> (June 26, 1914 – November 21, 2006)</a:t>
            </a:r>
            <a:r>
              <a:rPr lang="en-US" baseline="30000" dirty="0">
                <a:hlinkClick r:id="rId2"/>
              </a:rPr>
              <a:t>[1]</a:t>
            </a:r>
            <a:r>
              <a:rPr lang="en-US" dirty="0"/>
              <a:t> was an elderly woman from </a:t>
            </a:r>
            <a:r>
              <a:rPr lang="en-US" dirty="0">
                <a:hlinkClick r:id="rId3" tooltip="Atlanta, Georgia"/>
              </a:rPr>
              <a:t>Atlanta, Georgia</a:t>
            </a:r>
            <a:r>
              <a:rPr lang="en-US" dirty="0"/>
              <a:t> who was killed by undercover police officers in her home on Neal Street in northwest Atlanta on November 21, 2006, where she had lived for 17 years. Three officers had entered her home in what was later described as a 'botched' drug raid.</a:t>
            </a:r>
            <a:r>
              <a:rPr lang="en-US" baseline="30000" dirty="0"/>
              <a:t> </a:t>
            </a:r>
            <a:r>
              <a:rPr lang="en-US" dirty="0"/>
              <a:t> </a:t>
            </a:r>
            <a:r>
              <a:rPr lang="en-US" b="1" dirty="0">
                <a:highlight>
                  <a:srgbClr val="FFFF00"/>
                </a:highlight>
              </a:rPr>
              <a:t>Officers cut off burglar bars and broke down her door using a </a:t>
            </a:r>
            <a:r>
              <a:rPr lang="en-US" b="1" dirty="0">
                <a:highlight>
                  <a:srgbClr val="FFFF00"/>
                </a:highlight>
                <a:hlinkClick r:id="rId4" tooltip="No-knock warrant"/>
              </a:rPr>
              <a:t>no-knock warrant</a:t>
            </a:r>
            <a:r>
              <a:rPr lang="en-US" b="1" dirty="0">
                <a:highlight>
                  <a:srgbClr val="FFFF00"/>
                </a:highlight>
              </a:rPr>
              <a:t>. Police said Johnston fired at them and they fired in response; she fired one shot out the door over the officers' heads and they fired 39 shots, five or six of which hit her.</a:t>
            </a:r>
          </a:p>
          <a:p>
            <a:r>
              <a:rPr lang="en-US" b="1" dirty="0">
                <a:highlight>
                  <a:srgbClr val="FFFF00"/>
                </a:highlight>
              </a:rPr>
              <a:t>One of the officers planted </a:t>
            </a:r>
            <a:r>
              <a:rPr lang="en-US" b="1" dirty="0">
                <a:highlight>
                  <a:srgbClr val="FFFF00"/>
                </a:highlight>
                <a:hlinkClick r:id="rId5" tooltip="Marijuana"/>
              </a:rPr>
              <a:t>marijuana</a:t>
            </a:r>
            <a:r>
              <a:rPr lang="en-US" b="1" dirty="0">
                <a:highlight>
                  <a:srgbClr val="FFFF00"/>
                </a:highlight>
              </a:rPr>
              <a:t> in Johnston's house after the shooting</a:t>
            </a:r>
            <a:r>
              <a:rPr lang="en-US" b="1" dirty="0"/>
              <a:t>. </a:t>
            </a:r>
            <a:r>
              <a:rPr lang="en-US" b="1" dirty="0">
                <a:highlight>
                  <a:srgbClr val="FFFF00"/>
                </a:highlight>
              </a:rPr>
              <a:t>Later investigations found that the paperwork stating that drugs were present at Johnston's house, which had been the basis for the raid, had been falsified</a:t>
            </a:r>
            <a:r>
              <a:rPr lang="en-US" dirty="0"/>
              <a:t>. The officers later admitted to having lied when they submitted cocaine as evidence claiming that they had bought it at Johnston's house. </a:t>
            </a:r>
            <a:r>
              <a:rPr lang="en-US" b="1" dirty="0"/>
              <a:t>Three officers were tried for manslaughter and other charges surrounding falsification, convicted, and sentenced to ten, six, and five years, respectively</a:t>
            </a:r>
          </a:p>
        </p:txBody>
      </p:sp>
    </p:spTree>
    <p:extLst>
      <p:ext uri="{BB962C8B-B14F-4D97-AF65-F5344CB8AC3E}">
        <p14:creationId xmlns:p14="http://schemas.microsoft.com/office/powerpoint/2010/main" val="3912047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944CC-E78D-4C58-91F7-0E4FB1C8ADCE}"/>
              </a:ext>
            </a:extLst>
          </p:cNvPr>
          <p:cNvSpPr>
            <a:spLocks noGrp="1"/>
          </p:cNvSpPr>
          <p:nvPr>
            <p:ph type="title"/>
          </p:nvPr>
        </p:nvSpPr>
        <p:spPr>
          <a:xfrm>
            <a:off x="94269" y="65989"/>
            <a:ext cx="10960586" cy="598601"/>
          </a:xfrm>
        </p:spPr>
        <p:txBody>
          <a:bodyPr>
            <a:normAutofit fontScale="90000"/>
          </a:bodyPr>
          <a:lstStyle/>
          <a:p>
            <a:r>
              <a:rPr lang="en-US" dirty="0"/>
              <a:t>KILLING OF </a:t>
            </a:r>
            <a:r>
              <a:rPr lang="en-US" dirty="0" err="1"/>
              <a:t>Bounkham</a:t>
            </a:r>
            <a:r>
              <a:rPr lang="en-US" dirty="0"/>
              <a:t> </a:t>
            </a:r>
            <a:r>
              <a:rPr lang="en-US" dirty="0" err="1"/>
              <a:t>Phonesavanh</a:t>
            </a:r>
            <a:r>
              <a:rPr lang="en-US" dirty="0"/>
              <a:t> (BABY BOU </a:t>
            </a:r>
            <a:r>
              <a:rPr lang="en-US" dirty="0" err="1"/>
              <a:t>BOU</a:t>
            </a:r>
            <a:r>
              <a:rPr lang="en-US" dirty="0"/>
              <a:t> )</a:t>
            </a:r>
          </a:p>
        </p:txBody>
      </p:sp>
      <p:pic>
        <p:nvPicPr>
          <p:cNvPr id="4" name="Picture 2" descr="Alecia Phonesavanh and her son Bounkham &amp;ldquo;Bou Bou&amp;rdquo; Phonesavanh.">
            <a:extLst>
              <a:ext uri="{FF2B5EF4-FFF2-40B4-BE49-F238E27FC236}">
                <a16:creationId xmlns:a16="http://schemas.microsoft.com/office/drawing/2014/main" id="{31234840-7EED-4D73-8C34-1EFED33097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3835" y="3429000"/>
            <a:ext cx="4317477" cy="22435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Baby Bou Bou And The Busted Plan | Simple Justice">
            <a:extLst>
              <a:ext uri="{FF2B5EF4-FFF2-40B4-BE49-F238E27FC236}">
                <a16:creationId xmlns:a16="http://schemas.microsoft.com/office/drawing/2014/main" id="{61B7FFD9-A67F-4DFA-915E-2F9FF7A7A2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1312" y="3473777"/>
            <a:ext cx="4571999" cy="224357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CD2BA58-AD34-49BB-9DE1-321B9C715487}"/>
              </a:ext>
            </a:extLst>
          </p:cNvPr>
          <p:cNvSpPr>
            <a:spLocks noGrp="1"/>
          </p:cNvSpPr>
          <p:nvPr>
            <p:ph idx="1"/>
          </p:nvPr>
        </p:nvSpPr>
        <p:spPr>
          <a:xfrm>
            <a:off x="0" y="754144"/>
            <a:ext cx="11726944" cy="5439266"/>
          </a:xfrm>
        </p:spPr>
        <p:txBody>
          <a:bodyPr/>
          <a:lstStyle/>
          <a:p>
            <a:r>
              <a:rPr lang="en-US" dirty="0"/>
              <a:t>Police executed a no-knock raid at 2:25 am on May 28,  2014, with a SWAT team breaching a door with a ram and throwing a flash-bang stun grenade into a room containing a 19-month-old child. The grenade exploded inside the infant's playpen, igniting the playpen and his pillow, causing "blast burn injuries to the face and chest; a complex laceration of the nose, upper lip and face; 20% of the right upper lip missing; the external nose being separated from the underlying bone; and a large avulsion burn injury to the chest with a resulting left pulmonary contusion and sepsis . </a:t>
            </a:r>
            <a:r>
              <a:rPr lang="en-US" b="1" dirty="0">
                <a:highlight>
                  <a:srgbClr val="FFFF00"/>
                </a:highlight>
              </a:rPr>
              <a:t>The search yielded no drugs, no drug dealer and no weapons; the drug dealer was arrested the next day without the use of flash-bang grenades.  </a:t>
            </a:r>
            <a:r>
              <a:rPr lang="en-US" dirty="0">
                <a:highlight>
                  <a:srgbClr val="FFFF00"/>
                </a:highlight>
              </a:rPr>
              <a:t>(Atlanta, Ga).</a:t>
            </a:r>
          </a:p>
          <a:p>
            <a:endParaRPr lang="en-US" dirty="0"/>
          </a:p>
        </p:txBody>
      </p:sp>
    </p:spTree>
    <p:extLst>
      <p:ext uri="{BB962C8B-B14F-4D97-AF65-F5344CB8AC3E}">
        <p14:creationId xmlns:p14="http://schemas.microsoft.com/office/powerpoint/2010/main" val="3564935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09949-4810-4FF8-A593-732031C1B131}"/>
              </a:ext>
            </a:extLst>
          </p:cNvPr>
          <p:cNvSpPr>
            <a:spLocks noGrp="1"/>
          </p:cNvSpPr>
          <p:nvPr>
            <p:ph type="title"/>
          </p:nvPr>
        </p:nvSpPr>
        <p:spPr>
          <a:xfrm>
            <a:off x="75415" y="131976"/>
            <a:ext cx="10979440" cy="509048"/>
          </a:xfrm>
        </p:spPr>
        <p:txBody>
          <a:bodyPr>
            <a:normAutofit fontScale="90000"/>
          </a:bodyPr>
          <a:lstStyle/>
          <a:p>
            <a:r>
              <a:rPr lang="en-US" dirty="0"/>
              <a:t>Killing of </a:t>
            </a:r>
            <a:r>
              <a:rPr lang="en-US" dirty="0" err="1"/>
              <a:t>breona</a:t>
            </a:r>
            <a:r>
              <a:rPr lang="en-US" dirty="0"/>
              <a:t> </a:t>
            </a:r>
            <a:r>
              <a:rPr lang="en-US" dirty="0" err="1"/>
              <a:t>taylor</a:t>
            </a:r>
            <a:r>
              <a:rPr lang="en-US" dirty="0"/>
              <a:t> </a:t>
            </a:r>
          </a:p>
        </p:txBody>
      </p:sp>
      <p:sp>
        <p:nvSpPr>
          <p:cNvPr id="3" name="Content Placeholder 2">
            <a:extLst>
              <a:ext uri="{FF2B5EF4-FFF2-40B4-BE49-F238E27FC236}">
                <a16:creationId xmlns:a16="http://schemas.microsoft.com/office/drawing/2014/main" id="{33E398B4-CFF5-4A15-AFC6-8E8B50C0F862}"/>
              </a:ext>
            </a:extLst>
          </p:cNvPr>
          <p:cNvSpPr>
            <a:spLocks noGrp="1"/>
          </p:cNvSpPr>
          <p:nvPr>
            <p:ph idx="1"/>
          </p:nvPr>
        </p:nvSpPr>
        <p:spPr>
          <a:xfrm>
            <a:off x="1" y="716438"/>
            <a:ext cx="12066308" cy="5231876"/>
          </a:xfrm>
        </p:spPr>
        <p:txBody>
          <a:bodyPr/>
          <a:lstStyle/>
          <a:p>
            <a:endParaRPr lang="en-US" dirty="0"/>
          </a:p>
          <a:p>
            <a:r>
              <a:rPr lang="en-US" dirty="0"/>
              <a:t>‘On March 13, 2020, Louisville Metro Police Department officers shot and killed Breonna Taylor in her apartment after being fired upon by Kenneth Walker, Breonna Taylor's boyfriend, while executing a search warrant shortly after midnight.  Although the police had received court approval for a "</a:t>
            </a:r>
            <a:r>
              <a:rPr lang="en-US" dirty="0" err="1"/>
              <a:t>noknock</a:t>
            </a:r>
            <a:r>
              <a:rPr lang="en-US" dirty="0"/>
              <a:t>" entry, they did knock and announce themselves prior to breaking down the door, according to Kentucky Attorney General Daniel Cameron. However, Walker claims that he only heard banging on the door and no </a:t>
            </a:r>
            <a:r>
              <a:rPr lang="en-US" dirty="0" err="1"/>
              <a:t>announcement.Walker</a:t>
            </a:r>
            <a:r>
              <a:rPr lang="en-US" dirty="0"/>
              <a:t> fired the first shot; Walker said he fired his gun due to not knowing the intruders were police.</a:t>
            </a:r>
          </a:p>
          <a:p>
            <a:endParaRPr lang="en-US" dirty="0"/>
          </a:p>
        </p:txBody>
      </p:sp>
      <p:pic>
        <p:nvPicPr>
          <p:cNvPr id="4" name="Picture 3" descr="C:\Users\jmayua\AppData\Local\Microsoft\Windows\INetCache\Content.MSO\E98D0E8.tmp">
            <a:extLst>
              <a:ext uri="{FF2B5EF4-FFF2-40B4-BE49-F238E27FC236}">
                <a16:creationId xmlns:a16="http://schemas.microsoft.com/office/drawing/2014/main" id="{045FE688-68A5-4E8F-A0E5-F8C335027A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01419" y="3429000"/>
            <a:ext cx="6334812" cy="2783264"/>
          </a:xfrm>
          <a:prstGeom prst="rect">
            <a:avLst/>
          </a:prstGeom>
          <a:noFill/>
          <a:ln>
            <a:noFill/>
          </a:ln>
        </p:spPr>
      </p:pic>
    </p:spTree>
    <p:extLst>
      <p:ext uri="{BB962C8B-B14F-4D97-AF65-F5344CB8AC3E}">
        <p14:creationId xmlns:p14="http://schemas.microsoft.com/office/powerpoint/2010/main" val="169352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B83DD-CB90-498C-9A17-8D44AEB0E89D}"/>
              </a:ext>
            </a:extLst>
          </p:cNvPr>
          <p:cNvSpPr>
            <a:spLocks noGrp="1"/>
          </p:cNvSpPr>
          <p:nvPr>
            <p:ph type="title"/>
          </p:nvPr>
        </p:nvSpPr>
        <p:spPr>
          <a:xfrm>
            <a:off x="0" y="1"/>
            <a:ext cx="12191999" cy="828917"/>
          </a:xfrm>
        </p:spPr>
        <p:txBody>
          <a:bodyPr>
            <a:normAutofit fontScale="90000"/>
          </a:bodyPr>
          <a:lstStyle/>
          <a:p>
            <a:r>
              <a:rPr lang="en-US" dirty="0"/>
              <a:t>Killing of Det. Charles D. Dinwiddie,</a:t>
            </a:r>
            <a:br>
              <a:rPr lang="en-US" dirty="0"/>
            </a:br>
            <a:endParaRPr lang="en-US" dirty="0"/>
          </a:p>
        </p:txBody>
      </p:sp>
      <p:sp>
        <p:nvSpPr>
          <p:cNvPr id="3" name="Content Placeholder 2">
            <a:extLst>
              <a:ext uri="{FF2B5EF4-FFF2-40B4-BE49-F238E27FC236}">
                <a16:creationId xmlns:a16="http://schemas.microsoft.com/office/drawing/2014/main" id="{55192649-9596-4684-AFE9-ED23F4A24BFF}"/>
              </a:ext>
            </a:extLst>
          </p:cNvPr>
          <p:cNvSpPr>
            <a:spLocks noGrp="1"/>
          </p:cNvSpPr>
          <p:nvPr>
            <p:ph idx="1"/>
          </p:nvPr>
        </p:nvSpPr>
        <p:spPr>
          <a:xfrm>
            <a:off x="0" y="1206631"/>
            <a:ext cx="12191999" cy="4581427"/>
          </a:xfrm>
        </p:spPr>
        <p:txBody>
          <a:bodyPr/>
          <a:lstStyle/>
          <a:p>
            <a:r>
              <a:rPr lang="en-US" dirty="0"/>
              <a:t>May 11, 2014. </a:t>
            </a:r>
            <a:r>
              <a:rPr lang="en-US" i="1" dirty="0"/>
              <a:t>Texas</a:t>
            </a:r>
            <a:endParaRPr lang="en-US" dirty="0"/>
          </a:p>
          <a:p>
            <a:r>
              <a:rPr lang="en-US" dirty="0"/>
              <a:t>According to guy the thought someone was trying to break in and started shooting. Police said that guy shot 4 police officers that included the death of Charles Dinwiddie. </a:t>
            </a:r>
            <a:r>
              <a:rPr lang="en-US" dirty="0">
                <a:highlight>
                  <a:srgbClr val="FFFF00"/>
                </a:highlight>
              </a:rPr>
              <a:t>Police never found drugs in the apartment. </a:t>
            </a:r>
          </a:p>
        </p:txBody>
      </p:sp>
      <p:pic>
        <p:nvPicPr>
          <p:cNvPr id="1026" name="Picture 2" descr="https://ewscripps.brightspotcdn.com/dims4/default/349880b/2147483647/strip/true/crop/480x480+0+0/resize/480x480!/quality/90/?url=http%3A%2F%2Fewscripps-brightspot.s3.amazonaws.com%2Fed%2F91%2Fbf85e5a145bea0548994dec47960%2F20texas-6-blog480.jpg">
            <a:extLst>
              <a:ext uri="{FF2B5EF4-FFF2-40B4-BE49-F238E27FC236}">
                <a16:creationId xmlns:a16="http://schemas.microsoft.com/office/drawing/2014/main" id="{8FB5368B-E79C-4A84-BB75-E934C19819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3293" y="2488676"/>
            <a:ext cx="5804460" cy="3299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17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0A7D-F269-45B1-9899-586BE5002F6D}"/>
              </a:ext>
            </a:extLst>
          </p:cNvPr>
          <p:cNvSpPr>
            <a:spLocks noGrp="1"/>
          </p:cNvSpPr>
          <p:nvPr>
            <p:ph type="title"/>
          </p:nvPr>
        </p:nvSpPr>
        <p:spPr>
          <a:xfrm>
            <a:off x="83891" y="1"/>
            <a:ext cx="12046590" cy="564333"/>
          </a:xfrm>
        </p:spPr>
        <p:txBody>
          <a:bodyPr/>
          <a:lstStyle/>
          <a:p>
            <a:r>
              <a:rPr lang="en-US" dirty="0"/>
              <a:t>Killing of Special Agent Laura </a:t>
            </a:r>
            <a:r>
              <a:rPr lang="en-US" dirty="0" err="1"/>
              <a:t>Schwartzenberger</a:t>
            </a:r>
            <a:endParaRPr lang="en-US" dirty="0"/>
          </a:p>
        </p:txBody>
      </p:sp>
      <p:sp>
        <p:nvSpPr>
          <p:cNvPr id="5" name="Content Placeholder 4">
            <a:extLst>
              <a:ext uri="{FF2B5EF4-FFF2-40B4-BE49-F238E27FC236}">
                <a16:creationId xmlns:a16="http://schemas.microsoft.com/office/drawing/2014/main" id="{C7A52D80-7DDD-4AC9-918F-98DD6C31AE0A}"/>
              </a:ext>
            </a:extLst>
          </p:cNvPr>
          <p:cNvSpPr>
            <a:spLocks noGrp="1"/>
          </p:cNvSpPr>
          <p:nvPr>
            <p:ph idx="1"/>
          </p:nvPr>
        </p:nvSpPr>
        <p:spPr>
          <a:xfrm>
            <a:off x="209725" y="679508"/>
            <a:ext cx="11752975" cy="5696125"/>
          </a:xfrm>
        </p:spPr>
        <p:txBody>
          <a:bodyPr/>
          <a:lstStyle/>
          <a:p>
            <a:r>
              <a:rPr lang="en-US" b="1" dirty="0"/>
              <a:t>1977 - 2021</a:t>
            </a:r>
            <a:endParaRPr lang="en-US" dirty="0"/>
          </a:p>
          <a:p>
            <a:r>
              <a:rPr lang="en-US" dirty="0"/>
              <a:t>On February 2, 2021, Special Agent Laura </a:t>
            </a:r>
            <a:r>
              <a:rPr lang="en-US" dirty="0" err="1"/>
              <a:t>Schwartzenberger</a:t>
            </a:r>
            <a:r>
              <a:rPr lang="en-US" dirty="0"/>
              <a:t> was executing a search warrant at a suspect’s home in Sunrise, </a:t>
            </a:r>
            <a:r>
              <a:rPr lang="en-US" b="1" dirty="0"/>
              <a:t>Florida. </a:t>
            </a:r>
            <a:r>
              <a:rPr lang="en-US" dirty="0"/>
              <a:t>The suspect opened fire on agents as they tried to breach the door. </a:t>
            </a:r>
            <a:r>
              <a:rPr lang="en-US" dirty="0" err="1"/>
              <a:t>Schwartzenberger</a:t>
            </a:r>
            <a:r>
              <a:rPr lang="en-US" dirty="0"/>
              <a:t> was mortally wounded, along with Special Agent Daniel Alfin.</a:t>
            </a:r>
          </a:p>
          <a:p>
            <a:r>
              <a:rPr lang="en-US" dirty="0" err="1"/>
              <a:t>Schwartzenberger</a:t>
            </a:r>
            <a:r>
              <a:rPr lang="en-US" dirty="0"/>
              <a:t> was born on July 29, 1977 in Pueblo, Colorado. She joined the FBI in December 2005.</a:t>
            </a:r>
          </a:p>
          <a:p>
            <a:endParaRPr lang="en-US" dirty="0"/>
          </a:p>
          <a:p>
            <a:endParaRPr lang="en-US" dirty="0"/>
          </a:p>
          <a:p>
            <a:endParaRPr lang="en-US" dirty="0"/>
          </a:p>
          <a:p>
            <a:endParaRPr lang="en-US" dirty="0"/>
          </a:p>
          <a:p>
            <a:endParaRPr lang="en-US" dirty="0"/>
          </a:p>
          <a:p>
            <a:endParaRPr lang="en-US" dirty="0"/>
          </a:p>
        </p:txBody>
      </p:sp>
      <p:pic>
        <p:nvPicPr>
          <p:cNvPr id="7" name="Picture 6" descr="Laura Schwartzenberger (Wall of Honor)">
            <a:extLst>
              <a:ext uri="{FF2B5EF4-FFF2-40B4-BE49-F238E27FC236}">
                <a16:creationId xmlns:a16="http://schemas.microsoft.com/office/drawing/2014/main" id="{01F626D7-6781-4856-85D0-1F02DD85BA1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30055" y="2869035"/>
            <a:ext cx="5828339" cy="3424631"/>
          </a:xfrm>
          <a:prstGeom prst="rect">
            <a:avLst/>
          </a:prstGeom>
          <a:noFill/>
          <a:ln>
            <a:noFill/>
          </a:ln>
        </p:spPr>
      </p:pic>
    </p:spTree>
    <p:extLst>
      <p:ext uri="{BB962C8B-B14F-4D97-AF65-F5344CB8AC3E}">
        <p14:creationId xmlns:p14="http://schemas.microsoft.com/office/powerpoint/2010/main" val="2025782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186DC-7583-41A9-B9A9-92FCF3686797}"/>
              </a:ext>
            </a:extLst>
          </p:cNvPr>
          <p:cNvSpPr>
            <a:spLocks noGrp="1"/>
          </p:cNvSpPr>
          <p:nvPr>
            <p:ph type="title"/>
          </p:nvPr>
        </p:nvSpPr>
        <p:spPr>
          <a:xfrm>
            <a:off x="75414" y="1"/>
            <a:ext cx="12116585" cy="674015"/>
          </a:xfrm>
        </p:spPr>
        <p:txBody>
          <a:bodyPr/>
          <a:lstStyle/>
          <a:p>
            <a:r>
              <a:rPr lang="en-US" dirty="0"/>
              <a:t>Killing of Daniel Alfin</a:t>
            </a:r>
          </a:p>
        </p:txBody>
      </p:sp>
      <p:sp>
        <p:nvSpPr>
          <p:cNvPr id="3" name="Content Placeholder 2">
            <a:extLst>
              <a:ext uri="{FF2B5EF4-FFF2-40B4-BE49-F238E27FC236}">
                <a16:creationId xmlns:a16="http://schemas.microsoft.com/office/drawing/2014/main" id="{4F1ADEEB-CE7A-4F74-AE36-66595DFFF1BF}"/>
              </a:ext>
            </a:extLst>
          </p:cNvPr>
          <p:cNvSpPr>
            <a:spLocks noGrp="1"/>
          </p:cNvSpPr>
          <p:nvPr>
            <p:ph idx="1"/>
          </p:nvPr>
        </p:nvSpPr>
        <p:spPr>
          <a:xfrm>
            <a:off x="0" y="952107"/>
            <a:ext cx="12191999" cy="5231877"/>
          </a:xfrm>
        </p:spPr>
        <p:txBody>
          <a:bodyPr/>
          <a:lstStyle/>
          <a:p>
            <a:r>
              <a:rPr lang="en-US" b="1" dirty="0"/>
              <a:t>1985 - 2021</a:t>
            </a:r>
            <a:endParaRPr lang="en-US" dirty="0"/>
          </a:p>
          <a:p>
            <a:r>
              <a:rPr lang="en-US" dirty="0"/>
              <a:t>On February 2, 2021, Special Agent Daniel Alfin was executing a search warrant at a suspect’s home in Sunrise, Florida. The suspect opened fire on the team of agents as they tried to breach the door. Alfin was mortally wounded, along with Special Agent Laura </a:t>
            </a:r>
            <a:r>
              <a:rPr lang="en-US" dirty="0" err="1"/>
              <a:t>Schwartzenberger</a:t>
            </a:r>
            <a:r>
              <a:rPr lang="en-US" dirty="0"/>
              <a:t>.</a:t>
            </a:r>
          </a:p>
          <a:p>
            <a:r>
              <a:rPr lang="en-US" dirty="0"/>
              <a:t>Alfin was born on January 17, 1985 in Manhasset, New York. He joined the FBI in April 2009.</a:t>
            </a:r>
          </a:p>
          <a:p>
            <a:endParaRPr lang="en-US" dirty="0"/>
          </a:p>
          <a:p>
            <a:endParaRPr lang="en-US" dirty="0"/>
          </a:p>
        </p:txBody>
      </p:sp>
      <p:pic>
        <p:nvPicPr>
          <p:cNvPr id="4" name="Picture 3" descr="https://www.fbi.gov/image-repository/daniel-alfin-wall-of-honor.jpg">
            <a:extLst>
              <a:ext uri="{FF2B5EF4-FFF2-40B4-BE49-F238E27FC236}">
                <a16:creationId xmlns:a16="http://schemas.microsoft.com/office/drawing/2014/main" id="{31A7A4A3-6E08-4176-A646-5D2AB62E3D0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48932" y="3120273"/>
            <a:ext cx="8851769" cy="3063711"/>
          </a:xfrm>
          <a:prstGeom prst="rect">
            <a:avLst/>
          </a:prstGeom>
          <a:noFill/>
          <a:ln>
            <a:noFill/>
          </a:ln>
        </p:spPr>
      </p:pic>
    </p:spTree>
    <p:extLst>
      <p:ext uri="{BB962C8B-B14F-4D97-AF65-F5344CB8AC3E}">
        <p14:creationId xmlns:p14="http://schemas.microsoft.com/office/powerpoint/2010/main" val="254697919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5694</TotalTime>
  <Words>3181</Words>
  <Application>Microsoft Office PowerPoint</Application>
  <PresentationFormat>Widescreen</PresentationFormat>
  <Paragraphs>194</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Gill Sans MT</vt:lpstr>
      <vt:lpstr>Times New Roman</vt:lpstr>
      <vt:lpstr>Gallery</vt:lpstr>
      <vt:lpstr>No-knock warrant: Human life versus evidence protection  </vt:lpstr>
      <vt:lpstr>PowerPoint Presentation</vt:lpstr>
      <vt:lpstr>Killing of Kathryn Johnston     On November 21, 2006, Kathryn Johnston, a 92-year-old African American woman, was killed by undercover police officers at her home in Atlanta, Georgia.</vt:lpstr>
      <vt:lpstr>Killing of Kathryn Johnston</vt:lpstr>
      <vt:lpstr>KILLING OF Bounkham Phonesavanh (BABY BOU BOU )</vt:lpstr>
      <vt:lpstr>Killing of breona taylor </vt:lpstr>
      <vt:lpstr>Killing of Det. Charles D. Dinwiddie, </vt:lpstr>
      <vt:lpstr>Killing of Special Agent Laura Schwartzenberger</vt:lpstr>
      <vt:lpstr>Killing of Daniel Alfin</vt:lpstr>
      <vt:lpstr>Why the issue of no-knock warrant is significant </vt:lpstr>
      <vt:lpstr>I. Introduction </vt:lpstr>
      <vt:lpstr>I. Introduction </vt:lpstr>
      <vt:lpstr>ii. Legal basis </vt:lpstr>
      <vt:lpstr>ii. Legal basis </vt:lpstr>
      <vt:lpstr>ii. Legal basis </vt:lpstr>
      <vt:lpstr>ii. Legal basis </vt:lpstr>
      <vt:lpstr>ii. Legal basis </vt:lpstr>
      <vt:lpstr>ii. Legal basis </vt:lpstr>
      <vt:lpstr>ii. Legal basis </vt:lpstr>
      <vt:lpstr>ii. Legal basis </vt:lpstr>
      <vt:lpstr>ii. Legal basis </vt:lpstr>
      <vt:lpstr>Iv. Research question</vt:lpstr>
      <vt:lpstr>Main argument</vt:lpstr>
      <vt:lpstr>4. ANALYSE OF DATA </vt:lpstr>
      <vt:lpstr>4. ANALYSE OF DATA </vt:lpstr>
      <vt:lpstr>5. Statistics about no-knock warrant </vt:lpstr>
      <vt:lpstr>5. Statistics about no-knock warrant </vt:lpstr>
      <vt:lpstr>PowerPoint Presentation</vt:lpstr>
      <vt:lpstr>When can he use </vt:lpstr>
      <vt:lpstr>Conclusions and recommendations</vt:lpstr>
      <vt:lpstr>Conclusions and recommendations</vt:lpstr>
      <vt:lpstr>Conclusions and recommendations</vt:lpstr>
      <vt:lpstr>Conclusions and recommendations</vt:lpstr>
      <vt:lpstr>Conclusions and recommendations</vt:lpstr>
      <vt:lpstr>Conclusions and 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legal Overview of immigration detention in the US.</dc:title>
  <dc:creator>Mayua, Jim</dc:creator>
  <cp:lastModifiedBy>Mayua, Jim</cp:lastModifiedBy>
  <cp:revision>307</cp:revision>
  <dcterms:created xsi:type="dcterms:W3CDTF">2022-02-09T22:37:14Z</dcterms:created>
  <dcterms:modified xsi:type="dcterms:W3CDTF">2023-10-05T11:58:20Z</dcterms:modified>
</cp:coreProperties>
</file>