
<file path=[Content_Types].xml><?xml version="1.0" encoding="utf-8"?>
<Types xmlns="http://schemas.openxmlformats.org/package/2006/content-types">
  <Default Extension="fntdata" ContentType="application/x-fontdata"/>
  <Default Extension="HEIC" ContentType="image/heic"/>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4"/>
  </p:notesMasterIdLst>
  <p:sldIdLst>
    <p:sldId id="258" r:id="rId2"/>
    <p:sldId id="261" r:id="rId3"/>
    <p:sldId id="267" r:id="rId4"/>
    <p:sldId id="268" r:id="rId5"/>
    <p:sldId id="269" r:id="rId6"/>
    <p:sldId id="259" r:id="rId7"/>
    <p:sldId id="257" r:id="rId8"/>
    <p:sldId id="271" r:id="rId9"/>
    <p:sldId id="272" r:id="rId10"/>
    <p:sldId id="266" r:id="rId11"/>
    <p:sldId id="260" r:id="rId12"/>
    <p:sldId id="270"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Calibri Light" panose="020F0302020204030204" pitchFamily="34" charset="0"/>
      <p:regular r:id="rId19"/>
      <p: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94674"/>
  </p:normalViewPr>
  <p:slideViewPr>
    <p:cSldViewPr snapToGrid="0" snapToObjects="1">
      <p:cViewPr varScale="1">
        <p:scale>
          <a:sx n="82" d="100"/>
          <a:sy n="82" d="100"/>
        </p:scale>
        <p:origin x="523"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FF0E29-5614-EE48-8640-8063F2B00C06}" type="datetimeFigureOut">
              <a:rPr lang="en-US" smtClean="0"/>
              <a:t>10/4/2023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3487CA-7F3E-E041-B54A-646C3D3458BA}" type="slidenum">
              <a:rPr lang="en-US" smtClean="0"/>
              <a:t>‹#›</a:t>
            </a:fld>
            <a:endParaRPr lang="en-US"/>
          </a:p>
        </p:txBody>
      </p:sp>
    </p:spTree>
    <p:extLst>
      <p:ext uri="{BB962C8B-B14F-4D97-AF65-F5344CB8AC3E}">
        <p14:creationId xmlns:p14="http://schemas.microsoft.com/office/powerpoint/2010/main" val="1763055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3487CA-7F3E-E041-B54A-646C3D3458BA}" type="slidenum">
              <a:rPr lang="en-US" smtClean="0"/>
              <a:t>10</a:t>
            </a:fld>
            <a:endParaRPr lang="en-US"/>
          </a:p>
        </p:txBody>
      </p:sp>
    </p:spTree>
    <p:extLst>
      <p:ext uri="{BB962C8B-B14F-4D97-AF65-F5344CB8AC3E}">
        <p14:creationId xmlns:p14="http://schemas.microsoft.com/office/powerpoint/2010/main" val="698797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44DD9C-6CE3-4D48-A816-B01DD0C6AEB7}"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D17F63-1606-EA47-8DF5-E3D8154833D5}" type="slidenum">
              <a:rPr lang="en-US" smtClean="0"/>
              <a:t>‹#›</a:t>
            </a:fld>
            <a:endParaRPr lang="en-US"/>
          </a:p>
        </p:txBody>
      </p:sp>
    </p:spTree>
    <p:extLst>
      <p:ext uri="{BB962C8B-B14F-4D97-AF65-F5344CB8AC3E}">
        <p14:creationId xmlns:p14="http://schemas.microsoft.com/office/powerpoint/2010/main" val="167167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44DD9C-6CE3-4D48-A816-B01DD0C6AEB7}"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D17F63-1606-EA47-8DF5-E3D8154833D5}" type="slidenum">
              <a:rPr lang="en-US" smtClean="0"/>
              <a:t>‹#›</a:t>
            </a:fld>
            <a:endParaRPr lang="en-US"/>
          </a:p>
        </p:txBody>
      </p:sp>
    </p:spTree>
    <p:extLst>
      <p:ext uri="{BB962C8B-B14F-4D97-AF65-F5344CB8AC3E}">
        <p14:creationId xmlns:p14="http://schemas.microsoft.com/office/powerpoint/2010/main" val="13006886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44DD9C-6CE3-4D48-A816-B01DD0C6AEB7}"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D17F63-1606-EA47-8DF5-E3D8154833D5}" type="slidenum">
              <a:rPr lang="en-US" smtClean="0"/>
              <a:t>‹#›</a:t>
            </a:fld>
            <a:endParaRPr lang="en-US"/>
          </a:p>
        </p:txBody>
      </p:sp>
    </p:spTree>
    <p:extLst>
      <p:ext uri="{BB962C8B-B14F-4D97-AF65-F5344CB8AC3E}">
        <p14:creationId xmlns:p14="http://schemas.microsoft.com/office/powerpoint/2010/main" val="1438181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44DD9C-6CE3-4D48-A816-B01DD0C6AEB7}"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D17F63-1606-EA47-8DF5-E3D8154833D5}" type="slidenum">
              <a:rPr lang="en-US" smtClean="0"/>
              <a:t>‹#›</a:t>
            </a:fld>
            <a:endParaRPr lang="en-US"/>
          </a:p>
        </p:txBody>
      </p:sp>
    </p:spTree>
    <p:extLst>
      <p:ext uri="{BB962C8B-B14F-4D97-AF65-F5344CB8AC3E}">
        <p14:creationId xmlns:p14="http://schemas.microsoft.com/office/powerpoint/2010/main" val="2105561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44DD9C-6CE3-4D48-A816-B01DD0C6AEB7}" type="datetimeFigureOut">
              <a:rPr lang="en-US" smtClean="0"/>
              <a:t>10/4/2023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D17F63-1606-EA47-8DF5-E3D8154833D5}" type="slidenum">
              <a:rPr lang="en-US" smtClean="0"/>
              <a:t>‹#›</a:t>
            </a:fld>
            <a:endParaRPr lang="en-US"/>
          </a:p>
        </p:txBody>
      </p:sp>
    </p:spTree>
    <p:extLst>
      <p:ext uri="{BB962C8B-B14F-4D97-AF65-F5344CB8AC3E}">
        <p14:creationId xmlns:p14="http://schemas.microsoft.com/office/powerpoint/2010/main" val="90201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44DD9C-6CE3-4D48-A816-B01DD0C6AEB7}"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D17F63-1606-EA47-8DF5-E3D8154833D5}" type="slidenum">
              <a:rPr lang="en-US" smtClean="0"/>
              <a:t>‹#›</a:t>
            </a:fld>
            <a:endParaRPr lang="en-US"/>
          </a:p>
        </p:txBody>
      </p:sp>
    </p:spTree>
    <p:extLst>
      <p:ext uri="{BB962C8B-B14F-4D97-AF65-F5344CB8AC3E}">
        <p14:creationId xmlns:p14="http://schemas.microsoft.com/office/powerpoint/2010/main" val="2043731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44DD9C-6CE3-4D48-A816-B01DD0C6AEB7}" type="datetimeFigureOut">
              <a:rPr lang="en-US" smtClean="0"/>
              <a:t>10/4/2023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D17F63-1606-EA47-8DF5-E3D8154833D5}" type="slidenum">
              <a:rPr lang="en-US" smtClean="0"/>
              <a:t>‹#›</a:t>
            </a:fld>
            <a:endParaRPr lang="en-US"/>
          </a:p>
        </p:txBody>
      </p:sp>
    </p:spTree>
    <p:extLst>
      <p:ext uri="{BB962C8B-B14F-4D97-AF65-F5344CB8AC3E}">
        <p14:creationId xmlns:p14="http://schemas.microsoft.com/office/powerpoint/2010/main" val="319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44DD9C-6CE3-4D48-A816-B01DD0C6AEB7}" type="datetimeFigureOut">
              <a:rPr lang="en-US" smtClean="0"/>
              <a:t>10/4/2023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D17F63-1606-EA47-8DF5-E3D8154833D5}" type="slidenum">
              <a:rPr lang="en-US" smtClean="0"/>
              <a:t>‹#›</a:t>
            </a:fld>
            <a:endParaRPr lang="en-US"/>
          </a:p>
        </p:txBody>
      </p:sp>
    </p:spTree>
    <p:extLst>
      <p:ext uri="{BB962C8B-B14F-4D97-AF65-F5344CB8AC3E}">
        <p14:creationId xmlns:p14="http://schemas.microsoft.com/office/powerpoint/2010/main" val="10766507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44DD9C-6CE3-4D48-A816-B01DD0C6AEB7}" type="datetimeFigureOut">
              <a:rPr lang="en-US" smtClean="0"/>
              <a:t>10/4/2023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D17F63-1606-EA47-8DF5-E3D8154833D5}" type="slidenum">
              <a:rPr lang="en-US" smtClean="0"/>
              <a:t>‹#›</a:t>
            </a:fld>
            <a:endParaRPr lang="en-US"/>
          </a:p>
        </p:txBody>
      </p:sp>
    </p:spTree>
    <p:extLst>
      <p:ext uri="{BB962C8B-B14F-4D97-AF65-F5344CB8AC3E}">
        <p14:creationId xmlns:p14="http://schemas.microsoft.com/office/powerpoint/2010/main" val="571912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44DD9C-6CE3-4D48-A816-B01DD0C6AEB7}"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D17F63-1606-EA47-8DF5-E3D8154833D5}" type="slidenum">
              <a:rPr lang="en-US" smtClean="0"/>
              <a:t>‹#›</a:t>
            </a:fld>
            <a:endParaRPr lang="en-US"/>
          </a:p>
        </p:txBody>
      </p:sp>
    </p:spTree>
    <p:extLst>
      <p:ext uri="{BB962C8B-B14F-4D97-AF65-F5344CB8AC3E}">
        <p14:creationId xmlns:p14="http://schemas.microsoft.com/office/powerpoint/2010/main" val="2135898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44DD9C-6CE3-4D48-A816-B01DD0C6AEB7}" type="datetimeFigureOut">
              <a:rPr lang="en-US" smtClean="0"/>
              <a:t>10/4/2023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D17F63-1606-EA47-8DF5-E3D8154833D5}" type="slidenum">
              <a:rPr lang="en-US" smtClean="0"/>
              <a:t>‹#›</a:t>
            </a:fld>
            <a:endParaRPr lang="en-US"/>
          </a:p>
        </p:txBody>
      </p:sp>
    </p:spTree>
    <p:extLst>
      <p:ext uri="{BB962C8B-B14F-4D97-AF65-F5344CB8AC3E}">
        <p14:creationId xmlns:p14="http://schemas.microsoft.com/office/powerpoint/2010/main" val="717395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44DD9C-6CE3-4D48-A816-B01DD0C6AEB7}" type="datetimeFigureOut">
              <a:rPr lang="en-US" smtClean="0"/>
              <a:t>10/4/2023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D17F63-1606-EA47-8DF5-E3D8154833D5}" type="slidenum">
              <a:rPr lang="en-US" smtClean="0"/>
              <a:t>‹#›</a:t>
            </a:fld>
            <a:endParaRPr lang="en-US"/>
          </a:p>
        </p:txBody>
      </p:sp>
    </p:spTree>
    <p:extLst>
      <p:ext uri="{BB962C8B-B14F-4D97-AF65-F5344CB8AC3E}">
        <p14:creationId xmlns:p14="http://schemas.microsoft.com/office/powerpoint/2010/main" val="739906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hlkell2583@ung.edu" TargetMode="External"/><Relationship Id="rId2" Type="http://schemas.openxmlformats.org/officeDocument/2006/relationships/image" Target="../media/image1.jpg"/><Relationship Id="rId1" Type="http://schemas.openxmlformats.org/officeDocument/2006/relationships/slideLayout" Target="../slideLayouts/slideLayout3.xml"/><Relationship Id="rId4" Type="http://schemas.openxmlformats.org/officeDocument/2006/relationships/hyperlink" Target="mailto:bryson.payne@ung.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link.springer.com/chapter/10.1007/978-981-13-1580-0_67" TargetMode="External"/><Relationship Id="rId2" Type="http://schemas.openxmlformats.org/officeDocument/2006/relationships/hyperlink" Target="https://cellebrite.com/en/ufed/" TargetMode="External"/><Relationship Id="rId1" Type="http://schemas.openxmlformats.org/officeDocument/2006/relationships/slideLayout" Target="../slideLayouts/slideLayout2.xml"/><Relationship Id="rId4" Type="http://schemas.openxmlformats.org/officeDocument/2006/relationships/hyperlink" Target="https://smarterforensics.com/wp-content/uploads/2014/06/Explaining-Cellebrite-UFED-Data-Extraction-Processes-final.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20.jp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21.HEIC"/><Relationship Id="rId2" Type="http://schemas.openxmlformats.org/officeDocument/2006/relationships/image" Target="../media/image15.jpg"/><Relationship Id="rId1" Type="http://schemas.openxmlformats.org/officeDocument/2006/relationships/slideLayout" Target="../slideLayouts/slideLayout2.xml"/><Relationship Id="rId5" Type="http://schemas.openxmlformats.org/officeDocument/2006/relationships/image" Target="../media/image23.HEIC"/><Relationship Id="rId4" Type="http://schemas.openxmlformats.org/officeDocument/2006/relationships/image" Target="../media/image22.HEIC"/></Relationships>
</file>

<file path=ppt/slides/_rels/slide9.xml.rels><?xml version="1.0" encoding="UTF-8" standalone="yes"?>
<Relationships xmlns="http://schemas.openxmlformats.org/package/2006/relationships"><Relationship Id="rId3" Type="http://schemas.openxmlformats.org/officeDocument/2006/relationships/image" Target="../media/image24.HEIC"/><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25.HEIC"/></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989557"/>
            <a:ext cx="10515600" cy="2893512"/>
          </a:xfrm>
        </p:spPr>
        <p:txBody>
          <a:bodyPr/>
          <a:lstStyle/>
          <a:p>
            <a:pPr algn="ctr"/>
            <a:r>
              <a:rPr lang="en-US" dirty="0">
                <a:solidFill>
                  <a:schemeClr val="bg1"/>
                </a:solidFill>
              </a:rPr>
              <a:t>Mobile Eye Witness: Cellebrite Forensics in Law Enforcement</a:t>
            </a:r>
          </a:p>
        </p:txBody>
      </p:sp>
      <p:sp>
        <p:nvSpPr>
          <p:cNvPr id="3" name="Text Placeholder 2"/>
          <p:cNvSpPr>
            <a:spLocks noGrp="1"/>
          </p:cNvSpPr>
          <p:nvPr>
            <p:ph type="body" idx="1"/>
          </p:nvPr>
        </p:nvSpPr>
        <p:spPr>
          <a:xfrm>
            <a:off x="1903956" y="4589463"/>
            <a:ext cx="9443494" cy="1999227"/>
          </a:xfrm>
        </p:spPr>
        <p:txBody>
          <a:bodyPr/>
          <a:lstStyle/>
          <a:p>
            <a:r>
              <a:rPr lang="en-US" dirty="0"/>
              <a:t>Hope Kellum, Bryson R. Payne</a:t>
            </a:r>
          </a:p>
          <a:p>
            <a:r>
              <a:rPr lang="en-US" dirty="0">
                <a:hlinkClick r:id="rId3"/>
              </a:rPr>
              <a:t>hlkell2583@ung.edu</a:t>
            </a:r>
            <a:r>
              <a:rPr lang="en-US" dirty="0"/>
              <a:t>, </a:t>
            </a:r>
            <a:r>
              <a:rPr lang="en-US" dirty="0">
                <a:hlinkClick r:id="rId4"/>
              </a:rPr>
              <a:t>bryson.payne@ung.edu</a:t>
            </a:r>
            <a:endParaRPr lang="en-US" dirty="0"/>
          </a:p>
          <a:p>
            <a:endParaRPr lang="en-US" dirty="0"/>
          </a:p>
        </p:txBody>
      </p:sp>
    </p:spTree>
    <p:extLst>
      <p:ext uri="{BB962C8B-B14F-4D97-AF65-F5344CB8AC3E}">
        <p14:creationId xmlns:p14="http://schemas.microsoft.com/office/powerpoint/2010/main" val="1006991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life Case</a:t>
            </a:r>
          </a:p>
        </p:txBody>
      </p:sp>
      <p:sp>
        <p:nvSpPr>
          <p:cNvPr id="3" name="Content Placeholder 2"/>
          <p:cNvSpPr>
            <a:spLocks noGrp="1"/>
          </p:cNvSpPr>
          <p:nvPr>
            <p:ph idx="1"/>
          </p:nvPr>
        </p:nvSpPr>
        <p:spPr>
          <a:xfrm>
            <a:off x="838200" y="1825625"/>
            <a:ext cx="10515600" cy="3998978"/>
          </a:xfrm>
        </p:spPr>
        <p:txBody>
          <a:bodyPr>
            <a:normAutofit/>
          </a:bodyPr>
          <a:lstStyle/>
          <a:p>
            <a:pPr marL="0" marR="0" algn="just">
              <a:lnSpc>
                <a:spcPct val="107000"/>
              </a:lnSpc>
              <a:spcBef>
                <a:spcPts val="0"/>
              </a:spcBef>
              <a:spcAft>
                <a:spcPts val="800"/>
              </a:spcAft>
            </a:pPr>
            <a:r>
              <a:rPr lang="en-US" sz="2000" kern="100" dirty="0">
                <a:effectLst/>
                <a:ea typeface="Calibri" panose="020F0502020204030204" pitchFamily="34" charset="0"/>
                <a:cs typeface="Times New Roman" panose="02020603050405020304" pitchFamily="18" charset="0"/>
              </a:rPr>
              <a:t>In a 2023 case study with Cellebrite and the Georgia Cyber Crime Center (G3C), there were important key factors identified in the importance of having devices such as Cellebrite used in investigations. This case study discusses the specific case of </a:t>
            </a:r>
            <a:r>
              <a:rPr lang="en-US" sz="2000" kern="100" dirty="0" err="1">
                <a:effectLst/>
                <a:ea typeface="Calibri" panose="020F0502020204030204" pitchFamily="34" charset="0"/>
                <a:cs typeface="Times New Roman" panose="02020603050405020304" pitchFamily="18" charset="0"/>
              </a:rPr>
              <a:t>Ahmaud</a:t>
            </a:r>
            <a:r>
              <a:rPr lang="en-US" sz="2000" kern="100" dirty="0">
                <a:effectLst/>
                <a:ea typeface="Calibri" panose="020F0502020204030204" pitchFamily="34" charset="0"/>
                <a:cs typeface="Times New Roman" panose="02020603050405020304" pitchFamily="18" charset="0"/>
              </a:rPr>
              <a:t> </a:t>
            </a:r>
            <a:r>
              <a:rPr lang="en-US" sz="2000" kern="100" dirty="0" err="1">
                <a:effectLst/>
                <a:ea typeface="Calibri" panose="020F0502020204030204" pitchFamily="34" charset="0"/>
                <a:cs typeface="Times New Roman" panose="02020603050405020304" pitchFamily="18" charset="0"/>
              </a:rPr>
              <a:t>Arbery</a:t>
            </a:r>
            <a:r>
              <a:rPr lang="en-US" sz="2000" kern="100" dirty="0">
                <a:effectLst/>
                <a:ea typeface="Calibri" panose="020F0502020204030204" pitchFamily="34" charset="0"/>
                <a:cs typeface="Times New Roman" panose="02020603050405020304" pitchFamily="18" charset="0"/>
              </a:rPr>
              <a:t>, who was shot and killed on February 23</a:t>
            </a:r>
            <a:r>
              <a:rPr lang="en-US" sz="2000" kern="100" baseline="30000" dirty="0">
                <a:effectLst/>
                <a:ea typeface="Calibri" panose="020F0502020204030204" pitchFamily="34" charset="0"/>
                <a:cs typeface="Times New Roman" panose="02020603050405020304" pitchFamily="18" charset="0"/>
              </a:rPr>
              <a:t>rd</a:t>
            </a:r>
            <a:r>
              <a:rPr lang="en-US" sz="2000" kern="100" dirty="0">
                <a:effectLst/>
                <a:ea typeface="Calibri" panose="020F0502020204030204" pitchFamily="34" charset="0"/>
                <a:cs typeface="Times New Roman" panose="02020603050405020304" pitchFamily="18" charset="0"/>
              </a:rPr>
              <a:t>, 2020. The men who were responsible for </a:t>
            </a:r>
            <a:r>
              <a:rPr lang="en-US" sz="2000" kern="100" dirty="0" err="1">
                <a:effectLst/>
                <a:ea typeface="Calibri" panose="020F0502020204030204" pitchFamily="34" charset="0"/>
                <a:cs typeface="Times New Roman" panose="02020603050405020304" pitchFamily="18" charset="0"/>
              </a:rPr>
              <a:t>Ahmaud’s</a:t>
            </a:r>
            <a:r>
              <a:rPr lang="en-US" sz="2000" kern="100" dirty="0">
                <a:effectLst/>
                <a:ea typeface="Calibri" panose="020F0502020204030204" pitchFamily="34" charset="0"/>
                <a:cs typeface="Times New Roman" panose="02020603050405020304" pitchFamily="18" charset="0"/>
              </a:rPr>
              <a:t> death were suspected of committing this crime with racism in mind, but all three men pled “not guilty”. There was evidence pointing to racism, and the G3C was able to unveil a total of 41 pieces of digital evidence across several different devices, including: iPhones (iOS), Android Phones, Tablets (iOS and Android), Computers, and Flash Drives. Through all of this evidence, they were able to provide that there were many racist texts and social media posts that the jury was able to conclude that race was involved in influencing the criminals’ decision in committing the crime.</a:t>
            </a:r>
            <a:endParaRPr lang="en-US" sz="2000" dirty="0"/>
          </a:p>
        </p:txBody>
      </p:sp>
    </p:spTree>
    <p:extLst>
      <p:ext uri="{BB962C8B-B14F-4D97-AF65-F5344CB8AC3E}">
        <p14:creationId xmlns:p14="http://schemas.microsoft.com/office/powerpoint/2010/main" val="807301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00209"/>
            <a:ext cx="10515600" cy="764087"/>
          </a:xfrm>
        </p:spPr>
        <p:txBody>
          <a:bodyPr/>
          <a:lstStyle/>
          <a:p>
            <a:r>
              <a:rPr lang="en-US" dirty="0">
                <a:solidFill>
                  <a:schemeClr val="bg1"/>
                </a:solidFill>
              </a:rPr>
              <a:t>Conclusion</a:t>
            </a:r>
          </a:p>
        </p:txBody>
      </p:sp>
      <p:sp>
        <p:nvSpPr>
          <p:cNvPr id="3" name="Content Placeholder 2"/>
          <p:cNvSpPr>
            <a:spLocks noGrp="1"/>
          </p:cNvSpPr>
          <p:nvPr>
            <p:ph idx="1"/>
          </p:nvPr>
        </p:nvSpPr>
        <p:spPr>
          <a:xfrm>
            <a:off x="838200" y="1302707"/>
            <a:ext cx="10515600" cy="4246323"/>
          </a:xfrm>
        </p:spPr>
        <p:txBody>
          <a:bodyPr/>
          <a:lstStyle/>
          <a:p>
            <a:r>
              <a:rPr lang="en-US" dirty="0"/>
              <a:t>Cellebrite is a top digital forensics tool</a:t>
            </a:r>
          </a:p>
          <a:p>
            <a:endParaRPr lang="en-US" dirty="0"/>
          </a:p>
          <a:p>
            <a:r>
              <a:rPr lang="en-US" dirty="0"/>
              <a:t>Principal in helping Law Enforcement Solve Cases</a:t>
            </a:r>
          </a:p>
        </p:txBody>
      </p:sp>
    </p:spTree>
    <p:extLst>
      <p:ext uri="{BB962C8B-B14F-4D97-AF65-F5344CB8AC3E}">
        <p14:creationId xmlns:p14="http://schemas.microsoft.com/office/powerpoint/2010/main" val="15112154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C1D41-6200-2C18-D8B5-CA4BE162C307}"/>
              </a:ext>
            </a:extLst>
          </p:cNvPr>
          <p:cNvSpPr>
            <a:spLocks noGrp="1"/>
          </p:cNvSpPr>
          <p:nvPr>
            <p:ph type="title"/>
          </p:nvPr>
        </p:nvSpPr>
        <p:spPr>
          <a:xfrm>
            <a:off x="838199" y="-140267"/>
            <a:ext cx="10515600" cy="1325563"/>
          </a:xfrm>
        </p:spPr>
        <p:txBody>
          <a:bodyPr/>
          <a:lstStyle/>
          <a:p>
            <a:r>
              <a:rPr lang="en-US" dirty="0"/>
              <a:t>References </a:t>
            </a:r>
          </a:p>
        </p:txBody>
      </p:sp>
      <p:sp>
        <p:nvSpPr>
          <p:cNvPr id="3" name="Content Placeholder 2">
            <a:extLst>
              <a:ext uri="{FF2B5EF4-FFF2-40B4-BE49-F238E27FC236}">
                <a16:creationId xmlns:a16="http://schemas.microsoft.com/office/drawing/2014/main" id="{8B3100DF-1788-CD00-62D0-C16276A1FECF}"/>
              </a:ext>
            </a:extLst>
          </p:cNvPr>
          <p:cNvSpPr>
            <a:spLocks noGrp="1"/>
          </p:cNvSpPr>
          <p:nvPr>
            <p:ph idx="1"/>
          </p:nvPr>
        </p:nvSpPr>
        <p:spPr>
          <a:xfrm>
            <a:off x="626346" y="670064"/>
            <a:ext cx="10727453" cy="5032375"/>
          </a:xfrm>
        </p:spPr>
        <p:txBody>
          <a:bodyPr>
            <a:noAutofit/>
          </a:bodyPr>
          <a:lstStyle/>
          <a:p>
            <a:pPr marL="360045" marR="0" indent="-360045"/>
            <a:r>
              <a:rPr lang="en-US" sz="1200" dirty="0">
                <a:effectLst/>
                <a:latin typeface="Times New Roman" panose="02020603050405020304" pitchFamily="18" charset="0"/>
                <a:ea typeface="Times New Roman" panose="02020603050405020304" pitchFamily="18" charset="0"/>
              </a:rPr>
              <a:t>Author links open overlay </a:t>
            </a:r>
            <a:r>
              <a:rPr lang="en-US" sz="1200" dirty="0" err="1">
                <a:effectLst/>
                <a:latin typeface="Times New Roman" panose="02020603050405020304" pitchFamily="18" charset="0"/>
                <a:ea typeface="Times New Roman" panose="02020603050405020304" pitchFamily="18" charset="0"/>
              </a:rPr>
              <a:t>panelChrista</a:t>
            </a:r>
            <a:r>
              <a:rPr lang="en-US" sz="1200" dirty="0">
                <a:effectLst/>
                <a:latin typeface="Times New Roman" panose="02020603050405020304" pitchFamily="18" charset="0"/>
                <a:ea typeface="Times New Roman" panose="02020603050405020304" pitchFamily="18" charset="0"/>
              </a:rPr>
              <a:t> M. Miller, &amp; </a:t>
            </a:r>
            <a:r>
              <a:rPr lang="en-US" sz="1200" dirty="0" err="1">
                <a:effectLst/>
                <a:latin typeface="Times New Roman" panose="02020603050405020304" pitchFamily="18" charset="0"/>
                <a:ea typeface="Times New Roman" panose="02020603050405020304" pitchFamily="18" charset="0"/>
              </a:rPr>
              <a:t>AbstractDigital</a:t>
            </a:r>
            <a:r>
              <a:rPr lang="en-US" sz="1200" dirty="0">
                <a:effectLst/>
                <a:latin typeface="Times New Roman" panose="02020603050405020304" pitchFamily="18" charset="0"/>
                <a:ea typeface="Times New Roman" panose="02020603050405020304" pitchFamily="18" charset="0"/>
              </a:rPr>
              <a:t> evidence is essential to criminal investigations and prosecutions. (2022, December 30). </a:t>
            </a:r>
            <a:r>
              <a:rPr lang="en-US" sz="1200" i="1" dirty="0">
                <a:effectLst/>
                <a:latin typeface="Times New Roman" panose="02020603050405020304" pitchFamily="18" charset="0"/>
                <a:ea typeface="Times New Roman" panose="02020603050405020304" pitchFamily="18" charset="0"/>
              </a:rPr>
              <a:t>A survey of prosecutors and investigators using digital evidence: A starting point</a:t>
            </a:r>
            <a:r>
              <a:rPr lang="en-US" sz="1200" dirty="0">
                <a:effectLst/>
                <a:latin typeface="Times New Roman" panose="02020603050405020304" pitchFamily="18" charset="0"/>
                <a:ea typeface="Times New Roman" panose="02020603050405020304" pitchFamily="18" charset="0"/>
              </a:rPr>
              <a:t>. Forensic Science International: Synergy. https://www.sciencedirect.com/science/article/pii/S2589871X2200081X#:~:text=By%20one%20estimate%2C%20digital%20evidence,of%20criminal%20cases%20%5B1%5D. </a:t>
            </a:r>
          </a:p>
          <a:p>
            <a:pPr marL="360045" marR="0" indent="-360045"/>
            <a:r>
              <a:rPr lang="en-US" sz="1200" dirty="0">
                <a:effectLst/>
                <a:latin typeface="Times New Roman" panose="02020603050405020304" pitchFamily="18" charset="0"/>
                <a:ea typeface="Times New Roman" panose="02020603050405020304" pitchFamily="18" charset="0"/>
              </a:rPr>
              <a:t>Cellebrite. (n.d.). </a:t>
            </a:r>
            <a:r>
              <a:rPr lang="en-US" sz="1200" i="1" dirty="0">
                <a:effectLst/>
                <a:latin typeface="Times New Roman" panose="02020603050405020304" pitchFamily="18" charset="0"/>
                <a:ea typeface="Times New Roman" panose="02020603050405020304" pitchFamily="18" charset="0"/>
              </a:rPr>
              <a:t>Case studies - </a:t>
            </a:r>
            <a:r>
              <a:rPr lang="en-US" sz="1200" i="1" dirty="0" err="1">
                <a:effectLst/>
                <a:latin typeface="Times New Roman" panose="02020603050405020304" pitchFamily="18" charset="0"/>
                <a:ea typeface="Times New Roman" panose="02020603050405020304" pitchFamily="18" charset="0"/>
              </a:rPr>
              <a:t>cellebrite</a:t>
            </a:r>
            <a:r>
              <a:rPr lang="en-US" sz="1200" i="1" dirty="0">
                <a:effectLst/>
                <a:latin typeface="Times New Roman" panose="02020603050405020304" pitchFamily="18" charset="0"/>
                <a:ea typeface="Times New Roman" panose="02020603050405020304" pitchFamily="18" charset="0"/>
              </a:rPr>
              <a:t> Georgia Cyber Crime</a:t>
            </a:r>
            <a:r>
              <a:rPr lang="en-US" sz="1200" dirty="0">
                <a:effectLst/>
                <a:latin typeface="Times New Roman" panose="02020603050405020304" pitchFamily="18" charset="0"/>
                <a:ea typeface="Times New Roman" panose="02020603050405020304" pitchFamily="18" charset="0"/>
              </a:rPr>
              <a:t>. Cellebrite. https://cellebrite.com/en/resources/case-studies/ </a:t>
            </a:r>
          </a:p>
          <a:p>
            <a:pPr marL="360045" marR="0" indent="-360045"/>
            <a:r>
              <a:rPr lang="en-US" sz="1200" dirty="0">
                <a:effectLst/>
                <a:latin typeface="Times New Roman" panose="02020603050405020304" pitchFamily="18" charset="0"/>
                <a:ea typeface="Times New Roman" panose="02020603050405020304" pitchFamily="18" charset="0"/>
              </a:rPr>
              <a:t>Cellebrite </a:t>
            </a:r>
            <a:r>
              <a:rPr lang="en-US" sz="1200" dirty="0" err="1">
                <a:effectLst/>
                <a:latin typeface="Times New Roman" panose="02020603050405020304" pitchFamily="18" charset="0"/>
                <a:ea typeface="Times New Roman" panose="02020603050405020304" pitchFamily="18" charset="0"/>
              </a:rPr>
              <a:t>ufed</a:t>
            </a:r>
            <a:r>
              <a:rPr lang="en-US" sz="1200" dirty="0">
                <a:effectLst/>
                <a:latin typeface="Times New Roman" panose="02020603050405020304" pitchFamily="18" charset="0"/>
                <a:ea typeface="Times New Roman" panose="02020603050405020304" pitchFamily="18" charset="0"/>
              </a:rPr>
              <a:t> | access and collect mobile device data. (n.d.). </a:t>
            </a:r>
            <a:r>
              <a:rPr lang="en-US" sz="1200" u="sng" dirty="0">
                <a:solidFill>
                  <a:srgbClr val="0563C1"/>
                </a:solidFill>
                <a:effectLst/>
                <a:latin typeface="Times New Roman" panose="02020603050405020304" pitchFamily="18" charset="0"/>
                <a:ea typeface="Times New Roman" panose="02020603050405020304" pitchFamily="18" charset="0"/>
                <a:hlinkClick r:id="rId2"/>
              </a:rPr>
              <a:t>https://cellebrite.com/en/ufed/</a:t>
            </a:r>
            <a:endParaRPr lang="en-US" sz="1200" dirty="0">
              <a:effectLst/>
              <a:latin typeface="Times New Roman" panose="02020603050405020304" pitchFamily="18" charset="0"/>
              <a:ea typeface="Times New Roman" panose="02020603050405020304" pitchFamily="18" charset="0"/>
            </a:endParaRPr>
          </a:p>
          <a:p>
            <a:pPr marL="360045" marR="0" indent="-360045"/>
            <a:r>
              <a:rPr lang="en-US" sz="1200" dirty="0">
                <a:effectLst/>
                <a:latin typeface="Times New Roman" panose="02020603050405020304" pitchFamily="18" charset="0"/>
                <a:ea typeface="Times New Roman" panose="02020603050405020304" pitchFamily="18" charset="0"/>
              </a:rPr>
              <a:t>CISA. (n.d.). </a:t>
            </a:r>
            <a:r>
              <a:rPr lang="en-US" sz="1200" i="1" dirty="0" err="1">
                <a:effectLst/>
                <a:latin typeface="Times New Roman" panose="02020603050405020304" pitchFamily="18" charset="0"/>
                <a:ea typeface="Times New Roman" panose="02020603050405020304" pitchFamily="18" charset="0"/>
              </a:rPr>
              <a:t>Cisa</a:t>
            </a:r>
            <a:r>
              <a:rPr lang="en-US" sz="1200" i="1" dirty="0">
                <a:effectLst/>
                <a:latin typeface="Times New Roman" panose="02020603050405020304" pitchFamily="18" charset="0"/>
                <a:ea typeface="Times New Roman" panose="02020603050405020304" pitchFamily="18" charset="0"/>
              </a:rPr>
              <a:t> Insights: Chain of custody and Critical Infrastructure Systems</a:t>
            </a:r>
            <a:r>
              <a:rPr lang="en-US" sz="1200" dirty="0">
                <a:effectLst/>
                <a:latin typeface="Times New Roman" panose="02020603050405020304" pitchFamily="18" charset="0"/>
                <a:ea typeface="Times New Roman" panose="02020603050405020304" pitchFamily="18" charset="0"/>
              </a:rPr>
              <a:t>. CISA Insights. https://www.cisa.gov/sites/default/files/publications/cisa-insights_chain-of-custody-and-ci-systems_508.pdf  </a:t>
            </a:r>
          </a:p>
          <a:p>
            <a:pPr marL="360045" marR="0" indent="-360045"/>
            <a:r>
              <a:rPr lang="en-US" sz="1200" i="1" dirty="0">
                <a:effectLst/>
                <a:latin typeface="Times New Roman" panose="02020603050405020304" pitchFamily="18" charset="0"/>
                <a:ea typeface="Times New Roman" panose="02020603050405020304" pitchFamily="18" charset="0"/>
              </a:rPr>
              <a:t>Digital Evidence and Forensics</a:t>
            </a:r>
            <a:r>
              <a:rPr lang="en-US" sz="1200" dirty="0">
                <a:effectLst/>
                <a:latin typeface="Times New Roman" panose="02020603050405020304" pitchFamily="18" charset="0"/>
                <a:ea typeface="Times New Roman" panose="02020603050405020304" pitchFamily="18" charset="0"/>
              </a:rPr>
              <a:t>. National Institute of Justice. (n.d.). https://nij.ojp.gov/digital-evidence-and-forensics#:~:text=Digital%20evidence%20is%20commonly%20associated,%2C%20not%20just%20e%2Dcrime </a:t>
            </a:r>
          </a:p>
          <a:p>
            <a:pPr marL="360045" marR="0" indent="-360045"/>
            <a:r>
              <a:rPr lang="en-US" sz="1200" i="1" dirty="0">
                <a:effectLst/>
                <a:latin typeface="Times New Roman" panose="02020603050405020304" pitchFamily="18" charset="0"/>
                <a:ea typeface="Times New Roman" panose="02020603050405020304" pitchFamily="18" charset="0"/>
              </a:rPr>
              <a:t>Digital Forensics</a:t>
            </a:r>
            <a:r>
              <a:rPr lang="en-US" sz="1200" dirty="0">
                <a:effectLst/>
                <a:latin typeface="Times New Roman" panose="02020603050405020304" pitchFamily="18" charset="0"/>
                <a:ea typeface="Times New Roman" panose="02020603050405020304" pitchFamily="18" charset="0"/>
              </a:rPr>
              <a:t>. INTERPOL. (n.d.). https://www.interpol.int/en/How-we-work/Innovation/Digital-forensics </a:t>
            </a:r>
          </a:p>
          <a:p>
            <a:pPr marL="360045" marR="0" indent="-360045"/>
            <a:r>
              <a:rPr lang="en-US" sz="1200" i="1" dirty="0">
                <a:effectLst/>
                <a:latin typeface="Times New Roman" panose="02020603050405020304" pitchFamily="18" charset="0"/>
                <a:ea typeface="Times New Roman" panose="02020603050405020304" pitchFamily="18" charset="0"/>
              </a:rPr>
              <a:t>Federal judge sentences three men convicted of racially motivated hate crimes in connection with the killing of </a:t>
            </a:r>
            <a:r>
              <a:rPr lang="en-US" sz="1200" i="1" dirty="0" err="1">
                <a:effectLst/>
                <a:latin typeface="Times New Roman" panose="02020603050405020304" pitchFamily="18" charset="0"/>
                <a:ea typeface="Times New Roman" panose="02020603050405020304" pitchFamily="18" charset="0"/>
              </a:rPr>
              <a:t>Ahmaud</a:t>
            </a:r>
            <a:r>
              <a:rPr lang="en-US" sz="1200" i="1" dirty="0">
                <a:effectLst/>
                <a:latin typeface="Times New Roman" panose="02020603050405020304" pitchFamily="18" charset="0"/>
                <a:ea typeface="Times New Roman" panose="02020603050405020304" pitchFamily="18" charset="0"/>
              </a:rPr>
              <a:t> </a:t>
            </a:r>
            <a:r>
              <a:rPr lang="en-US" sz="1200" i="1" dirty="0" err="1">
                <a:effectLst/>
                <a:latin typeface="Times New Roman" panose="02020603050405020304" pitchFamily="18" charset="0"/>
                <a:ea typeface="Times New Roman" panose="02020603050405020304" pitchFamily="18" charset="0"/>
              </a:rPr>
              <a:t>Arbery</a:t>
            </a:r>
            <a:r>
              <a:rPr lang="en-US" sz="1200" i="1" dirty="0">
                <a:effectLst/>
                <a:latin typeface="Times New Roman" panose="02020603050405020304" pitchFamily="18" charset="0"/>
                <a:ea typeface="Times New Roman" panose="02020603050405020304" pitchFamily="18" charset="0"/>
              </a:rPr>
              <a:t> in Georgia</a:t>
            </a:r>
            <a:r>
              <a:rPr lang="en-US" sz="1200" dirty="0">
                <a:effectLst/>
                <a:latin typeface="Times New Roman" panose="02020603050405020304" pitchFamily="18" charset="0"/>
                <a:ea typeface="Times New Roman" panose="02020603050405020304" pitchFamily="18" charset="0"/>
              </a:rPr>
              <a:t>. Office of Public Affairs | Federal Judge Sentences Three Men Convicted of Racially Motivated Hate Crimes in Connection with the Killing of </a:t>
            </a:r>
            <a:r>
              <a:rPr lang="en-US" sz="1200" dirty="0" err="1">
                <a:effectLst/>
                <a:latin typeface="Times New Roman" panose="02020603050405020304" pitchFamily="18" charset="0"/>
                <a:ea typeface="Times New Roman" panose="02020603050405020304" pitchFamily="18" charset="0"/>
              </a:rPr>
              <a:t>Ahmaud</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Arbery</a:t>
            </a:r>
            <a:r>
              <a:rPr lang="en-US" sz="1200" dirty="0">
                <a:effectLst/>
                <a:latin typeface="Times New Roman" panose="02020603050405020304" pitchFamily="18" charset="0"/>
                <a:ea typeface="Times New Roman" panose="02020603050405020304" pitchFamily="18" charset="0"/>
              </a:rPr>
              <a:t> in Georgia | United States Department of Justice. (2022, August 8). https://www.justice.gov/opa/pr/federal-judge-sentences-three-men-convicted-racially-motivated-hate-crimes-connection-killing </a:t>
            </a:r>
          </a:p>
          <a:p>
            <a:pPr marL="360045" marR="0" indent="-360045"/>
            <a:r>
              <a:rPr lang="en-US" sz="1200" i="1" dirty="0">
                <a:effectLst/>
                <a:latin typeface="Times New Roman" panose="02020603050405020304" pitchFamily="18" charset="0"/>
                <a:ea typeface="Times New Roman" panose="02020603050405020304" pitchFamily="18" charset="0"/>
              </a:rPr>
              <a:t>How </a:t>
            </a:r>
            <a:r>
              <a:rPr lang="en-US" sz="1200" i="1" dirty="0" err="1">
                <a:effectLst/>
                <a:latin typeface="Times New Roman" panose="02020603050405020304" pitchFamily="18" charset="0"/>
                <a:ea typeface="Times New Roman" panose="02020603050405020304" pitchFamily="18" charset="0"/>
              </a:rPr>
              <a:t>cellebrite</a:t>
            </a:r>
            <a:r>
              <a:rPr lang="en-US" sz="1200" i="1" dirty="0">
                <a:effectLst/>
                <a:latin typeface="Times New Roman" panose="02020603050405020304" pitchFamily="18" charset="0"/>
                <a:ea typeface="Times New Roman" panose="02020603050405020304" pitchFamily="18" charset="0"/>
              </a:rPr>
              <a:t> works</a:t>
            </a:r>
            <a:r>
              <a:rPr lang="en-US" sz="1200" dirty="0">
                <a:effectLst/>
                <a:latin typeface="Times New Roman" panose="02020603050405020304" pitchFamily="18" charset="0"/>
                <a:ea typeface="Times New Roman" panose="02020603050405020304" pitchFamily="18" charset="0"/>
              </a:rPr>
              <a:t>. </a:t>
            </a:r>
            <a:r>
              <a:rPr lang="en-US" sz="1200" dirty="0" err="1">
                <a:effectLst/>
                <a:latin typeface="Times New Roman" panose="02020603050405020304" pitchFamily="18" charset="0"/>
                <a:ea typeface="Times New Roman" panose="02020603050405020304" pitchFamily="18" charset="0"/>
              </a:rPr>
              <a:t>EndPoint</a:t>
            </a:r>
            <a:r>
              <a:rPr lang="en-US" sz="1200" dirty="0">
                <a:effectLst/>
                <a:latin typeface="Times New Roman" panose="02020603050405020304" pitchFamily="18" charset="0"/>
                <a:ea typeface="Times New Roman" panose="02020603050405020304" pitchFamily="18" charset="0"/>
              </a:rPr>
              <a:t> Forensics. (n.d.). https://sites.google.com/site/endpointforensics/how-cellebrite-works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360045" marR="0" indent="-360045"/>
            <a:r>
              <a:rPr lang="en-US" sz="1200" dirty="0">
                <a:effectLst/>
                <a:latin typeface="Times New Roman" panose="02020603050405020304" pitchFamily="18" charset="0"/>
                <a:ea typeface="Times New Roman" panose="02020603050405020304" pitchFamily="18" charset="0"/>
              </a:rPr>
              <a:t>Joseph, D. P., &amp; Norman, J. (1970, January 1). </a:t>
            </a:r>
            <a:r>
              <a:rPr lang="en-US" sz="1200" i="1" dirty="0">
                <a:effectLst/>
                <a:latin typeface="Times New Roman" panose="02020603050405020304" pitchFamily="18" charset="0"/>
                <a:ea typeface="Times New Roman" panose="02020603050405020304" pitchFamily="18" charset="0"/>
              </a:rPr>
              <a:t>An analysis of digital forensics in Cyber Security</a:t>
            </a:r>
            <a:r>
              <a:rPr lang="en-US" sz="1200" dirty="0">
                <a:effectLst/>
                <a:latin typeface="Times New Roman" panose="02020603050405020304" pitchFamily="18" charset="0"/>
                <a:ea typeface="Times New Roman" panose="02020603050405020304" pitchFamily="18" charset="0"/>
              </a:rPr>
              <a:t>. SpringerLink. </a:t>
            </a:r>
            <a:r>
              <a:rPr lang="en-US" sz="1200" u="sng" dirty="0">
                <a:solidFill>
                  <a:srgbClr val="0563C1"/>
                </a:solidFill>
                <a:effectLst/>
                <a:latin typeface="Times New Roman" panose="02020603050405020304" pitchFamily="18" charset="0"/>
                <a:ea typeface="Times New Roman" panose="02020603050405020304" pitchFamily="18" charset="0"/>
                <a:hlinkClick r:id="rId3"/>
              </a:rPr>
              <a:t>https://link.springer.com/chapter/10.1007/978-981-13-1580-0_67</a:t>
            </a:r>
            <a:r>
              <a:rPr lang="en-US" sz="1200" dirty="0">
                <a:effectLst/>
                <a:latin typeface="Times New Roman" panose="02020603050405020304" pitchFamily="18" charset="0"/>
                <a:ea typeface="Times New Roman" panose="02020603050405020304" pitchFamily="18" charset="0"/>
              </a:rPr>
              <a:t> </a:t>
            </a:r>
          </a:p>
          <a:p>
            <a:pPr marL="360045" marR="0" indent="-360045"/>
            <a:r>
              <a:rPr lang="en-US" sz="1200" dirty="0" err="1">
                <a:effectLst/>
                <a:latin typeface="Times New Roman" panose="02020603050405020304" pitchFamily="18" charset="0"/>
                <a:ea typeface="Times New Roman" panose="02020603050405020304" pitchFamily="18" charset="0"/>
              </a:rPr>
              <a:t>Katharina.kiener</a:t>
            </a:r>
            <a:r>
              <a:rPr lang="en-US" sz="1200" dirty="0">
                <a:effectLst/>
                <a:latin typeface="Times New Roman" panose="02020603050405020304" pitchFamily="18" charset="0"/>
                <a:ea typeface="Times New Roman" panose="02020603050405020304" pitchFamily="18" charset="0"/>
              </a:rPr>
              <a:t>-Manu. (n.d.). </a:t>
            </a:r>
            <a:r>
              <a:rPr lang="en-US" sz="1200" i="1" dirty="0">
                <a:effectLst/>
                <a:latin typeface="Times New Roman" panose="02020603050405020304" pitchFamily="18" charset="0"/>
                <a:ea typeface="Times New Roman" panose="02020603050405020304" pitchFamily="18" charset="0"/>
              </a:rPr>
              <a:t>Cybercrime module 6 key issues: Handling of digital evidence</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UNODC.</a:t>
            </a:r>
            <a:r>
              <a:rPr lang="en-US" sz="1200" dirty="0">
                <a:effectLst/>
                <a:latin typeface="Times New Roman" panose="02020603050405020304" pitchFamily="18" charset="0"/>
                <a:ea typeface="Times New Roman" panose="02020603050405020304" pitchFamily="18" charset="0"/>
              </a:rPr>
              <a:t> Cybercrime Module 6 Key Issues: Handling of Digital Evidence. https://www.unodc.org/e4j/zh/cybercrime/module-6/key-issues/handling-of-digital-evidence.html#:~:text=There%20are%20four%20phases%20involved,on%20Introduction%20to%20Digital%20Forensics). </a:t>
            </a:r>
          </a:p>
          <a:p>
            <a:pPr marL="360045" marR="0" indent="-360045"/>
            <a:r>
              <a:rPr lang="en-US" sz="1200" dirty="0">
                <a:effectLst/>
                <a:latin typeface="Times New Roman" panose="02020603050405020304" pitchFamily="18" charset="0"/>
                <a:ea typeface="Times New Roman" panose="02020603050405020304" pitchFamily="18" charset="0"/>
              </a:rPr>
              <a:t>Lovejoy, B. (2022, April 29). </a:t>
            </a:r>
            <a:r>
              <a:rPr lang="en-US" sz="1200" i="1" dirty="0">
                <a:effectLst/>
                <a:latin typeface="Times New Roman" panose="02020603050405020304" pitchFamily="18" charset="0"/>
                <a:ea typeface="Times New Roman" panose="02020603050405020304" pitchFamily="18" charset="0"/>
              </a:rPr>
              <a:t>Cellebrite iPhone cracking: Here’s which models the kit can unlock and access, and how to protect your data</a:t>
            </a:r>
            <a:r>
              <a:rPr lang="en-US" sz="1200" dirty="0">
                <a:effectLst/>
                <a:latin typeface="Times New Roman" panose="02020603050405020304" pitchFamily="18" charset="0"/>
                <a:ea typeface="Times New Roman" panose="02020603050405020304" pitchFamily="18" charset="0"/>
              </a:rPr>
              <a:t>. 9to5Mac. https://9to5mac.com/2022/04/29/cellebrite-iphone-cracking/ </a:t>
            </a:r>
          </a:p>
          <a:p>
            <a:pPr marL="360045" marR="0" indent="-360045"/>
            <a:r>
              <a:rPr lang="en-US" sz="1200" dirty="0">
                <a:effectLst/>
                <a:latin typeface="Times New Roman" panose="02020603050405020304" pitchFamily="18" charset="0"/>
                <a:ea typeface="Times New Roman" panose="02020603050405020304" pitchFamily="18" charset="0"/>
              </a:rPr>
              <a:t>What happens when you press that button? - smarter forensics. (n.d.). </a:t>
            </a:r>
            <a:r>
              <a:rPr lang="en-US" sz="1200" u="sng" dirty="0">
                <a:solidFill>
                  <a:srgbClr val="0563C1"/>
                </a:solidFill>
                <a:effectLst/>
                <a:latin typeface="Times New Roman" panose="02020603050405020304" pitchFamily="18" charset="0"/>
                <a:ea typeface="Times New Roman" panose="02020603050405020304" pitchFamily="18" charset="0"/>
                <a:hlinkClick r:id="rId4"/>
              </a:rPr>
              <a:t>https://smarterforensics.com/wp-content/uploads/2014/06/Explaining-Cellebrite-UFED-Data-Extraction-Processes-final.pdf</a:t>
            </a:r>
            <a:r>
              <a:rPr lang="en-US" sz="1200" dirty="0">
                <a:effectLst/>
                <a:latin typeface="Times New Roman" panose="02020603050405020304" pitchFamily="18" charset="0"/>
                <a:ea typeface="Times New Roman" panose="02020603050405020304" pitchFamily="18" charset="0"/>
              </a:rPr>
              <a:t> </a:t>
            </a:r>
          </a:p>
          <a:p>
            <a:pPr marL="360045" marR="0" indent="-360045"/>
            <a:r>
              <a:rPr lang="en-US" sz="1200" dirty="0">
                <a:effectLst/>
                <a:latin typeface="Times New Roman" panose="02020603050405020304" pitchFamily="18" charset="0"/>
                <a:ea typeface="Times New Roman" panose="02020603050405020304" pitchFamily="18" charset="0"/>
              </a:rPr>
              <a:t>https://en.wikipedia.org/wiki/Cellebrite#:~:text=digital%20forensic%20examiners.-,History,left%20the%20company%20in%202020.</a:t>
            </a:r>
          </a:p>
          <a:p>
            <a:pPr marL="360045" marR="0" indent="-360045"/>
            <a:r>
              <a:rPr lang="en-US" sz="1200" dirty="0">
                <a:effectLst/>
                <a:latin typeface="Times New Roman" panose="02020603050405020304" pitchFamily="18" charset="0"/>
                <a:ea typeface="Times New Roman" panose="02020603050405020304" pitchFamily="18" charset="0"/>
              </a:rPr>
              <a:t>YouTube. (2018). </a:t>
            </a:r>
            <a:r>
              <a:rPr lang="en-US" sz="1200" i="1" dirty="0">
                <a:effectLst/>
                <a:latin typeface="Times New Roman" panose="02020603050405020304" pitchFamily="18" charset="0"/>
                <a:ea typeface="Times New Roman" panose="02020603050405020304" pitchFamily="18" charset="0"/>
              </a:rPr>
              <a:t>Cellebrite Mobile Tool Forensics Demonstration</a:t>
            </a:r>
            <a:r>
              <a:rPr lang="en-US" sz="1200" dirty="0">
                <a:effectLst/>
                <a:latin typeface="Times New Roman" panose="02020603050405020304" pitchFamily="18" charset="0"/>
                <a:ea typeface="Times New Roman" panose="02020603050405020304" pitchFamily="18" charset="0"/>
              </a:rPr>
              <a:t>. </a:t>
            </a:r>
            <a:r>
              <a:rPr lang="en-US" sz="1200" i="1" dirty="0">
                <a:effectLst/>
                <a:latin typeface="Times New Roman" panose="02020603050405020304" pitchFamily="18" charset="0"/>
                <a:ea typeface="Times New Roman" panose="02020603050405020304" pitchFamily="18" charset="0"/>
              </a:rPr>
              <a:t>YouTube</a:t>
            </a:r>
            <a:r>
              <a:rPr lang="en-US" sz="1200" dirty="0">
                <a:effectLst/>
                <a:latin typeface="Times New Roman" panose="02020603050405020304" pitchFamily="18" charset="0"/>
                <a:ea typeface="Times New Roman" panose="02020603050405020304" pitchFamily="18" charset="0"/>
              </a:rPr>
              <a:t>. Retrieved July 15, 2023, from https://www.youtube.com/watch?v=5fEYqpJ6Mrw.  </a:t>
            </a:r>
          </a:p>
        </p:txBody>
      </p:sp>
    </p:spTree>
    <p:extLst>
      <p:ext uri="{BB962C8B-B14F-4D97-AF65-F5344CB8AC3E}">
        <p14:creationId xmlns:p14="http://schemas.microsoft.com/office/powerpoint/2010/main" val="3894928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530258" y="365125"/>
            <a:ext cx="9269260" cy="1325563"/>
          </a:xfrm>
        </p:spPr>
        <p:txBody>
          <a:bodyPr/>
          <a:lstStyle/>
          <a:p>
            <a:r>
              <a:rPr lang="en-US" dirty="0"/>
              <a:t>What is Digital Forensics?</a:t>
            </a:r>
          </a:p>
        </p:txBody>
      </p:sp>
      <p:sp>
        <p:nvSpPr>
          <p:cNvPr id="3" name="Content Placeholder 2"/>
          <p:cNvSpPr>
            <a:spLocks noGrp="1"/>
          </p:cNvSpPr>
          <p:nvPr>
            <p:ph idx="1"/>
          </p:nvPr>
        </p:nvSpPr>
        <p:spPr>
          <a:xfrm>
            <a:off x="2530258" y="1825624"/>
            <a:ext cx="9269260" cy="4687909"/>
          </a:xfrm>
        </p:spPr>
        <p:txBody>
          <a:bodyPr/>
          <a:lstStyle/>
          <a:p>
            <a:r>
              <a:rPr lang="en-US" dirty="0"/>
              <a:t>Defined as “a branch of forensic science that focuses on identifying, acquiring, processing, analyzing, and reporting on data stored electronically”</a:t>
            </a:r>
          </a:p>
          <a:p>
            <a:endParaRPr lang="en-US" dirty="0"/>
          </a:p>
          <a:p>
            <a:r>
              <a:rPr lang="en-US" dirty="0"/>
              <a:t>What is it used for?</a:t>
            </a:r>
          </a:p>
          <a:p>
            <a:endParaRPr lang="en-US" dirty="0"/>
          </a:p>
        </p:txBody>
      </p:sp>
      <p:pic>
        <p:nvPicPr>
          <p:cNvPr id="2056" name="Picture 8" descr="Digital Forensics - Cellebrite">
            <a:extLst>
              <a:ext uri="{FF2B5EF4-FFF2-40B4-BE49-F238E27FC236}">
                <a16:creationId xmlns:a16="http://schemas.microsoft.com/office/drawing/2014/main" id="{703B0A9A-91D7-7850-0C4C-9D022201A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3591" y="4169578"/>
            <a:ext cx="4142593" cy="231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492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B431F35-7FC0-A9F6-5FED-344C1EE76F8B}"/>
              </a:ext>
            </a:extLst>
          </p:cNvPr>
          <p:cNvPicPr>
            <a:picLocks noGrp="1" noChangeAspect="1"/>
          </p:cNvPicPr>
          <p:nvPr>
            <p:ph idx="1"/>
          </p:nvPr>
        </p:nvPicPr>
        <p:blipFill>
          <a:blip r:embed="rId2"/>
          <a:stretch>
            <a:fillRect/>
          </a:stretch>
        </p:blipFill>
        <p:spPr>
          <a:xfrm>
            <a:off x="20096" y="0"/>
            <a:ext cx="12191999" cy="6877892"/>
          </a:xfrm>
        </p:spPr>
      </p:pic>
      <p:sp>
        <p:nvSpPr>
          <p:cNvPr id="2" name="Title 1">
            <a:extLst>
              <a:ext uri="{FF2B5EF4-FFF2-40B4-BE49-F238E27FC236}">
                <a16:creationId xmlns:a16="http://schemas.microsoft.com/office/drawing/2014/main" id="{9BA50C4A-48EE-A7B1-903B-CC4D8F5D0CDF}"/>
              </a:ext>
            </a:extLst>
          </p:cNvPr>
          <p:cNvSpPr>
            <a:spLocks noGrp="1"/>
          </p:cNvSpPr>
          <p:nvPr>
            <p:ph type="title"/>
          </p:nvPr>
        </p:nvSpPr>
        <p:spPr>
          <a:xfrm>
            <a:off x="2303107" y="234496"/>
            <a:ext cx="10515600" cy="1325563"/>
          </a:xfrm>
        </p:spPr>
        <p:txBody>
          <a:bodyPr/>
          <a:lstStyle/>
          <a:p>
            <a:r>
              <a:rPr lang="en-US" dirty="0"/>
              <a:t>Why Does Law Enforcement Need it?</a:t>
            </a:r>
          </a:p>
        </p:txBody>
      </p:sp>
      <p:sp>
        <p:nvSpPr>
          <p:cNvPr id="7" name="Content Placeholder 2">
            <a:extLst>
              <a:ext uri="{FF2B5EF4-FFF2-40B4-BE49-F238E27FC236}">
                <a16:creationId xmlns:a16="http://schemas.microsoft.com/office/drawing/2014/main" id="{BC7442CF-F3B6-AAA1-532D-1F2111894DEC}"/>
              </a:ext>
            </a:extLst>
          </p:cNvPr>
          <p:cNvSpPr txBox="1">
            <a:spLocks/>
          </p:cNvSpPr>
          <p:nvPr/>
        </p:nvSpPr>
        <p:spPr>
          <a:xfrm>
            <a:off x="2800846" y="1489722"/>
            <a:ext cx="9269260" cy="4687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Evidence Collection</a:t>
            </a:r>
          </a:p>
          <a:p>
            <a:endParaRPr lang="en-US" dirty="0"/>
          </a:p>
          <a:p>
            <a:r>
              <a:rPr lang="en-US" dirty="0"/>
              <a:t>Solving Crimes</a:t>
            </a:r>
          </a:p>
          <a:p>
            <a:endParaRPr lang="en-US" dirty="0"/>
          </a:p>
          <a:p>
            <a:endParaRPr lang="en-US" dirty="0"/>
          </a:p>
          <a:p>
            <a:endParaRPr lang="en-US" dirty="0"/>
          </a:p>
          <a:p>
            <a:endParaRPr lang="en-US" dirty="0"/>
          </a:p>
        </p:txBody>
      </p:sp>
      <p:pic>
        <p:nvPicPr>
          <p:cNvPr id="9" name="Picture 8">
            <a:extLst>
              <a:ext uri="{FF2B5EF4-FFF2-40B4-BE49-F238E27FC236}">
                <a16:creationId xmlns:a16="http://schemas.microsoft.com/office/drawing/2014/main" id="{281A3A43-7AF2-13AD-8F34-92FA360A410E}"/>
              </a:ext>
            </a:extLst>
          </p:cNvPr>
          <p:cNvPicPr>
            <a:picLocks noChangeAspect="1"/>
          </p:cNvPicPr>
          <p:nvPr/>
        </p:nvPicPr>
        <p:blipFill>
          <a:blip r:embed="rId3"/>
          <a:stretch>
            <a:fillRect/>
          </a:stretch>
        </p:blipFill>
        <p:spPr>
          <a:xfrm>
            <a:off x="4861248" y="3166176"/>
            <a:ext cx="4015273" cy="3011455"/>
          </a:xfrm>
          <a:prstGeom prst="rect">
            <a:avLst/>
          </a:prstGeom>
        </p:spPr>
      </p:pic>
    </p:spTree>
    <p:extLst>
      <p:ext uri="{BB962C8B-B14F-4D97-AF65-F5344CB8AC3E}">
        <p14:creationId xmlns:p14="http://schemas.microsoft.com/office/powerpoint/2010/main" val="2249035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5052B1-4A98-0CCF-6E5F-196F7F4A3F20}"/>
              </a:ext>
            </a:extLst>
          </p:cNvPr>
          <p:cNvPicPr>
            <a:picLocks noGrp="1" noChangeAspect="1"/>
          </p:cNvPicPr>
          <p:nvPr>
            <p:ph idx="1"/>
          </p:nvPr>
        </p:nvPicPr>
        <p:blipFill>
          <a:blip r:embed="rId2"/>
          <a:stretch>
            <a:fillRect/>
          </a:stretch>
        </p:blipFill>
        <p:spPr>
          <a:xfrm>
            <a:off x="0" y="0"/>
            <a:ext cx="12192000" cy="6858000"/>
          </a:xfrm>
        </p:spPr>
      </p:pic>
      <p:sp>
        <p:nvSpPr>
          <p:cNvPr id="2" name="Title 1">
            <a:extLst>
              <a:ext uri="{FF2B5EF4-FFF2-40B4-BE49-F238E27FC236}">
                <a16:creationId xmlns:a16="http://schemas.microsoft.com/office/drawing/2014/main" id="{B01AF143-3373-71E1-684A-C1CC1E98A297}"/>
              </a:ext>
            </a:extLst>
          </p:cNvPr>
          <p:cNvSpPr>
            <a:spLocks noGrp="1"/>
          </p:cNvSpPr>
          <p:nvPr>
            <p:ph type="title"/>
          </p:nvPr>
        </p:nvSpPr>
        <p:spPr>
          <a:xfrm>
            <a:off x="2359090" y="299811"/>
            <a:ext cx="10515600" cy="1325563"/>
          </a:xfrm>
        </p:spPr>
        <p:txBody>
          <a:bodyPr/>
          <a:lstStyle/>
          <a:p>
            <a:r>
              <a:rPr lang="en-US" dirty="0"/>
              <a:t>Cellebrite Background</a:t>
            </a:r>
          </a:p>
        </p:txBody>
      </p:sp>
      <p:sp>
        <p:nvSpPr>
          <p:cNvPr id="6" name="Content Placeholder 2">
            <a:extLst>
              <a:ext uri="{FF2B5EF4-FFF2-40B4-BE49-F238E27FC236}">
                <a16:creationId xmlns:a16="http://schemas.microsoft.com/office/drawing/2014/main" id="{3D924F30-F8F8-58B5-F035-9BFBB1EF1615}"/>
              </a:ext>
            </a:extLst>
          </p:cNvPr>
          <p:cNvSpPr txBox="1">
            <a:spLocks/>
          </p:cNvSpPr>
          <p:nvPr/>
        </p:nvSpPr>
        <p:spPr>
          <a:xfrm>
            <a:off x="2530258" y="1825624"/>
            <a:ext cx="9269260" cy="4687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7" name="Content Placeholder 2">
            <a:extLst>
              <a:ext uri="{FF2B5EF4-FFF2-40B4-BE49-F238E27FC236}">
                <a16:creationId xmlns:a16="http://schemas.microsoft.com/office/drawing/2014/main" id="{3446916E-4E80-4EF9-54B4-F2D608E53B25}"/>
              </a:ext>
            </a:extLst>
          </p:cNvPr>
          <p:cNvSpPr txBox="1">
            <a:spLocks/>
          </p:cNvSpPr>
          <p:nvPr/>
        </p:nvSpPr>
        <p:spPr>
          <a:xfrm>
            <a:off x="2682658" y="1978024"/>
            <a:ext cx="9269260" cy="4687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Cellebrite is a software company made in Israel in 1999 by Avi </a:t>
            </a:r>
            <a:r>
              <a:rPr lang="en-US" dirty="0" err="1"/>
              <a:t>Yablonka</a:t>
            </a:r>
            <a:r>
              <a:rPr lang="en-US" dirty="0"/>
              <a:t>, </a:t>
            </a:r>
            <a:r>
              <a:rPr lang="en-US" dirty="0" err="1"/>
              <a:t>Yaron</a:t>
            </a:r>
            <a:r>
              <a:rPr lang="en-US" dirty="0"/>
              <a:t> </a:t>
            </a:r>
            <a:r>
              <a:rPr lang="en-US" dirty="0" err="1"/>
              <a:t>Baratz</a:t>
            </a:r>
            <a:r>
              <a:rPr lang="en-US" dirty="0"/>
              <a:t>, and Yuval </a:t>
            </a:r>
            <a:r>
              <a:rPr lang="en-US" dirty="0" err="1"/>
              <a:t>Aflalo</a:t>
            </a:r>
            <a:r>
              <a:rPr lang="en-US" dirty="0"/>
              <a:t>.</a:t>
            </a:r>
          </a:p>
          <a:p>
            <a:endParaRPr lang="en-US" dirty="0"/>
          </a:p>
          <a:p>
            <a:r>
              <a:rPr lang="en-US" dirty="0"/>
              <a:t>Digital Forensics Tool</a:t>
            </a:r>
          </a:p>
          <a:p>
            <a:endParaRPr lang="en-US" dirty="0"/>
          </a:p>
          <a:p>
            <a:r>
              <a:rPr lang="en-US" dirty="0"/>
              <a:t>UFED</a:t>
            </a:r>
          </a:p>
          <a:p>
            <a:endParaRPr lang="en-US" dirty="0"/>
          </a:p>
        </p:txBody>
      </p:sp>
      <p:pic>
        <p:nvPicPr>
          <p:cNvPr id="9" name="Picture 8">
            <a:extLst>
              <a:ext uri="{FF2B5EF4-FFF2-40B4-BE49-F238E27FC236}">
                <a16:creationId xmlns:a16="http://schemas.microsoft.com/office/drawing/2014/main" id="{5E64E22B-F14A-A34F-E4D1-A26FEBEE6115}"/>
              </a:ext>
            </a:extLst>
          </p:cNvPr>
          <p:cNvPicPr>
            <a:picLocks noChangeAspect="1"/>
          </p:cNvPicPr>
          <p:nvPr/>
        </p:nvPicPr>
        <p:blipFill>
          <a:blip r:embed="rId3"/>
          <a:stretch>
            <a:fillRect/>
          </a:stretch>
        </p:blipFill>
        <p:spPr>
          <a:xfrm>
            <a:off x="5193213" y="4942692"/>
            <a:ext cx="3943350" cy="1162050"/>
          </a:xfrm>
          <a:prstGeom prst="rect">
            <a:avLst/>
          </a:prstGeom>
        </p:spPr>
      </p:pic>
    </p:spTree>
    <p:extLst>
      <p:ext uri="{BB962C8B-B14F-4D97-AF65-F5344CB8AC3E}">
        <p14:creationId xmlns:p14="http://schemas.microsoft.com/office/powerpoint/2010/main" val="589697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424CB57-5DAC-FFEB-2B71-8E7435A32DFC}"/>
              </a:ext>
            </a:extLst>
          </p:cNvPr>
          <p:cNvPicPr>
            <a:picLocks noGrp="1" noChangeAspect="1"/>
          </p:cNvPicPr>
          <p:nvPr>
            <p:ph idx="1"/>
          </p:nvPr>
        </p:nvPicPr>
        <p:blipFill>
          <a:blip r:embed="rId2"/>
          <a:stretch>
            <a:fillRect/>
          </a:stretch>
        </p:blipFill>
        <p:spPr>
          <a:xfrm>
            <a:off x="0" y="0"/>
            <a:ext cx="12192000" cy="6858000"/>
          </a:xfrm>
        </p:spPr>
      </p:pic>
      <p:sp>
        <p:nvSpPr>
          <p:cNvPr id="2" name="Title 1">
            <a:extLst>
              <a:ext uri="{FF2B5EF4-FFF2-40B4-BE49-F238E27FC236}">
                <a16:creationId xmlns:a16="http://schemas.microsoft.com/office/drawing/2014/main" id="{07960B0B-ADDF-D4F6-FE1D-7F222BA81627}"/>
              </a:ext>
            </a:extLst>
          </p:cNvPr>
          <p:cNvSpPr>
            <a:spLocks noGrp="1"/>
          </p:cNvSpPr>
          <p:nvPr>
            <p:ph type="title"/>
          </p:nvPr>
        </p:nvSpPr>
        <p:spPr>
          <a:xfrm>
            <a:off x="2405743" y="357642"/>
            <a:ext cx="10515600" cy="1325563"/>
          </a:xfrm>
        </p:spPr>
        <p:txBody>
          <a:bodyPr/>
          <a:lstStyle/>
          <a:p>
            <a:r>
              <a:rPr lang="en-US" dirty="0"/>
              <a:t>How does Cellebrite Work?</a:t>
            </a:r>
          </a:p>
        </p:txBody>
      </p:sp>
      <p:sp>
        <p:nvSpPr>
          <p:cNvPr id="6" name="Content Placeholder 2">
            <a:extLst>
              <a:ext uri="{FF2B5EF4-FFF2-40B4-BE49-F238E27FC236}">
                <a16:creationId xmlns:a16="http://schemas.microsoft.com/office/drawing/2014/main" id="{4C267AFD-6674-B979-D9FE-A306DE888B24}"/>
              </a:ext>
            </a:extLst>
          </p:cNvPr>
          <p:cNvSpPr txBox="1">
            <a:spLocks/>
          </p:cNvSpPr>
          <p:nvPr/>
        </p:nvSpPr>
        <p:spPr>
          <a:xfrm>
            <a:off x="2682658" y="1978024"/>
            <a:ext cx="9269260" cy="468790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a:t>UFED’s: UFED touch, UFED 4PC, UFED Ruggedized Laptop</a:t>
            </a:r>
          </a:p>
          <a:p>
            <a:endParaRPr lang="en-US" dirty="0"/>
          </a:p>
          <a:p>
            <a:r>
              <a:rPr lang="en-US" dirty="0"/>
              <a:t>Extraction Types: Logical, File System, Physical</a:t>
            </a:r>
          </a:p>
          <a:p>
            <a:endParaRPr lang="en-US" dirty="0"/>
          </a:p>
          <a:p>
            <a:endParaRPr lang="en-US" dirty="0"/>
          </a:p>
        </p:txBody>
      </p:sp>
      <p:pic>
        <p:nvPicPr>
          <p:cNvPr id="8" name="Picture 7">
            <a:extLst>
              <a:ext uri="{FF2B5EF4-FFF2-40B4-BE49-F238E27FC236}">
                <a16:creationId xmlns:a16="http://schemas.microsoft.com/office/drawing/2014/main" id="{930D672B-556A-CCB9-10ED-8445EFBC3227}"/>
              </a:ext>
            </a:extLst>
          </p:cNvPr>
          <p:cNvPicPr>
            <a:picLocks noChangeAspect="1"/>
          </p:cNvPicPr>
          <p:nvPr/>
        </p:nvPicPr>
        <p:blipFill>
          <a:blip r:embed="rId3"/>
          <a:stretch>
            <a:fillRect/>
          </a:stretch>
        </p:blipFill>
        <p:spPr>
          <a:xfrm>
            <a:off x="2442576" y="3332965"/>
            <a:ext cx="3419560" cy="3429001"/>
          </a:xfrm>
          <a:prstGeom prst="rect">
            <a:avLst/>
          </a:prstGeom>
        </p:spPr>
      </p:pic>
      <p:pic>
        <p:nvPicPr>
          <p:cNvPr id="10" name="Picture 9">
            <a:extLst>
              <a:ext uri="{FF2B5EF4-FFF2-40B4-BE49-F238E27FC236}">
                <a16:creationId xmlns:a16="http://schemas.microsoft.com/office/drawing/2014/main" id="{0C13CA60-AB46-ACBB-D849-D1B4805C1300}"/>
              </a:ext>
            </a:extLst>
          </p:cNvPr>
          <p:cNvPicPr>
            <a:picLocks noChangeAspect="1"/>
          </p:cNvPicPr>
          <p:nvPr/>
        </p:nvPicPr>
        <p:blipFill>
          <a:blip r:embed="rId4"/>
          <a:stretch>
            <a:fillRect/>
          </a:stretch>
        </p:blipFill>
        <p:spPr>
          <a:xfrm>
            <a:off x="6683829" y="3898599"/>
            <a:ext cx="4814596" cy="2667007"/>
          </a:xfrm>
          <a:prstGeom prst="rect">
            <a:avLst/>
          </a:prstGeom>
        </p:spPr>
      </p:pic>
    </p:spTree>
    <p:extLst>
      <p:ext uri="{BB962C8B-B14F-4D97-AF65-F5344CB8AC3E}">
        <p14:creationId xmlns:p14="http://schemas.microsoft.com/office/powerpoint/2010/main" val="420403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429837"/>
            <a:ext cx="10515600" cy="1435725"/>
          </a:xfrm>
        </p:spPr>
        <p:txBody>
          <a:bodyPr/>
          <a:lstStyle/>
          <a:p>
            <a:endParaRPr lang="en-US" dirty="0"/>
          </a:p>
        </p:txBody>
      </p:sp>
      <p:pic>
        <p:nvPicPr>
          <p:cNvPr id="5" name="Content Placeholder 4">
            <a:extLst>
              <a:ext uri="{FF2B5EF4-FFF2-40B4-BE49-F238E27FC236}">
                <a16:creationId xmlns:a16="http://schemas.microsoft.com/office/drawing/2014/main" id="{B8E1AFA5-2F33-C78F-E82B-5C18FF6EC98B}"/>
              </a:ext>
            </a:extLst>
          </p:cNvPr>
          <p:cNvPicPr>
            <a:picLocks noGrp="1" noChangeAspect="1"/>
          </p:cNvPicPr>
          <p:nvPr>
            <p:ph idx="1"/>
          </p:nvPr>
        </p:nvPicPr>
        <p:blipFill>
          <a:blip r:embed="rId3"/>
          <a:stretch>
            <a:fillRect/>
          </a:stretch>
        </p:blipFill>
        <p:spPr>
          <a:xfrm>
            <a:off x="443852" y="1427546"/>
            <a:ext cx="3521075" cy="2640806"/>
          </a:xfrm>
        </p:spPr>
      </p:pic>
      <p:pic>
        <p:nvPicPr>
          <p:cNvPr id="7" name="Picture 6">
            <a:extLst>
              <a:ext uri="{FF2B5EF4-FFF2-40B4-BE49-F238E27FC236}">
                <a16:creationId xmlns:a16="http://schemas.microsoft.com/office/drawing/2014/main" id="{6F6629D2-FDD9-BF91-56A1-5ACCFDA63ACA}"/>
              </a:ext>
            </a:extLst>
          </p:cNvPr>
          <p:cNvPicPr>
            <a:picLocks noChangeAspect="1"/>
          </p:cNvPicPr>
          <p:nvPr/>
        </p:nvPicPr>
        <p:blipFill>
          <a:blip r:embed="rId4"/>
          <a:stretch>
            <a:fillRect/>
          </a:stretch>
        </p:blipFill>
        <p:spPr>
          <a:xfrm>
            <a:off x="4311650" y="1427546"/>
            <a:ext cx="3521075" cy="2640806"/>
          </a:xfrm>
          <a:prstGeom prst="rect">
            <a:avLst/>
          </a:prstGeom>
        </p:spPr>
      </p:pic>
      <p:pic>
        <p:nvPicPr>
          <p:cNvPr id="9" name="Picture 8">
            <a:extLst>
              <a:ext uri="{FF2B5EF4-FFF2-40B4-BE49-F238E27FC236}">
                <a16:creationId xmlns:a16="http://schemas.microsoft.com/office/drawing/2014/main" id="{EE3132C4-A018-6FF5-F414-48D9681BD973}"/>
              </a:ext>
            </a:extLst>
          </p:cNvPr>
          <p:cNvPicPr>
            <a:picLocks noChangeAspect="1"/>
          </p:cNvPicPr>
          <p:nvPr/>
        </p:nvPicPr>
        <p:blipFill>
          <a:blip r:embed="rId5"/>
          <a:stretch>
            <a:fillRect/>
          </a:stretch>
        </p:blipFill>
        <p:spPr>
          <a:xfrm>
            <a:off x="8227073" y="1427546"/>
            <a:ext cx="3521075" cy="2640806"/>
          </a:xfrm>
          <a:prstGeom prst="rect">
            <a:avLst/>
          </a:prstGeom>
        </p:spPr>
      </p:pic>
      <p:pic>
        <p:nvPicPr>
          <p:cNvPr id="11" name="Picture 10">
            <a:extLst>
              <a:ext uri="{FF2B5EF4-FFF2-40B4-BE49-F238E27FC236}">
                <a16:creationId xmlns:a16="http://schemas.microsoft.com/office/drawing/2014/main" id="{6127919C-240A-2B73-7322-0BADE36F8EEE}"/>
              </a:ext>
            </a:extLst>
          </p:cNvPr>
          <p:cNvPicPr>
            <a:picLocks noChangeAspect="1"/>
          </p:cNvPicPr>
          <p:nvPr/>
        </p:nvPicPr>
        <p:blipFill>
          <a:blip r:embed="rId6"/>
          <a:stretch>
            <a:fillRect/>
          </a:stretch>
        </p:blipFill>
        <p:spPr>
          <a:xfrm>
            <a:off x="2303107" y="4107759"/>
            <a:ext cx="3521075" cy="2640807"/>
          </a:xfrm>
          <a:prstGeom prst="rect">
            <a:avLst/>
          </a:prstGeom>
        </p:spPr>
      </p:pic>
      <p:pic>
        <p:nvPicPr>
          <p:cNvPr id="13" name="Picture 12">
            <a:extLst>
              <a:ext uri="{FF2B5EF4-FFF2-40B4-BE49-F238E27FC236}">
                <a16:creationId xmlns:a16="http://schemas.microsoft.com/office/drawing/2014/main" id="{98275C38-19E8-BF15-5399-CCE803F2E393}"/>
              </a:ext>
            </a:extLst>
          </p:cNvPr>
          <p:cNvPicPr>
            <a:picLocks noChangeAspect="1"/>
          </p:cNvPicPr>
          <p:nvPr/>
        </p:nvPicPr>
        <p:blipFill>
          <a:blip r:embed="rId7"/>
          <a:stretch>
            <a:fillRect/>
          </a:stretch>
        </p:blipFill>
        <p:spPr>
          <a:xfrm>
            <a:off x="6763138" y="4107758"/>
            <a:ext cx="3521075" cy="2640807"/>
          </a:xfrm>
          <a:prstGeom prst="rect">
            <a:avLst/>
          </a:prstGeom>
        </p:spPr>
      </p:pic>
    </p:spTree>
    <p:extLst>
      <p:ext uri="{BB962C8B-B14F-4D97-AF65-F5344CB8AC3E}">
        <p14:creationId xmlns:p14="http://schemas.microsoft.com/office/powerpoint/2010/main" val="11843222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4CE6EDB-CDE4-461B-1F51-87C36EC83738}"/>
              </a:ext>
            </a:extLst>
          </p:cNvPr>
          <p:cNvPicPr>
            <a:picLocks noGrp="1" noChangeAspect="1"/>
          </p:cNvPicPr>
          <p:nvPr>
            <p:ph idx="1"/>
          </p:nvPr>
        </p:nvPicPr>
        <p:blipFill>
          <a:blip r:embed="rId3"/>
          <a:stretch>
            <a:fillRect/>
          </a:stretch>
        </p:blipFill>
        <p:spPr>
          <a:xfrm>
            <a:off x="454698" y="279335"/>
            <a:ext cx="3220530" cy="2415397"/>
          </a:xfrm>
        </p:spPr>
      </p:pic>
      <p:pic>
        <p:nvPicPr>
          <p:cNvPr id="7" name="Picture 6">
            <a:extLst>
              <a:ext uri="{FF2B5EF4-FFF2-40B4-BE49-F238E27FC236}">
                <a16:creationId xmlns:a16="http://schemas.microsoft.com/office/drawing/2014/main" id="{368BCB06-A062-34DB-0A7C-933F577D9B40}"/>
              </a:ext>
            </a:extLst>
          </p:cNvPr>
          <p:cNvPicPr>
            <a:picLocks noChangeAspect="1"/>
          </p:cNvPicPr>
          <p:nvPr/>
        </p:nvPicPr>
        <p:blipFill>
          <a:blip r:embed="rId4"/>
          <a:stretch>
            <a:fillRect/>
          </a:stretch>
        </p:blipFill>
        <p:spPr>
          <a:xfrm>
            <a:off x="3973527" y="279334"/>
            <a:ext cx="3220530" cy="2415398"/>
          </a:xfrm>
          <a:prstGeom prst="rect">
            <a:avLst/>
          </a:prstGeom>
        </p:spPr>
      </p:pic>
      <p:pic>
        <p:nvPicPr>
          <p:cNvPr id="11" name="Picture 10">
            <a:extLst>
              <a:ext uri="{FF2B5EF4-FFF2-40B4-BE49-F238E27FC236}">
                <a16:creationId xmlns:a16="http://schemas.microsoft.com/office/drawing/2014/main" id="{2AA1AD9F-77E2-2A41-FFAB-684D66BAFDB0}"/>
              </a:ext>
            </a:extLst>
          </p:cNvPr>
          <p:cNvPicPr>
            <a:picLocks noChangeAspect="1"/>
          </p:cNvPicPr>
          <p:nvPr/>
        </p:nvPicPr>
        <p:blipFill>
          <a:blip r:embed="rId5"/>
          <a:stretch>
            <a:fillRect/>
          </a:stretch>
        </p:blipFill>
        <p:spPr>
          <a:xfrm rot="5400000">
            <a:off x="7224720" y="428518"/>
            <a:ext cx="2822708" cy="2117031"/>
          </a:xfrm>
          <a:prstGeom prst="rect">
            <a:avLst/>
          </a:prstGeom>
        </p:spPr>
      </p:pic>
      <p:pic>
        <p:nvPicPr>
          <p:cNvPr id="13" name="Picture 12">
            <a:extLst>
              <a:ext uri="{FF2B5EF4-FFF2-40B4-BE49-F238E27FC236}">
                <a16:creationId xmlns:a16="http://schemas.microsoft.com/office/drawing/2014/main" id="{E1C65295-C8BC-D6E6-00CA-3B253B49334A}"/>
              </a:ext>
            </a:extLst>
          </p:cNvPr>
          <p:cNvPicPr>
            <a:picLocks noChangeAspect="1"/>
          </p:cNvPicPr>
          <p:nvPr/>
        </p:nvPicPr>
        <p:blipFill>
          <a:blip r:embed="rId6"/>
          <a:stretch>
            <a:fillRect/>
          </a:stretch>
        </p:blipFill>
        <p:spPr>
          <a:xfrm>
            <a:off x="415678" y="2926305"/>
            <a:ext cx="3298569" cy="2473927"/>
          </a:xfrm>
          <a:prstGeom prst="rect">
            <a:avLst/>
          </a:prstGeom>
        </p:spPr>
      </p:pic>
      <p:pic>
        <p:nvPicPr>
          <p:cNvPr id="15" name="Picture 14">
            <a:extLst>
              <a:ext uri="{FF2B5EF4-FFF2-40B4-BE49-F238E27FC236}">
                <a16:creationId xmlns:a16="http://schemas.microsoft.com/office/drawing/2014/main" id="{F815A15B-9D01-45FB-0772-9725554F4F8C}"/>
              </a:ext>
            </a:extLst>
          </p:cNvPr>
          <p:cNvPicPr>
            <a:picLocks noChangeAspect="1"/>
          </p:cNvPicPr>
          <p:nvPr/>
        </p:nvPicPr>
        <p:blipFill>
          <a:blip r:embed="rId7"/>
          <a:stretch>
            <a:fillRect/>
          </a:stretch>
        </p:blipFill>
        <p:spPr>
          <a:xfrm rot="5400000">
            <a:off x="3744909" y="3240084"/>
            <a:ext cx="2822710" cy="2117032"/>
          </a:xfrm>
          <a:prstGeom prst="rect">
            <a:avLst/>
          </a:prstGeom>
        </p:spPr>
      </p:pic>
      <p:sp>
        <p:nvSpPr>
          <p:cNvPr id="17" name="TextBox 16">
            <a:extLst>
              <a:ext uri="{FF2B5EF4-FFF2-40B4-BE49-F238E27FC236}">
                <a16:creationId xmlns:a16="http://schemas.microsoft.com/office/drawing/2014/main" id="{92587FE6-B575-06CA-1866-E9D7CACC6932}"/>
              </a:ext>
            </a:extLst>
          </p:cNvPr>
          <p:cNvSpPr txBox="1"/>
          <p:nvPr/>
        </p:nvSpPr>
        <p:spPr>
          <a:xfrm>
            <a:off x="6300316" y="2928811"/>
            <a:ext cx="5891684" cy="2554545"/>
          </a:xfrm>
          <a:prstGeom prst="rect">
            <a:avLst/>
          </a:prstGeom>
          <a:noFill/>
        </p:spPr>
        <p:txBody>
          <a:bodyPr wrap="square" rtlCol="0">
            <a:spAutoFit/>
          </a:bodyPr>
          <a:lstStyle/>
          <a:p>
            <a:r>
              <a:rPr lang="en-US" dirty="0"/>
              <a:t>Access, Analysis, Legal Steps</a:t>
            </a:r>
          </a:p>
          <a:p>
            <a:pPr marL="285750" indent="-285750">
              <a:buFont typeface="Arial" panose="020B0604020202020204" pitchFamily="34" charset="0"/>
              <a:buChar char="•"/>
            </a:pPr>
            <a:r>
              <a:rPr lang="en-US" dirty="0"/>
              <a:t>Limited to older versions of iOS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Barriers include passcodes: numeric, complex, biometric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Analysis is time consuming</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Evidence must be legally obtained, follow chain of custody</a:t>
            </a:r>
          </a:p>
          <a:p>
            <a:endParaRPr lang="en-US" sz="1600" dirty="0"/>
          </a:p>
        </p:txBody>
      </p:sp>
    </p:spTree>
    <p:extLst>
      <p:ext uri="{BB962C8B-B14F-4D97-AF65-F5344CB8AC3E}">
        <p14:creationId xmlns:p14="http://schemas.microsoft.com/office/powerpoint/2010/main" val="794670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B03D5A51-AA68-891C-1D09-4FBFE27165FD}"/>
              </a:ext>
            </a:extLst>
          </p:cNvPr>
          <p:cNvPicPr>
            <a:picLocks noGrp="1" noChangeAspect="1"/>
          </p:cNvPicPr>
          <p:nvPr>
            <p:ph idx="1"/>
          </p:nvPr>
        </p:nvPicPr>
        <p:blipFill>
          <a:blip r:embed="rId3"/>
          <a:stretch>
            <a:fillRect/>
          </a:stretch>
        </p:blipFill>
        <p:spPr>
          <a:xfrm>
            <a:off x="260598" y="552353"/>
            <a:ext cx="3331687" cy="4442251"/>
          </a:xfrm>
        </p:spPr>
      </p:pic>
      <p:pic>
        <p:nvPicPr>
          <p:cNvPr id="7" name="Picture 6">
            <a:extLst>
              <a:ext uri="{FF2B5EF4-FFF2-40B4-BE49-F238E27FC236}">
                <a16:creationId xmlns:a16="http://schemas.microsoft.com/office/drawing/2014/main" id="{EAB77EF6-2F07-43DA-5528-D24B526F05E7}"/>
              </a:ext>
            </a:extLst>
          </p:cNvPr>
          <p:cNvPicPr>
            <a:picLocks noChangeAspect="1"/>
          </p:cNvPicPr>
          <p:nvPr/>
        </p:nvPicPr>
        <p:blipFill>
          <a:blip r:embed="rId4"/>
          <a:stretch>
            <a:fillRect/>
          </a:stretch>
        </p:blipFill>
        <p:spPr>
          <a:xfrm>
            <a:off x="4437389" y="552353"/>
            <a:ext cx="3317222" cy="4422963"/>
          </a:xfrm>
          <a:prstGeom prst="rect">
            <a:avLst/>
          </a:prstGeom>
        </p:spPr>
      </p:pic>
      <p:pic>
        <p:nvPicPr>
          <p:cNvPr id="9" name="Picture 8">
            <a:extLst>
              <a:ext uri="{FF2B5EF4-FFF2-40B4-BE49-F238E27FC236}">
                <a16:creationId xmlns:a16="http://schemas.microsoft.com/office/drawing/2014/main" id="{A3300C04-D3B5-DC56-5751-0179B3B7947F}"/>
              </a:ext>
            </a:extLst>
          </p:cNvPr>
          <p:cNvPicPr>
            <a:picLocks noChangeAspect="1"/>
          </p:cNvPicPr>
          <p:nvPr/>
        </p:nvPicPr>
        <p:blipFill>
          <a:blip r:embed="rId5"/>
          <a:stretch>
            <a:fillRect/>
          </a:stretch>
        </p:blipFill>
        <p:spPr>
          <a:xfrm>
            <a:off x="8538822" y="584130"/>
            <a:ext cx="3307856" cy="4410474"/>
          </a:xfrm>
          <a:prstGeom prst="rect">
            <a:avLst/>
          </a:prstGeom>
        </p:spPr>
      </p:pic>
    </p:spTree>
    <p:extLst>
      <p:ext uri="{BB962C8B-B14F-4D97-AF65-F5344CB8AC3E}">
        <p14:creationId xmlns:p14="http://schemas.microsoft.com/office/powerpoint/2010/main" val="2140696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1" name="Picture 10">
            <a:extLst>
              <a:ext uri="{FF2B5EF4-FFF2-40B4-BE49-F238E27FC236}">
                <a16:creationId xmlns:a16="http://schemas.microsoft.com/office/drawing/2014/main" id="{7E113E80-2311-A498-257B-4D2B39A7FCCC}"/>
              </a:ext>
            </a:extLst>
          </p:cNvPr>
          <p:cNvPicPr>
            <a:picLocks noChangeAspect="1"/>
          </p:cNvPicPr>
          <p:nvPr/>
        </p:nvPicPr>
        <p:blipFill>
          <a:blip r:embed="rId3"/>
          <a:stretch>
            <a:fillRect/>
          </a:stretch>
        </p:blipFill>
        <p:spPr>
          <a:xfrm>
            <a:off x="457200" y="310989"/>
            <a:ext cx="5386397" cy="4039798"/>
          </a:xfrm>
          <a:prstGeom prst="rect">
            <a:avLst/>
          </a:prstGeom>
        </p:spPr>
      </p:pic>
      <p:pic>
        <p:nvPicPr>
          <p:cNvPr id="13" name="Picture 12">
            <a:extLst>
              <a:ext uri="{FF2B5EF4-FFF2-40B4-BE49-F238E27FC236}">
                <a16:creationId xmlns:a16="http://schemas.microsoft.com/office/drawing/2014/main" id="{CB424BFB-CEBB-D4BE-2BC9-178E07EE8FF3}"/>
              </a:ext>
            </a:extLst>
          </p:cNvPr>
          <p:cNvPicPr>
            <a:picLocks noChangeAspect="1"/>
          </p:cNvPicPr>
          <p:nvPr/>
        </p:nvPicPr>
        <p:blipFill>
          <a:blip r:embed="rId4"/>
          <a:stretch>
            <a:fillRect/>
          </a:stretch>
        </p:blipFill>
        <p:spPr>
          <a:xfrm>
            <a:off x="6348405" y="310988"/>
            <a:ext cx="5386397" cy="4039799"/>
          </a:xfrm>
          <a:prstGeom prst="rect">
            <a:avLst/>
          </a:prstGeom>
        </p:spPr>
      </p:pic>
      <p:sp>
        <p:nvSpPr>
          <p:cNvPr id="8" name="TextBox 7">
            <a:extLst>
              <a:ext uri="{FF2B5EF4-FFF2-40B4-BE49-F238E27FC236}">
                <a16:creationId xmlns:a16="http://schemas.microsoft.com/office/drawing/2014/main" id="{E478FC0A-5361-1FFF-6B45-242088D672D6}"/>
              </a:ext>
            </a:extLst>
          </p:cNvPr>
          <p:cNvSpPr txBox="1"/>
          <p:nvPr/>
        </p:nvSpPr>
        <p:spPr>
          <a:xfrm>
            <a:off x="457200" y="4432041"/>
            <a:ext cx="11527017" cy="1200329"/>
          </a:xfrm>
          <a:prstGeom prst="rect">
            <a:avLst/>
          </a:prstGeom>
          <a:noFill/>
        </p:spPr>
        <p:txBody>
          <a:bodyPr wrap="square" rtlCol="0">
            <a:spAutoFit/>
          </a:bodyPr>
          <a:lstStyle/>
          <a:p>
            <a:pPr marL="285750" indent="-285750" algn="ctr">
              <a:buFont typeface="Arial" panose="020B0604020202020204" pitchFamily="34" charset="0"/>
              <a:buChar char="•"/>
            </a:pPr>
            <a:r>
              <a:rPr lang="en-US" dirty="0"/>
              <a:t>Key for device is a hash function for device extraction/analysis to ensure chain of custody</a:t>
            </a:r>
          </a:p>
          <a:p>
            <a:pPr marL="285750" indent="-285750" algn="ctr">
              <a:buFont typeface="Arial" panose="020B0604020202020204" pitchFamily="34" charset="0"/>
              <a:buChar char="•"/>
            </a:pPr>
            <a:r>
              <a:rPr lang="en-US" dirty="0"/>
              <a:t>Must have Cellebrite Dongle (contains software) to analyze the Target with extracted data</a:t>
            </a:r>
          </a:p>
          <a:p>
            <a:pPr marL="285750" indent="-285750" algn="ctr">
              <a:buFont typeface="Arial" panose="020B0604020202020204" pitchFamily="34" charset="0"/>
              <a:buChar char="•"/>
            </a:pPr>
            <a:r>
              <a:rPr lang="en-US" dirty="0"/>
              <a:t>Very user friendly with data organization for all information used within the device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29946727"/>
      </p:ext>
    </p:extLst>
  </p:cSld>
  <p:clrMapOvr>
    <a:masterClrMapping/>
  </p:clrMapOvr>
</p:sld>
</file>

<file path=ppt/theme/theme1.xml><?xml version="1.0" encoding="utf-8"?>
<a:theme xmlns:a="http://schemas.openxmlformats.org/drawingml/2006/main" name="Office Theme">
  <a:themeElements>
    <a:clrScheme name="Custom 2">
      <a:dk1>
        <a:srgbClr val="002F85"/>
      </a:dk1>
      <a:lt1>
        <a:srgbClr val="FEFFFF"/>
      </a:lt1>
      <a:dk2>
        <a:srgbClr val="002F85"/>
      </a:dk2>
      <a:lt2>
        <a:srgbClr val="FFC52D"/>
      </a:lt2>
      <a:accent1>
        <a:srgbClr val="30B0C7"/>
      </a:accent1>
      <a:accent2>
        <a:srgbClr val="EF3E29"/>
      </a:accent2>
      <a:accent3>
        <a:srgbClr val="E6D3BC"/>
      </a:accent3>
      <a:accent4>
        <a:srgbClr val="FFC52D"/>
      </a:accent4>
      <a:accent5>
        <a:srgbClr val="1C366C"/>
      </a:accent5>
      <a:accent6>
        <a:srgbClr val="15937C"/>
      </a:accent6>
      <a:hlink>
        <a:srgbClr val="1C366C"/>
      </a:hlink>
      <a:folHlink>
        <a:srgbClr val="30B0C7"/>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599</TotalTime>
  <Words>1014</Words>
  <Application>Microsoft Office PowerPoint</Application>
  <PresentationFormat>Widescreen</PresentationFormat>
  <Paragraphs>56</Paragraphs>
  <Slides>12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Calibri Light</vt:lpstr>
      <vt:lpstr>Times New Roman</vt:lpstr>
      <vt:lpstr>Arial</vt:lpstr>
      <vt:lpstr>Calibri</vt:lpstr>
      <vt:lpstr>Office Theme</vt:lpstr>
      <vt:lpstr>Mobile Eye Witness: Cellebrite Forensics in Law Enforcement</vt:lpstr>
      <vt:lpstr>What is Digital Forensics?</vt:lpstr>
      <vt:lpstr>Why Does Law Enforcement Need it?</vt:lpstr>
      <vt:lpstr>Cellebrite Background</vt:lpstr>
      <vt:lpstr>How does Cellebrite Work?</vt:lpstr>
      <vt:lpstr>PowerPoint Presentation</vt:lpstr>
      <vt:lpstr>PowerPoint Presentation</vt:lpstr>
      <vt:lpstr>PowerPoint Presentation</vt:lpstr>
      <vt:lpstr>PowerPoint Presentation</vt:lpstr>
      <vt:lpstr>Real life Case</vt:lpstr>
      <vt:lpstr>Conclusion</vt:lpstr>
      <vt:lpstr>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Jones</dc:creator>
  <cp:lastModifiedBy>Hope Kellum (HLKELL2583)</cp:lastModifiedBy>
  <cp:revision>9</cp:revision>
  <dcterms:created xsi:type="dcterms:W3CDTF">2016-05-13T14:02:38Z</dcterms:created>
  <dcterms:modified xsi:type="dcterms:W3CDTF">2023-10-05T05:04:52Z</dcterms:modified>
</cp:coreProperties>
</file>