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80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8" r:id="rId19"/>
    <p:sldId id="407" r:id="rId20"/>
    <p:sldId id="409" r:id="rId21"/>
    <p:sldId id="410" r:id="rId22"/>
    <p:sldId id="411" r:id="rId23"/>
    <p:sldId id="41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0EC50-9D4E-4729-AE4F-A3E1174B6C5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96435-8C9D-4732-B4A0-523CD7967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8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4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6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8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hutterstock_2745703.jpg">
            <a:extLst>
              <a:ext uri="{FF2B5EF4-FFF2-40B4-BE49-F238E27FC236}">
                <a16:creationId xmlns:a16="http://schemas.microsoft.com/office/drawing/2014/main" id="{2313949F-2533-27D1-8B8C-92258CB02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9963"/>
            <a:ext cx="12192000" cy="8248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D649EBD-CC3E-F576-1290-28B1FAB780C9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sz="1800" b="1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1E929864-FC37-8FD4-0800-90CBA141E724}"/>
              </a:ext>
            </a:extLst>
          </p:cNvPr>
          <p:cNvSpPr/>
          <p:nvPr/>
        </p:nvSpPr>
        <p:spPr bwMode="auto">
          <a:xfrm>
            <a:off x="10386484" y="-417513"/>
            <a:ext cx="1219200" cy="2460626"/>
          </a:xfrm>
          <a:prstGeom prst="round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algn="ctr">
              <a:lnSpc>
                <a:spcPct val="90000"/>
              </a:lnSpc>
              <a:defRPr/>
            </a:pPr>
            <a:endParaRPr lang="en-US" sz="1800" b="1" dirty="0">
              <a:solidFill>
                <a:schemeClr val="accent4"/>
              </a:solidFill>
              <a:latin typeface="Century Gothic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B6528-C95D-60DB-630D-97C258333C75}"/>
              </a:ext>
            </a:extLst>
          </p:cNvPr>
          <p:cNvSpPr txBox="1"/>
          <p:nvPr/>
        </p:nvSpPr>
        <p:spPr>
          <a:xfrm>
            <a:off x="10352617" y="1274763"/>
            <a:ext cx="121920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4400" b="1" spc="-15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374D21-13BB-E67A-A1C8-72A678594DE6}"/>
              </a:ext>
            </a:extLst>
          </p:cNvPr>
          <p:cNvSpPr txBox="1"/>
          <p:nvPr/>
        </p:nvSpPr>
        <p:spPr>
          <a:xfrm>
            <a:off x="493185" y="5156200"/>
            <a:ext cx="10094383" cy="106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500" dirty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Class Name</a:t>
            </a:r>
          </a:p>
          <a:p>
            <a:pPr>
              <a:defRPr/>
            </a:pPr>
            <a:r>
              <a:rPr lang="en-US" sz="2000" dirty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Instructor Name</a:t>
            </a:r>
          </a:p>
          <a:p>
            <a:pPr>
              <a:defRPr/>
            </a:pPr>
            <a:r>
              <a:rPr lang="en-US" sz="1800" dirty="0">
                <a:solidFill>
                  <a:schemeClr val="accent3">
                    <a:lumMod val="40000"/>
                    <a:lumOff val="60000"/>
                  </a:schemeClr>
                </a:solidFill>
                <a:latin typeface="Century Gothic"/>
                <a:cs typeface="Century Gothic"/>
              </a:rPr>
              <a:t>Date, Semester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FACD9A-CA31-FC19-354C-FEEAB48BD3A1}"/>
              </a:ext>
            </a:extLst>
          </p:cNvPr>
          <p:cNvSpPr txBox="1"/>
          <p:nvPr/>
        </p:nvSpPr>
        <p:spPr>
          <a:xfrm>
            <a:off x="497417" y="2400300"/>
            <a:ext cx="11108267" cy="10310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500" dirty="0">
                <a:solidFill>
                  <a:schemeClr val="bg1"/>
                </a:solidFill>
                <a:latin typeface="+mn-lt"/>
              </a:rPr>
              <a:t>Constitutional Law: Governmental Powers and Individual Freedoms</a:t>
            </a:r>
          </a:p>
          <a:p>
            <a:pPr algn="r"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Second edition</a:t>
            </a:r>
          </a:p>
          <a:p>
            <a:pPr algn="r">
              <a:defRPr/>
            </a:pPr>
            <a:r>
              <a:rPr lang="en-US" sz="1800" dirty="0">
                <a:solidFill>
                  <a:schemeClr val="bg1"/>
                </a:solidFill>
                <a:latin typeface="+mn-lt"/>
              </a:rPr>
              <a:t>Daniel E. Hall and John P. Feldmeier</a:t>
            </a:r>
          </a:p>
        </p:txBody>
      </p:sp>
      <p:pic>
        <p:nvPicPr>
          <p:cNvPr id="10" name="Picture 17" descr="Pearson_logo_bar_orange.eps">
            <a:extLst>
              <a:ext uri="{FF2B5EF4-FFF2-40B4-BE49-F238E27FC236}">
                <a16:creationId xmlns:a16="http://schemas.microsoft.com/office/drawing/2014/main" id="{9B76D610-402C-68C5-4E74-39DC23838D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8276"/>
            <a:ext cx="12192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28"/>
          <p:cNvSpPr>
            <a:spLocks noGrp="1"/>
          </p:cNvSpPr>
          <p:nvPr>
            <p:ph type="body" sz="quarter" idx="14"/>
          </p:nvPr>
        </p:nvSpPr>
        <p:spPr>
          <a:xfrm>
            <a:off x="492260" y="660132"/>
            <a:ext cx="9707224" cy="1383496"/>
          </a:xfrm>
        </p:spPr>
        <p:txBody>
          <a:bodyPr lIns="0" rIns="0" rtlCol="0" anchor="b">
            <a:normAutofit/>
          </a:bodyPr>
          <a:lstStyle>
            <a:lvl1pPr algn="r">
              <a:def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8"/>
          <p:cNvSpPr>
            <a:spLocks noGrp="1"/>
          </p:cNvSpPr>
          <p:nvPr>
            <p:ph type="body" sz="quarter" idx="15"/>
          </p:nvPr>
        </p:nvSpPr>
        <p:spPr>
          <a:xfrm>
            <a:off x="492260" y="225581"/>
            <a:ext cx="9707225" cy="414058"/>
          </a:xfrm>
        </p:spPr>
        <p:txBody>
          <a:bodyPr lIns="0" rIns="0" rtlCol="0">
            <a:normAutofit/>
          </a:bodyPr>
          <a:lstStyle>
            <a:lvl1pPr algn="r">
              <a:defRPr kumimoji="0" lang="en-US" sz="2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88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0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5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1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6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9FDEB-8939-4DD4-8EB1-32B4391F1344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949C-6745-47B1-90DA-B4319ECFA3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6152188"/>
            <a:ext cx="45720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13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6EE3A-4B5B-4FF6-CFF0-1D041EE39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19" y="1569594"/>
            <a:ext cx="11387240" cy="1470025"/>
          </a:xfrm>
        </p:spPr>
        <p:txBody>
          <a:bodyPr>
            <a:normAutofit fontScale="90000"/>
          </a:bodyPr>
          <a:lstStyle/>
          <a:p>
            <a:r>
              <a:rPr lang="en-US" sz="6600" dirty="0"/>
              <a:t>Law Enforcement Recruiting in Georgia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895A6E-A143-4381-5ED3-E1542F127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Butch Beach, D.P.A.</a:t>
            </a:r>
          </a:p>
          <a:p>
            <a:r>
              <a:rPr lang="en-US" dirty="0"/>
              <a:t>Professor and Chair of Criminal Justice</a:t>
            </a:r>
          </a:p>
          <a:p>
            <a:r>
              <a:rPr lang="en-US" dirty="0"/>
              <a:t>Point University</a:t>
            </a:r>
          </a:p>
        </p:txBody>
      </p:sp>
    </p:spTree>
    <p:extLst>
      <p:ext uri="{BB962C8B-B14F-4D97-AF65-F5344CB8AC3E}">
        <p14:creationId xmlns:p14="http://schemas.microsoft.com/office/powerpoint/2010/main" val="3775462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A4AD-B771-2211-13D8-127C5CAD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98" y="274638"/>
            <a:ext cx="11821416" cy="1143000"/>
          </a:xfrm>
        </p:spPr>
        <p:txBody>
          <a:bodyPr>
            <a:noAutofit/>
          </a:bodyPr>
          <a:lstStyle/>
          <a:p>
            <a:r>
              <a:rPr lang="en-US" sz="3600" dirty="0"/>
              <a:t>Regarding your choice of agency, rank the factors in terms of their importance; 1 not all important to 5 Very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1D5C5-B15B-5739-C1B7-331D700E1C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814" y="1600201"/>
            <a:ext cx="563258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Professional appearance of their personnel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19%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24%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57%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2DC07-BCA8-65F3-2C40-B45411D045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Professional Actions of their Personnel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18%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23%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60%</a:t>
            </a:r>
          </a:p>
        </p:txBody>
      </p:sp>
    </p:spTree>
    <p:extLst>
      <p:ext uri="{BB962C8B-B14F-4D97-AF65-F5344CB8AC3E}">
        <p14:creationId xmlns:p14="http://schemas.microsoft.com/office/powerpoint/2010/main" val="125523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D5F9A-5BFE-0504-BC4F-AB376DE17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12057888" cy="1143000"/>
          </a:xfrm>
        </p:spPr>
        <p:txBody>
          <a:bodyPr>
            <a:noAutofit/>
          </a:bodyPr>
          <a:lstStyle/>
          <a:p>
            <a:r>
              <a:rPr lang="en-US" sz="3600" dirty="0"/>
              <a:t>Regarding your choice of agency, rank the factors in terms of their importance; 1 not all important to 5 Very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BD73D-F7E5-CF19-BAF4-91C1B18F18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4144" y="1490013"/>
            <a:ext cx="5384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ride along experience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15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7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22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35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49D9B-C94C-E463-46B2-A39EE27560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Professional, informative social media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13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11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43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12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21</a:t>
            </a:r>
          </a:p>
        </p:txBody>
      </p:sp>
    </p:spTree>
    <p:extLst>
      <p:ext uri="{BB962C8B-B14F-4D97-AF65-F5344CB8AC3E}">
        <p14:creationId xmlns:p14="http://schemas.microsoft.com/office/powerpoint/2010/main" val="161942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18443-76DA-78B3-E810-7EA14869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9" y="274638"/>
            <a:ext cx="12091131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Regarding your choice of agency, rank the factors in terms of their importance; 1 not all important to 5 Very </a:t>
            </a:r>
            <a:r>
              <a:rPr lang="en-US" sz="4400" dirty="0"/>
              <a:t>Important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063F8-EDC1-0DE2-A8E4-4DD6C13BA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2462" y="1600201"/>
            <a:ext cx="5384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Professional, Informative Website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11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41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14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29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A3F99-BED6-F031-928A-EE1C21EE1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0461" y="1600201"/>
            <a:ext cx="5459355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had the best recruiting video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28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30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28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4</a:t>
            </a:r>
          </a:p>
        </p:txBody>
      </p:sp>
    </p:spTree>
    <p:extLst>
      <p:ext uri="{BB962C8B-B14F-4D97-AF65-F5344CB8AC3E}">
        <p14:creationId xmlns:p14="http://schemas.microsoft.com/office/powerpoint/2010/main" val="1667126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3CDF-42BC-A8E5-A426-61B51F08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47" y="274638"/>
            <a:ext cx="11814837" cy="1143000"/>
          </a:xfrm>
        </p:spPr>
        <p:txBody>
          <a:bodyPr>
            <a:normAutofit fontScale="90000"/>
          </a:bodyPr>
          <a:lstStyle/>
          <a:p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Regarding your choice of agency, rank the factors in terms of their importance; 1 not all important to 5 Very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Important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A4698-39CF-3939-3AF5-993E9C58C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6898" y="1600201"/>
            <a:ext cx="53848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personal attention I received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26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43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CFBA8-9911-F8BB-8524-3773FAFA2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4400" y="1600201"/>
            <a:ext cx="580070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were the first agency to hire 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15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15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20								</a:t>
            </a:r>
          </a:p>
        </p:txBody>
      </p:sp>
    </p:spTree>
    <p:extLst>
      <p:ext uri="{BB962C8B-B14F-4D97-AF65-F5344CB8AC3E}">
        <p14:creationId xmlns:p14="http://schemas.microsoft.com/office/powerpoint/2010/main" val="1888348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00A9-F878-A69B-49DB-46C668F0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Regarding your choice of agency, rank the factors in terms of their importance; 1 not all important to 5 Very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Important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6E3E-424F-6F8E-4098-2258AE1239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Salary and benefits were comparable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21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26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29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4CEAE-22FE-8042-6204-0246E68787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On-line job sites; Zip Recruiter, etc.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18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38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15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12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18</a:t>
            </a:r>
          </a:p>
        </p:txBody>
      </p:sp>
    </p:spTree>
    <p:extLst>
      <p:ext uri="{BB962C8B-B14F-4D97-AF65-F5344CB8AC3E}">
        <p14:creationId xmlns:p14="http://schemas.microsoft.com/office/powerpoint/2010/main" val="1588651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5818-7BEC-7F2C-46B1-D8FE49B7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Regarding your choice of agency, rank the factors in terms of their importance; 1 not all important to 5 Very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Important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FEF77-1795-E24D-DF99-17706AF76C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Local advertising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40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12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9BFFC-E6FE-65ED-73FD-BAEEDA3058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Word of mouth; personal interaction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					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					10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					16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					31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					38</a:t>
            </a:r>
          </a:p>
        </p:txBody>
      </p:sp>
    </p:spTree>
    <p:extLst>
      <p:ext uri="{BB962C8B-B14F-4D97-AF65-F5344CB8AC3E}">
        <p14:creationId xmlns:p14="http://schemas.microsoft.com/office/powerpoint/2010/main" val="2383971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40F2-88B8-5984-2B72-A9CD8ABAE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Respondents Found Most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AE40-5879-FE92-9FF7-8F080C9E4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365" y="1417639"/>
            <a:ext cx="6091616" cy="470852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Professional actions of their personnel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Professional appearance of their personnel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Word of mouth; personal interaction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personal attention I received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agency’s reputation in the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Proximity of where I live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Ride along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Salary and benefits were comparable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Professional, informative website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Professional, informative social media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were the first agency to hire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On-line job sites like Zip Recruiter, etc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Local advertising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had the best recruiting video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10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CC0C2-6BA8-ED3E-07D0-34418400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long have you seriously considered a career in law enforcement?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D78F-2272-1E7F-46CF-013046E8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Since High School							22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After my time in college						12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After my time in the military					26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All my life								34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This is a recent decision						6</a:t>
            </a:r>
          </a:p>
        </p:txBody>
      </p:sp>
    </p:spTree>
    <p:extLst>
      <p:ext uri="{BB962C8B-B14F-4D97-AF65-F5344CB8AC3E}">
        <p14:creationId xmlns:p14="http://schemas.microsoft.com/office/powerpoint/2010/main" val="120055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A61B4-CE6B-571E-B62F-20A03690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were your most important expectations from your agency of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A3C6A-5D15-2A33-F191-1FA2E30A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Supportive of me and my career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Professionalism and high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Family atmosphere, close to peers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a difference in the community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Fun, excitement rather than the routine</a:t>
            </a:r>
          </a:p>
        </p:txBody>
      </p:sp>
    </p:spTree>
    <p:extLst>
      <p:ext uri="{BB962C8B-B14F-4D97-AF65-F5344CB8AC3E}">
        <p14:creationId xmlns:p14="http://schemas.microsoft.com/office/powerpoint/2010/main" val="2470924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051A2-4F5F-E7D3-407C-1DF5AB84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Best Describes Your Current View of Law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57AFA-7B27-D40C-2A9C-EDB61EE00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calling I plan to follow						41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professional field							29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It is a steady job							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job until a better one is available				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Make a difference, help others					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Other									6</a:t>
            </a:r>
          </a:p>
        </p:txBody>
      </p:sp>
    </p:spTree>
    <p:extLst>
      <p:ext uri="{BB962C8B-B14F-4D97-AF65-F5344CB8AC3E}">
        <p14:creationId xmlns:p14="http://schemas.microsoft.com/office/powerpoint/2010/main" val="423363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6A4C3-AB6B-94C0-14D1-CD5FB313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in the state of Georgia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BFFED-26F3-2ADA-D6D3-F3EF2F5C2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Beach, Prine, and Wilkie are currently involved in a statewide study to identify why prospective officers choose a particular agency.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initial results are in; the study continues but we can draw some inferences from the existing data.</a:t>
            </a:r>
          </a:p>
        </p:txBody>
      </p:sp>
    </p:spTree>
    <p:extLst>
      <p:ext uri="{BB962C8B-B14F-4D97-AF65-F5344CB8AC3E}">
        <p14:creationId xmlns:p14="http://schemas.microsoft.com/office/powerpoint/2010/main" val="201782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17DA-C37F-169B-7BC5-DE274BC7C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satisfied were you with the overall application and selection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DA82A-0F2B-82A3-DA92-C96EE3885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Very satisfied								68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Somewhat satisfied							30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Not satisfied								2</a:t>
            </a:r>
          </a:p>
        </p:txBody>
      </p:sp>
    </p:spTree>
    <p:extLst>
      <p:ext uri="{BB962C8B-B14F-4D97-AF65-F5344CB8AC3E}">
        <p14:creationId xmlns:p14="http://schemas.microsoft.com/office/powerpoint/2010/main" val="361361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84CDC-8806-55E7-0C37-E53905E08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important are Pay and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1F3FD-5965-8237-1532-CCF32C7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Very Important							47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Important but not the deciding factor			42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Fair in comparison to other agencies				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Acceptable until better opportunity				1</a:t>
            </a:r>
          </a:p>
        </p:txBody>
      </p:sp>
    </p:spTree>
    <p:extLst>
      <p:ext uri="{BB962C8B-B14F-4D97-AF65-F5344CB8AC3E}">
        <p14:creationId xmlns:p14="http://schemas.microsoft.com/office/powerpoint/2010/main" val="3889334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7888D-1278-642B-2BA8-E6792EDA1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665" y="274638"/>
            <a:ext cx="1189377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When asked what can administrators do to improve the chances of attracting quality applicants, they said: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85760-E6FC-6FC4-2191-55D26FC7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Community Outreach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Department website easy to navigate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Department job/career fairs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Ride along programs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Citizen police academies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Facebook advertising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Roadside Billboards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2195267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1A8F7-D079-1A9E-DCD9-8B72024B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2B45E-7775-CB1A-43D8-F1E876104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CAF8A-6DA4-DF12-FF4F-AEE997765C71}"/>
              </a:ext>
            </a:extLst>
          </p:cNvPr>
          <p:cNvSpPr/>
          <p:nvPr/>
        </p:nvSpPr>
        <p:spPr>
          <a:xfrm rot="20409904">
            <a:off x="853001" y="2526299"/>
            <a:ext cx="101132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Questions or Comments</a:t>
            </a:r>
          </a:p>
        </p:txBody>
      </p:sp>
    </p:spTree>
    <p:extLst>
      <p:ext uri="{BB962C8B-B14F-4D97-AF65-F5344CB8AC3E}">
        <p14:creationId xmlns:p14="http://schemas.microsoft.com/office/powerpoint/2010/main" val="347695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B996-E58D-D90E-357E-ED790008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Recruiting in the state of Georgia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276D-4601-6D0F-D79A-98693A23A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 2023 a questionnaire was distributed to basic training cadet in the state training system.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77 surveys were completed entirely and became the initial data set, after all incomplete surveys were discarded.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study reveals some basic insight to the preferences of those officers currently being recruited to become law enforcement officers.</a:t>
            </a:r>
          </a:p>
        </p:txBody>
      </p:sp>
    </p:spTree>
    <p:extLst>
      <p:ext uri="{BB962C8B-B14F-4D97-AF65-F5344CB8AC3E}">
        <p14:creationId xmlns:p14="http://schemas.microsoft.com/office/powerpoint/2010/main" val="306794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F34E2-FC59-A30C-E284-AEE464D29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A1E74-5B47-C270-24AB-DB8D348669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Gender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Male          87%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Female      13%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BAA343-A8F6-670C-58FB-6D21477CF4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Race or Ethnicity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White                          62%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Black                            17%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Asian                            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Hispanic/Latino          13%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Pacific Islander            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American Indian          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Bi-racial                         5%</a:t>
            </a:r>
          </a:p>
          <a:p>
            <a:pPr marL="457200" lvl="1" indent="0">
              <a:buNone/>
            </a:pPr>
            <a:r>
              <a:rPr lang="en-US" dirty="0"/>
              <a:t>**rounding process accounts for the total being less than 100%</a:t>
            </a:r>
          </a:p>
        </p:txBody>
      </p:sp>
    </p:spTree>
    <p:extLst>
      <p:ext uri="{BB962C8B-B14F-4D97-AF65-F5344CB8AC3E}">
        <p14:creationId xmlns:p14="http://schemas.microsoft.com/office/powerpoint/2010/main" val="205417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CF4E-B22C-9806-EED8-0D3BB1E9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328D1-3DE8-D409-CA09-1DAD0964D9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Age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21-25			53%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26-30			20%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31-35			14%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36-45			5%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46-55			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Over 55			5%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4C1C2-84C9-A755-8E61-BAFB538380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Education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High School or GED		32%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Some college			34%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Associate Degree		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Bachelors Degree		25%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Masters Degree			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Post-graduate Degree		1%</a:t>
            </a:r>
          </a:p>
        </p:txBody>
      </p:sp>
    </p:spTree>
    <p:extLst>
      <p:ext uri="{BB962C8B-B14F-4D97-AF65-F5344CB8AC3E}">
        <p14:creationId xmlns:p14="http://schemas.microsoft.com/office/powerpoint/2010/main" val="78707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824D-5D5A-E835-33E5-8AD67D25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AA32C-6CA7-A9E3-68CA-5B86EA309D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Military Service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Yes				39%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No				51%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Reserve/National Guard	10%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2FB9BD-979A-D125-8E73-6E1C9E4F1F1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Sponsoring Agency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Municipal PD			60%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County PD			14%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Sheriff’s Office			21%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State Agency			5%</a:t>
            </a:r>
          </a:p>
        </p:txBody>
      </p:sp>
    </p:spTree>
    <p:extLst>
      <p:ext uri="{BB962C8B-B14F-4D97-AF65-F5344CB8AC3E}">
        <p14:creationId xmlns:p14="http://schemas.microsoft.com/office/powerpoint/2010/main" val="158510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5EBBF-BEB6-6087-3240-705CBA6E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D73E7-5B10-1314-B664-6233EC0502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Agency Size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1-10				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11-20				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21-50				26%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51-100				20%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101-150				14%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151-200				5%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Greater than 200		22%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Unknown by respondent	10%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7A5A5-0BD6-3622-2EC9-53A6588CE5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Previous Interactions with Police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Relative or Close friend		39%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Minor Traffic Violations		31%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Officer aided a Victim		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Officer Assistance		2%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No previous contact		12%</a:t>
            </a:r>
          </a:p>
        </p:txBody>
      </p:sp>
    </p:spTree>
    <p:extLst>
      <p:ext uri="{BB962C8B-B14F-4D97-AF65-F5344CB8AC3E}">
        <p14:creationId xmlns:p14="http://schemas.microsoft.com/office/powerpoint/2010/main" val="24286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E5505-0A5F-74FB-CE50-779C8E96D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9F9D9-901F-62C3-A402-066EA13238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Overall Experiences with Police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Very Positive			31%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Mostly Positive			32%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Neutral				29%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Negative			6%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Very Negative			0%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F178D-BBAF-3C0B-0AEF-24ACD741C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Effect of Prior Interactions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Very Important			27%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Somewhat Important		25%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Neutral				29%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Not Important			9%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Not Important at all		10%</a:t>
            </a:r>
          </a:p>
        </p:txBody>
      </p:sp>
    </p:spTree>
    <p:extLst>
      <p:ext uri="{BB962C8B-B14F-4D97-AF65-F5344CB8AC3E}">
        <p14:creationId xmlns:p14="http://schemas.microsoft.com/office/powerpoint/2010/main" val="98110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B7E44-F46F-21E9-5284-7569DF45E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4291" y="124990"/>
            <a:ext cx="12380582" cy="1341997"/>
          </a:xfrm>
        </p:spPr>
        <p:txBody>
          <a:bodyPr>
            <a:normAutofit/>
          </a:bodyPr>
          <a:lstStyle/>
          <a:p>
            <a:r>
              <a:rPr lang="en-US" sz="3600" dirty="0"/>
              <a:t>Regarding your choice of agency, rank the factors in terms of their importance; 1 not all important to 5 Very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18E47-58E1-88F0-3C8C-1470D0B3A2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agencies reputation in the community.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1				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2				7%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3				25%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4				20%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5				48%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F2EC2-FEB3-1553-D889-B5EAA7B41A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Proximity to where I live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1				6%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2				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3				24%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4				30%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/>
              <a:t>5				37%</a:t>
            </a:r>
          </a:p>
        </p:txBody>
      </p:sp>
    </p:spTree>
    <p:extLst>
      <p:ext uri="{BB962C8B-B14F-4D97-AF65-F5344CB8AC3E}">
        <p14:creationId xmlns:p14="http://schemas.microsoft.com/office/powerpoint/2010/main" val="269725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stitutional Law Hall" id="{0B3F0DFE-6908-4CE8-B265-C325294EB284}" vid="{B7E54603-76E1-4E2D-92CA-4EEEED2AD9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1648</Words>
  <Application>Microsoft Office PowerPoint</Application>
  <PresentationFormat>Widescreen</PresentationFormat>
  <Paragraphs>225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</vt:lpstr>
      <vt:lpstr>1_Office Theme</vt:lpstr>
      <vt:lpstr>Law Enforcement Recruiting in Georgia</vt:lpstr>
      <vt:lpstr>Recruiting in the state of Georgia</vt:lpstr>
      <vt:lpstr>Recruiting in the state of Georgia</vt:lpstr>
      <vt:lpstr>Survey Results</vt:lpstr>
      <vt:lpstr>Survey Results</vt:lpstr>
      <vt:lpstr>Survey Results</vt:lpstr>
      <vt:lpstr>Survey Results</vt:lpstr>
      <vt:lpstr>Survey Results</vt:lpstr>
      <vt:lpstr>Regarding your choice of agency, rank the factors in terms of their importance; 1 not all important to 5 Very Important</vt:lpstr>
      <vt:lpstr>Regarding your choice of agency, rank the factors in terms of their importance; 1 not all important to 5 Very Important</vt:lpstr>
      <vt:lpstr>Regarding your choice of agency, rank the factors in terms of their importance; 1 not all important to 5 Very Important</vt:lpstr>
      <vt:lpstr>Regarding your choice of agency, rank the factors in terms of their importance; 1 not all important to 5 Very Important</vt:lpstr>
      <vt:lpstr>Regarding your choice of agency, rank the factors in terms of their importance; 1 not all important to 5 Very Important</vt:lpstr>
      <vt:lpstr>Regarding your choice of agency, rank the factors in terms of their importance; 1 not all important to 5 Very Important</vt:lpstr>
      <vt:lpstr>Regarding your choice of agency, rank the factors in terms of their importance; 1 not all important to 5 Very Important</vt:lpstr>
      <vt:lpstr>Respondents Found Most Important</vt:lpstr>
      <vt:lpstr>How long have you seriously considered a career in law enforcement?</vt:lpstr>
      <vt:lpstr>What were your most important expectations from your agency of choice</vt:lpstr>
      <vt:lpstr>Which Best Describes Your Current View of Law Enforcement</vt:lpstr>
      <vt:lpstr>How satisfied were you with the overall application and selection process</vt:lpstr>
      <vt:lpstr>How important are Pay and Benefits?</vt:lpstr>
      <vt:lpstr>When asked what can administrators do to improve the chances of attracting quality applicants, they said: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Enforcement Recruiting</dc:title>
  <dc:creator>Butch Beach</dc:creator>
  <cp:lastModifiedBy>Butch Beach</cp:lastModifiedBy>
  <cp:revision>3</cp:revision>
  <dcterms:created xsi:type="dcterms:W3CDTF">2023-09-08T15:18:08Z</dcterms:created>
  <dcterms:modified xsi:type="dcterms:W3CDTF">2023-10-04T01:47:49Z</dcterms:modified>
</cp:coreProperties>
</file>