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60" r:id="rId4"/>
    <p:sldId id="278" r:id="rId5"/>
    <p:sldId id="275" r:id="rId6"/>
    <p:sldId id="269" r:id="rId7"/>
    <p:sldId id="307" r:id="rId8"/>
    <p:sldId id="297" r:id="rId9"/>
    <p:sldId id="287" r:id="rId10"/>
    <p:sldId id="310" r:id="rId11"/>
    <p:sldId id="289" r:id="rId12"/>
    <p:sldId id="290" r:id="rId13"/>
    <p:sldId id="291" r:id="rId14"/>
    <p:sldId id="294" r:id="rId15"/>
    <p:sldId id="305" r:id="rId16"/>
    <p:sldId id="302" r:id="rId17"/>
    <p:sldId id="295" r:id="rId18"/>
    <p:sldId id="285" r:id="rId19"/>
    <p:sldId id="304" r:id="rId20"/>
    <p:sldId id="264" r:id="rId21"/>
    <p:sldId id="284" r:id="rId22"/>
    <p:sldId id="282" r:id="rId23"/>
    <p:sldId id="267" r:id="rId24"/>
    <p:sldId id="270" r:id="rId25"/>
    <p:sldId id="268" r:id="rId26"/>
    <p:sldId id="308" r:id="rId27"/>
    <p:sldId id="309" r:id="rId28"/>
    <p:sldId id="303" r:id="rId29"/>
    <p:sldId id="306" r:id="rId30"/>
    <p:sldId id="259" r:id="rId31"/>
    <p:sldId id="299" r:id="rId32"/>
    <p:sldId id="3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04"/>
  </p:normalViewPr>
  <p:slideViewPr>
    <p:cSldViewPr snapToGrid="0">
      <p:cViewPr varScale="1">
        <p:scale>
          <a:sx n="96" d="100"/>
          <a:sy n="96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279F8E-DE03-457B-A755-7E6BB180ACB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37020D-AF6E-469A-A051-446F5C432149}">
      <dgm:prSet/>
      <dgm:spPr/>
      <dgm:t>
        <a:bodyPr/>
        <a:lstStyle/>
        <a:p>
          <a:r>
            <a:rPr lang="en-US"/>
            <a:t>Law Enforcement/Police</a:t>
          </a:r>
        </a:p>
      </dgm:t>
    </dgm:pt>
    <dgm:pt modelId="{213EBC5B-E6AB-4034-9C22-D672D205DF8D}" type="parTrans" cxnId="{CD76DE34-251E-4B04-9F3E-A34CC70EB821}">
      <dgm:prSet/>
      <dgm:spPr/>
      <dgm:t>
        <a:bodyPr/>
        <a:lstStyle/>
        <a:p>
          <a:endParaRPr lang="en-US"/>
        </a:p>
      </dgm:t>
    </dgm:pt>
    <dgm:pt modelId="{9C6FE93C-7459-4603-8735-52ADEC4E1225}" type="sibTrans" cxnId="{CD76DE34-251E-4B04-9F3E-A34CC70EB821}">
      <dgm:prSet/>
      <dgm:spPr/>
      <dgm:t>
        <a:bodyPr/>
        <a:lstStyle/>
        <a:p>
          <a:endParaRPr lang="en-US"/>
        </a:p>
      </dgm:t>
    </dgm:pt>
    <dgm:pt modelId="{ADDEB5DF-F9B8-41D9-A892-D7BC8B289247}">
      <dgm:prSet/>
      <dgm:spPr/>
      <dgm:t>
        <a:bodyPr/>
        <a:lstStyle/>
        <a:p>
          <a:r>
            <a:rPr lang="en-US" dirty="0"/>
            <a:t>Corrections</a:t>
          </a:r>
        </a:p>
      </dgm:t>
    </dgm:pt>
    <dgm:pt modelId="{84FF6056-C065-449F-BCD1-33C1441E6221}" type="parTrans" cxnId="{BAECDFE8-0739-486C-8EFD-62385BB9A6E1}">
      <dgm:prSet/>
      <dgm:spPr/>
      <dgm:t>
        <a:bodyPr/>
        <a:lstStyle/>
        <a:p>
          <a:endParaRPr lang="en-US"/>
        </a:p>
      </dgm:t>
    </dgm:pt>
    <dgm:pt modelId="{AE98247A-5F25-4BD0-825C-2F4B7422FFE3}" type="sibTrans" cxnId="{BAECDFE8-0739-486C-8EFD-62385BB9A6E1}">
      <dgm:prSet/>
      <dgm:spPr/>
      <dgm:t>
        <a:bodyPr/>
        <a:lstStyle/>
        <a:p>
          <a:endParaRPr lang="en-US"/>
        </a:p>
      </dgm:t>
    </dgm:pt>
    <dgm:pt modelId="{6398473D-D0B5-45CF-BFA4-399349CFF374}">
      <dgm:prSet/>
      <dgm:spPr/>
      <dgm:t>
        <a:bodyPr/>
        <a:lstStyle/>
        <a:p>
          <a:r>
            <a:rPr lang="en-US" dirty="0"/>
            <a:t>Courts</a:t>
          </a:r>
        </a:p>
      </dgm:t>
    </dgm:pt>
    <dgm:pt modelId="{EE8EE422-79A3-44C6-BB96-59B23618205C}" type="parTrans" cxnId="{5440C273-690C-4CAB-A0C3-418173B9FE09}">
      <dgm:prSet/>
      <dgm:spPr/>
      <dgm:t>
        <a:bodyPr/>
        <a:lstStyle/>
        <a:p>
          <a:endParaRPr lang="en-US"/>
        </a:p>
      </dgm:t>
    </dgm:pt>
    <dgm:pt modelId="{C55CB3CB-DD82-40A4-A2DA-79EE7F34E766}" type="sibTrans" cxnId="{5440C273-690C-4CAB-A0C3-418173B9FE09}">
      <dgm:prSet/>
      <dgm:spPr/>
      <dgm:t>
        <a:bodyPr/>
        <a:lstStyle/>
        <a:p>
          <a:endParaRPr lang="en-US"/>
        </a:p>
      </dgm:t>
    </dgm:pt>
    <dgm:pt modelId="{C464D350-990E-684D-9057-3618DA8C1CBF}" type="pres">
      <dgm:prSet presAssocID="{5E279F8E-DE03-457B-A755-7E6BB180AC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FDA1E9-4884-2C42-A09B-764D2246DA24}" type="pres">
      <dgm:prSet presAssocID="{3837020D-AF6E-469A-A051-446F5C432149}" presName="hierRoot1" presStyleCnt="0"/>
      <dgm:spPr/>
    </dgm:pt>
    <dgm:pt modelId="{68F6456F-E826-BD4F-BAD4-C60918157129}" type="pres">
      <dgm:prSet presAssocID="{3837020D-AF6E-469A-A051-446F5C432149}" presName="composite" presStyleCnt="0"/>
      <dgm:spPr/>
    </dgm:pt>
    <dgm:pt modelId="{B1EA33D6-54FF-044B-B5D2-D1611CB2A7B1}" type="pres">
      <dgm:prSet presAssocID="{3837020D-AF6E-469A-A051-446F5C432149}" presName="background" presStyleLbl="node0" presStyleIdx="0" presStyleCnt="3"/>
      <dgm:spPr/>
    </dgm:pt>
    <dgm:pt modelId="{E19D470E-A41D-AF46-BC3C-4B99BB9BE789}" type="pres">
      <dgm:prSet presAssocID="{3837020D-AF6E-469A-A051-446F5C432149}" presName="text" presStyleLbl="fgAcc0" presStyleIdx="0" presStyleCnt="3">
        <dgm:presLayoutVars>
          <dgm:chPref val="3"/>
        </dgm:presLayoutVars>
      </dgm:prSet>
      <dgm:spPr/>
    </dgm:pt>
    <dgm:pt modelId="{17A4E527-0175-E445-A1DF-E9EE83846333}" type="pres">
      <dgm:prSet presAssocID="{3837020D-AF6E-469A-A051-446F5C432149}" presName="hierChild2" presStyleCnt="0"/>
      <dgm:spPr/>
    </dgm:pt>
    <dgm:pt modelId="{30613AB9-159A-9749-BB7A-B916AD56BDE0}" type="pres">
      <dgm:prSet presAssocID="{ADDEB5DF-F9B8-41D9-A892-D7BC8B289247}" presName="hierRoot1" presStyleCnt="0"/>
      <dgm:spPr/>
    </dgm:pt>
    <dgm:pt modelId="{001DC6B4-2845-E144-AB9A-32105A1A52EA}" type="pres">
      <dgm:prSet presAssocID="{ADDEB5DF-F9B8-41D9-A892-D7BC8B289247}" presName="composite" presStyleCnt="0"/>
      <dgm:spPr/>
    </dgm:pt>
    <dgm:pt modelId="{49E4CAB1-7B56-2347-8A6A-1779322D16ED}" type="pres">
      <dgm:prSet presAssocID="{ADDEB5DF-F9B8-41D9-A892-D7BC8B289247}" presName="background" presStyleLbl="node0" presStyleIdx="1" presStyleCnt="3"/>
      <dgm:spPr/>
    </dgm:pt>
    <dgm:pt modelId="{53A9CE1A-5960-7846-967D-F4637917634C}" type="pres">
      <dgm:prSet presAssocID="{ADDEB5DF-F9B8-41D9-A892-D7BC8B289247}" presName="text" presStyleLbl="fgAcc0" presStyleIdx="1" presStyleCnt="3">
        <dgm:presLayoutVars>
          <dgm:chPref val="3"/>
        </dgm:presLayoutVars>
      </dgm:prSet>
      <dgm:spPr/>
    </dgm:pt>
    <dgm:pt modelId="{CFECEFC7-5364-4E4F-B766-D034B93F2B25}" type="pres">
      <dgm:prSet presAssocID="{ADDEB5DF-F9B8-41D9-A892-D7BC8B289247}" presName="hierChild2" presStyleCnt="0"/>
      <dgm:spPr/>
    </dgm:pt>
    <dgm:pt modelId="{7F51C95F-2A55-C349-AF86-82A6B7BA903C}" type="pres">
      <dgm:prSet presAssocID="{6398473D-D0B5-45CF-BFA4-399349CFF374}" presName="hierRoot1" presStyleCnt="0"/>
      <dgm:spPr/>
    </dgm:pt>
    <dgm:pt modelId="{5F243DF3-E59B-EF4C-A68A-20913300820D}" type="pres">
      <dgm:prSet presAssocID="{6398473D-D0B5-45CF-BFA4-399349CFF374}" presName="composite" presStyleCnt="0"/>
      <dgm:spPr/>
    </dgm:pt>
    <dgm:pt modelId="{0BF875C1-0ABC-7446-BEA9-FBAE02ADF361}" type="pres">
      <dgm:prSet presAssocID="{6398473D-D0B5-45CF-BFA4-399349CFF374}" presName="background" presStyleLbl="node0" presStyleIdx="2" presStyleCnt="3"/>
      <dgm:spPr/>
    </dgm:pt>
    <dgm:pt modelId="{9693A08D-D820-6941-8879-A0A93852B64F}" type="pres">
      <dgm:prSet presAssocID="{6398473D-D0B5-45CF-BFA4-399349CFF374}" presName="text" presStyleLbl="fgAcc0" presStyleIdx="2" presStyleCnt="3">
        <dgm:presLayoutVars>
          <dgm:chPref val="3"/>
        </dgm:presLayoutVars>
      </dgm:prSet>
      <dgm:spPr/>
    </dgm:pt>
    <dgm:pt modelId="{FF4784DC-0C53-E444-8938-33B072AAC936}" type="pres">
      <dgm:prSet presAssocID="{6398473D-D0B5-45CF-BFA4-399349CFF374}" presName="hierChild2" presStyleCnt="0"/>
      <dgm:spPr/>
    </dgm:pt>
  </dgm:ptLst>
  <dgm:cxnLst>
    <dgm:cxn modelId="{F7DA2021-CFDC-FA46-B8AB-43AE9F7DECFB}" type="presOf" srcId="{5E279F8E-DE03-457B-A755-7E6BB180ACBD}" destId="{C464D350-990E-684D-9057-3618DA8C1CBF}" srcOrd="0" destOrd="0" presId="urn:microsoft.com/office/officeart/2005/8/layout/hierarchy1"/>
    <dgm:cxn modelId="{CD76DE34-251E-4B04-9F3E-A34CC70EB821}" srcId="{5E279F8E-DE03-457B-A755-7E6BB180ACBD}" destId="{3837020D-AF6E-469A-A051-446F5C432149}" srcOrd="0" destOrd="0" parTransId="{213EBC5B-E6AB-4034-9C22-D672D205DF8D}" sibTransId="{9C6FE93C-7459-4603-8735-52ADEC4E1225}"/>
    <dgm:cxn modelId="{5440C273-690C-4CAB-A0C3-418173B9FE09}" srcId="{5E279F8E-DE03-457B-A755-7E6BB180ACBD}" destId="{6398473D-D0B5-45CF-BFA4-399349CFF374}" srcOrd="2" destOrd="0" parTransId="{EE8EE422-79A3-44C6-BB96-59B23618205C}" sibTransId="{C55CB3CB-DD82-40A4-A2DA-79EE7F34E766}"/>
    <dgm:cxn modelId="{9C93A7CE-4194-B443-8B17-DD7ADD595D92}" type="presOf" srcId="{ADDEB5DF-F9B8-41D9-A892-D7BC8B289247}" destId="{53A9CE1A-5960-7846-967D-F4637917634C}" srcOrd="0" destOrd="0" presId="urn:microsoft.com/office/officeart/2005/8/layout/hierarchy1"/>
    <dgm:cxn modelId="{264F01DE-5015-1E49-A6D2-C376BA8BEC31}" type="presOf" srcId="{3837020D-AF6E-469A-A051-446F5C432149}" destId="{E19D470E-A41D-AF46-BC3C-4B99BB9BE789}" srcOrd="0" destOrd="0" presId="urn:microsoft.com/office/officeart/2005/8/layout/hierarchy1"/>
    <dgm:cxn modelId="{BAECDFE8-0739-486C-8EFD-62385BB9A6E1}" srcId="{5E279F8E-DE03-457B-A755-7E6BB180ACBD}" destId="{ADDEB5DF-F9B8-41D9-A892-D7BC8B289247}" srcOrd="1" destOrd="0" parTransId="{84FF6056-C065-449F-BCD1-33C1441E6221}" sibTransId="{AE98247A-5F25-4BD0-825C-2F4B7422FFE3}"/>
    <dgm:cxn modelId="{B9588CFC-46C1-F146-AD4B-AC904297A2E9}" type="presOf" srcId="{6398473D-D0B5-45CF-BFA4-399349CFF374}" destId="{9693A08D-D820-6941-8879-A0A93852B64F}" srcOrd="0" destOrd="0" presId="urn:microsoft.com/office/officeart/2005/8/layout/hierarchy1"/>
    <dgm:cxn modelId="{6EFB6DC0-1700-3D45-91CF-7D423216B028}" type="presParOf" srcId="{C464D350-990E-684D-9057-3618DA8C1CBF}" destId="{F7FDA1E9-4884-2C42-A09B-764D2246DA24}" srcOrd="0" destOrd="0" presId="urn:microsoft.com/office/officeart/2005/8/layout/hierarchy1"/>
    <dgm:cxn modelId="{140E943B-149A-7946-8ED4-B7F7F844CC0F}" type="presParOf" srcId="{F7FDA1E9-4884-2C42-A09B-764D2246DA24}" destId="{68F6456F-E826-BD4F-BAD4-C60918157129}" srcOrd="0" destOrd="0" presId="urn:microsoft.com/office/officeart/2005/8/layout/hierarchy1"/>
    <dgm:cxn modelId="{FADC90EC-491A-EA4D-8F0E-8B998DE31036}" type="presParOf" srcId="{68F6456F-E826-BD4F-BAD4-C60918157129}" destId="{B1EA33D6-54FF-044B-B5D2-D1611CB2A7B1}" srcOrd="0" destOrd="0" presId="urn:microsoft.com/office/officeart/2005/8/layout/hierarchy1"/>
    <dgm:cxn modelId="{40C8EA14-B1B6-8443-84F7-127A7306513C}" type="presParOf" srcId="{68F6456F-E826-BD4F-BAD4-C60918157129}" destId="{E19D470E-A41D-AF46-BC3C-4B99BB9BE789}" srcOrd="1" destOrd="0" presId="urn:microsoft.com/office/officeart/2005/8/layout/hierarchy1"/>
    <dgm:cxn modelId="{09C9A59E-0DBC-0B43-8E79-CEF617FE54D5}" type="presParOf" srcId="{F7FDA1E9-4884-2C42-A09B-764D2246DA24}" destId="{17A4E527-0175-E445-A1DF-E9EE83846333}" srcOrd="1" destOrd="0" presId="urn:microsoft.com/office/officeart/2005/8/layout/hierarchy1"/>
    <dgm:cxn modelId="{34AA1606-F478-294A-B0E2-123841C74D00}" type="presParOf" srcId="{C464D350-990E-684D-9057-3618DA8C1CBF}" destId="{30613AB9-159A-9749-BB7A-B916AD56BDE0}" srcOrd="1" destOrd="0" presId="urn:microsoft.com/office/officeart/2005/8/layout/hierarchy1"/>
    <dgm:cxn modelId="{5757E46E-3AA6-514F-8146-BC564790451B}" type="presParOf" srcId="{30613AB9-159A-9749-BB7A-B916AD56BDE0}" destId="{001DC6B4-2845-E144-AB9A-32105A1A52EA}" srcOrd="0" destOrd="0" presId="urn:microsoft.com/office/officeart/2005/8/layout/hierarchy1"/>
    <dgm:cxn modelId="{32D45298-E661-C04C-AB73-5A6B8383ACF7}" type="presParOf" srcId="{001DC6B4-2845-E144-AB9A-32105A1A52EA}" destId="{49E4CAB1-7B56-2347-8A6A-1779322D16ED}" srcOrd="0" destOrd="0" presId="urn:microsoft.com/office/officeart/2005/8/layout/hierarchy1"/>
    <dgm:cxn modelId="{6722329C-26C9-8540-94F2-B61514E5DF2A}" type="presParOf" srcId="{001DC6B4-2845-E144-AB9A-32105A1A52EA}" destId="{53A9CE1A-5960-7846-967D-F4637917634C}" srcOrd="1" destOrd="0" presId="urn:microsoft.com/office/officeart/2005/8/layout/hierarchy1"/>
    <dgm:cxn modelId="{4A4557E9-BB0B-6C46-AD4E-503B6E1B8944}" type="presParOf" srcId="{30613AB9-159A-9749-BB7A-B916AD56BDE0}" destId="{CFECEFC7-5364-4E4F-B766-D034B93F2B25}" srcOrd="1" destOrd="0" presId="urn:microsoft.com/office/officeart/2005/8/layout/hierarchy1"/>
    <dgm:cxn modelId="{93D12587-6CED-924A-BBAA-593E7C553960}" type="presParOf" srcId="{C464D350-990E-684D-9057-3618DA8C1CBF}" destId="{7F51C95F-2A55-C349-AF86-82A6B7BA903C}" srcOrd="2" destOrd="0" presId="urn:microsoft.com/office/officeart/2005/8/layout/hierarchy1"/>
    <dgm:cxn modelId="{8A51ABF3-ABCA-844A-B2A8-C06D46837FCB}" type="presParOf" srcId="{7F51C95F-2A55-C349-AF86-82A6B7BA903C}" destId="{5F243DF3-E59B-EF4C-A68A-20913300820D}" srcOrd="0" destOrd="0" presId="urn:microsoft.com/office/officeart/2005/8/layout/hierarchy1"/>
    <dgm:cxn modelId="{D0662FE9-25CE-F142-8108-54B92A2AB3A5}" type="presParOf" srcId="{5F243DF3-E59B-EF4C-A68A-20913300820D}" destId="{0BF875C1-0ABC-7446-BEA9-FBAE02ADF361}" srcOrd="0" destOrd="0" presId="urn:microsoft.com/office/officeart/2005/8/layout/hierarchy1"/>
    <dgm:cxn modelId="{42EF6875-2ED6-4744-AE01-D8CCF3731867}" type="presParOf" srcId="{5F243DF3-E59B-EF4C-A68A-20913300820D}" destId="{9693A08D-D820-6941-8879-A0A93852B64F}" srcOrd="1" destOrd="0" presId="urn:microsoft.com/office/officeart/2005/8/layout/hierarchy1"/>
    <dgm:cxn modelId="{887DD05C-67B4-2149-9C6C-AD06D82A8429}" type="presParOf" srcId="{7F51C95F-2A55-C349-AF86-82A6B7BA903C}" destId="{FF4784DC-0C53-E444-8938-33B072AAC93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279F8E-DE03-457B-A755-7E6BB180ACB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64D350-990E-684D-9057-3618DA8C1CBF}" type="pres">
      <dgm:prSet presAssocID="{5E279F8E-DE03-457B-A755-7E6BB180AC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2D2F92B4-F3A8-B24E-A86F-D0B90426E22F}" type="presOf" srcId="{5E279F8E-DE03-457B-A755-7E6BB180ACBD}" destId="{C464D350-990E-684D-9057-3618DA8C1CBF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279F8E-DE03-457B-A755-7E6BB180ACB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64D350-990E-684D-9057-3618DA8C1CBF}" type="pres">
      <dgm:prSet presAssocID="{5E279F8E-DE03-457B-A755-7E6BB180AC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2D2F92B4-F3A8-B24E-A86F-D0B90426E22F}" type="presOf" srcId="{5E279F8E-DE03-457B-A755-7E6BB180ACBD}" destId="{C464D350-990E-684D-9057-3618DA8C1CBF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A33D6-54FF-044B-B5D2-D1611CB2A7B1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D470E-A41D-AF46-BC3C-4B99BB9BE789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Law Enforcement/Police</a:t>
          </a:r>
        </a:p>
      </dsp:txBody>
      <dsp:txXfrm>
        <a:off x="383617" y="1447754"/>
        <a:ext cx="2847502" cy="1768010"/>
      </dsp:txXfrm>
    </dsp:sp>
    <dsp:sp modelId="{49E4CAB1-7B56-2347-8A6A-1779322D16ED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A9CE1A-5960-7846-967D-F4637917634C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Corrections</a:t>
          </a:r>
        </a:p>
      </dsp:txBody>
      <dsp:txXfrm>
        <a:off x="3998355" y="1447754"/>
        <a:ext cx="2847502" cy="1768010"/>
      </dsp:txXfrm>
    </dsp:sp>
    <dsp:sp modelId="{0BF875C1-0ABC-7446-BEA9-FBAE02ADF361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3A08D-D820-6941-8879-A0A93852B64F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Courts</a:t>
          </a:r>
        </a:p>
      </dsp:txBody>
      <dsp:txXfrm>
        <a:off x="7613092" y="1447754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4T02:36:16.7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1475 276,'-53'-11,"10"3,18 8,0 0,4 0,-9 0,9 0,-4 0,0 0,4 0,-4-5,6 4,-1-3,0 4,1 0,-1 0,1 0,4 0,-3 0,-1 4,4-3,-3 7,0-7,3 3,-4 0,0-3,4 7,-4-2,-1-1,0 4,1-8,-1 8,5-8,-3 8,8-4,-9 4,4-3,-4 2,-1-2,5 3,-3 1,3-1,-4 6,-1-9,6 7,-5-8,9 0,-8 4,3-4,1 4,-4-4,8 4,-13 4,7-1,-7 10,3-11,0 8,1-4,-1 0,1 4,-1-4,0 5,1-1,-1-4,1 4,4-9,1 9,9-4,-4 0,-5 12,7-15,-11 15,13-12,-5 5,0 0,5-1,-4 1,8-1,-8 1,4-1,-1 1,-2 0,7-1,-8 10,8-8,-3 8,-1-10,4 1,-8-1,8 1,-3 0,4 5,0-4,0 3,0-4,0 0,0-1,0 10,-5-2,4 2,-4-4,5-5,0-1,0 1,0 0,0-1,0 1,0-1,0 1,0 5,0-4,0-1,0-1,0-4,0 4,0 1,0-1,0 1,0 0,0-1,0 1,0-1,0 1,0 0,0-1,0 1,0-1,0 1,0-1,5 1,-4 0,8-1,-8 1,7-1,-2 1,-1 0,4 5,-3-4,0 4,2-6,-2 6,8 5,-7-3,6 1,-12-8,8-1,-4 1,1 5,-2-4,1 4,-4-6,7 10,-2-8,-1 8,0-10,-1-4,-3 8,3-7,0 7,-3-3,8-1,-8 1,3 0,1-1,-4 1,7-1,-6 1,6 0,-7-1,8 1,-8-1,8 1,-8 0,8 8,-8-6,7 6,-6-8,6-1,-7 1,8-1,-8 1,8 0,-8-1,8 1,-8-5,3 3,-4-3,4 4,-3-4,3 6,-4-9,4 9,-3-6,3 4,-4 1,0-1,0 1,4-5,-3 3,3-3,-4 5,0-1,5 1,-4 0,3-6,-4 5,4-4,-3 4,8 1,-8 0,8 3,-8-7,3 2,0-5,-3 1,8 4,-8-4,11 4,-6-8,7 4,-4-1,5-3,-4 3,3-4,0 1,-2-1,6 0,-7 0,8 0,-8 0,7 1,-2-1,5 1,-1 0,1-1,0 1,-1 4,1-7,-1 10,1-10,0 7,-1-4,1 0,-1-1,-4-3,-1 2,-1 1,6 2,1 2,3-3,-8-1,4 1,-4-5,4 4,1-4,-5 1,3 3,-3-8,5 7,5-2,-4 0,4 3,-6-8,1 3,-1 1,1-4,-5 7,7-7,-10 3,10-4,-7 4,5 2,-1-1,1 0,-5-1,2-3,2 3,1-4,4 0,-5 0,1 0,5 4,-4-2,4 2,-6-4,1 5,0-4,-1 3,1-4,-1 4,1-3,0 4,4-5,-3 0,4 0,-5 4,0-3,-1 4,1-5,8 0,-11 0,6 0,-6 4,-5-3,15 7,-10-6,8 2,-6-4,6 0,-4 0,9 5,-3-4,-1 4,-1-5,-6 0,-4 0,3-4,-3 3,9-3,-3-1,4 4,-5-3,-1 0,1 2,-1-2,1 4,0 0,-1-4,1 3,5-8,-4 7,12-7,-11 8,6-3,-8 4,0 0,-1 0,1 0,-1 0,1-4,0 3,-1-4,1 5,5-5,1 4,14-8,-11 8,5-4,-10 0,-3 4,4-3,-10 4,4 0,0 0,1 0,4 0,-5-5,1 4,0-8,5 8,-4-7,22 1,-14-3,15 3,-17-2,3 8,-9-3,4 4,-6-5,10 4,-8-3,8 4,-10 0,1 0,0 0,-1 0,1 0,-1 0,1 0,0 0,-1 0,1 0,-1 0,1 0,0 0,-1 0,1 0,-1 0,1 0,0-4,4-2,9 0,-5-3,8 8,-15-8,4 8,-6-3,-4 0,3 3,-4-3,9 0,-3 3,9-4,-8 5,9-5,2-1,1 0,18 1,-10 5,5 0,-9 0,-11 0,-1 0,-5 0,0 5,-1-4,1 7,8-6,-1 2,14 1,5 2,15 5,8 0,8 1,-7-6,5-1,-6-6,-6 0,3 5,-11 1,-8 1,-1-3,-8-4,8 0,14 0,10 6,7 1,-1 0,1-1,0-6,0 0,0 6,-15-5,4 10,-19-10,5 5,-18-2,-3-3,-6 3,-4-4,4 5,0-4,1 8,18-3,30 11,-7-3,20 8,-19-8,-6-2,6-1,-8-4,7 5,-5-5,13 4,-13-9,6 4,-8-1,8 2,-17 1,1 2,42 11,-34-11,1 0,33 4,1-8,0-6,-8-6,-2 5,-8-5,-1 6,1-6,-14 0,17-1,-30 2,10 5,-10 0,-2 0,12 0,0 0,8 0,1 0,8-6,0 5,-8-10,23 3,-18-5,12 6,-19-5,-19 11,-4-4,-17 0,3 0,-4-6,6 1,5-1,3 0,5 0,0-6,-6 5,5-4,2 5,-6 0,11-1,-5 1,-5 0,9 4,-11-2,0 3,-1-5,-6 5,-6-3,-1 3,-6-3,1 3,0-3,-1 8,-4-3,3 4,6-4,-2 3,12-4,-2 5,1 0,17 0,-9 0,11 0,-7 0,-6 0,13 0,-17 5,11-4,-8 9,1-9,6 9,7-3,1-1,15 5,1-4,8 6,0-6,0-1,-1-12,-20 0,-1-1,31-7,-31 5,1 0,20-4,-6 0,-9 6,-9-3,-13 9,-2-4,-5 0,0 4,5-9,43 3,-10 1,-15 3,1 0,31-3,0 10,-2-8,-16 9,6-5,-13 0,-1 0,-15-4,-2-3,-3-3,5 4,9-5,6 10,8-10,8 10,8-5,-7 6,7 6,-8-5,0 10,-8-4,26 0,-40-1,16-6,-44 0,-7-4,-2-2,-7-3,7 4,-3-8,5 6,5-7,-5 4,37-1,-12 6,22-5,-8 8,-18-7,9 8,-22-4,3 0,-12 4,1-7,0 7,-1-4,15-4,7 2,23-4,5 0,8 4,0-6,-8 1,6-1,-26-3,-2 4,-22-3,-6 5,1 0,-1 0,1 1,5-2,1-3,6-3,12-5,-3 0,18-2,-13 1,0 5,-13 2,-8 2,-6 7,-4-1,-1 0,15-8,1-6,19-5,-4 5,1 4,-13-2,4 4,-16 0,4 1,-10 6,-2 4,0-3,-2-2,2 0,1-9,-4 9,9-8,-9 7,4-7,0 3,1-5,5 1,-1-1,1 1,-1-1,1 0,0 1,-1-1,1 1,-5-1,4 0,-4 1,0-1,4 1,-4-1,4 0,1-8,-5 6,4-6,-8 8,8-4,-8 3,4-4,-6 5,6 0,-5 6,4-5,-4 4,-5-4,4-1,-4 0,5 5,-1-7,1 6,0-8,-1 10,-3-10,-2 8,0-9,-3 5,8 0,-8 1,8-1,-8 1,7-1,-7 0,4-8,-5 6,0-6,0 8,4 1,-3-1,4 1,-5-1,0 0,0 6,0-5,4 4,-3-8,3 7,-4-7,0 8,0-4,0 4,0-4,0 4,0-4,0-1,0 1,0-1,0 1,0-1,0 0,0 1,-4-6,2 4,-2-4,4 0,-5 4,4-4,-7 5,7 1,-8-1,8 1,-8-1,4-8,-5 6,0-6,5 8,0 0,1 1,3 4,-4-3,5 3,-4 1,3-4,-7 4,7-4,-7 3,7-7,-7 11,7-7,-3 0,0 7,3-11,-7 7,7-3,-8-2,8 0,-8 1,4-1,-1 1,2 4,0-4,3 5,-8-1,4-7,0 11,0-11,1 12,-1-13,0 12,-4-7,8 4,-7-5,3 4,0-3,-3 5,3 3,-4-7,4 2,-7 1,6 1,-7 4,-5-4,7 3,-11-4,11 9,-2-4,-5 0,7 3,-7-6,5 7,-2-5,1 1,0 0,1 0,3 0,-8-1,4 1,-6-1,6 1,-4-1,8 1,-4 0,0 0,4-1,-8-3,8 7,-8-6,8 6,-8 1,-1-7,3 10,-2-7,5 5,-2 3,-3-7,-1 7,4-3,-3 4,3 0,-5-4,1 3,-6-4,4 5,-9 0,3 0,1 0,1 0,5 0,1 0,-1-4,1-1,-1-5,1 4,-1-2,-8 2,6 1,-6-4,8 8,0-8,1 8,4-3,-4-1,4 4,-4-7,4 7,-3-4,-1 5,4 0,-7 0,7 0,-5-4,1 3,-1-4,0 1,1 3,-1-8,1 8,-1-3,0-1,1 4,4-3,-3 4,3-4,1 3,-4-4,4 5,-1 0,-3 0,-1-4,3 3,-2-4,5 5,-5 0,-2-4,1 3,0-3,4 4,-4 0,-1-5,1 4,-1-3,0-1,1 4,-9-3,6 0,-2-1,6-1,3 2,-5 0,1 3,-1-4,0 1,1 3,-1-3,1 4,-1-5,0 4,-8-8,6 8,-6-7,8 6,1-2,-1 0,1 3,-1-4,0 5,1 0,4-4,-9 3,-1-3,-2 4,-1 0,8 0,1 0,-1 0,0 0,1 0,-1 0,1 0,-1 0,0 0,5 0,-3 0,3 0,0 0,-3 0,3 0,-5 0,1 0,-1 0,1-4,-1 3,-5-4,4 5,-13-4,13 3,-8-3,10 4,4 0,-4 0,0 0,-1 0,-4 0,5-5,-1 4,0-3,1 4,-1 0,1-4,-1 2,0-2,-4 4,3 0,-10 0,10 4,-4-2,6 2,-1-4,5 0,-3 4,-1-3,-2 8,-2-8,3 3,1 1,-1-4,0 3,1 1,-1-4,1 7,-1-6,0 2,1 0,-1 2,1-1,-1 4,5-8,-3 3,-6 1,7-4,-6 3,10 0,3-2,-18 2,11-4,-6 4,4-3,4 3,-4-4,-1 4,1-3,-1 4,0-1,1-3,-1 8,1-4,-1 5,0-4,1-2,-1-4,1 0,-1 0,5 0,-3 0,0 4,-2-3,-4 3,4 0,-5-3,5 8,-11-3,10-1,-9 5,4-9,-1 8,2-8,6 3,-1-4,1 0,-1 5,0-4,1 3,-1-4,1 0,-1 5,0-4,1 7,-1-7,-13 9,10-5,-11 5,14-4,-5 3,-1-3,0-1,1 4,5-3,1-1,-1 4,0-8,1 3,-1 1,1-4,-1 8,0-4,1 1,-1 2,1-2,-1-1,0 4,1-8,-1 3,1 1,-10-4,8 3,-8-4,10 0,4 4,-3-3,-1 3,-1-4,-3 0,3 0,0 0,1 0,-1 0,1 0,4 0,-4 0,0-4,-1 3,-4-3,5 0,-1 3,0-4,1 5,-1 0,5 0,-3-4,-2 3,-1-4,-4 1,5 3,1-3,-1-1,-5 4,-7-3,-7-1,-1 4,3-4,-1 0,-1-2,0-4,1 5,-2-3,11 3,-4-4,18 5,-4-4,9 8,-8-4,3 1,-5-1,1-1,-1 2,0 0,1 2,-1-6,1 2,-1 1,0-4,1 8,4-3,-4-1,4 4,-4-3,-1 4,1-4,-1 2,-8-2,6 4,-6 0,8 0,1 0,-1 0,0 0,1 0,-1 0,1 0,-6 0,4 0,-10 0,10 0,-15 0,8 0,-24-5,17 4,-6-4,16 5,5 0,-5 0,4 0,-4 0,0 0,4 0,-9 0,4 0,-15 0,8 0,-8 0,15 0,-4 0,9 0,-10 0,10 0,-3 0,-1-5,4 4,-4-8,5 8,0-4,1 5,-1 0,1 0,4 0,-4 0,4 0,-4 0,-6 0,4-4,-18 3,10-3,-6 4,11 0,4 0,0 0,1 0,-1 0,1 0,-1 4,0 1,1 5,-10 0,8-4,-8 2,10-7,4 8,-4-8,5 3,-1 0,-8-3,7 3,-7-4,3 4,0-3,1 8,-1-8,1 3,-1 1,-5-4,-1 8,0-8,1 4,5-5,0 0,1 0,-9 4,6-3,-7 4,10-5,-1 0,1 0,-1 0,0 4,1-3,-1 3,1-4,-1 0,-8 0,6 0,-6 0,8 0,0 0,1 0,-1 0,1 0,-1 0,0 0,-4 0,-9-5,0 4,-11-9,-3-1,5 4,-4-7,20 13,1-8,5 8,0-4,1 5,-1-4,1 3,-1-4,0 5,-8-4,6 3,-11-3,6 4,-4 0,4 0,-3 0,9 0,-4 0,6 0,-1 0,1 0,-1 4,0-3,-8 8,6-8,-6 8,8-8,1 3,-1 0,1-2,-1 6,0-7,-5 4,4-1,-3-3,-5 8,7-8,-6 3,9-4,4 0,-4 0,4 0,0 0,-3 0,4 4,-6-3,6 3,-4-4,4 0,-1 0,-3 5,3-4,-5 3,1-4,4 4,-8-3,12 3,-11-4,7 0,-4 5,0-4,0 3,-1-4,0 0,1 0,-1 0,1 0,-1 0,0 0,1 0,-1 0,1 0,-1 0,0 0,1 0,-1 0,1 0,-1 0,0 0,1 0,-1 0,-8 0,6 0,-6 4,8-3,1 4,-1-5,0 0,1 0,4 0,-4 0,1 0,-3 0,-3-5,5 4,-1-3,1 4,-1 0,0 0,1-4,-1 3,1-4,-1 5,0 0,1-4,-1 3,1-4,-1 1,0 3,-5-8,4 8,-3-8,4 8,0-8,1 3,-1 1,1-4,-1 4,0-5,1 5,-1-4,1 3,-6-4,-2 5,-4 0,4 1,2 3,6-4,-1 5,1 0,-1 0,0-4,1 3,-9-8,6 8,-7-8,15 8,-5-7,4 6,-4-2,4 4,-4 0,4 0,0 0,-3 0,-6-4,3 3,-8-8,10 8,4-8,-4 8,5-3,-6 4,0-4,1 3,-1-3,5 0,-7 3,6-3,-3 4,-4-4,8-2,-9-3,4 3,1-2,-1 2,1 1,-1-4,0 8,1-8,-1 4,1-1,-1-2,0 7,1-8,-1 8,5-4,-2 1,-2 3,4-3,-8 0,8 3,-4-3,4-1,-4 4,4-3,-4 4,-1 0,5 0,-3 0,3 0,-5 0,1-4,4 3,-4-3,4 4,-13 0,6 0,-6 0,8 0,1 0,-1 0,1 0,4 0,-4 0,5 0,-1 0,-2 0,-2 4,4-3,-7 3,12-4,-13 0,12 0,-12 0,5 0,2 0,-2 0,5 0,-6 0,4 0,-8 0,8 0,-4 0,-1 0,1 0,-1 0,0 0,1 0,-1 0,1 0,-1 0,5 4,-7-3,10 3,-5-4,-6 0,6 4,-11-3,8 4,1-1,-1-3,0 3,1-4,4 0,-3 4,3-3,-3 3,-2-4,0 5,1-4,-1 3,1 1,-1-4,0 3,1 0,-1-3,1 4,-1-1,0-3,1 4,-1-5,1 0,-1 4,-8-3,1 8,-8-8,8 4,-3 0,4 1,-1-1,2 4,0-8,5 4,-5-1,5-3,0 4,1-1,-1-3,5 3,-3-4,-1 4,3-3,-2 3,5-4,-1 0,-5 5,0-4,0 3,4-4,-4 0,5 0,-1 0,-4 0,5 4,-5-3,4 3,-7-4,6 5,-13-4,8 7,1-6,1 2,4 0,-4-3,-1 4,1-5,-1 0,0 4,1-3,-1 4,1-5,-1 4,5-3,-3 3,4-4,-1 0,-2 0,3 0,-9 0,8 0,-3 0,5 4,-6-3,-1 12,5-11,6 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0F5B-C8EB-237A-7803-BB9E039C3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6DD53-0840-CE94-D60A-E0716FF23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CD157-EFD3-C499-B14B-D43B42F22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1897F-C22E-7713-4577-39ECD08E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1BF7D-B9AE-148C-6E33-842963F6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61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5793-81BE-D85F-42E6-40F4DEEF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5FB73-C36A-57FB-3E26-54C35EB34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C69FB-C3B1-5E87-03F3-EC5A923D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85E12-3510-BC30-8789-2B276AD8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8A268-8249-2A77-FB67-3AF00D0F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F2062-0C1E-03C1-CABB-6846B6481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0C2E5-8321-0B09-7DA5-BC0D1B4BB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F8B9D-925D-24E0-0C5B-2B05E574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E3A29-F610-5D7A-A2D9-B7F81D28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7A73-0374-7A0D-992F-BD5D517E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A211-65ED-9FE3-55DE-AE33AEA86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BBA1-306E-8BA0-AE55-DB10E42F3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16BC6-4DCF-C091-C306-1752002E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1D648-1937-0ABB-62E9-E097A13B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96386-C5EB-6ACA-BA41-C6CC9FA7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6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B1F8-15F7-49D9-EAC6-EB9C530A2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DC5FA-1377-7E2E-78A1-7FE896AB7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DAFE8-1177-D6B2-0A05-B7FECEC2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95FFC-3E4A-B14D-CE36-8825516C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1EE8A-F9F1-DFDF-9491-5A34E837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3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4F187-58C4-3EC2-2CDC-46DA867E6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34968-4E48-D41D-9712-666F98655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B2441-E156-6515-7727-11ED50252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A314F-1D74-85CD-8DDD-0B9EA073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492E7-57D1-945E-4863-EDA8A3F6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B33E1-8016-A5C4-D954-84106A5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6FC6-B02B-6D19-4257-85BDB251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35734-3ED2-EF50-C71F-80C675CB3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AD740-71AE-CAF6-DD4B-7DC60581A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03886-0CF1-41D6-5F0B-AA435ACFD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3C344-B664-A557-9072-5714F4279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AC00D-5EFD-1D49-C30E-4F053D43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19E28-8598-D2B2-CBF9-B09AD084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442AED-1CC1-BDAC-455E-425E3E9D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8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D78A-DF5A-889D-E667-B13BF05A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A99E6-F6EB-1B17-8871-DBC711B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D70B4-18AA-2F12-2D43-255DD0A53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2ACF3-4063-7226-176A-EE1C1CDB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0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2239F-3FB5-D4FC-A8AC-17A0ABE1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6C549-6433-1218-9E9D-1A23FC26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C86EA-9D26-2DBB-E68E-FBA8775A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AA50-1148-68E9-AFBE-1A26A268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8DEA-A603-E080-A5B6-983C9334D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86923-5A7A-F265-E3A6-92674767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96F23-833E-A9A8-172A-6890191C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33C4E-518C-C752-FE46-53AABEF7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08229-CD8B-C5E5-49C5-CB7D9BC4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0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3D8F-6115-EFCF-3346-B032F141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A0460-5E1B-20E9-CFA0-082094905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8C2D4-D4C3-9518-63C8-17614027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81FA4-F9A2-22FD-A918-F4FB3319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44DE6-2534-ED9C-3957-86490858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F2D5-01FC-9B2E-7E88-C99D55D3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48CFDA-D6B5-1579-37C4-C93EAB48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A99D6-378C-FC42-8638-B35ECAFAD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C2DB-4785-B16A-8AC1-234385915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380E-EF5A-4F45-A5FA-BD5DC8B1490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528DB-B7BD-9DF4-2420-26FE8E84A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57F2-B630-C561-8EE1-584540508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8C54C-60A5-6F4D-8871-D20690A09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28950-E4CC-914E-835A-7D56BA288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4955" y="552182"/>
            <a:ext cx="5998840" cy="334313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b="1"/>
              <a:t>Is the Corruption Crisis in Georgia’s Prison System Predictive of Future Challenges for Policing?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32E7FB-6BEF-25CF-D146-BCD6B4A5B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4067032"/>
            <a:ext cx="5998840" cy="2067068"/>
          </a:xfrm>
          <a:noFill/>
        </p:spPr>
        <p:txBody>
          <a:bodyPr>
            <a:normAutofit/>
          </a:bodyPr>
          <a:lstStyle/>
          <a:p>
            <a:pPr algn="l"/>
            <a:endParaRPr lang="en-US" sz="2000" dirty="0"/>
          </a:p>
          <a:p>
            <a:pPr algn="l"/>
            <a:r>
              <a:rPr lang="en-US" sz="2000" dirty="0"/>
              <a:t>Cynthia Atwood</a:t>
            </a:r>
          </a:p>
          <a:p>
            <a:pPr algn="l"/>
            <a:r>
              <a:rPr lang="en-US" sz="2000" dirty="0"/>
              <a:t>Department of Criminal Justice and Public Policy</a:t>
            </a:r>
          </a:p>
          <a:p>
            <a:pPr algn="l"/>
            <a:r>
              <a:rPr lang="en-US" sz="2000" dirty="0"/>
              <a:t>College of Coastal Georgia</a:t>
            </a:r>
          </a:p>
        </p:txBody>
      </p:sp>
      <p:pic>
        <p:nvPicPr>
          <p:cNvPr id="5" name="Picture 4" descr="Chicken wire close-up">
            <a:extLst>
              <a:ext uri="{FF2B5EF4-FFF2-40B4-BE49-F238E27FC236}">
                <a16:creationId xmlns:a16="http://schemas.microsoft.com/office/drawing/2014/main" id="{BECD3280-5BB3-F420-3B96-63D7E1F74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6" r="27536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F76C086-49EB-7209-D379-198521E7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10515600" cy="37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CD98-B210-6DA9-7884-751A4676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Correctional Officers Charged</a:t>
            </a:r>
            <a:br>
              <a:rPr lang="en-US" sz="3600" b="1" dirty="0"/>
            </a:br>
            <a:r>
              <a:rPr lang="en-US" sz="3600" b="1" dirty="0"/>
              <a:t> Autry State Prison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8F33D-6DC2-B77C-ACC9-56BF88748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Shalonda Baker, </a:t>
            </a:r>
            <a:r>
              <a:rPr lang="en-US" sz="2600" b="1" dirty="0"/>
              <a:t>33</a:t>
            </a:r>
            <a:r>
              <a:rPr lang="en-US" sz="2600" dirty="0"/>
              <a:t>, of Bainbridge, Georgia, formerly a Correctional Officer, conspiring to accept bribe payments to smuggle contraband into the prison.</a:t>
            </a:r>
          </a:p>
          <a:p>
            <a:r>
              <a:rPr lang="en-US" sz="2600" dirty="0" err="1"/>
              <a:t>Jokelera</a:t>
            </a:r>
            <a:r>
              <a:rPr lang="en-US" sz="2600" dirty="0"/>
              <a:t> Copeland, </a:t>
            </a:r>
            <a:r>
              <a:rPr lang="en-US" sz="2600" b="1" dirty="0"/>
              <a:t>28</a:t>
            </a:r>
            <a:r>
              <a:rPr lang="en-US" sz="2600" dirty="0"/>
              <a:t>, of Doerun, Georgia, a Correctional Officer, conspiring to accept bribe payments to smuggle contraband into the prison.</a:t>
            </a:r>
          </a:p>
          <a:p>
            <a:r>
              <a:rPr lang="en-US" sz="2600" dirty="0"/>
              <a:t>Jonathan Jamaal Daniels, </a:t>
            </a:r>
            <a:r>
              <a:rPr lang="en-US" sz="2600" b="1" dirty="0"/>
              <a:t>22</a:t>
            </a:r>
            <a:r>
              <a:rPr lang="en-US" sz="2600" dirty="0"/>
              <a:t>, of Camilla, Georgia, formerly a Correctional Officer, accepting bribe payments to smuggle contraband into the prison.</a:t>
            </a:r>
          </a:p>
          <a:p>
            <a:r>
              <a:rPr lang="en-US" sz="2600" dirty="0"/>
              <a:t>Tyler Dickens, </a:t>
            </a:r>
            <a:r>
              <a:rPr lang="en-US" sz="2600" b="1" dirty="0"/>
              <a:t>22</a:t>
            </a:r>
            <a:r>
              <a:rPr lang="en-US" sz="2600" dirty="0"/>
              <a:t>, of Bainbridge, Georgia, formerly a Correctional Officer and formerly an Early County Sheriff’s Deputy, conspiring to accept bribe payments to smuggle contraband into the prison.</a:t>
            </a:r>
          </a:p>
          <a:p>
            <a:r>
              <a:rPr lang="en-US" sz="2600" dirty="0"/>
              <a:t>Renaldo Freeman, </a:t>
            </a:r>
            <a:r>
              <a:rPr lang="en-US" sz="2600" b="1" dirty="0"/>
              <a:t>30</a:t>
            </a:r>
            <a:r>
              <a:rPr lang="en-US" sz="2600" dirty="0"/>
              <a:t>, of Pelham, Georgia, a Correctional Officer, conspiring to accept bribe payments to smuggle contraband into the prison.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409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A066A-CB87-3F51-7609-C69EC0E7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/>
              <a:t>Correctional Officers Charged</a:t>
            </a:r>
            <a:br>
              <a:rPr lang="en-US" sz="4400" b="1" dirty="0"/>
            </a:br>
            <a:r>
              <a:rPr lang="en-US" sz="4400" b="1" dirty="0"/>
              <a:t> Autry State Prison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182E2-4333-BC85-2A38-DFE89EF91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 err="1"/>
              <a:t>Dayia</a:t>
            </a:r>
            <a:r>
              <a:rPr lang="en-US" sz="2400" dirty="0"/>
              <a:t> Gilbert, </a:t>
            </a:r>
            <a:r>
              <a:rPr lang="en-US" sz="2400" b="1" dirty="0"/>
              <a:t>23</a:t>
            </a:r>
            <a:r>
              <a:rPr lang="en-US" sz="2400" dirty="0"/>
              <a:t>, Camilla, Georgia, formerly a Correctional Officer, conspiring to accept bribe payments to smuggle contraband into the prison.</a:t>
            </a:r>
          </a:p>
          <a:p>
            <a:r>
              <a:rPr lang="en-US" sz="2400" dirty="0" err="1"/>
              <a:t>Chameta</a:t>
            </a:r>
            <a:r>
              <a:rPr lang="en-US" sz="2400" dirty="0"/>
              <a:t> Isom, </a:t>
            </a:r>
            <a:r>
              <a:rPr lang="en-US" sz="2400" b="1" dirty="0"/>
              <a:t>32</a:t>
            </a:r>
            <a:r>
              <a:rPr lang="en-US" sz="2400" dirty="0"/>
              <a:t>, of Camilla, Georgia, a Correctional Officer at Autry State Prison, conspiring to accept bribe payments to smuggle contraband into the prison. </a:t>
            </a:r>
          </a:p>
          <a:p>
            <a:r>
              <a:rPr lang="en-US" sz="2400" dirty="0"/>
              <a:t>Brian Kennedy, </a:t>
            </a:r>
            <a:r>
              <a:rPr lang="en-US" sz="2400" b="1" dirty="0"/>
              <a:t>25</a:t>
            </a:r>
            <a:r>
              <a:rPr lang="en-US" sz="2400" dirty="0"/>
              <a:t>, of Thomasville, Georgia, formerly a Correctional Officer, accepting bribe payments to smuggle contraband into the prison.</a:t>
            </a:r>
          </a:p>
          <a:p>
            <a:r>
              <a:rPr lang="en-US" sz="2400" dirty="0"/>
              <a:t>Calvin Martin</a:t>
            </a:r>
            <a:r>
              <a:rPr lang="en-US" sz="2400" b="1" dirty="0"/>
              <a:t>, 21</a:t>
            </a:r>
            <a:r>
              <a:rPr lang="en-US" sz="2400" dirty="0"/>
              <a:t>, of Albany, Georgia, formerly a Correctional Officer, conspiring to accept bribe payments to smuggle contraband into the prison.</a:t>
            </a:r>
          </a:p>
          <a:p>
            <a:r>
              <a:rPr lang="en-US" sz="2400" dirty="0" err="1"/>
              <a:t>Tadia</a:t>
            </a:r>
            <a:r>
              <a:rPr lang="en-US" sz="2400" dirty="0"/>
              <a:t> Mercer, </a:t>
            </a:r>
            <a:r>
              <a:rPr lang="en-US" sz="2400" b="1" dirty="0"/>
              <a:t>41</a:t>
            </a:r>
            <a:r>
              <a:rPr lang="en-US" sz="2400" dirty="0"/>
              <a:t>, of Leesburg, Georgia, formerly a Correctional Officer, extortion under color of official right.</a:t>
            </a:r>
          </a:p>
          <a:p>
            <a:r>
              <a:rPr lang="en-US" sz="2400" dirty="0" err="1"/>
              <a:t>Kiatya</a:t>
            </a:r>
            <a:r>
              <a:rPr lang="en-US" sz="2400" dirty="0"/>
              <a:t> Milton, </a:t>
            </a:r>
            <a:r>
              <a:rPr lang="en-US" sz="2400" b="1" dirty="0"/>
              <a:t>42</a:t>
            </a:r>
            <a:r>
              <a:rPr lang="en-US" sz="2400" dirty="0"/>
              <a:t>, of Sylvester, Georgia, formerly a Correctional Officer, conspiring to commit wire fraud and money laundering.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402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DA2E-6A9F-6C2F-0E13-6B44BBD0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/>
              <a:t>Correctional Officers Charged</a:t>
            </a:r>
            <a:br>
              <a:rPr lang="en-US" sz="4400" b="1" dirty="0"/>
            </a:br>
            <a:r>
              <a:rPr lang="en-US" sz="4400" b="1" dirty="0"/>
              <a:t> Autry State Prison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C264A-8077-9BA8-4FB4-297A554BF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Shebrikia</a:t>
            </a:r>
            <a:r>
              <a:rPr lang="en-US" sz="2400" dirty="0"/>
              <a:t> Stewart, </a:t>
            </a:r>
            <a:r>
              <a:rPr lang="en-US" sz="2400" b="1" dirty="0"/>
              <a:t>28</a:t>
            </a:r>
            <a:r>
              <a:rPr lang="en-US" sz="2400" dirty="0"/>
              <a:t>, of Albany, Georgia, formerly a Correctional Officer, conspiring to accept bribe payments to smuggle contraband into the prison.</a:t>
            </a:r>
          </a:p>
          <a:p>
            <a:r>
              <a:rPr lang="en-US" sz="2400" dirty="0"/>
              <a:t>Shameka Williams, </a:t>
            </a:r>
            <a:r>
              <a:rPr lang="en-US" sz="2400" b="1" dirty="0"/>
              <a:t>31</a:t>
            </a:r>
            <a:r>
              <a:rPr lang="en-US" sz="2400" dirty="0"/>
              <a:t>, of Albany, Georgia, a Correctional Officer, accepting bribe payments in exchange for not reporting criminal acts of other Corrections Officers.</a:t>
            </a:r>
          </a:p>
          <a:p>
            <a:r>
              <a:rPr lang="en-US" sz="2400" dirty="0"/>
              <a:t>Christina Wilson, </a:t>
            </a:r>
            <a:r>
              <a:rPr lang="en-US" sz="2400" b="1" dirty="0"/>
              <a:t>34</a:t>
            </a:r>
            <a:r>
              <a:rPr lang="en-US" sz="2400" dirty="0"/>
              <a:t>, of Albany, Georgia, formerly a Correctional Officer, conspiring to accept bribe payments to smuggle contraband into the prison.</a:t>
            </a:r>
          </a:p>
          <a:p>
            <a:r>
              <a:rPr lang="en-US" sz="2400" dirty="0" err="1"/>
              <a:t>Ermesha</a:t>
            </a:r>
            <a:r>
              <a:rPr lang="en-US" sz="2400" dirty="0"/>
              <a:t> Wingfield, </a:t>
            </a:r>
            <a:r>
              <a:rPr lang="en-US" sz="2400" b="1" dirty="0"/>
              <a:t>25</a:t>
            </a:r>
            <a:r>
              <a:rPr lang="en-US" sz="2400" dirty="0"/>
              <a:t>, of Albany, Georgia, formerly a Correctional Officer, conspiring to bribe Correctional Officers to smuggle contraband into the prison.</a:t>
            </a:r>
          </a:p>
        </p:txBody>
      </p:sp>
    </p:spTree>
    <p:extLst>
      <p:ext uri="{BB962C8B-B14F-4D97-AF65-F5344CB8AC3E}">
        <p14:creationId xmlns:p14="http://schemas.microsoft.com/office/powerpoint/2010/main" val="8047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ollage of several people&#10;&#10;Description automatically generated">
            <a:extLst>
              <a:ext uri="{FF2B5EF4-FFF2-40B4-BE49-F238E27FC236}">
                <a16:creationId xmlns:a16="http://schemas.microsoft.com/office/drawing/2014/main" id="{40888991-E706-F098-7D77-0C8CF3FB5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4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886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7E1A-B2AE-5E27-DA1C-3B231C87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Crisis of Corruption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B406C-98B8-C3A7-46AF-CBF08EF1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Youngest: 21 years old</a:t>
            </a:r>
          </a:p>
          <a:p>
            <a:r>
              <a:rPr lang="en-US" dirty="0"/>
              <a:t>Mean: 29.1 years old</a:t>
            </a:r>
          </a:p>
          <a:p>
            <a:r>
              <a:rPr lang="en-US" dirty="0"/>
              <a:t>Mode: 22, 25, 28 years old</a:t>
            </a:r>
          </a:p>
          <a:p>
            <a:r>
              <a:rPr lang="en-US" dirty="0"/>
              <a:t>Median age: 28 years old</a:t>
            </a:r>
          </a:p>
          <a:p>
            <a:r>
              <a:rPr lang="en-US" dirty="0"/>
              <a:t>First quartile: 23 years old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1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2E42-1D8A-F348-BD95-7D9EE408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Current AJC Investigative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4882A-7F35-E7C6-3A2A-BED90A0E2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2022-Series of AJC reports revealed mounting violence and criminal activities in Georgia’s prisons</a:t>
            </a:r>
          </a:p>
          <a:p>
            <a:r>
              <a:rPr lang="en-US" sz="2800" dirty="0"/>
              <a:t>2023-AJC reported 46 current or former COs indicted on federal charges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3588BDF0-7CF8-E1BB-24C8-E7D5AC65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" r="9731" b="-1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611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A284-1507-41C8-9B28-C5F86D14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Crisis of Corruption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9A8A0-E88C-34BF-0994-CE5666D48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May 2022 request from the Georgia AG’s Office to the GBI to investigate corruption at </a:t>
            </a:r>
            <a:r>
              <a:rPr lang="en-US" b="1" dirty="0"/>
              <a:t>Smith State Prison </a:t>
            </a:r>
            <a:r>
              <a:rPr lang="en-US" dirty="0"/>
              <a:t>based on evidence discovered while conducting a murder investigation. </a:t>
            </a:r>
          </a:p>
          <a:p>
            <a:r>
              <a:rPr lang="en-US" dirty="0"/>
              <a:t>Led to termination and arrest of Brian Adams, Warden.</a:t>
            </a:r>
          </a:p>
          <a:p>
            <a:r>
              <a:rPr lang="en-US" dirty="0"/>
              <a:t>Widespread racketeering operation operated by a gang inside the prison.</a:t>
            </a:r>
          </a:p>
          <a:p>
            <a:r>
              <a:rPr lang="en-US" dirty="0"/>
              <a:t>Multi-million-dollar criminal enterprise responsible for smuggling contraband into the state’s close security prison was operating entirely from behind the walls of the penitentiary. </a:t>
            </a:r>
          </a:p>
          <a:p>
            <a:r>
              <a:rPr lang="en-US" dirty="0"/>
              <a:t>Three murders connected to the gang (Yves Saint Laurent Squad)</a:t>
            </a:r>
          </a:p>
          <a:p>
            <a:r>
              <a:rPr lang="en-US" dirty="0"/>
              <a:t>Nathan Weekes, aka “</a:t>
            </a:r>
            <a:r>
              <a:rPr lang="en-US" dirty="0" err="1"/>
              <a:t>Kash</a:t>
            </a:r>
            <a:r>
              <a:rPr lang="en-US" dirty="0"/>
              <a:t>”, a current Georgia DOC inmate, indicted for Conspiracy to Commit Murder and the Georgia RICO act.</a:t>
            </a:r>
          </a:p>
          <a:p>
            <a:r>
              <a:rPr lang="en-US" dirty="0"/>
              <a:t>Two former Correctional Officers implicated along with a former Smith State inmate, Christopher R. </a:t>
            </a:r>
            <a:r>
              <a:rPr lang="en-US" dirty="0" err="1"/>
              <a:t>Sumlin</a:t>
            </a:r>
            <a:r>
              <a:rPr lang="en-US" dirty="0"/>
              <a:t>, Jr. and a hired hit man, Dennis Kraft “John Wick”, and Aerial Murphy.</a:t>
            </a:r>
          </a:p>
          <a:p>
            <a:pPr lvl="2"/>
            <a:r>
              <a:rPr lang="en-US" sz="2900" dirty="0"/>
              <a:t>Jessica Gerling (allegedly participated in a murder and then became a murder victim-- both murders allegedly directed from prison)</a:t>
            </a:r>
          </a:p>
          <a:p>
            <a:pPr lvl="2"/>
            <a:r>
              <a:rPr lang="en-US" sz="2900" dirty="0"/>
              <a:t>Keisha Jones</a:t>
            </a:r>
          </a:p>
        </p:txBody>
      </p:sp>
    </p:spTree>
    <p:extLst>
      <p:ext uri="{BB962C8B-B14F-4D97-AF65-F5344CB8AC3E}">
        <p14:creationId xmlns:p14="http://schemas.microsoft.com/office/powerpoint/2010/main" val="243085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A4C5C-E3BF-6122-0591-6212874C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Georgia Prison Corruption</a:t>
            </a:r>
          </a:p>
        </p:txBody>
      </p:sp>
      <p:pic>
        <p:nvPicPr>
          <p:cNvPr id="4" name="Content Placeholder 3" descr="A person with a tattoo on his face&#10;&#10;Description automatically generated">
            <a:extLst>
              <a:ext uri="{FF2B5EF4-FFF2-40B4-BE49-F238E27FC236}">
                <a16:creationId xmlns:a16="http://schemas.microsoft.com/office/drawing/2014/main" id="{3D1ED45A-095E-886C-9152-F9D8A4CDF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0678" y="467208"/>
            <a:ext cx="470924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8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U.S. Criminal Justice System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3473B1-E27A-8FB3-F7A6-24FE185313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6851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9967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29AA2-73CA-216F-9D74-5D5010AD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1" y="457200"/>
            <a:ext cx="9005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25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02F5965-8A0C-3480-FE12-544FF5824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2" b="5364"/>
          <a:stretch/>
        </p:blipFill>
        <p:spPr>
          <a:xfrm>
            <a:off x="20" y="-169334"/>
            <a:ext cx="12196995" cy="70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3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in an orange shirt&#10;&#10;Description automatically generated">
            <a:extLst>
              <a:ext uri="{FF2B5EF4-FFF2-40B4-BE49-F238E27FC236}">
                <a16:creationId xmlns:a16="http://schemas.microsoft.com/office/drawing/2014/main" id="{F678A690-1CEA-EC62-AA71-C0C9C6943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7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Scope of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Pervasive</a:t>
            </a:r>
          </a:p>
          <a:p>
            <a:r>
              <a:rPr lang="en-US" dirty="0"/>
              <a:t>From Cooks to Lieutenants to Wardens</a:t>
            </a:r>
          </a:p>
          <a:p>
            <a:r>
              <a:rPr lang="en-US" dirty="0"/>
              <a:t>Arrests on nearly a weekly basis</a:t>
            </a:r>
          </a:p>
          <a:p>
            <a:pPr lvl="1"/>
            <a:r>
              <a:rPr lang="en-US" dirty="0"/>
              <a:t>Particularly for contraband</a:t>
            </a:r>
          </a:p>
          <a:p>
            <a:pPr lvl="1"/>
            <a:r>
              <a:rPr lang="en-US" dirty="0"/>
              <a:t>Over 3 days in January 2023, four employees (at four separate prisons) charged in contraband cases</a:t>
            </a:r>
          </a:p>
        </p:txBody>
      </p:sp>
    </p:spTree>
    <p:extLst>
      <p:ext uri="{BB962C8B-B14F-4D97-AF65-F5344CB8AC3E}">
        <p14:creationId xmlns:p14="http://schemas.microsoft.com/office/powerpoint/2010/main" val="4220150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Recent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2023 (ongoing)-Telfair State Prison</a:t>
            </a:r>
          </a:p>
          <a:p>
            <a:pPr lvl="1"/>
            <a:r>
              <a:rPr lang="en-US" dirty="0"/>
              <a:t>Operation Ghost Busted</a:t>
            </a:r>
          </a:p>
          <a:p>
            <a:pPr lvl="2"/>
            <a:r>
              <a:rPr lang="en-US" dirty="0"/>
              <a:t>Ghost Face Gangsters, White Supremacist Gang</a:t>
            </a:r>
          </a:p>
          <a:p>
            <a:pPr lvl="2"/>
            <a:r>
              <a:rPr lang="en-US" dirty="0"/>
              <a:t>Massive drug trafficking network</a:t>
            </a:r>
          </a:p>
          <a:p>
            <a:pPr lvl="2"/>
            <a:r>
              <a:rPr lang="en-US" dirty="0"/>
              <a:t>Extended to 10 South Georgia counties</a:t>
            </a:r>
          </a:p>
          <a:p>
            <a:pPr lvl="2"/>
            <a:r>
              <a:rPr lang="en-US" dirty="0"/>
              <a:t>CO helped an inmate convicted of murder, smuggle meth into prison for distribution</a:t>
            </a:r>
          </a:p>
          <a:p>
            <a:pPr lvl="2"/>
            <a:r>
              <a:rPr lang="en-US" dirty="0"/>
              <a:t>Sentenced to 18 months in prison</a:t>
            </a:r>
          </a:p>
          <a:p>
            <a:r>
              <a:rPr lang="en-US" b="1" dirty="0"/>
              <a:t>2022 (ongoing)-Smith State Prison</a:t>
            </a:r>
          </a:p>
          <a:p>
            <a:pPr lvl="1"/>
            <a:r>
              <a:rPr lang="en-US" dirty="0"/>
              <a:t>Massive contraband scheme inside prison</a:t>
            </a:r>
          </a:p>
          <a:p>
            <a:pPr lvl="2"/>
            <a:r>
              <a:rPr lang="en-US" dirty="0"/>
              <a:t>Led by the Yves Saint Laurent Squad, headed by inmate, Nathan Weekes</a:t>
            </a:r>
          </a:p>
          <a:p>
            <a:pPr lvl="2"/>
            <a:r>
              <a:rPr lang="en-US" dirty="0"/>
              <a:t>Weekes and his associates have been charged with 3 murders related to the contraband operation</a:t>
            </a:r>
          </a:p>
          <a:p>
            <a:pPr lvl="1"/>
            <a:r>
              <a:rPr lang="en-US" dirty="0"/>
              <a:t>Led to the arrest and dismissal of Brian Adams, warden</a:t>
            </a:r>
          </a:p>
          <a:p>
            <a:pPr lvl="2"/>
            <a:r>
              <a:rPr lang="en-US" dirty="0"/>
              <a:t>Charged with violating GA’s RICO Act, bribery, false statements, violating oath of office</a:t>
            </a:r>
          </a:p>
          <a:p>
            <a:r>
              <a:rPr lang="en-US" b="1" dirty="0"/>
              <a:t>2021-Rutledge State Prison</a:t>
            </a:r>
          </a:p>
          <a:p>
            <a:pPr lvl="1"/>
            <a:r>
              <a:rPr lang="en-US" dirty="0"/>
              <a:t>Seized cellphone revealed series of payments to CO</a:t>
            </a:r>
          </a:p>
          <a:p>
            <a:pPr lvl="1"/>
            <a:r>
              <a:rPr lang="en-US" dirty="0"/>
              <a:t>Sentenced to 5 years in federal prison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98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Recent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7"/>
            <a:ext cx="10515600" cy="48517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2021-Baldwin State Prison</a:t>
            </a:r>
          </a:p>
          <a:p>
            <a:pPr lvl="1"/>
            <a:r>
              <a:rPr lang="en-US" dirty="0"/>
              <a:t>Recently promoted Lieutenant</a:t>
            </a:r>
          </a:p>
          <a:p>
            <a:pPr lvl="1"/>
            <a:r>
              <a:rPr lang="en-US" dirty="0"/>
              <a:t>Phone info found on a confiscated prisoner’s contraband phone</a:t>
            </a:r>
          </a:p>
          <a:p>
            <a:r>
              <a:rPr lang="en-US" b="1" dirty="0"/>
              <a:t>2019-Hays State Prison</a:t>
            </a:r>
          </a:p>
          <a:p>
            <a:pPr lvl="1"/>
            <a:r>
              <a:rPr lang="en-US" dirty="0"/>
              <a:t>CO, Lieutenant</a:t>
            </a:r>
          </a:p>
          <a:p>
            <a:pPr lvl="1"/>
            <a:r>
              <a:rPr lang="en-US" dirty="0"/>
              <a:t>GBI investigation revealed evidence she was bringing in drugs to </a:t>
            </a:r>
            <a:r>
              <a:rPr lang="en-US" dirty="0" err="1"/>
              <a:t>Jarico</a:t>
            </a:r>
            <a:r>
              <a:rPr lang="en-US" dirty="0"/>
              <a:t> </a:t>
            </a:r>
            <a:r>
              <a:rPr lang="en-US" dirty="0" err="1"/>
              <a:t>Deshun</a:t>
            </a:r>
            <a:r>
              <a:rPr lang="en-US" dirty="0"/>
              <a:t> ”Goon” Brown</a:t>
            </a:r>
          </a:p>
          <a:p>
            <a:pPr lvl="1"/>
            <a:r>
              <a:rPr lang="en-US" dirty="0"/>
              <a:t>Convicted and is serving time in the Pulaski State Prison</a:t>
            </a:r>
          </a:p>
          <a:p>
            <a:pPr lvl="1"/>
            <a:r>
              <a:rPr lang="en-US" dirty="0"/>
              <a:t>Brown is serving life sentence plus 15 years for the 2014 execution-style murders of two men in Coweta County</a:t>
            </a:r>
          </a:p>
          <a:p>
            <a:r>
              <a:rPr lang="en-US" b="1" dirty="0"/>
              <a:t>2018-Georgia Diagnostic and Classification Prison</a:t>
            </a:r>
          </a:p>
          <a:p>
            <a:pPr lvl="1"/>
            <a:r>
              <a:rPr lang="en-US" dirty="0"/>
              <a:t>CO paid to provide a death row inmate information regarding shakedowns</a:t>
            </a:r>
          </a:p>
          <a:p>
            <a:pPr lvl="2"/>
            <a:r>
              <a:rPr lang="en-US" dirty="0"/>
              <a:t>Received five years probation as first offender</a:t>
            </a:r>
          </a:p>
        </p:txBody>
      </p:sp>
    </p:spTree>
    <p:extLst>
      <p:ext uri="{BB962C8B-B14F-4D97-AF65-F5344CB8AC3E}">
        <p14:creationId xmlns:p14="http://schemas.microsoft.com/office/powerpoint/2010/main" val="239164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Recent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7"/>
            <a:ext cx="10515600" cy="48517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2018-Baldwin State Prison</a:t>
            </a:r>
          </a:p>
          <a:p>
            <a:pPr lvl="1"/>
            <a:r>
              <a:rPr lang="en-US" dirty="0"/>
              <a:t>22-year-old CO hired in 2012</a:t>
            </a:r>
          </a:p>
          <a:p>
            <a:pPr lvl="1"/>
            <a:r>
              <a:rPr lang="en-US" dirty="0"/>
              <a:t>Fired nine months later for smuggling contraband (drugs)</a:t>
            </a:r>
          </a:p>
          <a:p>
            <a:r>
              <a:rPr lang="en-US" b="1" dirty="0"/>
              <a:t>2018-Hays State Prison</a:t>
            </a:r>
          </a:p>
          <a:p>
            <a:pPr lvl="1"/>
            <a:r>
              <a:rPr lang="en-US" dirty="0"/>
              <a:t>CO Received 7k for marijuana, cocaine, and meth in noodle soup containers</a:t>
            </a:r>
          </a:p>
          <a:p>
            <a:pPr lvl="1"/>
            <a:r>
              <a:rPr lang="en-US" dirty="0"/>
              <a:t>Sentenced to 8 years in federal prison</a:t>
            </a:r>
          </a:p>
          <a:p>
            <a:r>
              <a:rPr lang="en-US" b="1" dirty="0"/>
              <a:t>2018-Calhoun State Prison</a:t>
            </a:r>
          </a:p>
          <a:p>
            <a:pPr lvl="1"/>
            <a:r>
              <a:rPr lang="en-US" dirty="0"/>
              <a:t>At least 19 employees caught bringing in contraband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72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Recent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7"/>
            <a:ext cx="10515600" cy="48517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600" b="1" dirty="0"/>
              <a:t>2016-Operation Ghost Guard</a:t>
            </a:r>
          </a:p>
          <a:p>
            <a:pPr lvl="1"/>
            <a:r>
              <a:rPr lang="en-US" sz="2600" b="1" dirty="0"/>
              <a:t>Criminal and corrupt activities found in 11 of the 35 state corrections facilities.</a:t>
            </a:r>
          </a:p>
          <a:p>
            <a:pPr lvl="1"/>
            <a:r>
              <a:rPr lang="en-US" sz="2600" dirty="0"/>
              <a:t>One of the largest corruption busts in GA corrections history</a:t>
            </a:r>
            <a:endParaRPr lang="en-US" sz="2600" b="1" dirty="0"/>
          </a:p>
          <a:p>
            <a:pPr lvl="1"/>
            <a:r>
              <a:rPr lang="en-US" sz="2600" dirty="0"/>
              <a:t>Undertaken in collaboration with the GA DOC</a:t>
            </a:r>
          </a:p>
          <a:p>
            <a:pPr lvl="1"/>
            <a:r>
              <a:rPr lang="en-US" sz="2600" dirty="0"/>
              <a:t>FBI’s Public Corruption Unit launched nationwide Prison Corruption Initiative</a:t>
            </a:r>
          </a:p>
          <a:p>
            <a:pPr lvl="1"/>
            <a:r>
              <a:rPr lang="en-US" sz="2600" dirty="0"/>
              <a:t>One of the seven prisons where officers were arrested run by a private company called the Geo Group.</a:t>
            </a:r>
          </a:p>
          <a:p>
            <a:r>
              <a:rPr lang="en-US" sz="2600" b="1" dirty="0"/>
              <a:t>2015-Autry State Prison</a:t>
            </a:r>
          </a:p>
          <a:p>
            <a:pPr lvl="1"/>
            <a:r>
              <a:rPr lang="en-US" sz="2600" dirty="0"/>
              <a:t>Jury scam</a:t>
            </a:r>
          </a:p>
          <a:p>
            <a:pPr lvl="1"/>
            <a:r>
              <a:rPr lang="en-US" sz="2600" dirty="0"/>
              <a:t>Of the 51 charged, 15 were current or former corrections officers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44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Content Placeholder 4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14DD8156-0FAD-D5C7-2C1F-57BB18760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995" y="467208"/>
            <a:ext cx="6386614" cy="59235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65378DB-CAD9-5BEC-513C-738C89F4FC48}"/>
                  </a:ext>
                </a:extLst>
              </p14:cNvPr>
              <p14:cNvContentPartPr/>
              <p14:nvPr/>
            </p14:nvContentPartPr>
            <p14:xfrm>
              <a:off x="5007130" y="2771692"/>
              <a:ext cx="6261480" cy="1597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65378DB-CAD9-5BEC-513C-738C89F4FC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130" y="2664052"/>
                <a:ext cx="6369120" cy="181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189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94A0C789-91D5-9981-9B28-16B7B5C0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Crisis of Corruption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3473B1-E27A-8FB3-F7A6-24FE185313D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1A5EE0D-FA0D-B72F-469F-E1E0B2D956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Is this crisis predictive of future challenges in policing?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84DB2-200A-3FD7-84B5-1CB3727A5E6C}"/>
              </a:ext>
            </a:extLst>
          </p:cNvPr>
          <p:cNvSpPr txBox="1"/>
          <p:nvPr/>
        </p:nvSpPr>
        <p:spPr>
          <a:xfrm>
            <a:off x="5393635" y="328653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pic>
        <p:nvPicPr>
          <p:cNvPr id="19" name="Picture 18" descr="Question marks in a line and one question mark is lit">
            <a:extLst>
              <a:ext uri="{FF2B5EF4-FFF2-40B4-BE49-F238E27FC236}">
                <a16:creationId xmlns:a16="http://schemas.microsoft.com/office/drawing/2014/main" id="{5A4C2A16-4AA3-1DAE-16BE-7A9824D17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" y="1690687"/>
            <a:ext cx="4683509" cy="50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Impacts of Corruption</a:t>
            </a:r>
            <a:br>
              <a:rPr lang="en-US" sz="3600" b="1" dirty="0"/>
            </a:br>
            <a:r>
              <a:rPr lang="en-US" sz="3600" b="1" dirty="0"/>
              <a:t>on the Criminal Justice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4043363"/>
          </a:xfrm>
        </p:spPr>
        <p:txBody>
          <a:bodyPr>
            <a:normAutofit/>
          </a:bodyPr>
          <a:lstStyle/>
          <a:p>
            <a:r>
              <a:rPr lang="en-US" sz="2400" dirty="0"/>
              <a:t>“Corruption can be profoundly toxic.”</a:t>
            </a:r>
          </a:p>
          <a:p>
            <a:pPr marL="0" indent="0">
              <a:buNone/>
            </a:pPr>
            <a:r>
              <a:rPr lang="en-US" sz="2400" dirty="0"/>
              <a:t>				</a:t>
            </a:r>
            <a:r>
              <a:rPr lang="en-US" sz="2000" dirty="0"/>
              <a:t>Aaron Littman, an assistant professor at the UCLA School of Law 				and faculty director of UCLA’s Prisoners’ Rights Clinic</a:t>
            </a:r>
          </a:p>
          <a:p>
            <a:r>
              <a:rPr lang="en-US" sz="2400" dirty="0"/>
              <a:t>Misuse of power for private gain</a:t>
            </a:r>
          </a:p>
          <a:p>
            <a:r>
              <a:rPr lang="en-US" sz="2400" dirty="0"/>
              <a:t>Negatively impacts on the legitimacy of the government</a:t>
            </a:r>
          </a:p>
          <a:p>
            <a:r>
              <a:rPr lang="en-US" sz="2400" dirty="0"/>
              <a:t>Key policing values:</a:t>
            </a:r>
          </a:p>
          <a:p>
            <a:pPr lvl="1"/>
            <a:r>
              <a:rPr lang="en-US" dirty="0"/>
              <a:t>Respect for human rights</a:t>
            </a:r>
          </a:p>
          <a:p>
            <a:pPr lvl="1"/>
            <a:r>
              <a:rPr lang="en-US" dirty="0"/>
              <a:t>Upholding the rule of law</a:t>
            </a:r>
          </a:p>
          <a:p>
            <a:pPr lvl="1"/>
            <a:endParaRPr lang="en-US" sz="2000" dirty="0"/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61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Contributing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Contraband </a:t>
            </a:r>
          </a:p>
          <a:p>
            <a:pPr lvl="1"/>
            <a:r>
              <a:rPr lang="en-US" dirty="0"/>
              <a:t>Identified as the “driving force” for violence inside Georgia’s prisons.</a:t>
            </a:r>
          </a:p>
          <a:p>
            <a:r>
              <a:rPr lang="en-US" b="1" dirty="0"/>
              <a:t>Understaffing</a:t>
            </a:r>
          </a:p>
          <a:p>
            <a:pPr lvl="1"/>
            <a:r>
              <a:rPr lang="en-US" dirty="0"/>
              <a:t>Encourages gang participation to ensure safety</a:t>
            </a:r>
          </a:p>
          <a:p>
            <a:r>
              <a:rPr lang="en-US" b="1" dirty="0"/>
              <a:t>Constant Turnover</a:t>
            </a:r>
          </a:p>
          <a:p>
            <a:r>
              <a:rPr lang="en-US" b="1" dirty="0"/>
              <a:t>Low Pay</a:t>
            </a:r>
          </a:p>
          <a:p>
            <a:pPr lvl="1"/>
            <a:r>
              <a:rPr lang="en-US" dirty="0"/>
              <a:t>Georgia ranks as fourth lowest for CO pay in the nation</a:t>
            </a:r>
          </a:p>
          <a:p>
            <a:pPr lvl="1"/>
            <a:r>
              <a:rPr lang="en-US" dirty="0"/>
              <a:t>$34,830</a:t>
            </a:r>
          </a:p>
          <a:p>
            <a:r>
              <a:rPr lang="en-US" b="1" dirty="0"/>
              <a:t>Affiliation with criminals</a:t>
            </a:r>
          </a:p>
          <a:p>
            <a:r>
              <a:rPr lang="en-US" b="1" dirty="0"/>
              <a:t>Weak accountability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EB9E7-385B-4731-2690-74469D0FB1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Minimal requirements</a:t>
            </a:r>
          </a:p>
          <a:p>
            <a:pPr lvl="1"/>
            <a:r>
              <a:rPr lang="en-US" dirty="0"/>
              <a:t>High School diploma</a:t>
            </a:r>
          </a:p>
          <a:p>
            <a:pPr lvl="1"/>
            <a:r>
              <a:rPr lang="en-US" dirty="0"/>
              <a:t>Criminal history acceptable if no felony violations</a:t>
            </a:r>
          </a:p>
          <a:p>
            <a:pPr lvl="1"/>
            <a:r>
              <a:rPr lang="en-US" dirty="0"/>
              <a:t>No credit checks</a:t>
            </a:r>
          </a:p>
          <a:p>
            <a:r>
              <a:rPr lang="en-US" b="1" dirty="0"/>
              <a:t>New officer profile:</a:t>
            </a:r>
          </a:p>
          <a:p>
            <a:pPr lvl="1"/>
            <a:r>
              <a:rPr lang="en-US" dirty="0"/>
              <a:t>Female</a:t>
            </a:r>
          </a:p>
          <a:p>
            <a:pPr lvl="1"/>
            <a:r>
              <a:rPr lang="en-US" dirty="0"/>
              <a:t>Aged 20s or younger</a:t>
            </a:r>
          </a:p>
          <a:p>
            <a:pPr lvl="1"/>
            <a:r>
              <a:rPr lang="en-US" dirty="0"/>
              <a:t>No law enforcement experience</a:t>
            </a:r>
          </a:p>
          <a:p>
            <a:r>
              <a:rPr lang="en-US" b="1" dirty="0"/>
              <a:t>Gangs recruit people on the outside to apply for corrections jobs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20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39A2D-9C0F-26A2-7529-322B8C2C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Areas of Literature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37956-B287-3C20-7D36-F0B94A2F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244"/>
            <a:ext cx="10515600" cy="5373756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2022-Negative public perceptions of both the police and government particularly troublesome in violently divided societies (UK study)</a:t>
            </a:r>
          </a:p>
          <a:p>
            <a:r>
              <a:rPr lang="en-US" sz="8000" dirty="0"/>
              <a:t>2022-Questions validity of low wage earning as causal to police corruption</a:t>
            </a:r>
          </a:p>
          <a:p>
            <a:r>
              <a:rPr lang="en-US" sz="8000" dirty="0"/>
              <a:t>2023-Significant predictors of officers’ support for corruption</a:t>
            </a:r>
            <a:r>
              <a:rPr lang="en-US" sz="8000" dirty="0">
                <a:sym typeface="Wingdings" pitchFamily="2" charset="2"/>
              </a:rPr>
              <a:t> (Mexican police agencies)</a:t>
            </a:r>
            <a:endParaRPr lang="en-US" sz="8000" dirty="0"/>
          </a:p>
          <a:p>
            <a:pPr lvl="1"/>
            <a:r>
              <a:rPr lang="en-US" sz="8000" dirty="0"/>
              <a:t>Perception of corruption prevalence</a:t>
            </a:r>
          </a:p>
          <a:p>
            <a:pPr lvl="1"/>
            <a:r>
              <a:rPr lang="en-US" sz="8000" dirty="0"/>
              <a:t>Lack of deterrence and oversight</a:t>
            </a:r>
          </a:p>
          <a:p>
            <a:pPr lvl="1"/>
            <a:r>
              <a:rPr lang="en-US" sz="8000" dirty="0"/>
              <a:t>Higher levels of job dissatisfaction</a:t>
            </a:r>
          </a:p>
          <a:p>
            <a:r>
              <a:rPr lang="en-US" sz="8000" dirty="0"/>
              <a:t>2023-Nefarious/disconcerting motivations for seeking job of CO</a:t>
            </a:r>
          </a:p>
          <a:p>
            <a:pPr lvl="1"/>
            <a:r>
              <a:rPr lang="en-US" sz="8000" dirty="0"/>
              <a:t>Deviant case method</a:t>
            </a:r>
          </a:p>
          <a:p>
            <a:pPr lvl="1"/>
            <a:r>
              <a:rPr lang="en-US" sz="8000" dirty="0"/>
              <a:t>Thematic analytic approach identified 5 broad themes:</a:t>
            </a:r>
          </a:p>
          <a:p>
            <a:pPr lvl="2"/>
            <a:r>
              <a:rPr lang="en-US" sz="8000" dirty="0"/>
              <a:t>use of force, punitive focus, power and control, cavalier ulterior motives, and problematic social boundaries.</a:t>
            </a:r>
          </a:p>
          <a:p>
            <a:pPr lvl="1"/>
            <a:r>
              <a:rPr lang="en-US" sz="8000" dirty="0"/>
              <a:t>Theorize these individuals could constitute a meaningful minority that may contribute to the detriment of both their organizations and those they are overseeing. Future research should explore this possibility. </a:t>
            </a:r>
          </a:p>
          <a:p>
            <a:r>
              <a:rPr lang="en-US" sz="8000" b="0" i="0" dirty="0">
                <a:effectLst/>
              </a:rPr>
              <a:t>2023-There is limited understanding of the components of officers' attitudes towards </a:t>
            </a:r>
            <a:r>
              <a:rPr lang="en-US" sz="8000" i="0" dirty="0">
                <a:effectLst/>
              </a:rPr>
              <a:t>police</a:t>
            </a:r>
            <a:r>
              <a:rPr lang="en-US" sz="8000" b="0" i="0" dirty="0">
                <a:effectLst/>
              </a:rPr>
              <a:t> legitimacy, or the </a:t>
            </a:r>
            <a:r>
              <a:rPr lang="en-US" sz="8000" i="0" dirty="0">
                <a:effectLst/>
              </a:rPr>
              <a:t>predictors </a:t>
            </a:r>
            <a:r>
              <a:rPr lang="en-US" sz="8000" b="0" i="0" dirty="0">
                <a:effectLst/>
              </a:rPr>
              <a:t>of those components</a:t>
            </a:r>
          </a:p>
          <a:p>
            <a:endParaRPr lang="en-US" sz="8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619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249089-849F-C742-39DE-CE6F54FC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1DC6F-BAD1-08D3-AF2C-667724BC7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6"/>
            <a:ext cx="10515600" cy="4613207"/>
          </a:xfrm>
        </p:spPr>
        <p:txBody>
          <a:bodyPr>
            <a:noAutofit/>
          </a:bodyPr>
          <a:lstStyle/>
          <a:p>
            <a:r>
              <a:rPr lang="en-US" sz="1800" b="0" i="0" dirty="0" err="1">
                <a:solidFill>
                  <a:srgbClr val="595959"/>
                </a:solidFill>
                <a:effectLst/>
              </a:rPr>
              <a:t>Amagnya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, M. A. (2023). Police officers’ support for corruption: examining the impact of police culture. </a:t>
            </a:r>
            <a:r>
              <a:rPr lang="en-US" sz="1800" b="0" i="1" dirty="0">
                <a:solidFill>
                  <a:srgbClr val="595959"/>
                </a:solidFill>
                <a:effectLst/>
              </a:rPr>
              <a:t>Policing: An International Journal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595959"/>
                </a:solidFill>
                <a:effectLst/>
              </a:rPr>
              <a:t>46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(1), 84–99. https://doi.org/10.1108/PIJPSM-06-2022-0085</a:t>
            </a:r>
          </a:p>
          <a:p>
            <a:r>
              <a:rPr lang="en-US" sz="1800" b="0" i="0" dirty="0">
                <a:solidFill>
                  <a:srgbClr val="595959"/>
                </a:solidFill>
                <a:effectLst/>
              </a:rPr>
              <a:t>Burton, A. L., Jonson, C. L., M. Petrich, D., &amp; Miller, W. T. (2023). Nefarious and Disconcerting Motivations for Choosing a Correctional Officer Position: A Deviant Case Analysis. </a:t>
            </a:r>
            <a:r>
              <a:rPr lang="en-US" sz="1800" b="0" i="1" dirty="0">
                <a:solidFill>
                  <a:srgbClr val="595959"/>
                </a:solidFill>
                <a:effectLst/>
              </a:rPr>
              <a:t>Criminal Justice &amp; Behavior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595959"/>
                </a:solidFill>
                <a:effectLst/>
              </a:rPr>
              <a:t>50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(10), 1506–1525. https://doi.org/10.1177/00938548231187415</a:t>
            </a:r>
            <a:endParaRPr lang="en-US" sz="1800" dirty="0">
              <a:solidFill>
                <a:srgbClr val="595959"/>
              </a:solidFill>
            </a:endParaRPr>
          </a:p>
          <a:p>
            <a:r>
              <a:rPr lang="en-US" sz="1800" b="0" i="0" dirty="0">
                <a:solidFill>
                  <a:srgbClr val="595959"/>
                </a:solidFill>
                <a:effectLst/>
              </a:rPr>
              <a:t>Doyle, M. K., &amp; Roche, S. P. (2023). Investigating police self-legitimacy: individual-level predictors of self-identification and perceived external legitimacy. </a:t>
            </a:r>
            <a:r>
              <a:rPr lang="en-US" sz="1800" b="0" i="1" dirty="0">
                <a:solidFill>
                  <a:srgbClr val="595959"/>
                </a:solidFill>
                <a:effectLst/>
              </a:rPr>
              <a:t>Policing: An International Journal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595959"/>
                </a:solidFill>
                <a:effectLst/>
              </a:rPr>
              <a:t>46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(2), 209–226. https://</a:t>
            </a:r>
            <a:r>
              <a:rPr lang="en-US" sz="1800" b="0" i="0" dirty="0" err="1">
                <a:solidFill>
                  <a:srgbClr val="595959"/>
                </a:solidFill>
                <a:effectLst/>
              </a:rPr>
              <a:t>doi.org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/10.1108/PIJPSM-08-2022-0112</a:t>
            </a:r>
          </a:p>
          <a:p>
            <a:r>
              <a:rPr lang="en-US" sz="1800" b="0" i="0" dirty="0" err="1">
                <a:solidFill>
                  <a:srgbClr val="595959"/>
                </a:solidFill>
                <a:effectLst/>
              </a:rPr>
              <a:t>Garduno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, L. S. (2019). Explaining Police Corruption among Mexican Police Officers through a Social Learning Perspective. Deviant Behavior, 40(5), 602–620. https://</a:t>
            </a:r>
            <a:r>
              <a:rPr lang="en-US" sz="1800" b="0" i="0" dirty="0" err="1">
                <a:solidFill>
                  <a:srgbClr val="595959"/>
                </a:solidFill>
                <a:effectLst/>
              </a:rPr>
              <a:t>doi.org</a:t>
            </a:r>
            <a:r>
              <a:rPr lang="en-US" sz="1800" b="0" i="0" dirty="0">
                <a:solidFill>
                  <a:srgbClr val="595959"/>
                </a:solidFill>
                <a:effectLst/>
              </a:rPr>
              <a:t>/10.1080/01639625.2019.1593293</a:t>
            </a:r>
            <a:endParaRPr lang="en-US" sz="1800" dirty="0"/>
          </a:p>
          <a:p>
            <a:r>
              <a:rPr lang="en-US" sz="1800" dirty="0"/>
              <a:t>Singh, D. (2022). The Causes of Police Corruption and Working towards Prevention in Conflict-Stricken States. Laws (2075-471X), 11(5), 69. https://</a:t>
            </a:r>
            <a:r>
              <a:rPr lang="en-US" sz="1800" dirty="0" err="1"/>
              <a:t>doi.org</a:t>
            </a:r>
            <a:r>
              <a:rPr lang="en-US" sz="1800" dirty="0"/>
              <a:t>/10.3390/laws11050069</a:t>
            </a:r>
          </a:p>
          <a:p>
            <a:r>
              <a:rPr lang="en-US" sz="1800" dirty="0"/>
              <a:t>https://</a:t>
            </a:r>
            <a:r>
              <a:rPr lang="en-US" sz="1800" dirty="0" err="1"/>
              <a:t>worldpopulationreview.com</a:t>
            </a:r>
            <a:r>
              <a:rPr lang="en-US" sz="1800" dirty="0"/>
              <a:t>/state-rankings/correctional-officer-salary-by-state</a:t>
            </a:r>
          </a:p>
        </p:txBody>
      </p:sp>
    </p:spTree>
    <p:extLst>
      <p:ext uri="{BB962C8B-B14F-4D97-AF65-F5344CB8AC3E}">
        <p14:creationId xmlns:p14="http://schemas.microsoft.com/office/powerpoint/2010/main" val="34597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94A0C789-91D5-9981-9B28-16B7B5C0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Crisis of Corruption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3473B1-E27A-8FB3-F7A6-24FE185313D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789564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1A5EE0D-FA0D-B72F-469F-E1E0B2D956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Is there really a </a:t>
            </a:r>
            <a:r>
              <a:rPr lang="en-US" sz="3200" i="1" dirty="0"/>
              <a:t>crisis</a:t>
            </a:r>
            <a:r>
              <a:rPr lang="en-US" sz="3200" dirty="0"/>
              <a:t>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If so, is this crisis predictive of future challenges in policing?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84DB2-200A-3FD7-84B5-1CB3727A5E6C}"/>
              </a:ext>
            </a:extLst>
          </p:cNvPr>
          <p:cNvSpPr txBox="1"/>
          <p:nvPr/>
        </p:nvSpPr>
        <p:spPr>
          <a:xfrm>
            <a:off x="5393635" y="328653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pic>
        <p:nvPicPr>
          <p:cNvPr id="19" name="Picture 18" descr="Question marks in a line and one question mark is lit">
            <a:extLst>
              <a:ext uri="{FF2B5EF4-FFF2-40B4-BE49-F238E27FC236}">
                <a16:creationId xmlns:a16="http://schemas.microsoft.com/office/drawing/2014/main" id="{5A4C2A16-4AA3-1DAE-16BE-7A9824D17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" y="1690687"/>
            <a:ext cx="4683509" cy="50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Crisis of Corruption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least 360 employees of Georgia's state prison system have been arrested on accusations of smuggling contraband into prisons since 2018</a:t>
            </a:r>
          </a:p>
          <a:p>
            <a:r>
              <a:rPr lang="en-US" dirty="0"/>
              <a:t>More fired for smuggling but not arrested.</a:t>
            </a:r>
          </a:p>
          <a:p>
            <a:r>
              <a:rPr lang="en-US" dirty="0"/>
              <a:t>At least a 13 officers holding ranks of sergeant or above arrested or fired since 2018 for contraband offenses. </a:t>
            </a:r>
          </a:p>
          <a:p>
            <a:r>
              <a:rPr lang="en-US" dirty="0"/>
              <a:t>Identified as a “</a:t>
            </a:r>
            <a:r>
              <a:rPr lang="en-US" b="1" dirty="0"/>
              <a:t>chronic, persistent issue</a:t>
            </a:r>
            <a:r>
              <a:rPr lang="en-US" dirty="0"/>
              <a:t>” inside the state of Georgia (DA T. Wright Barksdale).</a:t>
            </a:r>
          </a:p>
          <a:p>
            <a:pPr marL="0" indent="0">
              <a:buNone/>
            </a:pPr>
            <a:r>
              <a:rPr lang="en-US" dirty="0"/>
              <a:t>							AJC, Sept-October 2023</a:t>
            </a:r>
          </a:p>
        </p:txBody>
      </p:sp>
    </p:spTree>
    <p:extLst>
      <p:ext uri="{BB962C8B-B14F-4D97-AF65-F5344CB8AC3E}">
        <p14:creationId xmlns:p14="http://schemas.microsoft.com/office/powerpoint/2010/main" val="53082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D2AA-241B-F190-502B-8134D5B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Cell 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AFE-D84A-12A9-328B-BC54D6EF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“Central to those illegal activities inside the prisons was the unbridled use of cell phones.” </a:t>
            </a:r>
            <a:r>
              <a:rPr lang="en-US" sz="2400" dirty="0"/>
              <a:t>J. Britt Johnson, FBI SAIC Atlanta Division</a:t>
            </a:r>
          </a:p>
          <a:p>
            <a:r>
              <a:rPr lang="en-US" dirty="0"/>
              <a:t>Corrupt guards typically earned $500 to $1K for smuggling a single cell phone to a prisoner.</a:t>
            </a:r>
          </a:p>
          <a:p>
            <a:r>
              <a:rPr lang="en-US" dirty="0"/>
              <a:t>2014 and 2015- &gt;23k contraband phones seized throughout GA prisons—which house 50k inmates</a:t>
            </a:r>
          </a:p>
          <a:p>
            <a:pPr lvl="1"/>
            <a:r>
              <a:rPr lang="en-US" dirty="0"/>
              <a:t>phones were used for a variety of crimes that put prison security and public safety at risk.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2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9391-BAD6-42CC-053E-F0378269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As of February 2023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31386736-9941-FE67-F6EA-50D64C260C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53169" y="1690688"/>
            <a:ext cx="3568697" cy="3860006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71EC8F26-9FCA-EF58-7609-BD73CA2172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0401" y="1690687"/>
            <a:ext cx="3568696" cy="38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47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47688-0AB5-642D-BAF2-4909DEF3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Crisis of Corruption</a:t>
            </a:r>
          </a:p>
        </p:txBody>
      </p:sp>
      <p:pic>
        <p:nvPicPr>
          <p:cNvPr id="4" name="Content Placeholder 3" descr="A close-up of a document&#10;&#10;Description automatically generated">
            <a:extLst>
              <a:ext uri="{FF2B5EF4-FFF2-40B4-BE49-F238E27FC236}">
                <a16:creationId xmlns:a16="http://schemas.microsoft.com/office/drawing/2014/main" id="{9868B932-1CBC-6E9A-8B84-2420F7486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652" y="1655276"/>
            <a:ext cx="10376451" cy="49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black shirt&#10;&#10;Description automatically generated">
            <a:extLst>
              <a:ext uri="{FF2B5EF4-FFF2-40B4-BE49-F238E27FC236}">
                <a16:creationId xmlns:a16="http://schemas.microsoft.com/office/drawing/2014/main" id="{19CACD86-DC3D-B6C1-8C74-85210AF97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84189"/>
            <a:ext cx="10905066" cy="36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01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{FC13A13B-003B-814F-9F62-26AD3049BF8A}tf10001120</Template>
  <TotalTime>6210</TotalTime>
  <Words>1864</Words>
  <Application>Microsoft Macintosh PowerPoint</Application>
  <PresentationFormat>Widescreen</PresentationFormat>
  <Paragraphs>178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Is the Corruption Crisis in Georgia’s Prison System Predictive of Future Challenges for Policing?</vt:lpstr>
      <vt:lpstr>U.S. Criminal Justice System</vt:lpstr>
      <vt:lpstr>Impacts of Corruption on the Criminal Justice System</vt:lpstr>
      <vt:lpstr>A Crisis of Corruption</vt:lpstr>
      <vt:lpstr>A Crisis of Corruption</vt:lpstr>
      <vt:lpstr>Cell Phones</vt:lpstr>
      <vt:lpstr>As of February 2023</vt:lpstr>
      <vt:lpstr>A Crisis of Corruption</vt:lpstr>
      <vt:lpstr>PowerPoint Presentation</vt:lpstr>
      <vt:lpstr>PowerPoint Presentation</vt:lpstr>
      <vt:lpstr>Correctional Officers Charged  Autry State Prison</vt:lpstr>
      <vt:lpstr>Correctional Officers Charged  Autry State Prison</vt:lpstr>
      <vt:lpstr>Correctional Officers Charged  Autry State Prison</vt:lpstr>
      <vt:lpstr>PowerPoint Presentation</vt:lpstr>
      <vt:lpstr>Crisis of Corruption</vt:lpstr>
      <vt:lpstr>Current AJC Investigative Reporting</vt:lpstr>
      <vt:lpstr>PowerPoint Presentation</vt:lpstr>
      <vt:lpstr>Crisis of Corruption</vt:lpstr>
      <vt:lpstr>Georgia Prison Corruption</vt:lpstr>
      <vt:lpstr>PowerPoint Presentation</vt:lpstr>
      <vt:lpstr>PowerPoint Presentation</vt:lpstr>
      <vt:lpstr>PowerPoint Presentation</vt:lpstr>
      <vt:lpstr>Scope of Crisis</vt:lpstr>
      <vt:lpstr>Recent cases</vt:lpstr>
      <vt:lpstr>Recent cases</vt:lpstr>
      <vt:lpstr>Recent cases</vt:lpstr>
      <vt:lpstr>Recent cases</vt:lpstr>
      <vt:lpstr> </vt:lpstr>
      <vt:lpstr>A Crisis of Corruption</vt:lpstr>
      <vt:lpstr>Contributing Factors</vt:lpstr>
      <vt:lpstr>Key Areas of Literature Review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the Corruption Crisis in Georgia’s Prison System Predictive of Future Challenges for Policing?</dc:title>
  <dc:creator>Cynthia Atwood</dc:creator>
  <cp:lastModifiedBy>Cynthia Atwood</cp:lastModifiedBy>
  <cp:revision>122</cp:revision>
  <dcterms:created xsi:type="dcterms:W3CDTF">2023-09-29T17:08:52Z</dcterms:created>
  <dcterms:modified xsi:type="dcterms:W3CDTF">2023-10-05T12:12:28Z</dcterms:modified>
</cp:coreProperties>
</file>