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Nunito"/>
      <p:regular r:id="rId20"/>
      <p:bold r:id="rId21"/>
      <p:italic r:id="rId22"/>
      <p:boldItalic r:id="rId23"/>
    </p:embeddedFont>
    <p:embeddedFont>
      <p:font typeface="Maven Pro"/>
      <p:regular r:id="rId24"/>
      <p:bold r:id="rId25"/>
    </p:embeddedFont>
    <p:embeddedFont>
      <p:font typeface="Helvetica Neue"/>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regular.fntdata"/><Relationship Id="rId22" Type="http://schemas.openxmlformats.org/officeDocument/2006/relationships/font" Target="fonts/Nunito-italic.fntdata"/><Relationship Id="rId21" Type="http://schemas.openxmlformats.org/officeDocument/2006/relationships/font" Target="fonts/Nunito-bold.fntdata"/><Relationship Id="rId24" Type="http://schemas.openxmlformats.org/officeDocument/2006/relationships/font" Target="fonts/MavenPro-regular.fntdata"/><Relationship Id="rId23" Type="http://schemas.openxmlformats.org/officeDocument/2006/relationships/font" Target="fonts/Nuni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HelveticaNeue-regular.fntdata"/><Relationship Id="rId25" Type="http://schemas.openxmlformats.org/officeDocument/2006/relationships/font" Target="fonts/MavenPro-bold.fntdata"/><Relationship Id="rId28" Type="http://schemas.openxmlformats.org/officeDocument/2006/relationships/font" Target="fonts/HelveticaNeue-italic.fntdata"/><Relationship Id="rId27" Type="http://schemas.openxmlformats.org/officeDocument/2006/relationships/font" Target="fonts/HelveticaNeue-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HelveticaNeue-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2864ec8498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2864ec8498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887e373fc1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2887e373fc1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2887e373fc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2887e373fc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2887e373fc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2887e373fc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2887e373fc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2887e373fc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887e373fc1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887e373fc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887e373fc1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2887e373fc1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84e288746a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84e288746a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Right to be secure in persons, places, and things.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887e373fc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2887e373fc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284e288746a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284e288746a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88104c5670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288104c5670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Dragnet versus special populations</a:t>
            </a:r>
            <a:endParaRPr/>
          </a:p>
          <a:p>
            <a:pPr indent="0" lvl="0" marL="0" rtl="0" algn="l">
              <a:spcBef>
                <a:spcPts val="0"/>
              </a:spcBef>
              <a:spcAft>
                <a:spcPts val="0"/>
              </a:spcAft>
              <a:buNone/>
            </a:pPr>
            <a:r>
              <a:rPr lang="en"/>
              <a:t>Primus, Eve Brensike. "Bringing Clarity to Administrative Search Doctrine: Distinguishing Dragnets from Special Subpopulation Searches." Search &amp; Seizure L. Rpt. 39, no. 8 (2012): 61-72.</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284e288746a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284e288746a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84e288746a_0_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284e288746a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igitalcommons.law.byu.edu/cgi/viewcontent.cgi?article=1307&amp;context=elj"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doi.org/10.1177/0092055X20954263" TargetMode="External"/><Relationship Id="rId4" Type="http://schemas.openxmlformats.org/officeDocument/2006/relationships/hyperlink" Target="https://www.regent.edu/acad/schlaw/student_life/studentorgs/lawreview/docs/issues/v5/5RegentULRev215.pdf" TargetMode="External"/><Relationship Id="rId5" Type="http://schemas.openxmlformats.org/officeDocument/2006/relationships/hyperlink" Target="https://er.educause.edu/articles/2021/2/proctoring-software-in-higher-ed-prevalence-and-pattern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a:t>Remote proctoring, room scans, &amp; the 4th Amendment</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22"/>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Non- dorm rooms, spaces not under university control</a:t>
            </a:r>
            <a:endParaRPr/>
          </a:p>
        </p:txBody>
      </p:sp>
      <p:sp>
        <p:nvSpPr>
          <p:cNvPr id="332" name="Google Shape;332;p22"/>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latin typeface="Helvetica Neue"/>
                <a:ea typeface="Helvetica Neue"/>
                <a:cs typeface="Helvetica Neue"/>
                <a:sym typeface="Helvetica Neue"/>
              </a:rPr>
              <a:t>Conducted pursuant to responsibility to maintain a safe and orderly educational environment applies only to spaces under university control and ownership</a:t>
            </a:r>
            <a:endParaRPr sz="1600">
              <a:latin typeface="Helvetica Neue"/>
              <a:ea typeface="Helvetica Neue"/>
              <a:cs typeface="Helvetica Neue"/>
              <a:sym typeface="Helvetica Neue"/>
            </a:endParaRPr>
          </a:p>
          <a:p>
            <a:pPr indent="0" lvl="0" marL="0" rtl="0" algn="l">
              <a:lnSpc>
                <a:spcPct val="100000"/>
              </a:lnSpc>
              <a:spcBef>
                <a:spcPts val="0"/>
              </a:spcBef>
              <a:spcAft>
                <a:spcPts val="0"/>
              </a:spcAft>
              <a:buNone/>
            </a:pPr>
            <a:r>
              <a:t/>
            </a:r>
            <a:endParaRPr sz="1600">
              <a:latin typeface="Helvetica Neue"/>
              <a:ea typeface="Helvetica Neue"/>
              <a:cs typeface="Helvetica Neue"/>
              <a:sym typeface="Helvetica Neue"/>
            </a:endParaRPr>
          </a:p>
          <a:p>
            <a:pPr indent="0" lvl="0" marL="0" rtl="0" algn="l">
              <a:lnSpc>
                <a:spcPct val="100000"/>
              </a:lnSpc>
              <a:spcBef>
                <a:spcPts val="0"/>
              </a:spcBef>
              <a:spcAft>
                <a:spcPts val="0"/>
              </a:spcAft>
              <a:buNone/>
            </a:pPr>
            <a:r>
              <a:rPr lang="en" sz="1600">
                <a:latin typeface="Helvetica Neue"/>
                <a:ea typeface="Helvetica Neue"/>
                <a:cs typeface="Helvetica Neue"/>
                <a:sym typeface="Helvetica Neue"/>
              </a:rPr>
              <a:t>Searches of ALL students in an online class is like a dragnet but what is the “important health or safety interests that an individualized probable cause regime could not sufficiently protect”?</a:t>
            </a:r>
            <a:endParaRPr sz="1600">
              <a:latin typeface="Helvetica Neue"/>
              <a:ea typeface="Helvetica Neue"/>
              <a:cs typeface="Helvetica Neue"/>
              <a:sym typeface="Helvetica Neue"/>
            </a:endParaRPr>
          </a:p>
          <a:p>
            <a:pPr indent="0" lvl="0" marL="0" rtl="0" algn="l">
              <a:lnSpc>
                <a:spcPct val="100000"/>
              </a:lnSpc>
              <a:spcBef>
                <a:spcPts val="0"/>
              </a:spcBef>
              <a:spcAft>
                <a:spcPts val="0"/>
              </a:spcAft>
              <a:buNone/>
            </a:pPr>
            <a:r>
              <a:t/>
            </a:r>
            <a:endParaRPr sz="1600">
              <a:latin typeface="Helvetica Neue"/>
              <a:ea typeface="Helvetica Neue"/>
              <a:cs typeface="Helvetica Neue"/>
              <a:sym typeface="Helvetica Neue"/>
            </a:endParaRPr>
          </a:p>
          <a:p>
            <a:pPr indent="0" lvl="0" marL="0" rtl="0" algn="l">
              <a:lnSpc>
                <a:spcPct val="100000"/>
              </a:lnSpc>
              <a:spcBef>
                <a:spcPts val="0"/>
              </a:spcBef>
              <a:spcAft>
                <a:spcPts val="0"/>
              </a:spcAft>
              <a:buNone/>
            </a:pPr>
            <a:r>
              <a:rPr lang="en" sz="1600">
                <a:latin typeface="Helvetica Neue"/>
                <a:ea typeface="Helvetica Neue"/>
                <a:cs typeface="Helvetica Neue"/>
                <a:sym typeface="Helvetica Neue"/>
              </a:rPr>
              <a:t>This isn’t a true dragnet. It’s a special population search but students living off campus don’t have a reduced expectation of privacy. </a:t>
            </a:r>
            <a:endParaRPr sz="1600">
              <a:latin typeface="Helvetica Neue"/>
              <a:ea typeface="Helvetica Neue"/>
              <a:cs typeface="Helvetica Neue"/>
              <a:sym typeface="Helvetica Neue"/>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23"/>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References</a:t>
            </a:r>
            <a:endParaRPr/>
          </a:p>
        </p:txBody>
      </p:sp>
      <p:sp>
        <p:nvSpPr>
          <p:cNvPr id="338" name="Google Shape;338;p23"/>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24"/>
          <p:cNvSpPr txBox="1"/>
          <p:nvPr>
            <p:ph idx="1" type="body"/>
          </p:nvPr>
        </p:nvSpPr>
        <p:spPr>
          <a:xfrm>
            <a:off x="1303800" y="826725"/>
            <a:ext cx="7030500" cy="37050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200">
                <a:solidFill>
                  <a:srgbClr val="000000"/>
                </a:solidFill>
                <a:latin typeface="Calibri"/>
                <a:ea typeface="Calibri"/>
                <a:cs typeface="Calibri"/>
                <a:sym typeface="Calibri"/>
              </a:rPr>
              <a:t>Cameron, M., &amp; Lacy, T., &amp; Siegel, P., &amp; Wu, J., &amp; Wilson, A., &amp; Johnson, R., &amp; Burns, R., &amp; Wine, J., &amp; RTI International. (2021). </a:t>
            </a:r>
            <a:r>
              <a:rPr i="1" lang="en" sz="1200">
                <a:solidFill>
                  <a:srgbClr val="000000"/>
                </a:solidFill>
                <a:latin typeface="Calibri"/>
                <a:ea typeface="Calibri"/>
                <a:cs typeface="Calibri"/>
                <a:sym typeface="Calibri"/>
              </a:rPr>
              <a:t>2019–20 National Postsecondary Student Aid Study (NPSAS:20): First Look at the Impact of the Coronavirus (COVID-19) Pandemic on Undergraduate Student Enrollment, Housing, and Finances (Preliminary Data)</a:t>
            </a:r>
            <a:r>
              <a:rPr lang="en" sz="1200">
                <a:solidFill>
                  <a:srgbClr val="000000"/>
                </a:solidFill>
                <a:latin typeface="Calibri"/>
                <a:ea typeface="Calibri"/>
                <a:cs typeface="Calibri"/>
                <a:sym typeface="Calibri"/>
              </a:rPr>
              <a:t>. National Center for Education Statistics. https://nces.ed.gov/pubsearch/pubsinfo.asp?pubid=2021456</a:t>
            </a:r>
            <a:endParaRPr sz="1200">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l">
              <a:lnSpc>
                <a:spcPct val="107916"/>
              </a:lnSpc>
              <a:spcBef>
                <a:spcPts val="0"/>
              </a:spcBef>
              <a:spcAft>
                <a:spcPts val="0"/>
              </a:spcAft>
              <a:buNone/>
            </a:pPr>
            <a:r>
              <a:rPr lang="en" sz="1200">
                <a:solidFill>
                  <a:srgbClr val="000000"/>
                </a:solidFill>
                <a:latin typeface="Calibri"/>
                <a:ea typeface="Calibri"/>
                <a:cs typeface="Calibri"/>
                <a:sym typeface="Calibri"/>
              </a:rPr>
              <a:t>Flaherty, Colleen. (2020). Big Proctor: Is the fight against cheating during remote instruction worth enlisting third-party student surveillance platforms? Inside Higher Ed. https://www.insidehighered.com/news/2020/05/11/online-proctoring-surging-during-covid-19</a:t>
            </a:r>
            <a:endParaRPr sz="1200">
              <a:solidFill>
                <a:srgbClr val="000000"/>
              </a:solidFill>
              <a:latin typeface="Calibri"/>
              <a:ea typeface="Calibri"/>
              <a:cs typeface="Calibri"/>
              <a:sym typeface="Calibri"/>
            </a:endParaRPr>
          </a:p>
          <a:p>
            <a:pPr indent="0" lvl="0" marL="0" rtl="0" algn="l">
              <a:lnSpc>
                <a:spcPct val="100000"/>
              </a:lnSpc>
              <a:spcBef>
                <a:spcPts val="800"/>
              </a:spcBef>
              <a:spcAft>
                <a:spcPts val="0"/>
              </a:spcAft>
              <a:buNone/>
            </a:pPr>
            <a:r>
              <a:rPr lang="en" sz="1200">
                <a:solidFill>
                  <a:srgbClr val="000000"/>
                </a:solidFill>
                <a:latin typeface="Calibri"/>
                <a:ea typeface="Calibri"/>
                <a:cs typeface="Calibri"/>
                <a:sym typeface="Calibri"/>
              </a:rPr>
              <a:t>Fossey, Richard. (2018) Students at Public Universities Have a Constitutional Right to Privacy in Their Dormitory Rooms. </a:t>
            </a:r>
            <a:r>
              <a:rPr i="1" lang="en" sz="1200">
                <a:solidFill>
                  <a:srgbClr val="000000"/>
                </a:solidFill>
                <a:latin typeface="Calibri"/>
                <a:ea typeface="Calibri"/>
                <a:cs typeface="Calibri"/>
                <a:sym typeface="Calibri"/>
              </a:rPr>
              <a:t>Journal of College &amp; University Student Housing, 44</a:t>
            </a:r>
            <a:r>
              <a:rPr lang="en" sz="1200">
                <a:solidFill>
                  <a:srgbClr val="000000"/>
                </a:solidFill>
                <a:latin typeface="Calibri"/>
                <a:ea typeface="Calibri"/>
                <a:cs typeface="Calibri"/>
                <a:sym typeface="Calibri"/>
              </a:rPr>
              <a:t>(3), 62-79. </a:t>
            </a:r>
            <a:endParaRPr sz="1200">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lang="en" sz="1200">
                <a:solidFill>
                  <a:srgbClr val="000000"/>
                </a:solidFill>
                <a:latin typeface="Calibri"/>
                <a:ea typeface="Calibri"/>
                <a:cs typeface="Calibri"/>
                <a:sym typeface="Calibri"/>
              </a:rPr>
              <a:t>Lemons, Bryan R. (2012) Public Education and Student Privacy: application of the fourth amendment to dormitories at public colleges and universities. </a:t>
            </a:r>
            <a:r>
              <a:rPr i="1" lang="en" sz="1200">
                <a:solidFill>
                  <a:srgbClr val="000000"/>
                </a:solidFill>
                <a:latin typeface="Calibri"/>
                <a:ea typeface="Calibri"/>
                <a:cs typeface="Calibri"/>
                <a:sym typeface="Calibri"/>
              </a:rPr>
              <a:t>Brigham Young University Education &amp; Law Journal, 2012</a:t>
            </a:r>
            <a:r>
              <a:rPr lang="en" sz="1200">
                <a:solidFill>
                  <a:srgbClr val="000000"/>
                </a:solidFill>
                <a:latin typeface="Calibri"/>
                <a:ea typeface="Calibri"/>
                <a:cs typeface="Calibri"/>
                <a:sym typeface="Calibri"/>
              </a:rPr>
              <a:t>(1), 31-77. Retrieved September 22, 2023, from </a:t>
            </a:r>
            <a:r>
              <a:rPr lang="en" sz="1200" u="sng">
                <a:solidFill>
                  <a:srgbClr val="000000"/>
                </a:solidFill>
                <a:latin typeface="Calibri"/>
                <a:ea typeface="Calibri"/>
                <a:cs typeface="Calibri"/>
                <a:sym typeface="Calibri"/>
                <a:hlinkClick r:id="rId3">
                  <a:extLst>
                    <a:ext uri="{A12FA001-AC4F-418D-AE19-62706E023703}">
                      <ahyp:hlinkClr val="tx"/>
                    </a:ext>
                  </a:extLst>
                </a:hlinkClick>
              </a:rPr>
              <a:t>https://digitalcommons.law.byu.edu/cgi/viewcontent.cgi?article=1307&amp;context=elj</a:t>
            </a:r>
            <a:endParaRPr sz="1100">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25"/>
          <p:cNvSpPr txBox="1"/>
          <p:nvPr>
            <p:ph idx="1" type="body"/>
          </p:nvPr>
        </p:nvSpPr>
        <p:spPr>
          <a:xfrm>
            <a:off x="1303800" y="850200"/>
            <a:ext cx="7030500" cy="3681600"/>
          </a:xfrm>
          <a:prstGeom prst="rect">
            <a:avLst/>
          </a:prstGeom>
        </p:spPr>
        <p:txBody>
          <a:bodyPr anchorCtr="0" anchor="t" bIns="91425" lIns="91425" spcFirstLastPara="1" rIns="91425" wrap="square" tIns="91425">
            <a:normAutofit/>
          </a:bodyPr>
          <a:lstStyle/>
          <a:p>
            <a:pPr indent="0" lvl="0" marL="0" rtl="0" algn="l">
              <a:lnSpc>
                <a:spcPct val="107916"/>
              </a:lnSpc>
              <a:spcBef>
                <a:spcPts val="0"/>
              </a:spcBef>
              <a:spcAft>
                <a:spcPts val="0"/>
              </a:spcAft>
              <a:buNone/>
            </a:pPr>
            <a:r>
              <a:rPr lang="en" sz="1200">
                <a:solidFill>
                  <a:srgbClr val="000000"/>
                </a:solidFill>
                <a:latin typeface="Calibri"/>
                <a:ea typeface="Calibri"/>
                <a:cs typeface="Calibri"/>
                <a:sym typeface="Calibri"/>
              </a:rPr>
              <a:t>Gillis, A., &amp; Krull, L. (2020). COVID-19 Remote Learning Transition in Spring 2020: Class Structures, Student Perceptions, and Inequality in College Courses. </a:t>
            </a:r>
            <a:r>
              <a:rPr i="1" lang="en" sz="1200">
                <a:solidFill>
                  <a:srgbClr val="000000"/>
                </a:solidFill>
                <a:latin typeface="Calibri"/>
                <a:ea typeface="Calibri"/>
                <a:cs typeface="Calibri"/>
                <a:sym typeface="Calibri"/>
              </a:rPr>
              <a:t>Teaching Sociology, 48</a:t>
            </a:r>
            <a:r>
              <a:rPr lang="en" sz="1200">
                <a:solidFill>
                  <a:srgbClr val="000000"/>
                </a:solidFill>
                <a:latin typeface="Calibri"/>
                <a:ea typeface="Calibri"/>
                <a:cs typeface="Calibri"/>
                <a:sym typeface="Calibri"/>
              </a:rPr>
              <a:t>(4), 283-299. </a:t>
            </a:r>
            <a:r>
              <a:rPr lang="en" sz="1200">
                <a:solidFill>
                  <a:srgbClr val="000000"/>
                </a:solidFill>
                <a:highlight>
                  <a:srgbClr val="FFFFFF"/>
                </a:highlight>
                <a:uFill>
                  <a:noFill/>
                </a:uFill>
                <a:latin typeface="Calibri"/>
                <a:ea typeface="Calibri"/>
                <a:cs typeface="Calibri"/>
                <a:sym typeface="Calibri"/>
                <a:hlinkClick r:id="rId3">
                  <a:extLst>
                    <a:ext uri="{A12FA001-AC4F-418D-AE19-62706E023703}">
                      <ahyp:hlinkClr val="tx"/>
                    </a:ext>
                  </a:extLst>
                </a:hlinkClick>
              </a:rPr>
              <a:t>https://doi.org/10.1177/0092055X20954263</a:t>
            </a:r>
            <a:endParaRPr sz="1200">
              <a:solidFill>
                <a:srgbClr val="000000"/>
              </a:solidFill>
              <a:latin typeface="Calibri"/>
              <a:ea typeface="Calibri"/>
              <a:cs typeface="Calibri"/>
              <a:sym typeface="Calibri"/>
            </a:endParaRPr>
          </a:p>
          <a:p>
            <a:pPr indent="0" lvl="0" marL="0" rtl="0" algn="l">
              <a:lnSpc>
                <a:spcPct val="100000"/>
              </a:lnSpc>
              <a:spcBef>
                <a:spcPts val="800"/>
              </a:spcBef>
              <a:spcAft>
                <a:spcPts val="0"/>
              </a:spcAft>
              <a:buNone/>
            </a:pPr>
            <a:r>
              <a:rPr lang="en" sz="1200">
                <a:solidFill>
                  <a:srgbClr val="000000"/>
                </a:solidFill>
                <a:latin typeface="Calibri"/>
                <a:ea typeface="Calibri"/>
                <a:cs typeface="Calibri"/>
                <a:sym typeface="Calibri"/>
              </a:rPr>
              <a:t>Hemphill, Geoffrey G. (1995). The Administrative Search Doctrine: Isn’t this exactly what the framers were trying to avoid? </a:t>
            </a:r>
            <a:r>
              <a:rPr i="1" lang="en" sz="1200">
                <a:solidFill>
                  <a:srgbClr val="000000"/>
                </a:solidFill>
                <a:latin typeface="Calibri"/>
                <a:ea typeface="Calibri"/>
                <a:cs typeface="Calibri"/>
                <a:sym typeface="Calibri"/>
              </a:rPr>
              <a:t>Regent Law Review, 5</a:t>
            </a:r>
            <a:r>
              <a:rPr lang="en" sz="1200">
                <a:solidFill>
                  <a:srgbClr val="000000"/>
                </a:solidFill>
                <a:latin typeface="Calibri"/>
                <a:ea typeface="Calibri"/>
                <a:cs typeface="Calibri"/>
                <a:sym typeface="Calibri"/>
              </a:rPr>
              <a:t>, 215- 259, Retrieved October 1, 2023, from </a:t>
            </a:r>
            <a:r>
              <a:rPr lang="en" sz="1200" u="sng">
                <a:solidFill>
                  <a:srgbClr val="000000"/>
                </a:solidFill>
                <a:latin typeface="Calibri"/>
                <a:ea typeface="Calibri"/>
                <a:cs typeface="Calibri"/>
                <a:sym typeface="Calibri"/>
                <a:hlinkClick r:id="rId4">
                  <a:extLst>
                    <a:ext uri="{A12FA001-AC4F-418D-AE19-62706E023703}">
                      <ahyp:hlinkClr val="tx"/>
                    </a:ext>
                  </a:extLst>
                </a:hlinkClick>
              </a:rPr>
              <a:t>https://www.regent.edu/acad/schlaw/student_life/studentorgs/lawreview/docs/issues/v5/5RegentULRev215.pdf</a:t>
            </a:r>
            <a:endParaRPr sz="1200">
              <a:solidFill>
                <a:srgbClr val="000000"/>
              </a:solidFill>
              <a:latin typeface="Calibri"/>
              <a:ea typeface="Calibri"/>
              <a:cs typeface="Calibri"/>
              <a:sym typeface="Calibri"/>
            </a:endParaRPr>
          </a:p>
          <a:p>
            <a:pPr indent="0" lvl="0" marL="0" rtl="0" algn="l">
              <a:lnSpc>
                <a:spcPct val="107916"/>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l">
              <a:lnSpc>
                <a:spcPct val="107916"/>
              </a:lnSpc>
              <a:spcBef>
                <a:spcPts val="800"/>
              </a:spcBef>
              <a:spcAft>
                <a:spcPts val="0"/>
              </a:spcAft>
              <a:buNone/>
            </a:pPr>
            <a:r>
              <a:rPr lang="en" sz="1200">
                <a:solidFill>
                  <a:srgbClr val="000000"/>
                </a:solidFill>
                <a:highlight>
                  <a:srgbClr val="FFFFFF"/>
                </a:highlight>
                <a:latin typeface="Calibri"/>
                <a:ea typeface="Calibri"/>
                <a:cs typeface="Calibri"/>
                <a:sym typeface="Calibri"/>
              </a:rPr>
              <a:t>Kharbat, F. F., &amp; Abu Daabes, A. S. (2021). E-proctored exams during the COVID-19 pandemic: A close understanding. </a:t>
            </a:r>
            <a:r>
              <a:rPr i="1" lang="en" sz="1200">
                <a:solidFill>
                  <a:srgbClr val="000000"/>
                </a:solidFill>
                <a:highlight>
                  <a:srgbClr val="FFFFFF"/>
                </a:highlight>
                <a:latin typeface="Calibri"/>
                <a:ea typeface="Calibri"/>
                <a:cs typeface="Calibri"/>
                <a:sym typeface="Calibri"/>
              </a:rPr>
              <a:t>Education and information technologies</a:t>
            </a:r>
            <a:r>
              <a:rPr lang="en" sz="1200">
                <a:solidFill>
                  <a:srgbClr val="000000"/>
                </a:solidFill>
                <a:highlight>
                  <a:srgbClr val="FFFFFF"/>
                </a:highlight>
                <a:latin typeface="Calibri"/>
                <a:ea typeface="Calibri"/>
                <a:cs typeface="Calibri"/>
                <a:sym typeface="Calibri"/>
              </a:rPr>
              <a:t>, </a:t>
            </a:r>
            <a:r>
              <a:rPr i="1" lang="en" sz="1200">
                <a:solidFill>
                  <a:srgbClr val="000000"/>
                </a:solidFill>
                <a:highlight>
                  <a:srgbClr val="FFFFFF"/>
                </a:highlight>
                <a:latin typeface="Calibri"/>
                <a:ea typeface="Calibri"/>
                <a:cs typeface="Calibri"/>
                <a:sym typeface="Calibri"/>
              </a:rPr>
              <a:t>26</a:t>
            </a:r>
            <a:r>
              <a:rPr lang="en" sz="1200">
                <a:solidFill>
                  <a:srgbClr val="000000"/>
                </a:solidFill>
                <a:highlight>
                  <a:srgbClr val="FFFFFF"/>
                </a:highlight>
                <a:latin typeface="Calibri"/>
                <a:ea typeface="Calibri"/>
                <a:cs typeface="Calibri"/>
                <a:sym typeface="Calibri"/>
              </a:rPr>
              <a:t>(6), 6589–6605. https://doi.org/10.1007/s10639-021-10458-7</a:t>
            </a:r>
            <a:endParaRPr sz="1200">
              <a:solidFill>
                <a:srgbClr val="000000"/>
              </a:solidFill>
              <a:latin typeface="Calibri"/>
              <a:ea typeface="Calibri"/>
              <a:cs typeface="Calibri"/>
              <a:sym typeface="Calibri"/>
            </a:endParaRPr>
          </a:p>
          <a:p>
            <a:pPr indent="0" lvl="0" marL="0" rtl="0" algn="l">
              <a:lnSpc>
                <a:spcPct val="107916"/>
              </a:lnSpc>
              <a:spcBef>
                <a:spcPts val="800"/>
              </a:spcBef>
              <a:spcAft>
                <a:spcPts val="0"/>
              </a:spcAft>
              <a:buNone/>
            </a:pPr>
            <a:r>
              <a:rPr lang="en" sz="1200">
                <a:solidFill>
                  <a:srgbClr val="000000"/>
                </a:solidFill>
                <a:latin typeface="Calibri"/>
                <a:ea typeface="Calibri"/>
                <a:cs typeface="Calibri"/>
                <a:sym typeface="Calibri"/>
              </a:rPr>
              <a:t>Kimmons, R., &amp; Veletsianos, G. (2021). Proctoring Software in Higher Ed: Prevalence and Patterns. </a:t>
            </a:r>
            <a:r>
              <a:rPr i="1" lang="en" sz="1200">
                <a:solidFill>
                  <a:srgbClr val="000000"/>
                </a:solidFill>
                <a:latin typeface="Calibri"/>
                <a:ea typeface="Calibri"/>
                <a:cs typeface="Calibri"/>
                <a:sym typeface="Calibri"/>
              </a:rPr>
              <a:t>Educause Review</a:t>
            </a:r>
            <a:r>
              <a:rPr lang="en" sz="1200">
                <a:solidFill>
                  <a:srgbClr val="000000"/>
                </a:solidFill>
                <a:latin typeface="Calibri"/>
                <a:ea typeface="Calibri"/>
                <a:cs typeface="Calibri"/>
                <a:sym typeface="Calibri"/>
              </a:rPr>
              <a:t>. </a:t>
            </a:r>
            <a:r>
              <a:rPr lang="en" sz="1200" u="sng">
                <a:solidFill>
                  <a:srgbClr val="000000"/>
                </a:solidFill>
                <a:latin typeface="Calibri"/>
                <a:ea typeface="Calibri"/>
                <a:cs typeface="Calibri"/>
                <a:sym typeface="Calibri"/>
                <a:hlinkClick r:id="rId5">
                  <a:extLst>
                    <a:ext uri="{A12FA001-AC4F-418D-AE19-62706E023703}">
                      <ahyp:hlinkClr val="tx"/>
                    </a:ext>
                  </a:extLst>
                </a:hlinkClick>
              </a:rPr>
              <a:t>https://er.educause.edu/articles/2021/2/proctoring-software-in-higher-ed-prevalence-and-patterns</a:t>
            </a:r>
            <a:endParaRPr sz="1200">
              <a:solidFill>
                <a:srgbClr val="000000"/>
              </a:solidFill>
              <a:latin typeface="Calibri"/>
              <a:ea typeface="Calibri"/>
              <a:cs typeface="Calibri"/>
              <a:sym typeface="Calibri"/>
            </a:endParaRPr>
          </a:p>
          <a:p>
            <a:pPr indent="0" lvl="0" marL="0" rtl="0" algn="l">
              <a:spcBef>
                <a:spcPts val="8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26"/>
          <p:cNvSpPr txBox="1"/>
          <p:nvPr>
            <p:ph idx="1" type="body"/>
          </p:nvPr>
        </p:nvSpPr>
        <p:spPr>
          <a:xfrm>
            <a:off x="1303800" y="826725"/>
            <a:ext cx="7030500" cy="37050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rPr lang="en" sz="1200">
                <a:solidFill>
                  <a:srgbClr val="000000"/>
                </a:solidFill>
                <a:latin typeface="Calibri"/>
                <a:ea typeface="Calibri"/>
                <a:cs typeface="Calibri"/>
                <a:sym typeface="Calibri"/>
              </a:rPr>
              <a:t>Primus, Eve Brensike. "Bringing Clarity to Administrative Search Doctrine: Distinguishing Dragnets from Special Subpopulation Searches." Search &amp; Seizure L. Rpt. 39, no. 8 (2012): 61-72. https://repository.law.umich.edu/cgi/viewcontent.cgi?article=2435&amp;context=articles</a:t>
            </a:r>
            <a:endParaRPr sz="1200">
              <a:solidFill>
                <a:srgbClr val="000000"/>
              </a:solidFill>
              <a:latin typeface="Calibri"/>
              <a:ea typeface="Calibri"/>
              <a:cs typeface="Calibri"/>
              <a:sym typeface="Calibri"/>
            </a:endParaRPr>
          </a:p>
          <a:p>
            <a:pPr indent="0" lvl="0" marL="0" rtl="0" algn="l">
              <a:lnSpc>
                <a:spcPct val="100000"/>
              </a:lnSpc>
              <a:spcBef>
                <a:spcPts val="0"/>
              </a:spcBef>
              <a:spcAft>
                <a:spcPts val="0"/>
              </a:spcAft>
              <a:buNone/>
            </a:pPr>
            <a:r>
              <a:t/>
            </a:r>
            <a:endParaRPr sz="1200">
              <a:solidFill>
                <a:srgbClr val="000000"/>
              </a:solidFill>
              <a:latin typeface="Calibri"/>
              <a:ea typeface="Calibri"/>
              <a:cs typeface="Calibri"/>
              <a:sym typeface="Calibri"/>
            </a:endParaRPr>
          </a:p>
          <a:p>
            <a:pPr indent="0" lvl="0" marL="0" rtl="0" algn="l">
              <a:lnSpc>
                <a:spcPct val="107916"/>
              </a:lnSpc>
              <a:spcBef>
                <a:spcPts val="0"/>
              </a:spcBef>
              <a:spcAft>
                <a:spcPts val="0"/>
              </a:spcAft>
              <a:buNone/>
            </a:pPr>
            <a:r>
              <a:rPr lang="en" sz="1200">
                <a:solidFill>
                  <a:srgbClr val="000000"/>
                </a:solidFill>
                <a:latin typeface="Calibri"/>
                <a:ea typeface="Calibri"/>
                <a:cs typeface="Calibri"/>
                <a:sym typeface="Calibri"/>
              </a:rPr>
              <a:t>Young, Jeffrey. (2021). Automated Proctoring Swept In During Pandemic. It’s Likely to Stick Around, Despite Concerns. </a:t>
            </a:r>
            <a:r>
              <a:rPr i="1" lang="en" sz="1200">
                <a:solidFill>
                  <a:srgbClr val="000000"/>
                </a:solidFill>
                <a:latin typeface="Calibri"/>
                <a:ea typeface="Calibri"/>
                <a:cs typeface="Calibri"/>
                <a:sym typeface="Calibri"/>
              </a:rPr>
              <a:t>EdSurge</a:t>
            </a:r>
            <a:r>
              <a:rPr lang="en" sz="1200">
                <a:solidFill>
                  <a:srgbClr val="000000"/>
                </a:solidFill>
                <a:latin typeface="Calibri"/>
                <a:ea typeface="Calibri"/>
                <a:cs typeface="Calibri"/>
                <a:sym typeface="Calibri"/>
              </a:rPr>
              <a:t>. https://www.edsurge.com/news/2021-11-19-automated-proctoring-swept-in-during-pandemic-it-s-likely-to-stick-around-despite-concerns</a:t>
            </a:r>
            <a:endParaRPr sz="1100">
              <a:solidFill>
                <a:srgbClr val="000000"/>
              </a:solidFill>
              <a:latin typeface="Arial"/>
              <a:ea typeface="Arial"/>
              <a:cs typeface="Arial"/>
              <a:sym typeface="Arial"/>
            </a:endParaRPr>
          </a:p>
          <a:p>
            <a:pPr indent="0" lvl="0" marL="0" rtl="0" algn="l">
              <a:spcBef>
                <a:spcPts val="8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Prevalence of online proctored testing</a:t>
            </a:r>
            <a:endParaRPr/>
          </a:p>
        </p:txBody>
      </p:sp>
      <p:sp>
        <p:nvSpPr>
          <p:cNvPr id="284" name="Google Shape;284;p1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April 2020</a:t>
            </a:r>
            <a:endParaRPr/>
          </a:p>
          <a:p>
            <a:pPr indent="457200" lvl="0" marL="0" rtl="0" algn="l">
              <a:spcBef>
                <a:spcPts val="1200"/>
              </a:spcBef>
              <a:spcAft>
                <a:spcPts val="0"/>
              </a:spcAft>
              <a:buNone/>
            </a:pPr>
            <a:r>
              <a:rPr lang="en"/>
              <a:t>Little more than half of institutions of higher learning</a:t>
            </a:r>
            <a:endParaRPr/>
          </a:p>
          <a:p>
            <a:pPr indent="0" lvl="0" marL="0" rtl="0" algn="l">
              <a:spcBef>
                <a:spcPts val="1200"/>
              </a:spcBef>
              <a:spcAft>
                <a:spcPts val="0"/>
              </a:spcAft>
              <a:buNone/>
            </a:pPr>
            <a:r>
              <a:rPr lang="en"/>
              <a:t>November 2020</a:t>
            </a:r>
            <a:endParaRPr/>
          </a:p>
          <a:p>
            <a:pPr indent="0" lvl="0" marL="0" rtl="0" algn="l">
              <a:spcBef>
                <a:spcPts val="1200"/>
              </a:spcBef>
              <a:spcAft>
                <a:spcPts val="1200"/>
              </a:spcAft>
              <a:buNone/>
            </a:pPr>
            <a:r>
              <a:rPr lang="en"/>
              <a:t>	63%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Georgia</a:t>
            </a:r>
            <a:endParaRPr/>
          </a:p>
        </p:txBody>
      </p:sp>
      <p:sp>
        <p:nvSpPr>
          <p:cNvPr id="290" name="Google Shape;290;p15"/>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eCore requires</a:t>
            </a:r>
            <a:endParaRPr/>
          </a:p>
          <a:p>
            <a:pPr indent="0" lvl="0" marL="0" rtl="0" algn="l">
              <a:spcBef>
                <a:spcPts val="1200"/>
              </a:spcBef>
              <a:spcAft>
                <a:spcPts val="0"/>
              </a:spcAft>
              <a:buNone/>
            </a:pPr>
            <a:r>
              <a:rPr lang="en"/>
              <a:t>Many USG institutions still </a:t>
            </a:r>
            <a:r>
              <a:rPr lang="en"/>
              <a:t>require or recommend</a:t>
            </a:r>
            <a:endParaRPr/>
          </a:p>
          <a:p>
            <a:pPr indent="0" lvl="0" marL="0" rtl="0" algn="l">
              <a:spcBef>
                <a:spcPts val="1200"/>
              </a:spcBef>
              <a:spcAft>
                <a:spcPts val="0"/>
              </a:spcAft>
              <a:buNone/>
            </a:pPr>
            <a:r>
              <a:rPr lang="en"/>
              <a:t>Options can be in-person or via remote live proctoring</a:t>
            </a:r>
            <a:endParaRPr/>
          </a:p>
          <a:p>
            <a:pPr indent="0" lvl="0" marL="0" rtl="0" algn="l">
              <a:spcBef>
                <a:spcPts val="1200"/>
              </a:spcBef>
              <a:spcAft>
                <a:spcPts val="1200"/>
              </a:spcAft>
              <a:buNone/>
            </a:pPr>
            <a:r>
              <a:rPr lang="en"/>
              <a:t>	Most remote options require room scan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6"/>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What’s the problem with checking for cheating?</a:t>
            </a:r>
            <a:endParaRPr/>
          </a:p>
        </p:txBody>
      </p:sp>
      <p:sp>
        <p:nvSpPr>
          <p:cNvPr id="296" name="Google Shape;296;p16"/>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4th Amendment</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Searches conducted by governmental entities for non-criminal purposes still have limitations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7"/>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Ogletree v. Cleveland State</a:t>
            </a:r>
            <a:endParaRPr/>
          </a:p>
          <a:p>
            <a:pPr indent="0" lvl="0" marL="0" rtl="0" algn="l">
              <a:spcBef>
                <a:spcPts val="0"/>
              </a:spcBef>
              <a:spcAft>
                <a:spcPts val="0"/>
              </a:spcAft>
              <a:buNone/>
            </a:pPr>
            <a:r>
              <a:t/>
            </a:r>
            <a:endParaRPr/>
          </a:p>
        </p:txBody>
      </p:sp>
      <p:sp>
        <p:nvSpPr>
          <p:cNvPr id="302" name="Google Shape;302;p17"/>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400"/>
              <a:t>May 2016 CSU instituted proctoring protocols</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lang="en" sz="1400"/>
              <a:t>Recommended, but didn’t require, proctoring </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lang="en" sz="1400"/>
              <a:t>Policy didn’t require or recommend room scans, although several proctoring programs require them</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18"/>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Ogletree v. Cleveland State</a:t>
            </a:r>
            <a:endParaRPr/>
          </a:p>
        </p:txBody>
      </p:sp>
      <p:sp>
        <p:nvSpPr>
          <p:cNvPr id="308" name="Google Shape;308;p18"/>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No specific institutional policy regarding proctored exams or the methodology</a:t>
            </a:r>
            <a:endParaRPr/>
          </a:p>
          <a:p>
            <a:pPr indent="0" lvl="0" marL="0" rtl="0" algn="l">
              <a:spcBef>
                <a:spcPts val="1200"/>
              </a:spcBef>
              <a:spcAft>
                <a:spcPts val="0"/>
              </a:spcAft>
              <a:buNone/>
            </a:pPr>
            <a:r>
              <a:rPr lang="en"/>
              <a:t>	University testing services &amp; suggested proctoring services required </a:t>
            </a:r>
            <a:endParaRPr/>
          </a:p>
          <a:p>
            <a:pPr indent="0" lvl="0" marL="0" rtl="0" algn="l">
              <a:spcBef>
                <a:spcPts val="1200"/>
              </a:spcBef>
              <a:spcAft>
                <a:spcPts val="0"/>
              </a:spcAft>
              <a:buNone/>
            </a:pPr>
            <a:r>
              <a:rPr lang="en"/>
              <a:t>No policy of how to handle objections or non-consent</a:t>
            </a:r>
            <a:endParaRPr/>
          </a:p>
          <a:p>
            <a:pPr indent="0" lvl="0" marL="0" rtl="0" algn="l">
              <a:spcBef>
                <a:spcPts val="1200"/>
              </a:spcBef>
              <a:spcAft>
                <a:spcPts val="1200"/>
              </a:spcAft>
              <a:buNone/>
            </a:pPr>
            <a:r>
              <a:rPr lang="en"/>
              <a:t>When done via Zoom or Teams other students can see each other’s spaces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19"/>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is an administrative search?</a:t>
            </a:r>
            <a:endParaRPr/>
          </a:p>
        </p:txBody>
      </p:sp>
      <p:sp>
        <p:nvSpPr>
          <p:cNvPr id="314" name="Google Shape;314;p19"/>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t>
            </a:r>
            <a:r>
              <a:rPr lang="en"/>
              <a:t>searches or seizures of every person, place, or thing in a specific location or involved in a specific activity. Such intrusions were permissible if they involved only minimally intrusive government actions necessary to protect important health or safety interests that an individualized probable cause regime could not sufficiently protect.” </a:t>
            </a:r>
            <a:endParaRPr/>
          </a:p>
          <a:p>
            <a:pPr indent="0" lvl="0" marL="0" rtl="0" algn="l">
              <a:spcBef>
                <a:spcPts val="1200"/>
              </a:spcBef>
              <a:spcAft>
                <a:spcPts val="0"/>
              </a:spcAft>
              <a:buNone/>
            </a:pPr>
            <a:r>
              <a:rPr lang="en"/>
              <a:t>“certain people (or people acting in certain capacities) have reduced expectations of privacy relative to the public at large, such that public officials need not satisfy the traditional warrant and probable cause requirements before searching them. Instead, officials can conduct searches on the basis of some lower level of individualized suspicion.”</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20"/>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Administrative Searches</a:t>
            </a:r>
            <a:endParaRPr/>
          </a:p>
        </p:txBody>
      </p:sp>
      <p:sp>
        <p:nvSpPr>
          <p:cNvPr id="320" name="Google Shape;320;p20"/>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University students are adults</a:t>
            </a:r>
            <a:endParaRPr/>
          </a:p>
          <a:p>
            <a:pPr indent="0" lvl="0" marL="0" rtl="0" algn="l">
              <a:spcBef>
                <a:spcPts val="1200"/>
              </a:spcBef>
              <a:spcAft>
                <a:spcPts val="0"/>
              </a:spcAft>
              <a:buNone/>
            </a:pPr>
            <a:r>
              <a:rPr lang="en"/>
              <a:t>Public institutions are “government agencies”</a:t>
            </a:r>
            <a:endParaRPr/>
          </a:p>
          <a:p>
            <a:pPr indent="0" lvl="0" marL="0" rtl="0" algn="l">
              <a:spcBef>
                <a:spcPts val="1200"/>
              </a:spcBef>
              <a:spcAft>
                <a:spcPts val="0"/>
              </a:spcAft>
              <a:buNone/>
            </a:pPr>
            <a:r>
              <a:rPr lang="en"/>
              <a:t>Dorms are home away from home, with some limits</a:t>
            </a:r>
            <a:endParaRPr/>
          </a:p>
          <a:p>
            <a:pPr indent="0" lvl="0" marL="0" rtl="0" algn="l">
              <a:spcBef>
                <a:spcPts val="1200"/>
              </a:spcBef>
              <a:spcAft>
                <a:spcPts val="1200"/>
              </a:spcAft>
              <a:buNone/>
            </a:pPr>
            <a:r>
              <a:rPr lang="en"/>
              <a:t>But not</a:t>
            </a:r>
            <a:r>
              <a:rPr lang="en"/>
              <a:t> all students reside on-campus  </a:t>
            </a:r>
            <a:r>
              <a:rPr lang="en"/>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1"/>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Dorms</a:t>
            </a:r>
            <a:endParaRPr/>
          </a:p>
        </p:txBody>
      </p:sp>
      <p:sp>
        <p:nvSpPr>
          <p:cNvPr id="326" name="Google Shape;326;p21"/>
          <p:cNvSpPr txBox="1"/>
          <p:nvPr>
            <p:ph idx="1" type="body"/>
          </p:nvPr>
        </p:nvSpPr>
        <p:spPr>
          <a:xfrm>
            <a:off x="1303800" y="1990050"/>
            <a:ext cx="7030500" cy="2541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500">
                <a:latin typeface="Helvetica Neue"/>
                <a:ea typeface="Helvetica Neue"/>
                <a:cs typeface="Helvetica Neue"/>
                <a:sym typeface="Helvetica Neue"/>
              </a:rPr>
              <a:t>A</a:t>
            </a:r>
            <a:r>
              <a:rPr lang="en" sz="1500">
                <a:latin typeface="Helvetica Neue"/>
                <a:ea typeface="Helvetica Neue"/>
                <a:cs typeface="Helvetica Neue"/>
                <a:sym typeface="Helvetica Neue"/>
              </a:rPr>
              <a:t>nalogous to an apartment or a hotel room</a:t>
            </a:r>
            <a:endParaRPr sz="1500">
              <a:latin typeface="Helvetica Neue"/>
              <a:ea typeface="Helvetica Neue"/>
              <a:cs typeface="Helvetica Neue"/>
              <a:sym typeface="Helvetica Neue"/>
            </a:endParaRPr>
          </a:p>
          <a:p>
            <a:pPr indent="0" lvl="0" marL="0" rtl="0" algn="l">
              <a:lnSpc>
                <a:spcPct val="100000"/>
              </a:lnSpc>
              <a:spcBef>
                <a:spcPts val="0"/>
              </a:spcBef>
              <a:spcAft>
                <a:spcPts val="0"/>
              </a:spcAft>
              <a:buNone/>
            </a:pPr>
            <a:r>
              <a:t/>
            </a:r>
            <a:endParaRPr sz="1500">
              <a:latin typeface="Helvetica Neue"/>
              <a:ea typeface="Helvetica Neue"/>
              <a:cs typeface="Helvetica Neue"/>
              <a:sym typeface="Helvetica Neue"/>
            </a:endParaRPr>
          </a:p>
          <a:p>
            <a:pPr indent="0" lvl="0" marL="0" rtl="0" algn="l">
              <a:lnSpc>
                <a:spcPct val="100000"/>
              </a:lnSpc>
              <a:spcBef>
                <a:spcPts val="0"/>
              </a:spcBef>
              <a:spcAft>
                <a:spcPts val="0"/>
              </a:spcAft>
              <a:buNone/>
            </a:pPr>
            <a:r>
              <a:rPr lang="en" sz="1500">
                <a:latin typeface="Helvetica Neue"/>
                <a:ea typeface="Helvetica Neue"/>
                <a:cs typeface="Helvetica Neue"/>
                <a:sym typeface="Helvetica Neue"/>
              </a:rPr>
              <a:t>Conducted pursuant to responsibility to maintain a safe and orderly educational environment, check the room for damages, wear and unauthorized appliances. </a:t>
            </a:r>
            <a:endParaRPr sz="1500">
              <a:latin typeface="Helvetica Neue"/>
              <a:ea typeface="Helvetica Neue"/>
              <a:cs typeface="Helvetica Neue"/>
              <a:sym typeface="Helvetica Neue"/>
            </a:endParaRPr>
          </a:p>
          <a:p>
            <a:pPr indent="0" lvl="0" marL="0" rtl="0" algn="l">
              <a:lnSpc>
                <a:spcPct val="100000"/>
              </a:lnSpc>
              <a:spcBef>
                <a:spcPts val="0"/>
              </a:spcBef>
              <a:spcAft>
                <a:spcPts val="0"/>
              </a:spcAft>
              <a:buNone/>
            </a:pPr>
            <a:r>
              <a:t/>
            </a:r>
            <a:endParaRPr sz="1500">
              <a:latin typeface="Helvetica Neue"/>
              <a:ea typeface="Helvetica Neue"/>
              <a:cs typeface="Helvetica Neue"/>
              <a:sym typeface="Helvetica Neue"/>
            </a:endParaRPr>
          </a:p>
          <a:p>
            <a:pPr indent="0" lvl="0" marL="0" rtl="0" algn="l">
              <a:lnSpc>
                <a:spcPct val="100000"/>
              </a:lnSpc>
              <a:spcBef>
                <a:spcPts val="0"/>
              </a:spcBef>
              <a:spcAft>
                <a:spcPts val="0"/>
              </a:spcAft>
              <a:buNone/>
            </a:pPr>
            <a:r>
              <a:rPr lang="en" sz="1500">
                <a:latin typeface="Helvetica Neue"/>
                <a:ea typeface="Helvetica Neue"/>
                <a:cs typeface="Helvetica Neue"/>
                <a:sym typeface="Helvetica Neue"/>
              </a:rPr>
              <a:t>Routine inspection of residence and compliance with rules and regulations </a:t>
            </a:r>
            <a:endParaRPr sz="1500">
              <a:latin typeface="Helvetica Neue"/>
              <a:ea typeface="Helvetica Neue"/>
              <a:cs typeface="Helvetica Neue"/>
              <a:sym typeface="Helvetica Neue"/>
            </a:endParaRPr>
          </a:p>
          <a:p>
            <a:pPr indent="0" lvl="0" marL="0" rtl="0" algn="l">
              <a:lnSpc>
                <a:spcPct val="100000"/>
              </a:lnSpc>
              <a:spcBef>
                <a:spcPts val="0"/>
              </a:spcBef>
              <a:spcAft>
                <a:spcPts val="0"/>
              </a:spcAft>
              <a:buNone/>
            </a:pPr>
            <a:r>
              <a:t/>
            </a:r>
            <a:endParaRPr sz="1500">
              <a:latin typeface="Helvetica Neue"/>
              <a:ea typeface="Helvetica Neue"/>
              <a:cs typeface="Helvetica Neue"/>
              <a:sym typeface="Helvetica Neue"/>
            </a:endParaRPr>
          </a:p>
          <a:p>
            <a:pPr indent="0" lvl="0" marL="0" rtl="0" algn="l">
              <a:lnSpc>
                <a:spcPct val="100000"/>
              </a:lnSpc>
              <a:spcBef>
                <a:spcPts val="0"/>
              </a:spcBef>
              <a:spcAft>
                <a:spcPts val="0"/>
              </a:spcAft>
              <a:buNone/>
            </a:pPr>
            <a:r>
              <a:rPr lang="en" sz="1500">
                <a:latin typeface="Helvetica Neue"/>
                <a:ea typeface="Helvetica Neue"/>
                <a:cs typeface="Helvetica Neue"/>
                <a:sym typeface="Helvetica Neue"/>
              </a:rPr>
              <a:t>Can’t use overly broad dorm search policies to bypass the 4th A</a:t>
            </a:r>
            <a:endParaRPr sz="1500">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