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6925D5-E65F-4492-BBB8-67E75A07D1F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DEE487D-2180-480A-B383-AA7CBCFD1093}">
      <dgm:prSet/>
      <dgm:spPr/>
      <dgm:t>
        <a:bodyPr/>
        <a:lstStyle/>
        <a:p>
          <a:r>
            <a:rPr lang="en-US"/>
            <a:t>10% of Georgia’s population</a:t>
          </a:r>
        </a:p>
      </dgm:t>
    </dgm:pt>
    <dgm:pt modelId="{07365DEF-2CC4-4190-AAC1-148D85B0F6CE}" type="parTrans" cxnId="{2625A552-747E-4BA0-AAF6-A6E1AF02E373}">
      <dgm:prSet/>
      <dgm:spPr/>
      <dgm:t>
        <a:bodyPr/>
        <a:lstStyle/>
        <a:p>
          <a:endParaRPr lang="en-US"/>
        </a:p>
      </dgm:t>
    </dgm:pt>
    <dgm:pt modelId="{8ED6A8AD-4BC2-41CC-A2BE-C5D69A95B82A}" type="sibTrans" cxnId="{2625A552-747E-4BA0-AAF6-A6E1AF02E373}">
      <dgm:prSet/>
      <dgm:spPr/>
      <dgm:t>
        <a:bodyPr/>
        <a:lstStyle/>
        <a:p>
          <a:endParaRPr lang="en-US"/>
        </a:p>
      </dgm:t>
    </dgm:pt>
    <dgm:pt modelId="{D69024C2-E192-455B-91F9-2DBF33566ABA}">
      <dgm:prSet/>
      <dgm:spPr/>
      <dgm:t>
        <a:bodyPr/>
        <a:lstStyle/>
        <a:p>
          <a:r>
            <a:rPr lang="en-US"/>
            <a:t>42.5% Black</a:t>
          </a:r>
        </a:p>
      </dgm:t>
    </dgm:pt>
    <dgm:pt modelId="{178B55EE-259E-4CA1-9583-A92CCF8D6C40}" type="parTrans" cxnId="{2090458E-1A44-4603-B778-EFFFEB18C97E}">
      <dgm:prSet/>
      <dgm:spPr/>
      <dgm:t>
        <a:bodyPr/>
        <a:lstStyle/>
        <a:p>
          <a:endParaRPr lang="en-US"/>
        </a:p>
      </dgm:t>
    </dgm:pt>
    <dgm:pt modelId="{DE77402E-3519-454F-855D-C03CD9C26881}" type="sibTrans" cxnId="{2090458E-1A44-4603-B778-EFFFEB18C97E}">
      <dgm:prSet/>
      <dgm:spPr/>
      <dgm:t>
        <a:bodyPr/>
        <a:lstStyle/>
        <a:p>
          <a:endParaRPr lang="en-US"/>
        </a:p>
      </dgm:t>
    </dgm:pt>
    <dgm:pt modelId="{8E439793-0CB1-4793-BC50-9D684FB23BCE}">
      <dgm:prSet/>
      <dgm:spPr/>
      <dgm:t>
        <a:bodyPr/>
        <a:lstStyle/>
        <a:p>
          <a:r>
            <a:rPr lang="en-US"/>
            <a:t>39.3% White (non-Hispanic)</a:t>
          </a:r>
        </a:p>
      </dgm:t>
    </dgm:pt>
    <dgm:pt modelId="{3A64B07F-0577-49E8-8713-AFABD0BD680E}" type="parTrans" cxnId="{3A198154-076C-4E97-AB1D-A83F9245BC9F}">
      <dgm:prSet/>
      <dgm:spPr/>
      <dgm:t>
        <a:bodyPr/>
        <a:lstStyle/>
        <a:p>
          <a:endParaRPr lang="en-US"/>
        </a:p>
      </dgm:t>
    </dgm:pt>
    <dgm:pt modelId="{23C097F6-10FC-48D3-AB80-3325560F475A}" type="sibTrans" cxnId="{3A198154-076C-4E97-AB1D-A83F9245BC9F}">
      <dgm:prSet/>
      <dgm:spPr/>
      <dgm:t>
        <a:bodyPr/>
        <a:lstStyle/>
        <a:p>
          <a:endParaRPr lang="en-US"/>
        </a:p>
      </dgm:t>
    </dgm:pt>
    <dgm:pt modelId="{F6059D98-7CBC-48FA-99D9-2936696E8689}">
      <dgm:prSet/>
      <dgm:spPr/>
      <dgm:t>
        <a:bodyPr/>
        <a:lstStyle/>
        <a:p>
          <a:r>
            <a:rPr lang="en-US"/>
            <a:t>8.7% Asian</a:t>
          </a:r>
        </a:p>
      </dgm:t>
    </dgm:pt>
    <dgm:pt modelId="{4BEC731D-407D-4455-88FE-80DD51F92C52}" type="parTrans" cxnId="{909C64EB-0128-42FF-A6D2-5EC3D3E938C5}">
      <dgm:prSet/>
      <dgm:spPr/>
      <dgm:t>
        <a:bodyPr/>
        <a:lstStyle/>
        <a:p>
          <a:endParaRPr lang="en-US"/>
        </a:p>
      </dgm:t>
    </dgm:pt>
    <dgm:pt modelId="{4A25F9EC-1EDB-4885-BCCF-2F2F48A4BDD6}" type="sibTrans" cxnId="{909C64EB-0128-42FF-A6D2-5EC3D3E938C5}">
      <dgm:prSet/>
      <dgm:spPr/>
      <dgm:t>
        <a:bodyPr/>
        <a:lstStyle/>
        <a:p>
          <a:endParaRPr lang="en-US"/>
        </a:p>
      </dgm:t>
    </dgm:pt>
    <dgm:pt modelId="{8E43E956-85A5-4CC4-A692-CB4E476D36C3}">
      <dgm:prSet/>
      <dgm:spPr/>
      <dgm:t>
        <a:bodyPr/>
        <a:lstStyle/>
        <a:p>
          <a:r>
            <a:rPr lang="en-US"/>
            <a:t>8.1% Hispanic/Latino (Fulton County Government, 2020).</a:t>
          </a:r>
        </a:p>
      </dgm:t>
    </dgm:pt>
    <dgm:pt modelId="{88D55BD2-BBE1-4466-8989-CF12BC112ECC}" type="parTrans" cxnId="{4250FB78-6273-45CA-8A0F-78E9D27B229C}">
      <dgm:prSet/>
      <dgm:spPr/>
      <dgm:t>
        <a:bodyPr/>
        <a:lstStyle/>
        <a:p>
          <a:endParaRPr lang="en-US"/>
        </a:p>
      </dgm:t>
    </dgm:pt>
    <dgm:pt modelId="{9D634918-CFA7-4BC4-8437-8EB8D2AB77B3}" type="sibTrans" cxnId="{4250FB78-6273-45CA-8A0F-78E9D27B229C}">
      <dgm:prSet/>
      <dgm:spPr/>
      <dgm:t>
        <a:bodyPr/>
        <a:lstStyle/>
        <a:p>
          <a:endParaRPr lang="en-US"/>
        </a:p>
      </dgm:t>
    </dgm:pt>
    <dgm:pt modelId="{501EF97A-9793-4188-A9AA-537B08BAEB51}" type="pres">
      <dgm:prSet presAssocID="{BF6925D5-E65F-4492-BBB8-67E75A07D1F7}" presName="linear" presStyleCnt="0">
        <dgm:presLayoutVars>
          <dgm:animLvl val="lvl"/>
          <dgm:resizeHandles val="exact"/>
        </dgm:presLayoutVars>
      </dgm:prSet>
      <dgm:spPr/>
    </dgm:pt>
    <dgm:pt modelId="{17253A1B-0A47-4737-8A34-E32EB53F5035}" type="pres">
      <dgm:prSet presAssocID="{4DEE487D-2180-480A-B383-AA7CBCFD1093}" presName="parentText" presStyleLbl="node1" presStyleIdx="0" presStyleCnt="5">
        <dgm:presLayoutVars>
          <dgm:chMax val="0"/>
          <dgm:bulletEnabled val="1"/>
        </dgm:presLayoutVars>
      </dgm:prSet>
      <dgm:spPr/>
    </dgm:pt>
    <dgm:pt modelId="{2F6B2826-4F44-459E-8213-F498D8A285CF}" type="pres">
      <dgm:prSet presAssocID="{8ED6A8AD-4BC2-41CC-A2BE-C5D69A95B82A}" presName="spacer" presStyleCnt="0"/>
      <dgm:spPr/>
    </dgm:pt>
    <dgm:pt modelId="{93DD676F-2794-43C5-9978-89660D269384}" type="pres">
      <dgm:prSet presAssocID="{D69024C2-E192-455B-91F9-2DBF33566ABA}" presName="parentText" presStyleLbl="node1" presStyleIdx="1" presStyleCnt="5">
        <dgm:presLayoutVars>
          <dgm:chMax val="0"/>
          <dgm:bulletEnabled val="1"/>
        </dgm:presLayoutVars>
      </dgm:prSet>
      <dgm:spPr/>
    </dgm:pt>
    <dgm:pt modelId="{8E29E375-2242-4CA6-8513-28547D998EE4}" type="pres">
      <dgm:prSet presAssocID="{DE77402E-3519-454F-855D-C03CD9C26881}" presName="spacer" presStyleCnt="0"/>
      <dgm:spPr/>
    </dgm:pt>
    <dgm:pt modelId="{79BBE48F-E9D4-4784-8976-65052EB2192B}" type="pres">
      <dgm:prSet presAssocID="{8E439793-0CB1-4793-BC50-9D684FB23BCE}" presName="parentText" presStyleLbl="node1" presStyleIdx="2" presStyleCnt="5">
        <dgm:presLayoutVars>
          <dgm:chMax val="0"/>
          <dgm:bulletEnabled val="1"/>
        </dgm:presLayoutVars>
      </dgm:prSet>
      <dgm:spPr/>
    </dgm:pt>
    <dgm:pt modelId="{94955628-759E-4775-95DB-66D459BCB7C3}" type="pres">
      <dgm:prSet presAssocID="{23C097F6-10FC-48D3-AB80-3325560F475A}" presName="spacer" presStyleCnt="0"/>
      <dgm:spPr/>
    </dgm:pt>
    <dgm:pt modelId="{F2C0EB92-F904-4FF9-A61F-EF78248560D0}" type="pres">
      <dgm:prSet presAssocID="{F6059D98-7CBC-48FA-99D9-2936696E8689}" presName="parentText" presStyleLbl="node1" presStyleIdx="3" presStyleCnt="5">
        <dgm:presLayoutVars>
          <dgm:chMax val="0"/>
          <dgm:bulletEnabled val="1"/>
        </dgm:presLayoutVars>
      </dgm:prSet>
      <dgm:spPr/>
    </dgm:pt>
    <dgm:pt modelId="{888CDC9F-3DF3-4B06-A05E-A0BB87E87DD2}" type="pres">
      <dgm:prSet presAssocID="{4A25F9EC-1EDB-4885-BCCF-2F2F48A4BDD6}" presName="spacer" presStyleCnt="0"/>
      <dgm:spPr/>
    </dgm:pt>
    <dgm:pt modelId="{848741D7-5310-41EC-A8E0-E426962C909D}" type="pres">
      <dgm:prSet presAssocID="{8E43E956-85A5-4CC4-A692-CB4E476D36C3}" presName="parentText" presStyleLbl="node1" presStyleIdx="4" presStyleCnt="5">
        <dgm:presLayoutVars>
          <dgm:chMax val="0"/>
          <dgm:bulletEnabled val="1"/>
        </dgm:presLayoutVars>
      </dgm:prSet>
      <dgm:spPr/>
    </dgm:pt>
  </dgm:ptLst>
  <dgm:cxnLst>
    <dgm:cxn modelId="{11B47D33-C90B-40A3-A20B-788655E32870}" type="presOf" srcId="{8E439793-0CB1-4793-BC50-9D684FB23BCE}" destId="{79BBE48F-E9D4-4784-8976-65052EB2192B}" srcOrd="0" destOrd="0" presId="urn:microsoft.com/office/officeart/2005/8/layout/vList2"/>
    <dgm:cxn modelId="{1E64E969-6D14-417C-9B31-81B0FA6C24B4}" type="presOf" srcId="{4DEE487D-2180-480A-B383-AA7CBCFD1093}" destId="{17253A1B-0A47-4737-8A34-E32EB53F5035}" srcOrd="0" destOrd="0" presId="urn:microsoft.com/office/officeart/2005/8/layout/vList2"/>
    <dgm:cxn modelId="{E39B076E-4AD2-4E39-8264-9E9FF3D45520}" type="presOf" srcId="{D69024C2-E192-455B-91F9-2DBF33566ABA}" destId="{93DD676F-2794-43C5-9978-89660D269384}" srcOrd="0" destOrd="0" presId="urn:microsoft.com/office/officeart/2005/8/layout/vList2"/>
    <dgm:cxn modelId="{2625A552-747E-4BA0-AAF6-A6E1AF02E373}" srcId="{BF6925D5-E65F-4492-BBB8-67E75A07D1F7}" destId="{4DEE487D-2180-480A-B383-AA7CBCFD1093}" srcOrd="0" destOrd="0" parTransId="{07365DEF-2CC4-4190-AAC1-148D85B0F6CE}" sibTransId="{8ED6A8AD-4BC2-41CC-A2BE-C5D69A95B82A}"/>
    <dgm:cxn modelId="{3A198154-076C-4E97-AB1D-A83F9245BC9F}" srcId="{BF6925D5-E65F-4492-BBB8-67E75A07D1F7}" destId="{8E439793-0CB1-4793-BC50-9D684FB23BCE}" srcOrd="2" destOrd="0" parTransId="{3A64B07F-0577-49E8-8713-AFABD0BD680E}" sibTransId="{23C097F6-10FC-48D3-AB80-3325560F475A}"/>
    <dgm:cxn modelId="{4250FB78-6273-45CA-8A0F-78E9D27B229C}" srcId="{BF6925D5-E65F-4492-BBB8-67E75A07D1F7}" destId="{8E43E956-85A5-4CC4-A692-CB4E476D36C3}" srcOrd="4" destOrd="0" parTransId="{88D55BD2-BBE1-4466-8989-CF12BC112ECC}" sibTransId="{9D634918-CFA7-4BC4-8437-8EB8D2AB77B3}"/>
    <dgm:cxn modelId="{2090458E-1A44-4603-B778-EFFFEB18C97E}" srcId="{BF6925D5-E65F-4492-BBB8-67E75A07D1F7}" destId="{D69024C2-E192-455B-91F9-2DBF33566ABA}" srcOrd="1" destOrd="0" parTransId="{178B55EE-259E-4CA1-9583-A92CCF8D6C40}" sibTransId="{DE77402E-3519-454F-855D-C03CD9C26881}"/>
    <dgm:cxn modelId="{225041A3-CD19-408F-8328-84B979571D12}" type="presOf" srcId="{BF6925D5-E65F-4492-BBB8-67E75A07D1F7}" destId="{501EF97A-9793-4188-A9AA-537B08BAEB51}" srcOrd="0" destOrd="0" presId="urn:microsoft.com/office/officeart/2005/8/layout/vList2"/>
    <dgm:cxn modelId="{026E07B8-ECEC-4B33-9063-2BDCC443965E}" type="presOf" srcId="{F6059D98-7CBC-48FA-99D9-2936696E8689}" destId="{F2C0EB92-F904-4FF9-A61F-EF78248560D0}" srcOrd="0" destOrd="0" presId="urn:microsoft.com/office/officeart/2005/8/layout/vList2"/>
    <dgm:cxn modelId="{96553BE6-D571-4125-97E8-1D0BADBA353D}" type="presOf" srcId="{8E43E956-85A5-4CC4-A692-CB4E476D36C3}" destId="{848741D7-5310-41EC-A8E0-E426962C909D}" srcOrd="0" destOrd="0" presId="urn:microsoft.com/office/officeart/2005/8/layout/vList2"/>
    <dgm:cxn modelId="{909C64EB-0128-42FF-A6D2-5EC3D3E938C5}" srcId="{BF6925D5-E65F-4492-BBB8-67E75A07D1F7}" destId="{F6059D98-7CBC-48FA-99D9-2936696E8689}" srcOrd="3" destOrd="0" parTransId="{4BEC731D-407D-4455-88FE-80DD51F92C52}" sibTransId="{4A25F9EC-1EDB-4885-BCCF-2F2F48A4BDD6}"/>
    <dgm:cxn modelId="{A591C0C7-393B-4BA9-8A84-3F6902B13264}" type="presParOf" srcId="{501EF97A-9793-4188-A9AA-537B08BAEB51}" destId="{17253A1B-0A47-4737-8A34-E32EB53F5035}" srcOrd="0" destOrd="0" presId="urn:microsoft.com/office/officeart/2005/8/layout/vList2"/>
    <dgm:cxn modelId="{F599F6A4-BCCB-4F7A-9F35-E754E2810471}" type="presParOf" srcId="{501EF97A-9793-4188-A9AA-537B08BAEB51}" destId="{2F6B2826-4F44-459E-8213-F498D8A285CF}" srcOrd="1" destOrd="0" presId="urn:microsoft.com/office/officeart/2005/8/layout/vList2"/>
    <dgm:cxn modelId="{DEF36EA4-0F2E-49A6-87E7-B1813071604D}" type="presParOf" srcId="{501EF97A-9793-4188-A9AA-537B08BAEB51}" destId="{93DD676F-2794-43C5-9978-89660D269384}" srcOrd="2" destOrd="0" presId="urn:microsoft.com/office/officeart/2005/8/layout/vList2"/>
    <dgm:cxn modelId="{61377440-5F99-4B49-ACE5-10295D7A025B}" type="presParOf" srcId="{501EF97A-9793-4188-A9AA-537B08BAEB51}" destId="{8E29E375-2242-4CA6-8513-28547D998EE4}" srcOrd="3" destOrd="0" presId="urn:microsoft.com/office/officeart/2005/8/layout/vList2"/>
    <dgm:cxn modelId="{28EB2BF3-DADC-459A-B30D-EC9AB78F5686}" type="presParOf" srcId="{501EF97A-9793-4188-A9AA-537B08BAEB51}" destId="{79BBE48F-E9D4-4784-8976-65052EB2192B}" srcOrd="4" destOrd="0" presId="urn:microsoft.com/office/officeart/2005/8/layout/vList2"/>
    <dgm:cxn modelId="{0A915343-C590-4FBD-94EE-05B4210E6356}" type="presParOf" srcId="{501EF97A-9793-4188-A9AA-537B08BAEB51}" destId="{94955628-759E-4775-95DB-66D459BCB7C3}" srcOrd="5" destOrd="0" presId="urn:microsoft.com/office/officeart/2005/8/layout/vList2"/>
    <dgm:cxn modelId="{6CFA89CE-B29A-42B4-BB19-651991A59E30}" type="presParOf" srcId="{501EF97A-9793-4188-A9AA-537B08BAEB51}" destId="{F2C0EB92-F904-4FF9-A61F-EF78248560D0}" srcOrd="6" destOrd="0" presId="urn:microsoft.com/office/officeart/2005/8/layout/vList2"/>
    <dgm:cxn modelId="{D5F05B4E-6464-40F2-B6A3-4D00F9673769}" type="presParOf" srcId="{501EF97A-9793-4188-A9AA-537B08BAEB51}" destId="{888CDC9F-3DF3-4B06-A05E-A0BB87E87DD2}" srcOrd="7" destOrd="0" presId="urn:microsoft.com/office/officeart/2005/8/layout/vList2"/>
    <dgm:cxn modelId="{3CDF2169-B42A-4DF9-9920-6565CD695414}" type="presParOf" srcId="{501EF97A-9793-4188-A9AA-537B08BAEB51}" destId="{848741D7-5310-41EC-A8E0-E426962C909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5F6C4A-8B17-4044-ADAD-EABDFCB4869D}"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365D4443-8974-4719-95A6-8C9496637347}">
      <dgm:prSet custT="1"/>
      <dgm:spPr/>
      <dgm:t>
        <a:bodyPr/>
        <a:lstStyle/>
        <a:p>
          <a:r>
            <a:rPr lang="en-US" sz="1600" dirty="0"/>
            <a:t>Per the Georgia Department of Public Health’s (2023) Online Analytical Statistical Information System (OASIS) recorded a total of 1,379 synthetic overdose deaths (e.g. fentanyl and not including methadone) in 2021 (most recent data) in Georgia. </a:t>
          </a:r>
        </a:p>
      </dgm:t>
    </dgm:pt>
    <dgm:pt modelId="{F4C71815-1FD1-45F1-AB4C-A548F8A642A5}" type="parTrans" cxnId="{7DB93A8F-83C8-4374-A87F-7EC79911CE8A}">
      <dgm:prSet/>
      <dgm:spPr/>
      <dgm:t>
        <a:bodyPr/>
        <a:lstStyle/>
        <a:p>
          <a:endParaRPr lang="en-US"/>
        </a:p>
      </dgm:t>
    </dgm:pt>
    <dgm:pt modelId="{96DE3E80-0D53-4004-8351-E1165CDDFDB0}" type="sibTrans" cxnId="{7DB93A8F-83C8-4374-A87F-7EC79911CE8A}">
      <dgm:prSet/>
      <dgm:spPr/>
      <dgm:t>
        <a:bodyPr/>
        <a:lstStyle/>
        <a:p>
          <a:endParaRPr lang="en-US"/>
        </a:p>
      </dgm:t>
    </dgm:pt>
    <dgm:pt modelId="{CDFBDFB0-03E2-4513-811A-8F7665CF667F}">
      <dgm:prSet/>
      <dgm:spPr/>
      <dgm:t>
        <a:bodyPr/>
        <a:lstStyle/>
        <a:p>
          <a:r>
            <a:rPr lang="en-US"/>
            <a:t>Fulton County, 147, (~.10%). </a:t>
          </a:r>
        </a:p>
      </dgm:t>
    </dgm:pt>
    <dgm:pt modelId="{616C2C26-FD83-4432-9C30-136350859AC9}" type="parTrans" cxnId="{658DFBEC-05EC-427E-B19D-CF6DE84363D9}">
      <dgm:prSet/>
      <dgm:spPr/>
      <dgm:t>
        <a:bodyPr/>
        <a:lstStyle/>
        <a:p>
          <a:endParaRPr lang="en-US"/>
        </a:p>
      </dgm:t>
    </dgm:pt>
    <dgm:pt modelId="{086DD2F6-11BE-4BC9-8B33-B80EC61F8F6F}" type="sibTrans" cxnId="{658DFBEC-05EC-427E-B19D-CF6DE84363D9}">
      <dgm:prSet/>
      <dgm:spPr/>
      <dgm:t>
        <a:bodyPr/>
        <a:lstStyle/>
        <a:p>
          <a:endParaRPr lang="en-US"/>
        </a:p>
      </dgm:t>
    </dgm:pt>
    <dgm:pt modelId="{5B9ADE42-C451-4B4F-9720-1A089BA218FC}">
      <dgm:prSet/>
      <dgm:spPr/>
      <dgm:t>
        <a:bodyPr/>
        <a:lstStyle/>
        <a:p>
          <a:r>
            <a:rPr lang="en-US"/>
            <a:t>Gwinnett County, 117, (~.08).</a:t>
          </a:r>
        </a:p>
      </dgm:t>
    </dgm:pt>
    <dgm:pt modelId="{BDB15F74-8682-48F3-AE47-CA10EBA389BB}" type="parTrans" cxnId="{139784F6-A720-48A8-8FCB-86565983563B}">
      <dgm:prSet/>
      <dgm:spPr/>
      <dgm:t>
        <a:bodyPr/>
        <a:lstStyle/>
        <a:p>
          <a:endParaRPr lang="en-US"/>
        </a:p>
      </dgm:t>
    </dgm:pt>
    <dgm:pt modelId="{4D3545B4-4951-477D-81B1-42E5DEFE7512}" type="sibTrans" cxnId="{139784F6-A720-48A8-8FCB-86565983563B}">
      <dgm:prSet/>
      <dgm:spPr/>
      <dgm:t>
        <a:bodyPr/>
        <a:lstStyle/>
        <a:p>
          <a:endParaRPr lang="en-US"/>
        </a:p>
      </dgm:t>
    </dgm:pt>
    <dgm:pt modelId="{496CEE7D-CA00-43C1-8007-FCBC2B219AC9}" type="pres">
      <dgm:prSet presAssocID="{425F6C4A-8B17-4044-ADAD-EABDFCB4869D}" presName="linearFlow" presStyleCnt="0">
        <dgm:presLayoutVars>
          <dgm:resizeHandles val="exact"/>
        </dgm:presLayoutVars>
      </dgm:prSet>
      <dgm:spPr/>
    </dgm:pt>
    <dgm:pt modelId="{2A83FF44-B321-42F3-97EF-B80D434A9456}" type="pres">
      <dgm:prSet presAssocID="{365D4443-8974-4719-95A6-8C9496637347}" presName="node" presStyleLbl="node1" presStyleIdx="0" presStyleCnt="3" custScaleY="200646">
        <dgm:presLayoutVars>
          <dgm:bulletEnabled val="1"/>
        </dgm:presLayoutVars>
      </dgm:prSet>
      <dgm:spPr/>
    </dgm:pt>
    <dgm:pt modelId="{41E847C8-578D-41CE-9926-C40DB6709D0B}" type="pres">
      <dgm:prSet presAssocID="{96DE3E80-0D53-4004-8351-E1165CDDFDB0}" presName="sibTrans" presStyleLbl="sibTrans2D1" presStyleIdx="0" presStyleCnt="2"/>
      <dgm:spPr/>
    </dgm:pt>
    <dgm:pt modelId="{84DF8A37-E211-490B-9C25-80D48DF2C0CA}" type="pres">
      <dgm:prSet presAssocID="{96DE3E80-0D53-4004-8351-E1165CDDFDB0}" presName="connectorText" presStyleLbl="sibTrans2D1" presStyleIdx="0" presStyleCnt="2"/>
      <dgm:spPr/>
    </dgm:pt>
    <dgm:pt modelId="{A51D7548-43ED-4B64-AD14-3B922BB0517B}" type="pres">
      <dgm:prSet presAssocID="{CDFBDFB0-03E2-4513-811A-8F7665CF667F}" presName="node" presStyleLbl="node1" presStyleIdx="1" presStyleCnt="3">
        <dgm:presLayoutVars>
          <dgm:bulletEnabled val="1"/>
        </dgm:presLayoutVars>
      </dgm:prSet>
      <dgm:spPr/>
    </dgm:pt>
    <dgm:pt modelId="{97E15752-BE14-404F-97EA-B651CC9B37BD}" type="pres">
      <dgm:prSet presAssocID="{086DD2F6-11BE-4BC9-8B33-B80EC61F8F6F}" presName="sibTrans" presStyleLbl="sibTrans2D1" presStyleIdx="1" presStyleCnt="2"/>
      <dgm:spPr/>
    </dgm:pt>
    <dgm:pt modelId="{8D554AD8-D2E6-4544-9F36-40099A208B94}" type="pres">
      <dgm:prSet presAssocID="{086DD2F6-11BE-4BC9-8B33-B80EC61F8F6F}" presName="connectorText" presStyleLbl="sibTrans2D1" presStyleIdx="1" presStyleCnt="2"/>
      <dgm:spPr/>
    </dgm:pt>
    <dgm:pt modelId="{6074D36E-B9D1-46BC-876B-B11F684A199F}" type="pres">
      <dgm:prSet presAssocID="{5B9ADE42-C451-4B4F-9720-1A089BA218FC}" presName="node" presStyleLbl="node1" presStyleIdx="2" presStyleCnt="3">
        <dgm:presLayoutVars>
          <dgm:bulletEnabled val="1"/>
        </dgm:presLayoutVars>
      </dgm:prSet>
      <dgm:spPr/>
    </dgm:pt>
  </dgm:ptLst>
  <dgm:cxnLst>
    <dgm:cxn modelId="{29E6842D-47AD-40F5-B668-9C48D8676ACC}" type="presOf" srcId="{086DD2F6-11BE-4BC9-8B33-B80EC61F8F6F}" destId="{97E15752-BE14-404F-97EA-B651CC9B37BD}" srcOrd="0" destOrd="0" presId="urn:microsoft.com/office/officeart/2005/8/layout/process2"/>
    <dgm:cxn modelId="{8C5D085D-3469-40A7-8C3B-96C80CAFF6BD}" type="presOf" srcId="{CDFBDFB0-03E2-4513-811A-8F7665CF667F}" destId="{A51D7548-43ED-4B64-AD14-3B922BB0517B}" srcOrd="0" destOrd="0" presId="urn:microsoft.com/office/officeart/2005/8/layout/process2"/>
    <dgm:cxn modelId="{98FC3166-7CE9-4810-9565-5FA6566D97B2}" type="presOf" srcId="{365D4443-8974-4719-95A6-8C9496637347}" destId="{2A83FF44-B321-42F3-97EF-B80D434A9456}" srcOrd="0" destOrd="0" presId="urn:microsoft.com/office/officeart/2005/8/layout/process2"/>
    <dgm:cxn modelId="{2C5C284B-32D0-4EFA-84EF-F0AC54244497}" type="presOf" srcId="{5B9ADE42-C451-4B4F-9720-1A089BA218FC}" destId="{6074D36E-B9D1-46BC-876B-B11F684A199F}" srcOrd="0" destOrd="0" presId="urn:microsoft.com/office/officeart/2005/8/layout/process2"/>
    <dgm:cxn modelId="{CF7F6C79-063A-49F1-B564-2FEABA2A88B1}" type="presOf" srcId="{425F6C4A-8B17-4044-ADAD-EABDFCB4869D}" destId="{496CEE7D-CA00-43C1-8007-FCBC2B219AC9}" srcOrd="0" destOrd="0" presId="urn:microsoft.com/office/officeart/2005/8/layout/process2"/>
    <dgm:cxn modelId="{7DB93A8F-83C8-4374-A87F-7EC79911CE8A}" srcId="{425F6C4A-8B17-4044-ADAD-EABDFCB4869D}" destId="{365D4443-8974-4719-95A6-8C9496637347}" srcOrd="0" destOrd="0" parTransId="{F4C71815-1FD1-45F1-AB4C-A548F8A642A5}" sibTransId="{96DE3E80-0D53-4004-8351-E1165CDDFDB0}"/>
    <dgm:cxn modelId="{852DCA9D-BDA2-4286-94D9-CD4BA9D27EDB}" type="presOf" srcId="{96DE3E80-0D53-4004-8351-E1165CDDFDB0}" destId="{41E847C8-578D-41CE-9926-C40DB6709D0B}" srcOrd="0" destOrd="0" presId="urn:microsoft.com/office/officeart/2005/8/layout/process2"/>
    <dgm:cxn modelId="{31ACFBC3-0364-446A-946E-9BE7F058727B}" type="presOf" srcId="{96DE3E80-0D53-4004-8351-E1165CDDFDB0}" destId="{84DF8A37-E211-490B-9C25-80D48DF2C0CA}" srcOrd="1" destOrd="0" presId="urn:microsoft.com/office/officeart/2005/8/layout/process2"/>
    <dgm:cxn modelId="{658DFBEC-05EC-427E-B19D-CF6DE84363D9}" srcId="{425F6C4A-8B17-4044-ADAD-EABDFCB4869D}" destId="{CDFBDFB0-03E2-4513-811A-8F7665CF667F}" srcOrd="1" destOrd="0" parTransId="{616C2C26-FD83-4432-9C30-136350859AC9}" sibTransId="{086DD2F6-11BE-4BC9-8B33-B80EC61F8F6F}"/>
    <dgm:cxn modelId="{BBDFC7EE-135E-49C8-B402-DD30B9F92798}" type="presOf" srcId="{086DD2F6-11BE-4BC9-8B33-B80EC61F8F6F}" destId="{8D554AD8-D2E6-4544-9F36-40099A208B94}" srcOrd="1" destOrd="0" presId="urn:microsoft.com/office/officeart/2005/8/layout/process2"/>
    <dgm:cxn modelId="{139784F6-A720-48A8-8FCB-86565983563B}" srcId="{425F6C4A-8B17-4044-ADAD-EABDFCB4869D}" destId="{5B9ADE42-C451-4B4F-9720-1A089BA218FC}" srcOrd="2" destOrd="0" parTransId="{BDB15F74-8682-48F3-AE47-CA10EBA389BB}" sibTransId="{4D3545B4-4951-477D-81B1-42E5DEFE7512}"/>
    <dgm:cxn modelId="{0AFE8262-9E37-4E63-B450-9AB1E9984824}" type="presParOf" srcId="{496CEE7D-CA00-43C1-8007-FCBC2B219AC9}" destId="{2A83FF44-B321-42F3-97EF-B80D434A9456}" srcOrd="0" destOrd="0" presId="urn:microsoft.com/office/officeart/2005/8/layout/process2"/>
    <dgm:cxn modelId="{F4A52B18-7394-47DE-95BF-5951B412F830}" type="presParOf" srcId="{496CEE7D-CA00-43C1-8007-FCBC2B219AC9}" destId="{41E847C8-578D-41CE-9926-C40DB6709D0B}" srcOrd="1" destOrd="0" presId="urn:microsoft.com/office/officeart/2005/8/layout/process2"/>
    <dgm:cxn modelId="{E8C628CA-F662-4222-91AD-A58C47C394DF}" type="presParOf" srcId="{41E847C8-578D-41CE-9926-C40DB6709D0B}" destId="{84DF8A37-E211-490B-9C25-80D48DF2C0CA}" srcOrd="0" destOrd="0" presId="urn:microsoft.com/office/officeart/2005/8/layout/process2"/>
    <dgm:cxn modelId="{77D4284B-06F5-41DD-98E3-7B4F5AB73BB3}" type="presParOf" srcId="{496CEE7D-CA00-43C1-8007-FCBC2B219AC9}" destId="{A51D7548-43ED-4B64-AD14-3B922BB0517B}" srcOrd="2" destOrd="0" presId="urn:microsoft.com/office/officeart/2005/8/layout/process2"/>
    <dgm:cxn modelId="{8CFF4F00-303D-4A07-B039-30E1292DCB6F}" type="presParOf" srcId="{496CEE7D-CA00-43C1-8007-FCBC2B219AC9}" destId="{97E15752-BE14-404F-97EA-B651CC9B37BD}" srcOrd="3" destOrd="0" presId="urn:microsoft.com/office/officeart/2005/8/layout/process2"/>
    <dgm:cxn modelId="{C23DDA28-7A2C-4795-9342-3E874B00E4B6}" type="presParOf" srcId="{97E15752-BE14-404F-97EA-B651CC9B37BD}" destId="{8D554AD8-D2E6-4544-9F36-40099A208B94}" srcOrd="0" destOrd="0" presId="urn:microsoft.com/office/officeart/2005/8/layout/process2"/>
    <dgm:cxn modelId="{5E0CA5CC-A15D-4C55-9D33-59D2DDB43008}" type="presParOf" srcId="{496CEE7D-CA00-43C1-8007-FCBC2B219AC9}" destId="{6074D36E-B9D1-46BC-876B-B11F684A199F}"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3E6243-632D-4F6D-88BE-1935068089E7}"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5657603D-E896-410F-929F-B83AF2EC143A}">
      <dgm:prSet/>
      <dgm:spPr/>
      <dgm:t>
        <a:bodyPr/>
        <a:lstStyle/>
        <a:p>
          <a:r>
            <a:rPr lang="en-US"/>
            <a:t>The Black population, to include both sexes, surpassed the number of the White population for fentanyl deaths. The most prominent racial disparity was evident in Washington D.C. In Washington D.C., Black males recorded 134 overdose deaths per 1,000 due to fentanyl which was 9.4 times greater than White males (D’Orsogna et al., 2023). </a:t>
          </a:r>
        </a:p>
      </dgm:t>
    </dgm:pt>
    <dgm:pt modelId="{63CAABBB-905A-4FBB-8641-445192D2E871}" type="parTrans" cxnId="{4D8165B6-7CE1-4CF1-909B-6E573BC43255}">
      <dgm:prSet/>
      <dgm:spPr/>
      <dgm:t>
        <a:bodyPr/>
        <a:lstStyle/>
        <a:p>
          <a:endParaRPr lang="en-US"/>
        </a:p>
      </dgm:t>
    </dgm:pt>
    <dgm:pt modelId="{D4B7ABE5-421F-453A-A4E3-A89BC2CDA9E0}" type="sibTrans" cxnId="{4D8165B6-7CE1-4CF1-909B-6E573BC43255}">
      <dgm:prSet/>
      <dgm:spPr/>
      <dgm:t>
        <a:bodyPr/>
        <a:lstStyle/>
        <a:p>
          <a:endParaRPr lang="en-US"/>
        </a:p>
      </dgm:t>
    </dgm:pt>
    <dgm:pt modelId="{8BF0B918-DC28-46CA-A57A-CC788D5AEBC4}">
      <dgm:prSet/>
      <dgm:spPr/>
      <dgm:t>
        <a:bodyPr/>
        <a:lstStyle/>
        <a:p>
          <a:r>
            <a:rPr lang="en-US"/>
            <a:t>Whites had an increase in opioid-related deaths from 1999 to 2006, 2006 to 2013, and with the greatest increase from 2013 to 2016. From 2013 to present (wave 3), a time period identified by the CDC as being the introduction of illicitly manufactured fentanyl, the annual percentage of change was greater for Blacks than Whites. Furr-Holden et al. (2020) demonstrated that Blacks now outpace Whites in the United States for opioid-related deaths (Furr-Holden et al., 2020). </a:t>
          </a:r>
        </a:p>
      </dgm:t>
    </dgm:pt>
    <dgm:pt modelId="{8EC2DC82-7E86-48AA-BCB7-110531830D4B}" type="parTrans" cxnId="{4209AA50-D4C4-4998-9E4A-DA7B502E1316}">
      <dgm:prSet/>
      <dgm:spPr/>
      <dgm:t>
        <a:bodyPr/>
        <a:lstStyle/>
        <a:p>
          <a:endParaRPr lang="en-US"/>
        </a:p>
      </dgm:t>
    </dgm:pt>
    <dgm:pt modelId="{7613082D-9220-4E61-8B06-9C8F96F9F482}" type="sibTrans" cxnId="{4209AA50-D4C4-4998-9E4A-DA7B502E1316}">
      <dgm:prSet/>
      <dgm:spPr/>
      <dgm:t>
        <a:bodyPr/>
        <a:lstStyle/>
        <a:p>
          <a:endParaRPr lang="en-US"/>
        </a:p>
      </dgm:t>
    </dgm:pt>
    <dgm:pt modelId="{E78CE8E8-0DE7-41DF-8C37-B5C41E3DF823}" type="pres">
      <dgm:prSet presAssocID="{D33E6243-632D-4F6D-88BE-1935068089E7}" presName="hierChild1" presStyleCnt="0">
        <dgm:presLayoutVars>
          <dgm:chPref val="1"/>
          <dgm:dir/>
          <dgm:animOne val="branch"/>
          <dgm:animLvl val="lvl"/>
          <dgm:resizeHandles/>
        </dgm:presLayoutVars>
      </dgm:prSet>
      <dgm:spPr/>
    </dgm:pt>
    <dgm:pt modelId="{BD0E5F1B-3428-467A-8E9A-E0A4C1C4C647}" type="pres">
      <dgm:prSet presAssocID="{5657603D-E896-410F-929F-B83AF2EC143A}" presName="hierRoot1" presStyleCnt="0"/>
      <dgm:spPr/>
    </dgm:pt>
    <dgm:pt modelId="{15F794A3-7836-4A95-92BC-3F840A931FFF}" type="pres">
      <dgm:prSet presAssocID="{5657603D-E896-410F-929F-B83AF2EC143A}" presName="composite" presStyleCnt="0"/>
      <dgm:spPr/>
    </dgm:pt>
    <dgm:pt modelId="{D1D21E41-C8F3-42E9-9080-EDDD6E751D09}" type="pres">
      <dgm:prSet presAssocID="{5657603D-E896-410F-929F-B83AF2EC143A}" presName="background" presStyleLbl="node0" presStyleIdx="0" presStyleCnt="2"/>
      <dgm:spPr/>
    </dgm:pt>
    <dgm:pt modelId="{CCAB8223-3C4F-4F1C-890C-B5A0E5D67810}" type="pres">
      <dgm:prSet presAssocID="{5657603D-E896-410F-929F-B83AF2EC143A}" presName="text" presStyleLbl="fgAcc0" presStyleIdx="0" presStyleCnt="2">
        <dgm:presLayoutVars>
          <dgm:chPref val="3"/>
        </dgm:presLayoutVars>
      </dgm:prSet>
      <dgm:spPr/>
    </dgm:pt>
    <dgm:pt modelId="{5CB76C5C-9323-4705-A690-BE1473B30094}" type="pres">
      <dgm:prSet presAssocID="{5657603D-E896-410F-929F-B83AF2EC143A}" presName="hierChild2" presStyleCnt="0"/>
      <dgm:spPr/>
    </dgm:pt>
    <dgm:pt modelId="{74F0A57F-2956-46C5-A3CE-1057E35322DD}" type="pres">
      <dgm:prSet presAssocID="{8BF0B918-DC28-46CA-A57A-CC788D5AEBC4}" presName="hierRoot1" presStyleCnt="0"/>
      <dgm:spPr/>
    </dgm:pt>
    <dgm:pt modelId="{E03EABBB-9A38-4252-9AD9-EEBFC31B8D82}" type="pres">
      <dgm:prSet presAssocID="{8BF0B918-DC28-46CA-A57A-CC788D5AEBC4}" presName="composite" presStyleCnt="0"/>
      <dgm:spPr/>
    </dgm:pt>
    <dgm:pt modelId="{2F5F12D3-179E-4FFA-AB2C-354FE1E18777}" type="pres">
      <dgm:prSet presAssocID="{8BF0B918-DC28-46CA-A57A-CC788D5AEBC4}" presName="background" presStyleLbl="node0" presStyleIdx="1" presStyleCnt="2"/>
      <dgm:spPr/>
    </dgm:pt>
    <dgm:pt modelId="{E6D36E88-CB7F-4AD2-A7CE-1B0815AD2A1B}" type="pres">
      <dgm:prSet presAssocID="{8BF0B918-DC28-46CA-A57A-CC788D5AEBC4}" presName="text" presStyleLbl="fgAcc0" presStyleIdx="1" presStyleCnt="2">
        <dgm:presLayoutVars>
          <dgm:chPref val="3"/>
        </dgm:presLayoutVars>
      </dgm:prSet>
      <dgm:spPr/>
    </dgm:pt>
    <dgm:pt modelId="{E713C1EE-08C4-470C-883A-10B645B22423}" type="pres">
      <dgm:prSet presAssocID="{8BF0B918-DC28-46CA-A57A-CC788D5AEBC4}" presName="hierChild2" presStyleCnt="0"/>
      <dgm:spPr/>
    </dgm:pt>
  </dgm:ptLst>
  <dgm:cxnLst>
    <dgm:cxn modelId="{E4E4ED09-DCD9-4EBA-8244-FE3EC7FF5E58}" type="presOf" srcId="{5657603D-E896-410F-929F-B83AF2EC143A}" destId="{CCAB8223-3C4F-4F1C-890C-B5A0E5D67810}" srcOrd="0" destOrd="0" presId="urn:microsoft.com/office/officeart/2005/8/layout/hierarchy1"/>
    <dgm:cxn modelId="{028DEA0B-24D0-4161-AB39-403DD67BACEF}" type="presOf" srcId="{8BF0B918-DC28-46CA-A57A-CC788D5AEBC4}" destId="{E6D36E88-CB7F-4AD2-A7CE-1B0815AD2A1B}" srcOrd="0" destOrd="0" presId="urn:microsoft.com/office/officeart/2005/8/layout/hierarchy1"/>
    <dgm:cxn modelId="{FACF8748-10EA-4CA1-9DF8-4E33D887DEF2}" type="presOf" srcId="{D33E6243-632D-4F6D-88BE-1935068089E7}" destId="{E78CE8E8-0DE7-41DF-8C37-B5C41E3DF823}" srcOrd="0" destOrd="0" presId="urn:microsoft.com/office/officeart/2005/8/layout/hierarchy1"/>
    <dgm:cxn modelId="{4209AA50-D4C4-4998-9E4A-DA7B502E1316}" srcId="{D33E6243-632D-4F6D-88BE-1935068089E7}" destId="{8BF0B918-DC28-46CA-A57A-CC788D5AEBC4}" srcOrd="1" destOrd="0" parTransId="{8EC2DC82-7E86-48AA-BCB7-110531830D4B}" sibTransId="{7613082D-9220-4E61-8B06-9C8F96F9F482}"/>
    <dgm:cxn modelId="{4D8165B6-7CE1-4CF1-909B-6E573BC43255}" srcId="{D33E6243-632D-4F6D-88BE-1935068089E7}" destId="{5657603D-E896-410F-929F-B83AF2EC143A}" srcOrd="0" destOrd="0" parTransId="{63CAABBB-905A-4FBB-8641-445192D2E871}" sibTransId="{D4B7ABE5-421F-453A-A4E3-A89BC2CDA9E0}"/>
    <dgm:cxn modelId="{A7AEC2B0-BB6F-473F-BD23-75ACBA3832FB}" type="presParOf" srcId="{E78CE8E8-0DE7-41DF-8C37-B5C41E3DF823}" destId="{BD0E5F1B-3428-467A-8E9A-E0A4C1C4C647}" srcOrd="0" destOrd="0" presId="urn:microsoft.com/office/officeart/2005/8/layout/hierarchy1"/>
    <dgm:cxn modelId="{7F995FFC-7CC9-4FD4-80B9-F55AA59A1CF9}" type="presParOf" srcId="{BD0E5F1B-3428-467A-8E9A-E0A4C1C4C647}" destId="{15F794A3-7836-4A95-92BC-3F840A931FFF}" srcOrd="0" destOrd="0" presId="urn:microsoft.com/office/officeart/2005/8/layout/hierarchy1"/>
    <dgm:cxn modelId="{2A23D167-CB47-4124-A8CB-7FE072F17218}" type="presParOf" srcId="{15F794A3-7836-4A95-92BC-3F840A931FFF}" destId="{D1D21E41-C8F3-42E9-9080-EDDD6E751D09}" srcOrd="0" destOrd="0" presId="urn:microsoft.com/office/officeart/2005/8/layout/hierarchy1"/>
    <dgm:cxn modelId="{47F85D99-7B08-4399-B4F1-3E20B278AF15}" type="presParOf" srcId="{15F794A3-7836-4A95-92BC-3F840A931FFF}" destId="{CCAB8223-3C4F-4F1C-890C-B5A0E5D67810}" srcOrd="1" destOrd="0" presId="urn:microsoft.com/office/officeart/2005/8/layout/hierarchy1"/>
    <dgm:cxn modelId="{EB6D6CE2-B075-413A-8178-FF5CDA9C2A40}" type="presParOf" srcId="{BD0E5F1B-3428-467A-8E9A-E0A4C1C4C647}" destId="{5CB76C5C-9323-4705-A690-BE1473B30094}" srcOrd="1" destOrd="0" presId="urn:microsoft.com/office/officeart/2005/8/layout/hierarchy1"/>
    <dgm:cxn modelId="{D328ECD9-061A-44F6-AD23-9DAC6F8A2BFA}" type="presParOf" srcId="{E78CE8E8-0DE7-41DF-8C37-B5C41E3DF823}" destId="{74F0A57F-2956-46C5-A3CE-1057E35322DD}" srcOrd="1" destOrd="0" presId="urn:microsoft.com/office/officeart/2005/8/layout/hierarchy1"/>
    <dgm:cxn modelId="{F7475204-8F3E-4D85-9C65-19D273EF6D83}" type="presParOf" srcId="{74F0A57F-2956-46C5-A3CE-1057E35322DD}" destId="{E03EABBB-9A38-4252-9AD9-EEBFC31B8D82}" srcOrd="0" destOrd="0" presId="urn:microsoft.com/office/officeart/2005/8/layout/hierarchy1"/>
    <dgm:cxn modelId="{323F9E01-CE43-4256-BC69-000B49F97581}" type="presParOf" srcId="{E03EABBB-9A38-4252-9AD9-EEBFC31B8D82}" destId="{2F5F12D3-179E-4FFA-AB2C-354FE1E18777}" srcOrd="0" destOrd="0" presId="urn:microsoft.com/office/officeart/2005/8/layout/hierarchy1"/>
    <dgm:cxn modelId="{B65111EB-BE30-4DAE-9391-FC250D179B19}" type="presParOf" srcId="{E03EABBB-9A38-4252-9AD9-EEBFC31B8D82}" destId="{E6D36E88-CB7F-4AD2-A7CE-1B0815AD2A1B}" srcOrd="1" destOrd="0" presId="urn:microsoft.com/office/officeart/2005/8/layout/hierarchy1"/>
    <dgm:cxn modelId="{67D4C9D7-FA89-40BE-885E-5BEED51EBEA5}" type="presParOf" srcId="{74F0A57F-2956-46C5-A3CE-1057E35322DD}" destId="{E713C1EE-08C4-470C-883A-10B645B2242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90C00E-5274-4CE9-83B5-A1EB0FD738E3}"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ADA14403-F546-4DB4-B82E-66EDC62D4405}">
      <dgm:prSet/>
      <dgm:spPr/>
      <dgm:t>
        <a:bodyPr/>
        <a:lstStyle/>
        <a:p>
          <a:r>
            <a:rPr lang="en-US"/>
            <a:t>From 2018 to 2019, HEALing Communities located in Ohio, Massachusetts, New York, and Kentucky were examined to assist in identifying any existing racial/ethnicity disparities related to opioid overdose deaths. The authors did estimate a 40% increase in opioid overdose deaths for non-Hispanic Blacks relative to non-Hispanic Whites. The authors concluded an overall leveling of opioid-related deaths, but an increase was observed for non-Hispanic Blacks (Larochelle et al, 2021).</a:t>
          </a:r>
        </a:p>
      </dgm:t>
    </dgm:pt>
    <dgm:pt modelId="{341ACF49-0412-485A-A687-F1CA0F6414BB}" type="parTrans" cxnId="{8ECE84EE-F5A0-4561-B6B0-D34A687FDD6C}">
      <dgm:prSet/>
      <dgm:spPr/>
      <dgm:t>
        <a:bodyPr/>
        <a:lstStyle/>
        <a:p>
          <a:endParaRPr lang="en-US"/>
        </a:p>
      </dgm:t>
    </dgm:pt>
    <dgm:pt modelId="{7ED6BA10-8F14-440B-A4D0-5358928FA411}" type="sibTrans" cxnId="{8ECE84EE-F5A0-4561-B6B0-D34A687FDD6C}">
      <dgm:prSet/>
      <dgm:spPr/>
      <dgm:t>
        <a:bodyPr/>
        <a:lstStyle/>
        <a:p>
          <a:endParaRPr lang="en-US"/>
        </a:p>
      </dgm:t>
    </dgm:pt>
    <dgm:pt modelId="{3ABC59B3-948D-49AE-9107-F546D502D652}">
      <dgm:prSet/>
      <dgm:spPr/>
      <dgm:t>
        <a:bodyPr/>
        <a:lstStyle/>
        <a:p>
          <a:r>
            <a:rPr lang="en-US"/>
            <a:t>The areas of opioid overdose deaths identified as hotspots included Maryland, Illinois, Michigan, Pennsylvania, and Washington D.C. After the authors reviewed reports from 2013 to 2020 from the Chief Medical Examiners and Department of Health, in 2020, the Black overdose deaths exceeded Whites by four to six-fold. Fentanyl and heroin were the greatest contributors to deaths of Blacks (Gondre-Lewis et al., 2023). </a:t>
          </a:r>
        </a:p>
      </dgm:t>
    </dgm:pt>
    <dgm:pt modelId="{C88DEB5B-FC36-48FB-933C-5204601734F0}" type="parTrans" cxnId="{05CDB98C-C51A-45D0-B929-5F8F7D9B6644}">
      <dgm:prSet/>
      <dgm:spPr/>
      <dgm:t>
        <a:bodyPr/>
        <a:lstStyle/>
        <a:p>
          <a:endParaRPr lang="en-US"/>
        </a:p>
      </dgm:t>
    </dgm:pt>
    <dgm:pt modelId="{5383E7B7-A63B-45D3-9828-FDBA016ABBE6}" type="sibTrans" cxnId="{05CDB98C-C51A-45D0-B929-5F8F7D9B6644}">
      <dgm:prSet/>
      <dgm:spPr/>
      <dgm:t>
        <a:bodyPr/>
        <a:lstStyle/>
        <a:p>
          <a:endParaRPr lang="en-US"/>
        </a:p>
      </dgm:t>
    </dgm:pt>
    <dgm:pt modelId="{7EED5D4F-07B4-4E16-82E8-000514F5A0EF}" type="pres">
      <dgm:prSet presAssocID="{B690C00E-5274-4CE9-83B5-A1EB0FD738E3}" presName="Name0" presStyleCnt="0">
        <dgm:presLayoutVars>
          <dgm:dir/>
          <dgm:resizeHandles val="exact"/>
        </dgm:presLayoutVars>
      </dgm:prSet>
      <dgm:spPr/>
    </dgm:pt>
    <dgm:pt modelId="{BCFAF870-8AC4-4E9F-88E3-C9699C6BD232}" type="pres">
      <dgm:prSet presAssocID="{ADA14403-F546-4DB4-B82E-66EDC62D4405}" presName="node" presStyleLbl="node1" presStyleIdx="0" presStyleCnt="2">
        <dgm:presLayoutVars>
          <dgm:bulletEnabled val="1"/>
        </dgm:presLayoutVars>
      </dgm:prSet>
      <dgm:spPr/>
    </dgm:pt>
    <dgm:pt modelId="{A44ECF3A-A8A3-4445-B7DF-25299BEDCFD0}" type="pres">
      <dgm:prSet presAssocID="{7ED6BA10-8F14-440B-A4D0-5358928FA411}" presName="sibTrans" presStyleLbl="sibTrans2D1" presStyleIdx="0" presStyleCnt="1"/>
      <dgm:spPr/>
    </dgm:pt>
    <dgm:pt modelId="{00B7B95E-484F-48AE-A583-F19C1D1F90E4}" type="pres">
      <dgm:prSet presAssocID="{7ED6BA10-8F14-440B-A4D0-5358928FA411}" presName="connectorText" presStyleLbl="sibTrans2D1" presStyleIdx="0" presStyleCnt="1"/>
      <dgm:spPr/>
    </dgm:pt>
    <dgm:pt modelId="{FE278111-5715-41EE-92B4-940178B0109C}" type="pres">
      <dgm:prSet presAssocID="{3ABC59B3-948D-49AE-9107-F546D502D652}" presName="node" presStyleLbl="node1" presStyleIdx="1" presStyleCnt="2">
        <dgm:presLayoutVars>
          <dgm:bulletEnabled val="1"/>
        </dgm:presLayoutVars>
      </dgm:prSet>
      <dgm:spPr/>
    </dgm:pt>
  </dgm:ptLst>
  <dgm:cxnLst>
    <dgm:cxn modelId="{B617440F-A0AA-4BF1-83CE-2A811DEE57A2}" type="presOf" srcId="{ADA14403-F546-4DB4-B82E-66EDC62D4405}" destId="{BCFAF870-8AC4-4E9F-88E3-C9699C6BD232}" srcOrd="0" destOrd="0" presId="urn:microsoft.com/office/officeart/2005/8/layout/process1"/>
    <dgm:cxn modelId="{05CDB98C-C51A-45D0-B929-5F8F7D9B6644}" srcId="{B690C00E-5274-4CE9-83B5-A1EB0FD738E3}" destId="{3ABC59B3-948D-49AE-9107-F546D502D652}" srcOrd="1" destOrd="0" parTransId="{C88DEB5B-FC36-48FB-933C-5204601734F0}" sibTransId="{5383E7B7-A63B-45D3-9828-FDBA016ABBE6}"/>
    <dgm:cxn modelId="{7C7FD0D0-D751-4212-B901-414D34F128BE}" type="presOf" srcId="{7ED6BA10-8F14-440B-A4D0-5358928FA411}" destId="{00B7B95E-484F-48AE-A583-F19C1D1F90E4}" srcOrd="1" destOrd="0" presId="urn:microsoft.com/office/officeart/2005/8/layout/process1"/>
    <dgm:cxn modelId="{547D9CD9-B2A7-4036-9BF2-CBC7C010DE6E}" type="presOf" srcId="{B690C00E-5274-4CE9-83B5-A1EB0FD738E3}" destId="{7EED5D4F-07B4-4E16-82E8-000514F5A0EF}" srcOrd="0" destOrd="0" presId="urn:microsoft.com/office/officeart/2005/8/layout/process1"/>
    <dgm:cxn modelId="{4D5AE7E5-A416-442A-B08B-57C9FDF1FDA2}" type="presOf" srcId="{3ABC59B3-948D-49AE-9107-F546D502D652}" destId="{FE278111-5715-41EE-92B4-940178B0109C}" srcOrd="0" destOrd="0" presId="urn:microsoft.com/office/officeart/2005/8/layout/process1"/>
    <dgm:cxn modelId="{2A7BB3EA-F551-47CC-A2B8-8E6E29C86066}" type="presOf" srcId="{7ED6BA10-8F14-440B-A4D0-5358928FA411}" destId="{A44ECF3A-A8A3-4445-B7DF-25299BEDCFD0}" srcOrd="0" destOrd="0" presId="urn:microsoft.com/office/officeart/2005/8/layout/process1"/>
    <dgm:cxn modelId="{8ECE84EE-F5A0-4561-B6B0-D34A687FDD6C}" srcId="{B690C00E-5274-4CE9-83B5-A1EB0FD738E3}" destId="{ADA14403-F546-4DB4-B82E-66EDC62D4405}" srcOrd="0" destOrd="0" parTransId="{341ACF49-0412-485A-A687-F1CA0F6414BB}" sibTransId="{7ED6BA10-8F14-440B-A4D0-5358928FA411}"/>
    <dgm:cxn modelId="{53627005-3C11-4C78-8060-B94314DD2718}" type="presParOf" srcId="{7EED5D4F-07B4-4E16-82E8-000514F5A0EF}" destId="{BCFAF870-8AC4-4E9F-88E3-C9699C6BD232}" srcOrd="0" destOrd="0" presId="urn:microsoft.com/office/officeart/2005/8/layout/process1"/>
    <dgm:cxn modelId="{D17A2793-4904-4AD0-A82F-4F0C10B7BF21}" type="presParOf" srcId="{7EED5D4F-07B4-4E16-82E8-000514F5A0EF}" destId="{A44ECF3A-A8A3-4445-B7DF-25299BEDCFD0}" srcOrd="1" destOrd="0" presId="urn:microsoft.com/office/officeart/2005/8/layout/process1"/>
    <dgm:cxn modelId="{81DE2276-D380-4B1A-8793-680A6D04C78C}" type="presParOf" srcId="{A44ECF3A-A8A3-4445-B7DF-25299BEDCFD0}" destId="{00B7B95E-484F-48AE-A583-F19C1D1F90E4}" srcOrd="0" destOrd="0" presId="urn:microsoft.com/office/officeart/2005/8/layout/process1"/>
    <dgm:cxn modelId="{025A2379-A012-4AE5-8E0F-61984A1C243B}" type="presParOf" srcId="{7EED5D4F-07B4-4E16-82E8-000514F5A0EF}" destId="{FE278111-5715-41EE-92B4-940178B0109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E9D73F-0952-4134-B5B5-8A1D053F61B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6DB08F9-55EB-4F45-AC75-3789024EAFBF}">
      <dgm:prSet/>
      <dgm:spPr/>
      <dgm:t>
        <a:bodyPr/>
        <a:lstStyle/>
        <a:p>
          <a:r>
            <a:rPr lang="en-US"/>
            <a:t>(St. Louis, MO): The pre-fentanyl deaths (2011-2015) were distinct racially, with Black and White deaths occurring in a primarily Black community. During the fentanyl era (2016-2021), the authors found a more densely cluster of Black decedents versus White decedents. Racial differences existed with overdose deaths shifting from where White people live to where Black people live (Banks et al., 2023b).</a:t>
          </a:r>
        </a:p>
      </dgm:t>
    </dgm:pt>
    <dgm:pt modelId="{DFF8C11D-7E17-4021-A427-1B098DC32DFC}" type="parTrans" cxnId="{320856C2-6EB9-4C4D-907D-3B2BD39E768B}">
      <dgm:prSet/>
      <dgm:spPr/>
      <dgm:t>
        <a:bodyPr/>
        <a:lstStyle/>
        <a:p>
          <a:endParaRPr lang="en-US"/>
        </a:p>
      </dgm:t>
    </dgm:pt>
    <dgm:pt modelId="{86566A01-C440-4C32-8A7A-C833D4E5D8F8}" type="sibTrans" cxnId="{320856C2-6EB9-4C4D-907D-3B2BD39E768B}">
      <dgm:prSet/>
      <dgm:spPr/>
      <dgm:t>
        <a:bodyPr/>
        <a:lstStyle/>
        <a:p>
          <a:endParaRPr lang="en-US"/>
        </a:p>
      </dgm:t>
    </dgm:pt>
    <dgm:pt modelId="{0B2D20B9-00DD-4E80-9BE9-8CDAEEF0D804}">
      <dgm:prSet/>
      <dgm:spPr/>
      <dgm:t>
        <a:bodyPr/>
        <a:lstStyle/>
        <a:p>
          <a:r>
            <a:rPr lang="en-US"/>
            <a:t>(Marion County, IN): The coroner recorded a total of 1,583 deaths between January 1, 2010 and April 30, 2017. The model was used to predict fentanyl-related overdoses while including age, race, sex, zip code, and date of death. Of the 1583 recorded overdose deaths, 379 contained fentanyl. From 2010 to 2017, the percentage of overdose deaths grew from below 15% to nearly 50% in 2017. At the beginning (2010), Blacks had the lowest number of overdose deaths, but continued to increase at a fast rate and eventually surpassed the number of White deaths. </a:t>
          </a:r>
        </a:p>
      </dgm:t>
    </dgm:pt>
    <dgm:pt modelId="{45B95409-0DF2-4429-8B74-F890D263BF9F}" type="parTrans" cxnId="{950A0D1B-1358-41F6-A581-A9F6FB5177EC}">
      <dgm:prSet/>
      <dgm:spPr/>
      <dgm:t>
        <a:bodyPr/>
        <a:lstStyle/>
        <a:p>
          <a:endParaRPr lang="en-US"/>
        </a:p>
      </dgm:t>
    </dgm:pt>
    <dgm:pt modelId="{876EC9E1-7922-4CA1-8DBF-A3959991EFB0}" type="sibTrans" cxnId="{950A0D1B-1358-41F6-A581-A9F6FB5177EC}">
      <dgm:prSet/>
      <dgm:spPr/>
      <dgm:t>
        <a:bodyPr/>
        <a:lstStyle/>
        <a:p>
          <a:endParaRPr lang="en-US"/>
        </a:p>
      </dgm:t>
    </dgm:pt>
    <dgm:pt modelId="{1CD914A5-AE22-483B-8260-711151C5E7E4}" type="pres">
      <dgm:prSet presAssocID="{70E9D73F-0952-4134-B5B5-8A1D053F61BC}" presName="linear" presStyleCnt="0">
        <dgm:presLayoutVars>
          <dgm:animLvl val="lvl"/>
          <dgm:resizeHandles val="exact"/>
        </dgm:presLayoutVars>
      </dgm:prSet>
      <dgm:spPr/>
    </dgm:pt>
    <dgm:pt modelId="{733E5DA9-68D8-4580-9917-FB94CB4C9C2B}" type="pres">
      <dgm:prSet presAssocID="{56DB08F9-55EB-4F45-AC75-3789024EAFBF}" presName="parentText" presStyleLbl="node1" presStyleIdx="0" presStyleCnt="2">
        <dgm:presLayoutVars>
          <dgm:chMax val="0"/>
          <dgm:bulletEnabled val="1"/>
        </dgm:presLayoutVars>
      </dgm:prSet>
      <dgm:spPr/>
    </dgm:pt>
    <dgm:pt modelId="{0DA1E267-D53B-4D00-95FF-8609CF30C059}" type="pres">
      <dgm:prSet presAssocID="{86566A01-C440-4C32-8A7A-C833D4E5D8F8}" presName="spacer" presStyleCnt="0"/>
      <dgm:spPr/>
    </dgm:pt>
    <dgm:pt modelId="{B257F9B7-76F5-4369-A4A5-8B2150079F6B}" type="pres">
      <dgm:prSet presAssocID="{0B2D20B9-00DD-4E80-9BE9-8CDAEEF0D804}" presName="parentText" presStyleLbl="node1" presStyleIdx="1" presStyleCnt="2">
        <dgm:presLayoutVars>
          <dgm:chMax val="0"/>
          <dgm:bulletEnabled val="1"/>
        </dgm:presLayoutVars>
      </dgm:prSet>
      <dgm:spPr/>
    </dgm:pt>
  </dgm:ptLst>
  <dgm:cxnLst>
    <dgm:cxn modelId="{DD5E5E13-2C44-455D-9A96-AB04994F4154}" type="presOf" srcId="{70E9D73F-0952-4134-B5B5-8A1D053F61BC}" destId="{1CD914A5-AE22-483B-8260-711151C5E7E4}" srcOrd="0" destOrd="0" presId="urn:microsoft.com/office/officeart/2005/8/layout/vList2"/>
    <dgm:cxn modelId="{950A0D1B-1358-41F6-A581-A9F6FB5177EC}" srcId="{70E9D73F-0952-4134-B5B5-8A1D053F61BC}" destId="{0B2D20B9-00DD-4E80-9BE9-8CDAEEF0D804}" srcOrd="1" destOrd="0" parTransId="{45B95409-0DF2-4429-8B74-F890D263BF9F}" sibTransId="{876EC9E1-7922-4CA1-8DBF-A3959991EFB0}"/>
    <dgm:cxn modelId="{A24C49A0-11DC-4A77-917E-2653581FF9FF}" type="presOf" srcId="{56DB08F9-55EB-4F45-AC75-3789024EAFBF}" destId="{733E5DA9-68D8-4580-9917-FB94CB4C9C2B}" srcOrd="0" destOrd="0" presId="urn:microsoft.com/office/officeart/2005/8/layout/vList2"/>
    <dgm:cxn modelId="{320856C2-6EB9-4C4D-907D-3B2BD39E768B}" srcId="{70E9D73F-0952-4134-B5B5-8A1D053F61BC}" destId="{56DB08F9-55EB-4F45-AC75-3789024EAFBF}" srcOrd="0" destOrd="0" parTransId="{DFF8C11D-7E17-4021-A427-1B098DC32DFC}" sibTransId="{86566A01-C440-4C32-8A7A-C833D4E5D8F8}"/>
    <dgm:cxn modelId="{599461DB-4CFB-4361-95E0-B774B33745CD}" type="presOf" srcId="{0B2D20B9-00DD-4E80-9BE9-8CDAEEF0D804}" destId="{B257F9B7-76F5-4369-A4A5-8B2150079F6B}" srcOrd="0" destOrd="0" presId="urn:microsoft.com/office/officeart/2005/8/layout/vList2"/>
    <dgm:cxn modelId="{7732E78C-CD93-4BEE-BC14-F1D345192C16}" type="presParOf" srcId="{1CD914A5-AE22-483B-8260-711151C5E7E4}" destId="{733E5DA9-68D8-4580-9917-FB94CB4C9C2B}" srcOrd="0" destOrd="0" presId="urn:microsoft.com/office/officeart/2005/8/layout/vList2"/>
    <dgm:cxn modelId="{91F60A16-451A-45A6-BE7E-79C147944E77}" type="presParOf" srcId="{1CD914A5-AE22-483B-8260-711151C5E7E4}" destId="{0DA1E267-D53B-4D00-95FF-8609CF30C059}" srcOrd="1" destOrd="0" presId="urn:microsoft.com/office/officeart/2005/8/layout/vList2"/>
    <dgm:cxn modelId="{BC4AA927-4D82-42F2-BC30-81E044145308}" type="presParOf" srcId="{1CD914A5-AE22-483B-8260-711151C5E7E4}" destId="{B257F9B7-76F5-4369-A4A5-8B2150079F6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53A1B-0A47-4737-8A34-E32EB53F5035}">
      <dsp:nvSpPr>
        <dsp:cNvPr id="0" name=""/>
        <dsp:cNvSpPr/>
      </dsp:nvSpPr>
      <dsp:spPr>
        <a:xfrm>
          <a:off x="0" y="682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10% of Georgia’s population</a:t>
          </a:r>
        </a:p>
      </dsp:txBody>
      <dsp:txXfrm>
        <a:off x="38638" y="45464"/>
        <a:ext cx="10438324" cy="714229"/>
      </dsp:txXfrm>
    </dsp:sp>
    <dsp:sp modelId="{93DD676F-2794-43C5-9978-89660D269384}">
      <dsp:nvSpPr>
        <dsp:cNvPr id="0" name=""/>
        <dsp:cNvSpPr/>
      </dsp:nvSpPr>
      <dsp:spPr>
        <a:xfrm>
          <a:off x="0" y="89337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42.5% Black</a:t>
          </a:r>
        </a:p>
      </dsp:txBody>
      <dsp:txXfrm>
        <a:off x="38638" y="932009"/>
        <a:ext cx="10438324" cy="714229"/>
      </dsp:txXfrm>
    </dsp:sp>
    <dsp:sp modelId="{79BBE48F-E9D4-4784-8976-65052EB2192B}">
      <dsp:nvSpPr>
        <dsp:cNvPr id="0" name=""/>
        <dsp:cNvSpPr/>
      </dsp:nvSpPr>
      <dsp:spPr>
        <a:xfrm>
          <a:off x="0" y="177991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39.3% White (non-Hispanic)</a:t>
          </a:r>
        </a:p>
      </dsp:txBody>
      <dsp:txXfrm>
        <a:off x="38638" y="1818554"/>
        <a:ext cx="10438324" cy="714229"/>
      </dsp:txXfrm>
    </dsp:sp>
    <dsp:sp modelId="{F2C0EB92-F904-4FF9-A61F-EF78248560D0}">
      <dsp:nvSpPr>
        <dsp:cNvPr id="0" name=""/>
        <dsp:cNvSpPr/>
      </dsp:nvSpPr>
      <dsp:spPr>
        <a:xfrm>
          <a:off x="0" y="266646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8.7% Asian</a:t>
          </a:r>
        </a:p>
      </dsp:txBody>
      <dsp:txXfrm>
        <a:off x="38638" y="2705099"/>
        <a:ext cx="10438324" cy="714229"/>
      </dsp:txXfrm>
    </dsp:sp>
    <dsp:sp modelId="{848741D7-5310-41EC-A8E0-E426962C909D}">
      <dsp:nvSpPr>
        <dsp:cNvPr id="0" name=""/>
        <dsp:cNvSpPr/>
      </dsp:nvSpPr>
      <dsp:spPr>
        <a:xfrm>
          <a:off x="0" y="355300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8.1% Hispanic/Latino (Fulton County Government, 2020).</a:t>
          </a:r>
        </a:p>
      </dsp:txBody>
      <dsp:txXfrm>
        <a:off x="38638" y="3591644"/>
        <a:ext cx="10438324" cy="714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3FF44-B321-42F3-97EF-B80D434A9456}">
      <dsp:nvSpPr>
        <dsp:cNvPr id="0" name=""/>
        <dsp:cNvSpPr/>
      </dsp:nvSpPr>
      <dsp:spPr>
        <a:xfrm>
          <a:off x="3521511" y="2504"/>
          <a:ext cx="3472576" cy="17418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Per the Georgia Department of Public Health’s (2023) Online Analytical Statistical Information System (OASIS) recorded a total of 1,379 synthetic overdose deaths (e.g. fentanyl and not including methadone) in 2021 (most recent data) in Georgia. </a:t>
          </a:r>
        </a:p>
      </dsp:txBody>
      <dsp:txXfrm>
        <a:off x="3572529" y="53522"/>
        <a:ext cx="3370540" cy="1639860"/>
      </dsp:txXfrm>
    </dsp:sp>
    <dsp:sp modelId="{41E847C8-578D-41CE-9926-C40DB6709D0B}">
      <dsp:nvSpPr>
        <dsp:cNvPr id="0" name=""/>
        <dsp:cNvSpPr/>
      </dsp:nvSpPr>
      <dsp:spPr>
        <a:xfrm rot="5400000">
          <a:off x="5095022" y="1766104"/>
          <a:ext cx="325554" cy="3906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5140600" y="1798659"/>
        <a:ext cx="234398" cy="227888"/>
      </dsp:txXfrm>
    </dsp:sp>
    <dsp:sp modelId="{A51D7548-43ED-4B64-AD14-3B922BB0517B}">
      <dsp:nvSpPr>
        <dsp:cNvPr id="0" name=""/>
        <dsp:cNvSpPr/>
      </dsp:nvSpPr>
      <dsp:spPr>
        <a:xfrm>
          <a:off x="3521511" y="2178473"/>
          <a:ext cx="3472576" cy="868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Fulton County, 147, (~.10%). </a:t>
          </a:r>
        </a:p>
      </dsp:txBody>
      <dsp:txXfrm>
        <a:off x="3546938" y="2203900"/>
        <a:ext cx="3421722" cy="817290"/>
      </dsp:txXfrm>
    </dsp:sp>
    <dsp:sp modelId="{97E15752-BE14-404F-97EA-B651CC9B37BD}">
      <dsp:nvSpPr>
        <dsp:cNvPr id="0" name=""/>
        <dsp:cNvSpPr/>
      </dsp:nvSpPr>
      <dsp:spPr>
        <a:xfrm rot="5400000">
          <a:off x="5095022" y="3068320"/>
          <a:ext cx="325554" cy="3906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5140600" y="3100875"/>
        <a:ext cx="234398" cy="227888"/>
      </dsp:txXfrm>
    </dsp:sp>
    <dsp:sp modelId="{6074D36E-B9D1-46BC-876B-B11F684A199F}">
      <dsp:nvSpPr>
        <dsp:cNvPr id="0" name=""/>
        <dsp:cNvSpPr/>
      </dsp:nvSpPr>
      <dsp:spPr>
        <a:xfrm>
          <a:off x="3521511" y="3480689"/>
          <a:ext cx="3472576" cy="868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Gwinnett County, 117, (~.08).</a:t>
          </a:r>
        </a:p>
      </dsp:txBody>
      <dsp:txXfrm>
        <a:off x="3546938" y="3506116"/>
        <a:ext cx="3421722" cy="817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21E41-C8F3-42E9-9080-EDDD6E751D09}">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AB8223-3C4F-4F1C-890C-B5A0E5D67810}">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Black population, to include both sexes, surpassed the number of the White population for fentanyl deaths. The most prominent racial disparity was evident in Washington D.C. In Washington D.C., Black males recorded 134 overdose deaths per 1,000 due to fentanyl which was 9.4 times greater than White males (D’Orsogna et al., 2023). </a:t>
          </a:r>
        </a:p>
      </dsp:txBody>
      <dsp:txXfrm>
        <a:off x="585701" y="1066737"/>
        <a:ext cx="4337991" cy="2693452"/>
      </dsp:txXfrm>
    </dsp:sp>
    <dsp:sp modelId="{2F5F12D3-179E-4FFA-AB2C-354FE1E18777}">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D36E88-CB7F-4AD2-A7CE-1B0815AD2A1B}">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Whites had an increase in opioid-related deaths from 1999 to 2006, 2006 to 2013, and with the greatest increase from 2013 to 2016. From 2013 to present (wave 3), a time period identified by the CDC as being the introduction of illicitly manufactured fentanyl, the annual percentage of change was greater for Blacks than Whites. Furr-Holden et al. (2020) demonstrated that Blacks now outpace Whites in the United States for opioid-related deaths (Furr-Holden et al., 2020). </a:t>
          </a:r>
        </a:p>
      </dsp:txBody>
      <dsp:txXfrm>
        <a:off x="6092527" y="1066737"/>
        <a:ext cx="4337991" cy="26934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AF870-8AC4-4E9F-88E3-C9699C6BD232}">
      <dsp:nvSpPr>
        <dsp:cNvPr id="0" name=""/>
        <dsp:cNvSpPr/>
      </dsp:nvSpPr>
      <dsp:spPr>
        <a:xfrm>
          <a:off x="2053" y="492187"/>
          <a:ext cx="4379788" cy="33669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From 2018 to 2019, HEALing Communities located in Ohio, Massachusetts, New York, and Kentucky were examined to assist in identifying any existing racial/ethnicity disparities related to opioid overdose deaths. The authors did estimate a 40% increase in opioid overdose deaths for non-Hispanic Blacks relative to non-Hispanic Whites. The authors concluded an overall leveling of opioid-related deaths, but an increase was observed for non-Hispanic Blacks (Larochelle et al, 2021).</a:t>
          </a:r>
        </a:p>
      </dsp:txBody>
      <dsp:txXfrm>
        <a:off x="100668" y="590802"/>
        <a:ext cx="4182558" cy="3169732"/>
      </dsp:txXfrm>
    </dsp:sp>
    <dsp:sp modelId="{A44ECF3A-A8A3-4445-B7DF-25299BEDCFD0}">
      <dsp:nvSpPr>
        <dsp:cNvPr id="0" name=""/>
        <dsp:cNvSpPr/>
      </dsp:nvSpPr>
      <dsp:spPr>
        <a:xfrm>
          <a:off x="4819821" y="1632575"/>
          <a:ext cx="928515" cy="10861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19821" y="1849812"/>
        <a:ext cx="649961" cy="651713"/>
      </dsp:txXfrm>
    </dsp:sp>
    <dsp:sp modelId="{FE278111-5715-41EE-92B4-940178B0109C}">
      <dsp:nvSpPr>
        <dsp:cNvPr id="0" name=""/>
        <dsp:cNvSpPr/>
      </dsp:nvSpPr>
      <dsp:spPr>
        <a:xfrm>
          <a:off x="6133757" y="492187"/>
          <a:ext cx="4379788" cy="33669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The areas of opioid overdose deaths identified as hotspots included Maryland, Illinois, Michigan, Pennsylvania, and Washington D.C. After the authors reviewed reports from 2013 to 2020 from the Chief Medical Examiners and Department of Health, in 2020, the Black overdose deaths exceeded Whites by four to six-fold. Fentanyl and heroin were the greatest contributors to deaths of Blacks (Gondre-Lewis et al., 2023). </a:t>
          </a:r>
        </a:p>
      </dsp:txBody>
      <dsp:txXfrm>
        <a:off x="6232372" y="590802"/>
        <a:ext cx="4182558" cy="31697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E5DA9-68D8-4580-9917-FB94CB4C9C2B}">
      <dsp:nvSpPr>
        <dsp:cNvPr id="0" name=""/>
        <dsp:cNvSpPr/>
      </dsp:nvSpPr>
      <dsp:spPr>
        <a:xfrm>
          <a:off x="0" y="90594"/>
          <a:ext cx="10515600" cy="20562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(St. Louis, MO): The pre-fentanyl deaths (2011-2015) were distinct racially, with Black and White deaths occurring in a primarily Black community. During the fentanyl era (2016-2021), the authors found a more densely cluster of Black decedents versus White decedents. Racial differences existed with overdose deaths shifting from where White people live to where Black people live (Banks et al., 2023b).</a:t>
          </a:r>
        </a:p>
      </dsp:txBody>
      <dsp:txXfrm>
        <a:off x="100379" y="190973"/>
        <a:ext cx="10314842" cy="1855517"/>
      </dsp:txXfrm>
    </dsp:sp>
    <dsp:sp modelId="{B257F9B7-76F5-4369-A4A5-8B2150079F6B}">
      <dsp:nvSpPr>
        <dsp:cNvPr id="0" name=""/>
        <dsp:cNvSpPr/>
      </dsp:nvSpPr>
      <dsp:spPr>
        <a:xfrm>
          <a:off x="0" y="2204469"/>
          <a:ext cx="10515600" cy="20562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(Marion County, IN): The coroner recorded a total of 1,583 deaths between January 1, 2010 and April 30, 2017. The model was used to predict fentanyl-related overdoses while including age, race, sex, zip code, and date of death. Of the 1583 recorded overdose deaths, 379 contained fentanyl. From 2010 to 2017, the percentage of overdose deaths grew from below 15% to nearly 50% in 2017. At the beginning (2010), Blacks had the lowest number of overdose deaths, but continued to increase at a fast rate and eventually surpassed the number of White deaths. </a:t>
          </a:r>
        </a:p>
      </dsp:txBody>
      <dsp:txXfrm>
        <a:off x="100379" y="2304848"/>
        <a:ext cx="10314842" cy="18555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E99D-234B-7175-7000-A431D3E2E6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071266-ECB3-B6C7-F920-C956F5ED60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B23975-3936-45E3-2D7F-60C82B1EA65E}"/>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5" name="Footer Placeholder 4">
            <a:extLst>
              <a:ext uri="{FF2B5EF4-FFF2-40B4-BE49-F238E27FC236}">
                <a16:creationId xmlns:a16="http://schemas.microsoft.com/office/drawing/2014/main" id="{C283547E-CAEB-915A-6AD1-1220FD61A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544259-3F5A-F4ED-33C2-63A6A0DD2005}"/>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51717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5A39-C9EB-D57C-479C-9C4A611524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AB19C9-AF1D-6377-AE36-F2F3D5FE86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7C616-C0C5-B477-6D3F-AA22BA75D514}"/>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5" name="Footer Placeholder 4">
            <a:extLst>
              <a:ext uri="{FF2B5EF4-FFF2-40B4-BE49-F238E27FC236}">
                <a16:creationId xmlns:a16="http://schemas.microsoft.com/office/drawing/2014/main" id="{A60A03F6-9D7A-C027-082F-2ED0F27F1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233E6-5EC2-436F-9C2B-05FC466139E4}"/>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32167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76407F-F0FA-9A63-E625-826F40D938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C200E7-E584-B450-99D0-CEFC42C31E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8A2DC-B578-6984-F6A8-2FB836FD06C1}"/>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5" name="Footer Placeholder 4">
            <a:extLst>
              <a:ext uri="{FF2B5EF4-FFF2-40B4-BE49-F238E27FC236}">
                <a16:creationId xmlns:a16="http://schemas.microsoft.com/office/drawing/2014/main" id="{2D37AF87-9462-F862-87C5-EA72007519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E05041-2A72-9B48-A211-4E4079E2AE31}"/>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358360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F307-9731-7A0A-BB05-B11178934E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C19E9D-0389-4095-35B2-8784578C79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4DE05-5C09-EAED-357D-DBEF6FC5A856}"/>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5" name="Footer Placeholder 4">
            <a:extLst>
              <a:ext uri="{FF2B5EF4-FFF2-40B4-BE49-F238E27FC236}">
                <a16:creationId xmlns:a16="http://schemas.microsoft.com/office/drawing/2014/main" id="{0D8EA3C4-AE14-6211-F289-CE8B72239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0F526-884C-54DE-9CCC-33EBBFA8A63B}"/>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245947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C869-8A02-46A1-5AA4-8CFA4E8CF1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6B923C-2A8D-62DA-A913-98EA7D96D7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113901-8827-71FE-7AB4-278BEA8920A1}"/>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5" name="Footer Placeholder 4">
            <a:extLst>
              <a:ext uri="{FF2B5EF4-FFF2-40B4-BE49-F238E27FC236}">
                <a16:creationId xmlns:a16="http://schemas.microsoft.com/office/drawing/2014/main" id="{DC02A936-7C5D-6DDE-7A95-373EA85DD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78885-4800-0A90-EB3C-49C59F2B9B7E}"/>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228672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A450F-2BD7-E91E-6451-E35C4DEA5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FEABE9-763A-0DF4-45F1-E59F3622F3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224F66-CE1B-2FDD-0DAC-9108F882E3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3869A5-1585-E33D-A0C4-A33FBA88FD72}"/>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6" name="Footer Placeholder 5">
            <a:extLst>
              <a:ext uri="{FF2B5EF4-FFF2-40B4-BE49-F238E27FC236}">
                <a16:creationId xmlns:a16="http://schemas.microsoft.com/office/drawing/2014/main" id="{F9CF9E5E-7768-1B2D-0B36-FAA3FD78D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1ABF8-D395-4156-A26B-46772A38D43F}"/>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370112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3F04-7303-F24C-598E-7EE16F65D3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41F3C7-4922-E5E1-937A-88CB59F8CF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7881EA-AF43-B0B3-AA60-7B5929295E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B95A65-576B-54CE-3DC4-5B00CAE6F9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091E6-7CCB-2D27-1114-4134BD6ADF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6BFD39-23FB-1838-BAE9-E5FC9029AC08}"/>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8" name="Footer Placeholder 7">
            <a:extLst>
              <a:ext uri="{FF2B5EF4-FFF2-40B4-BE49-F238E27FC236}">
                <a16:creationId xmlns:a16="http://schemas.microsoft.com/office/drawing/2014/main" id="{2A566EA6-46F3-911F-C0DF-6889AADA7B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8503FD-DB0F-BD0B-4D31-0A66E784329D}"/>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3325738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3F052-14B9-AA0A-E00D-E9CBF36191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588D73-0495-4C03-7722-8093010891CB}"/>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4" name="Footer Placeholder 3">
            <a:extLst>
              <a:ext uri="{FF2B5EF4-FFF2-40B4-BE49-F238E27FC236}">
                <a16:creationId xmlns:a16="http://schemas.microsoft.com/office/drawing/2014/main" id="{B68E703E-51C2-81EC-CDD8-128ABD54EA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03145D-7D7B-BFD2-034D-ECCEFF3B83D5}"/>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327082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C43AF-401A-9E1C-C321-FC18C1C120A2}"/>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3" name="Footer Placeholder 2">
            <a:extLst>
              <a:ext uri="{FF2B5EF4-FFF2-40B4-BE49-F238E27FC236}">
                <a16:creationId xmlns:a16="http://schemas.microsoft.com/office/drawing/2014/main" id="{2AFC1F8B-8A7A-CF3E-DC9A-DF0FD08B2D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0494D3-2EF6-318A-19F0-0A53963794AA}"/>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112409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B807-CDDE-CE5E-926F-F31D70685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83B292-3263-2D8B-987C-46911A7EC3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495042-BA72-609A-F92A-65CF15758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66750-9D4D-E49A-8378-DE0F380E156F}"/>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6" name="Footer Placeholder 5">
            <a:extLst>
              <a:ext uri="{FF2B5EF4-FFF2-40B4-BE49-F238E27FC236}">
                <a16:creationId xmlns:a16="http://schemas.microsoft.com/office/drawing/2014/main" id="{993C4B2C-0E34-C493-3322-7D9B01DE67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D92B82-C5A3-8B6E-B209-E6365F78429F}"/>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53461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445B-3B38-8B7B-2CB7-F98B50808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EA45C1-6B8E-66AF-CC4F-1A6C805F17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4BD289-AC13-9BB8-7099-EDAF91075C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C3165-96C2-B8EC-C01F-DBD714A5BB0E}"/>
              </a:ext>
            </a:extLst>
          </p:cNvPr>
          <p:cNvSpPr>
            <a:spLocks noGrp="1"/>
          </p:cNvSpPr>
          <p:nvPr>
            <p:ph type="dt" sz="half" idx="10"/>
          </p:nvPr>
        </p:nvSpPr>
        <p:spPr/>
        <p:txBody>
          <a:bodyPr/>
          <a:lstStyle/>
          <a:p>
            <a:fld id="{522C6E45-C95D-4285-BD62-F8AAF9C939F9}" type="datetimeFigureOut">
              <a:rPr lang="en-US" smtClean="0"/>
              <a:t>10/6/2023</a:t>
            </a:fld>
            <a:endParaRPr lang="en-US"/>
          </a:p>
        </p:txBody>
      </p:sp>
      <p:sp>
        <p:nvSpPr>
          <p:cNvPr id="6" name="Footer Placeholder 5">
            <a:extLst>
              <a:ext uri="{FF2B5EF4-FFF2-40B4-BE49-F238E27FC236}">
                <a16:creationId xmlns:a16="http://schemas.microsoft.com/office/drawing/2014/main" id="{A05EDAD8-72F9-5E63-487B-63364BF9FE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DCE42A-6D1A-B190-A589-EE9F71FEAD50}"/>
              </a:ext>
            </a:extLst>
          </p:cNvPr>
          <p:cNvSpPr>
            <a:spLocks noGrp="1"/>
          </p:cNvSpPr>
          <p:nvPr>
            <p:ph type="sldNum" sz="quarter" idx="12"/>
          </p:nvPr>
        </p:nvSpPr>
        <p:spPr/>
        <p:txBody>
          <a:bodyPr/>
          <a:lstStyle/>
          <a:p>
            <a:fld id="{5724ED24-97BB-4693-B774-1C2316252463}" type="slidenum">
              <a:rPr lang="en-US" smtClean="0"/>
              <a:t>‹#›</a:t>
            </a:fld>
            <a:endParaRPr lang="en-US"/>
          </a:p>
        </p:txBody>
      </p:sp>
    </p:spTree>
    <p:extLst>
      <p:ext uri="{BB962C8B-B14F-4D97-AF65-F5344CB8AC3E}">
        <p14:creationId xmlns:p14="http://schemas.microsoft.com/office/powerpoint/2010/main" val="70880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CDA96F-B8A0-8BEC-F9F4-97FE8FEC3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7EAD6-D238-9634-E7E7-0A7B0FFC34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6260A-0412-5309-C8EF-893DF28A9A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C6E45-C95D-4285-BD62-F8AAF9C939F9}" type="datetimeFigureOut">
              <a:rPr lang="en-US" smtClean="0"/>
              <a:t>10/6/2023</a:t>
            </a:fld>
            <a:endParaRPr lang="en-US"/>
          </a:p>
        </p:txBody>
      </p:sp>
      <p:sp>
        <p:nvSpPr>
          <p:cNvPr id="5" name="Footer Placeholder 4">
            <a:extLst>
              <a:ext uri="{FF2B5EF4-FFF2-40B4-BE49-F238E27FC236}">
                <a16:creationId xmlns:a16="http://schemas.microsoft.com/office/drawing/2014/main" id="{BE7BC231-1876-8171-757B-751FE4C0F2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820DBB-5C62-0A7C-B565-9CCD971E0F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4ED24-97BB-4693-B774-1C2316252463}" type="slidenum">
              <a:rPr lang="en-US" smtClean="0"/>
              <a:t>‹#›</a:t>
            </a:fld>
            <a:endParaRPr lang="en-US"/>
          </a:p>
        </p:txBody>
      </p:sp>
    </p:spTree>
    <p:extLst>
      <p:ext uri="{BB962C8B-B14F-4D97-AF65-F5344CB8AC3E}">
        <p14:creationId xmlns:p14="http://schemas.microsoft.com/office/powerpoint/2010/main" val="3889635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Rectangle 1032">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Rectangle 1034">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Rectangle 1036">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CF91AD-C4B4-492E-7E61-CEE0C78A622E}"/>
              </a:ext>
            </a:extLst>
          </p:cNvPr>
          <p:cNvSpPr>
            <a:spLocks noGrp="1"/>
          </p:cNvSpPr>
          <p:nvPr>
            <p:ph type="ctrTitle"/>
          </p:nvPr>
        </p:nvSpPr>
        <p:spPr>
          <a:xfrm>
            <a:off x="1127208" y="392907"/>
            <a:ext cx="4747280" cy="3562406"/>
          </a:xfrm>
        </p:spPr>
        <p:txBody>
          <a:bodyPr anchor="b">
            <a:normAutofit fontScale="90000"/>
          </a:bodyPr>
          <a:lstStyle/>
          <a:p>
            <a:pPr marL="0" marR="0">
              <a:spcBef>
                <a:spcPts val="0"/>
              </a:spcBef>
              <a:spcAft>
                <a:spcPts val="0"/>
              </a:spcAft>
            </a:pP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12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40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40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br>
              <a:rPr lang="en-US" sz="4000" dirty="0">
                <a:solidFill>
                  <a:srgbClr val="FFFFFF"/>
                </a:solidFill>
                <a:effectLst/>
                <a:latin typeface="Algerian" panose="04020705040A02060702" pitchFamily="82" charset="0"/>
                <a:ea typeface="Calibri" panose="020F0502020204030204" pitchFamily="34" charset="0"/>
                <a:cs typeface="Times New Roman" panose="02020603050405020304" pitchFamily="18" charset="0"/>
              </a:rPr>
            </a:br>
            <a:r>
              <a:rPr lang="en-US" sz="3100" dirty="0">
                <a:solidFill>
                  <a:srgbClr val="FFFFFF"/>
                </a:solidFill>
                <a:effectLst/>
                <a:latin typeface="+mn-lt"/>
                <a:ea typeface="Calibri" panose="020F0502020204030204" pitchFamily="34" charset="0"/>
                <a:cs typeface="Times New Roman" panose="02020603050405020304" pitchFamily="18" charset="0"/>
              </a:rPr>
              <a:t>Georgia Fentanyl Deaths (2018-2022): Racial Disparity and Unequal Treatment </a:t>
            </a:r>
            <a:br>
              <a:rPr lang="en-US" sz="3100" dirty="0">
                <a:solidFill>
                  <a:srgbClr val="FFFFFF"/>
                </a:solidFill>
                <a:effectLst/>
                <a:latin typeface="+mn-lt"/>
                <a:ea typeface="Calibri" panose="020F0502020204030204" pitchFamily="34" charset="0"/>
                <a:cs typeface="Times New Roman" panose="02020603050405020304" pitchFamily="18" charset="0"/>
              </a:rPr>
            </a:br>
            <a:br>
              <a:rPr lang="en-US" sz="3100" dirty="0">
                <a:solidFill>
                  <a:srgbClr val="FFFFFF"/>
                </a:solidFill>
                <a:effectLst/>
                <a:latin typeface="+mn-lt"/>
                <a:ea typeface="Calibri" panose="020F0502020204030204" pitchFamily="34" charset="0"/>
                <a:cs typeface="Times New Roman" panose="02020603050405020304" pitchFamily="18" charset="0"/>
              </a:rPr>
            </a:br>
            <a:br>
              <a:rPr lang="en-US" sz="3100" dirty="0">
                <a:solidFill>
                  <a:srgbClr val="FFFFFF"/>
                </a:solidFill>
                <a:effectLst/>
                <a:latin typeface="+mn-lt"/>
                <a:ea typeface="Calibri" panose="020F0502020204030204" pitchFamily="34" charset="0"/>
                <a:cs typeface="Times New Roman" panose="02020603050405020304" pitchFamily="18" charset="0"/>
              </a:rPr>
            </a:br>
            <a:r>
              <a:rPr lang="en-US" sz="3100" dirty="0">
                <a:solidFill>
                  <a:srgbClr val="FFFFFF"/>
                </a:solidFill>
                <a:effectLst/>
                <a:latin typeface="+mn-lt"/>
                <a:ea typeface="Arial Unicode MS" panose="020B0604020202020204" pitchFamily="34" charset="-128"/>
                <a:cs typeface="Times New Roman" panose="02020603050405020304" pitchFamily="18" charset="0"/>
              </a:rPr>
              <a:t>University of North Georgia </a:t>
            </a:r>
            <a:b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1200" dirty="0">
              <a:solidFill>
                <a:srgbClr val="FFFFFF"/>
              </a:solidFill>
            </a:endParaRPr>
          </a:p>
        </p:txBody>
      </p:sp>
      <p:sp>
        <p:nvSpPr>
          <p:cNvPr id="1039" name="Rectangle 1038">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9DFFD35-3BAE-5F23-AE28-FE3C1C17F6E8}"/>
              </a:ext>
            </a:extLst>
          </p:cNvPr>
          <p:cNvSpPr>
            <a:spLocks noGrp="1"/>
          </p:cNvSpPr>
          <p:nvPr>
            <p:ph type="subTitle" idx="1"/>
          </p:nvPr>
        </p:nvSpPr>
        <p:spPr>
          <a:xfrm>
            <a:off x="1127208" y="4756265"/>
            <a:ext cx="4393278" cy="1244483"/>
          </a:xfrm>
        </p:spPr>
        <p:txBody>
          <a:bodyPr anchor="t">
            <a:normAutofit/>
          </a:bodyPr>
          <a:lstStyle/>
          <a:p>
            <a:r>
              <a:rPr lang="en-US" sz="2800" dirty="0">
                <a:solidFill>
                  <a:srgbClr val="FFFFFF"/>
                </a:solidFill>
                <a:effectLst/>
                <a:ea typeface="Calibri" panose="020F0502020204030204" pitchFamily="34" charset="0"/>
                <a:cs typeface="Times New Roman" panose="02020603050405020304" pitchFamily="18" charset="0"/>
              </a:rPr>
              <a:t>John Stuart Batchelder &amp; Jon Hager</a:t>
            </a:r>
            <a:endParaRPr lang="en-US" sz="2800" dirty="0">
              <a:solidFill>
                <a:srgbClr val="FFFFFF"/>
              </a:solidFill>
            </a:endParaRPr>
          </a:p>
        </p:txBody>
      </p:sp>
      <p:sp>
        <p:nvSpPr>
          <p:cNvPr id="1041" name="Oval 1040">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University of North Georgia - Wikipedia">
            <a:extLst>
              <a:ext uri="{FF2B5EF4-FFF2-40B4-BE49-F238E27FC236}">
                <a16:creationId xmlns:a16="http://schemas.microsoft.com/office/drawing/2014/main" id="{85322256-1D95-B0CE-28FF-A10538EBB8C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20559" y="2522226"/>
            <a:ext cx="3737164" cy="1827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909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9D39C-8B39-01DB-616E-952F501B870A}"/>
              </a:ext>
            </a:extLst>
          </p:cNvPr>
          <p:cNvSpPr>
            <a:spLocks noGrp="1"/>
          </p:cNvSpPr>
          <p:nvPr>
            <p:ph type="title"/>
          </p:nvPr>
        </p:nvSpPr>
        <p:spPr/>
        <p:txBody>
          <a:bodyPr/>
          <a:lstStyle/>
          <a:p>
            <a:pPr algn="ctr"/>
            <a:r>
              <a:rPr lang="en-US" dirty="0"/>
              <a:t>Findings</a:t>
            </a:r>
          </a:p>
        </p:txBody>
      </p:sp>
      <p:sp>
        <p:nvSpPr>
          <p:cNvPr id="3" name="Content Placeholder 2">
            <a:extLst>
              <a:ext uri="{FF2B5EF4-FFF2-40B4-BE49-F238E27FC236}">
                <a16:creationId xmlns:a16="http://schemas.microsoft.com/office/drawing/2014/main" id="{106C4B6C-7FF8-11FE-9132-DDEDBF0AFB9C}"/>
              </a:ext>
            </a:extLst>
          </p:cNvPr>
          <p:cNvSpPr>
            <a:spLocks noGrp="1"/>
          </p:cNvSpPr>
          <p:nvPr>
            <p:ph idx="1"/>
          </p:nvPr>
        </p:nvSpPr>
        <p:spPr/>
        <p:txBody>
          <a:bodyPr>
            <a:noAutofit/>
          </a:bodyPr>
          <a:lstStyle/>
          <a:p>
            <a:pPr marL="0" marR="0">
              <a:lnSpc>
                <a:spcPct val="107000"/>
              </a:lnSpc>
              <a:spcBef>
                <a:spcPts val="0"/>
              </a:spcBef>
              <a:spcAft>
                <a:spcPts val="800"/>
              </a:spcAft>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Agegroup</a:t>
            </a:r>
            <a:r>
              <a:rPr lang="en-US" sz="2400" dirty="0">
                <a:effectLst/>
                <a:latin typeface="Calibri" panose="020F0502020204030204" pitchFamily="34" charset="0"/>
                <a:ea typeface="Calibri" panose="020F0502020204030204" pitchFamily="34" charset="0"/>
                <a:cs typeface="Times New Roman" panose="02020603050405020304" pitchFamily="18" charset="0"/>
              </a:rPr>
              <a:t> *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BinaryRace</a:t>
            </a:r>
            <a:r>
              <a:rPr lang="en-US" sz="2400" dirty="0">
                <a:effectLst/>
                <a:latin typeface="Calibri" panose="020F0502020204030204" pitchFamily="34" charset="0"/>
                <a:ea typeface="Calibri" panose="020F0502020204030204" pitchFamily="34" charset="0"/>
                <a:cs typeface="Times New Roman" panose="02020603050405020304" pitchFamily="18" charset="0"/>
              </a:rPr>
              <a:t> Crosstabulation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BinaryRace</a:t>
            </a:r>
            <a:r>
              <a:rPr lang="en-US" sz="2400" dirty="0">
                <a:effectLst/>
                <a:latin typeface="Calibri" panose="020F0502020204030204" pitchFamily="34" charset="0"/>
                <a:ea typeface="Calibri" panose="020F0502020204030204" pitchFamily="34" charset="0"/>
                <a:cs typeface="Times New Roman" panose="02020603050405020304" pitchFamily="18" charset="0"/>
              </a:rPr>
              <a:t>				Total</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Caucasian		Nonwhite	</a:t>
            </a:r>
          </a:p>
          <a:p>
            <a:pPr marL="0" marR="0">
              <a:lnSpc>
                <a:spcPct val="107000"/>
              </a:lnSpc>
              <a:spcBef>
                <a:spcPts val="0"/>
              </a:spcBef>
              <a:spcAft>
                <a:spcPts val="800"/>
              </a:spcAft>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Agegroup</a:t>
            </a:r>
            <a:r>
              <a:rPr lang="en-US" sz="2400" dirty="0">
                <a:effectLst/>
                <a:latin typeface="Calibri" panose="020F0502020204030204" pitchFamily="34" charset="0"/>
                <a:ea typeface="Calibri" panose="020F0502020204030204" pitchFamily="34" charset="0"/>
                <a:cs typeface="Times New Roman" panose="02020603050405020304" pitchFamily="18" charset="0"/>
              </a:rPr>
              <a:t> Young   	122			92		214</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48.8%			30.1%		38.5%</a:t>
            </a:r>
          </a:p>
          <a:p>
            <a:pPr marL="0" marR="0">
              <a:lnSpc>
                <a:spcPct val="107000"/>
              </a:lnSpc>
              <a:spcBef>
                <a:spcPts val="0"/>
              </a:spcBef>
              <a:spcAft>
                <a:spcPts val="800"/>
              </a:spcAft>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Agegroup</a:t>
            </a:r>
            <a:r>
              <a:rPr lang="en-US" sz="2400" dirty="0">
                <a:effectLst/>
                <a:latin typeface="Calibri" panose="020F0502020204030204" pitchFamily="34" charset="0"/>
                <a:ea typeface="Calibri" panose="020F0502020204030204" pitchFamily="34" charset="0"/>
                <a:cs typeface="Times New Roman" panose="02020603050405020304" pitchFamily="18" charset="0"/>
              </a:rPr>
              <a:t> Old       	128			214		342</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51.2%			69.9%		61.5%</a:t>
            </a:r>
          </a:p>
          <a:p>
            <a:pPr marL="0" marR="0" indent="45720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Total		250			306		556</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Chi-Square Tests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Pearson Chi-Square	20.398	           P. = &lt;.001		</a:t>
            </a:r>
          </a:p>
          <a:p>
            <a:endParaRPr lang="en-US" sz="2400" dirty="0"/>
          </a:p>
          <a:p>
            <a:endParaRPr lang="en-US" sz="2400" dirty="0"/>
          </a:p>
        </p:txBody>
      </p:sp>
    </p:spTree>
    <p:extLst>
      <p:ext uri="{BB962C8B-B14F-4D97-AF65-F5344CB8AC3E}">
        <p14:creationId xmlns:p14="http://schemas.microsoft.com/office/powerpoint/2010/main" val="40667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3FE87-B755-CAB9-3C47-03EA95AA40C9}"/>
              </a:ext>
            </a:extLst>
          </p:cNvPr>
          <p:cNvSpPr>
            <a:spLocks noGrp="1"/>
          </p:cNvSpPr>
          <p:nvPr>
            <p:ph type="title"/>
          </p:nvPr>
        </p:nvSpPr>
        <p:spPr/>
        <p:txBody>
          <a:bodyPr/>
          <a:lstStyle/>
          <a:p>
            <a:pPr algn="ctr"/>
            <a:r>
              <a:rPr lang="en-US" dirty="0"/>
              <a:t>Findings</a:t>
            </a:r>
          </a:p>
        </p:txBody>
      </p:sp>
      <p:sp>
        <p:nvSpPr>
          <p:cNvPr id="3" name="Content Placeholder 2">
            <a:extLst>
              <a:ext uri="{FF2B5EF4-FFF2-40B4-BE49-F238E27FC236}">
                <a16:creationId xmlns:a16="http://schemas.microsoft.com/office/drawing/2014/main" id="{DCCB8924-778C-4A3A-B982-4F23E4539C7F}"/>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T-Test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Syntax		T-TEST GROUPS=</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Caunon</a:t>
            </a:r>
            <a:r>
              <a:rPr lang="en-US" sz="1800" dirty="0">
                <a:effectLst/>
                <a:latin typeface="Calibri" panose="020F0502020204030204" pitchFamily="34" charset="0"/>
                <a:ea typeface="Calibri" panose="020F0502020204030204" pitchFamily="34" charset="0"/>
                <a:cs typeface="Times New Roman" panose="02020603050405020304" pitchFamily="18" charset="0"/>
              </a:rPr>
              <a:t>(0 1)</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Group Statistics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Caunon</a:t>
            </a:r>
            <a:r>
              <a:rPr lang="en-US" sz="1800" dirty="0">
                <a:effectLst/>
                <a:latin typeface="Calibri" panose="020F0502020204030204" pitchFamily="34" charset="0"/>
                <a:ea typeface="Calibri" panose="020F0502020204030204" pitchFamily="34" charset="0"/>
                <a:cs typeface="Times New Roman" panose="02020603050405020304" pitchFamily="18" charset="0"/>
              </a:rPr>
              <a:t>		N	Mean		Std. Deviation	Std. Error Mean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Age	White.     		250	38.19		11.646			.737</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NonWhite</a:t>
            </a:r>
            <a:r>
              <a:rPr lang="en-US" sz="1800" dirty="0">
                <a:effectLst/>
                <a:latin typeface="Calibri" panose="020F0502020204030204" pitchFamily="34" charset="0"/>
                <a:ea typeface="Calibri" panose="020F0502020204030204" pitchFamily="34" charset="0"/>
                <a:cs typeface="Times New Roman" panose="02020603050405020304" pitchFamily="18" charset="0"/>
              </a:rPr>
              <a:t>	306	44.18		13.878			.793</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(554)</a:t>
            </a:r>
            <a:r>
              <a:rPr lang="en-US" sz="1800" dirty="0">
                <a:effectLst/>
                <a:latin typeface="Calibri" panose="020F0502020204030204" pitchFamily="34" charset="0"/>
                <a:ea typeface="Calibri" panose="020F0502020204030204" pitchFamily="34" charset="0"/>
                <a:cs typeface="Times New Roman" panose="02020603050405020304" pitchFamily="18" charset="0"/>
              </a:rPr>
              <a:t> = 5.432, p. =  &lt;.001</a:t>
            </a:r>
          </a:p>
          <a:p>
            <a:endParaRPr lang="en-US" dirty="0"/>
          </a:p>
        </p:txBody>
      </p:sp>
    </p:spTree>
    <p:extLst>
      <p:ext uri="{BB962C8B-B14F-4D97-AF65-F5344CB8AC3E}">
        <p14:creationId xmlns:p14="http://schemas.microsoft.com/office/powerpoint/2010/main" val="2991607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300D794-DE8B-B7BB-6C25-D13FA22CC38E}"/>
              </a:ext>
            </a:extLst>
          </p:cNvPr>
          <p:cNvSpPr>
            <a:spLocks noGrp="1"/>
          </p:cNvSpPr>
          <p:nvPr>
            <p:ph type="title"/>
          </p:nvPr>
        </p:nvSpPr>
        <p:spPr>
          <a:xfrm>
            <a:off x="876694" y="741391"/>
            <a:ext cx="3549649" cy="1616203"/>
          </a:xfrm>
        </p:spPr>
        <p:txBody>
          <a:bodyPr anchor="b">
            <a:normAutofit/>
          </a:bodyPr>
          <a:lstStyle/>
          <a:p>
            <a:endParaRPr lang="en-US" sz="3200"/>
          </a:p>
        </p:txBody>
      </p:sp>
      <p:sp>
        <p:nvSpPr>
          <p:cNvPr id="3" name="Content Placeholder 2">
            <a:extLst>
              <a:ext uri="{FF2B5EF4-FFF2-40B4-BE49-F238E27FC236}">
                <a16:creationId xmlns:a16="http://schemas.microsoft.com/office/drawing/2014/main" id="{7E6CF7D0-45BD-D5AF-6E8E-C11FB3B83B79}"/>
              </a:ext>
            </a:extLst>
          </p:cNvPr>
          <p:cNvSpPr>
            <a:spLocks noGrp="1"/>
          </p:cNvSpPr>
          <p:nvPr>
            <p:ph idx="1"/>
          </p:nvPr>
        </p:nvSpPr>
        <p:spPr>
          <a:xfrm>
            <a:off x="876693" y="2533476"/>
            <a:ext cx="3346964" cy="3447832"/>
          </a:xfrm>
        </p:spPr>
        <p:txBody>
          <a:bodyPr anchor="t">
            <a:normAutofit/>
          </a:bodyPr>
          <a:lstStyle/>
          <a:p>
            <a:endParaRPr lang="en-US" sz="2000"/>
          </a:p>
          <a:p>
            <a:pPr marL="0" indent="0">
              <a:buNone/>
            </a:pPr>
            <a:endParaRPr lang="en-US" sz="2000">
              <a:latin typeface="Times New Roman" panose="02020603050405020304" pitchFamily="18" charset="0"/>
            </a:endParaRPr>
          </a:p>
          <a:p>
            <a:endParaRPr lang="en-US" sz="2000"/>
          </a:p>
        </p:txBody>
      </p:sp>
      <p:pic>
        <p:nvPicPr>
          <p:cNvPr id="7" name="Picture 6">
            <a:extLst>
              <a:ext uri="{FF2B5EF4-FFF2-40B4-BE49-F238E27FC236}">
                <a16:creationId xmlns:a16="http://schemas.microsoft.com/office/drawing/2014/main" id="{AF921508-925A-5AC9-13B1-D7D12518FB23}"/>
              </a:ext>
            </a:extLst>
          </p:cNvPr>
          <p:cNvPicPr>
            <a:picLocks noChangeAspect="1"/>
          </p:cNvPicPr>
          <p:nvPr/>
        </p:nvPicPr>
        <p:blipFill rotWithShape="1">
          <a:blip r:embed="rId2"/>
          <a:srcRect r="3" b="866"/>
          <a:stretch/>
        </p:blipFill>
        <p:spPr>
          <a:xfrm>
            <a:off x="1093694" y="421342"/>
            <a:ext cx="10218177" cy="5898776"/>
          </a:xfrm>
          <a:prstGeom prst="rect">
            <a:avLst/>
          </a:prstGeom>
        </p:spPr>
      </p:pic>
      <p:grpSp>
        <p:nvGrpSpPr>
          <p:cNvPr id="21" name="Group 20">
            <a:extLst>
              <a:ext uri="{FF2B5EF4-FFF2-40B4-BE49-F238E27FC236}">
                <a16:creationId xmlns:a16="http://schemas.microsoft.com/office/drawing/2014/main" id="{3AFCAD34-1AFC-BC1A-F6B2-C34C63912E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89243" y="5858828"/>
            <a:ext cx="6226463" cy="123363"/>
            <a:chOff x="7015162" y="5858828"/>
            <a:chExt cx="4300544" cy="123363"/>
          </a:xfrm>
        </p:grpSpPr>
        <p:sp>
          <p:nvSpPr>
            <p:cNvPr id="18" name="Rectangle 17">
              <a:extLst>
                <a:ext uri="{FF2B5EF4-FFF2-40B4-BE49-F238E27FC236}">
                  <a16:creationId xmlns:a16="http://schemas.microsoft.com/office/drawing/2014/main" id="{1129F4A2-3705-CF87-3DDA-AF9CE9389B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03753" y="3770237"/>
              <a:ext cx="123362" cy="4300544"/>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91B1028-FC76-5583-3A1F-5815A7DCF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09789" y="4876274"/>
              <a:ext cx="123362" cy="2088471"/>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3474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7"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9" name="Rectangle 2058">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2050" name="Picture 2" descr="Fulton County, Georgia | KNOWAtlanta - Atlanta's Relocation Guide">
            <a:extLst>
              <a:ext uri="{FF2B5EF4-FFF2-40B4-BE49-F238E27FC236}">
                <a16:creationId xmlns:a16="http://schemas.microsoft.com/office/drawing/2014/main" id="{6A7D9F17-9D11-27A8-5121-D6EA52E887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90052" y="1286935"/>
            <a:ext cx="8211898" cy="337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00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1C9D1-0C9A-3B2A-CDDC-BF12A06A713E}"/>
              </a:ext>
            </a:extLst>
          </p:cNvPr>
          <p:cNvSpPr>
            <a:spLocks noGrp="1"/>
          </p:cNvSpPr>
          <p:nvPr>
            <p:ph type="title"/>
          </p:nvPr>
        </p:nvSpPr>
        <p:spPr/>
        <p:txBody>
          <a:bodyPr/>
          <a:lstStyle/>
          <a:p>
            <a:pPr algn="ctr"/>
            <a:r>
              <a:rPr lang="en-US" dirty="0"/>
              <a:t>Fulton County Demographics</a:t>
            </a:r>
          </a:p>
        </p:txBody>
      </p:sp>
      <p:graphicFrame>
        <p:nvGraphicFramePr>
          <p:cNvPr id="5" name="Content Placeholder 2">
            <a:extLst>
              <a:ext uri="{FF2B5EF4-FFF2-40B4-BE49-F238E27FC236}">
                <a16:creationId xmlns:a16="http://schemas.microsoft.com/office/drawing/2014/main" id="{8CBF0A92-4720-C1B4-43A2-90C0EE28D69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55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5CE88-3382-8E22-AA27-8783B249C0C8}"/>
              </a:ext>
            </a:extLst>
          </p:cNvPr>
          <p:cNvSpPr>
            <a:spLocks noGrp="1"/>
          </p:cNvSpPr>
          <p:nvPr>
            <p:ph type="title"/>
          </p:nvPr>
        </p:nvSpPr>
        <p:spPr>
          <a:xfrm>
            <a:off x="838200" y="365126"/>
            <a:ext cx="10515600" cy="1027906"/>
          </a:xfrm>
        </p:spPr>
        <p:txBody>
          <a:bodyPr>
            <a:normAutofit fontScale="90000"/>
          </a:bodyPr>
          <a:lstStyle/>
          <a:p>
            <a:pPr algn="ctr"/>
            <a:r>
              <a:rPr lang="en-US" dirty="0"/>
              <a:t>Fulton County Fentanyl  Deaths vs Rest of State (2021)</a:t>
            </a:r>
          </a:p>
        </p:txBody>
      </p:sp>
      <p:graphicFrame>
        <p:nvGraphicFramePr>
          <p:cNvPr id="5" name="Content Placeholder 2">
            <a:extLst>
              <a:ext uri="{FF2B5EF4-FFF2-40B4-BE49-F238E27FC236}">
                <a16:creationId xmlns:a16="http://schemas.microsoft.com/office/drawing/2014/main" id="{F6260F27-A795-87F4-E835-B9127D3B8A56}"/>
              </a:ext>
            </a:extLst>
          </p:cNvPr>
          <p:cNvGraphicFramePr>
            <a:graphicFrameLocks noGrp="1"/>
          </p:cNvGraphicFramePr>
          <p:nvPr>
            <p:ph idx="1"/>
            <p:extLst>
              <p:ext uri="{D42A27DB-BD31-4B8C-83A1-F6EECF244321}">
                <p14:modId xmlns:p14="http://schemas.microsoft.com/office/powerpoint/2010/main" val="3784600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6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0BCA-21B2-41C2-C74D-6E3A481361E5}"/>
              </a:ext>
            </a:extLst>
          </p:cNvPr>
          <p:cNvSpPr>
            <a:spLocks noGrp="1"/>
          </p:cNvSpPr>
          <p:nvPr>
            <p:ph type="title"/>
          </p:nvPr>
        </p:nvSpPr>
        <p:spPr/>
        <p:txBody>
          <a:bodyPr/>
          <a:lstStyle/>
          <a:p>
            <a:pPr algn="ctr"/>
            <a:r>
              <a:rPr lang="en-US" dirty="0"/>
              <a:t>National Studies</a:t>
            </a:r>
          </a:p>
        </p:txBody>
      </p:sp>
      <p:graphicFrame>
        <p:nvGraphicFramePr>
          <p:cNvPr id="5" name="Content Placeholder 2">
            <a:extLst>
              <a:ext uri="{FF2B5EF4-FFF2-40B4-BE49-F238E27FC236}">
                <a16:creationId xmlns:a16="http://schemas.microsoft.com/office/drawing/2014/main" id="{E5C829C9-6560-40FF-9F10-7EBA73463A1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149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44045-F3E2-AA9D-693D-DF54975EF0AB}"/>
              </a:ext>
            </a:extLst>
          </p:cNvPr>
          <p:cNvSpPr>
            <a:spLocks noGrp="1"/>
          </p:cNvSpPr>
          <p:nvPr>
            <p:ph type="title"/>
          </p:nvPr>
        </p:nvSpPr>
        <p:spPr/>
        <p:txBody>
          <a:bodyPr/>
          <a:lstStyle/>
          <a:p>
            <a:pPr algn="ctr"/>
            <a:r>
              <a:rPr lang="en-US" dirty="0"/>
              <a:t>Regional Studies</a:t>
            </a:r>
          </a:p>
        </p:txBody>
      </p:sp>
      <p:graphicFrame>
        <p:nvGraphicFramePr>
          <p:cNvPr id="5" name="Content Placeholder 2">
            <a:extLst>
              <a:ext uri="{FF2B5EF4-FFF2-40B4-BE49-F238E27FC236}">
                <a16:creationId xmlns:a16="http://schemas.microsoft.com/office/drawing/2014/main" id="{B1CED320-CACA-02CD-6310-C6762930EC9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047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AC84F-88FA-02E9-214C-16D781200663}"/>
              </a:ext>
            </a:extLst>
          </p:cNvPr>
          <p:cNvSpPr>
            <a:spLocks noGrp="1"/>
          </p:cNvSpPr>
          <p:nvPr>
            <p:ph type="title"/>
          </p:nvPr>
        </p:nvSpPr>
        <p:spPr/>
        <p:txBody>
          <a:bodyPr/>
          <a:lstStyle/>
          <a:p>
            <a:pPr algn="ctr"/>
            <a:r>
              <a:rPr lang="en-US" dirty="0"/>
              <a:t>Local Studies</a:t>
            </a:r>
          </a:p>
        </p:txBody>
      </p:sp>
      <p:graphicFrame>
        <p:nvGraphicFramePr>
          <p:cNvPr id="5" name="Content Placeholder 2">
            <a:extLst>
              <a:ext uri="{FF2B5EF4-FFF2-40B4-BE49-F238E27FC236}">
                <a16:creationId xmlns:a16="http://schemas.microsoft.com/office/drawing/2014/main" id="{CBECC770-9217-E8CF-1E6C-0AFDE369271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605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E83B-3C53-042E-F6EC-F4E8BA18C256}"/>
              </a:ext>
            </a:extLst>
          </p:cNvPr>
          <p:cNvSpPr>
            <a:spLocks noGrp="1"/>
          </p:cNvSpPr>
          <p:nvPr>
            <p:ph type="title"/>
          </p:nvPr>
        </p:nvSpPr>
        <p:spPr/>
        <p:txBody>
          <a:bodyPr/>
          <a:lstStyle/>
          <a:p>
            <a:pPr algn="ctr"/>
            <a:r>
              <a:rPr lang="en-US" dirty="0"/>
              <a:t>Findings</a:t>
            </a:r>
          </a:p>
        </p:txBody>
      </p:sp>
      <p:sp>
        <p:nvSpPr>
          <p:cNvPr id="3" name="Content Placeholder 2">
            <a:extLst>
              <a:ext uri="{FF2B5EF4-FFF2-40B4-BE49-F238E27FC236}">
                <a16:creationId xmlns:a16="http://schemas.microsoft.com/office/drawing/2014/main" id="{81ED2AA6-DE16-12E1-29A3-716D0E287337}"/>
              </a:ext>
            </a:extLst>
          </p:cNvPr>
          <p:cNvSpPr>
            <a:spLocks noGrp="1"/>
          </p:cNvSpPr>
          <p:nvPr>
            <p:ph idx="1"/>
          </p:nvPr>
        </p:nvSpPr>
        <p:spPr/>
        <p:txBody>
          <a:bodyPr>
            <a:noAutofit/>
          </a:bodyPr>
          <a:lstStyle/>
          <a:p>
            <a:pPr marL="0" marR="0">
              <a:lnSpc>
                <a:spcPct val="107000"/>
              </a:lnSpc>
              <a:spcBef>
                <a:spcPts val="0"/>
              </a:spcBef>
              <a:spcAft>
                <a:spcPts val="800"/>
              </a:spcAft>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Agegroup</a:t>
            </a:r>
            <a:r>
              <a:rPr lang="en-US" sz="2400" dirty="0">
                <a:effectLst/>
                <a:latin typeface="Calibri" panose="020F0502020204030204" pitchFamily="34" charset="0"/>
                <a:ea typeface="Calibri" panose="020F0502020204030204" pitchFamily="34" charset="0"/>
                <a:cs typeface="Times New Roman" panose="02020603050405020304" pitchFamily="18" charset="0"/>
              </a:rPr>
              <a:t> * Sex Crosstabulation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Sex				Total</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Female		Male	</a:t>
            </a:r>
          </a:p>
          <a:p>
            <a:pPr marL="0" marR="0">
              <a:lnSpc>
                <a:spcPct val="107000"/>
              </a:lnSpc>
              <a:spcBef>
                <a:spcPts val="0"/>
              </a:spcBef>
              <a:spcAft>
                <a:spcPts val="800"/>
              </a:spcAft>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Agegroup</a:t>
            </a:r>
            <a:r>
              <a:rPr lang="en-US" sz="2400" dirty="0">
                <a:effectLst/>
                <a:latin typeface="Calibri" panose="020F0502020204030204" pitchFamily="34" charset="0"/>
                <a:ea typeface="Calibri" panose="020F0502020204030204" pitchFamily="34" charset="0"/>
                <a:cs typeface="Times New Roman" panose="02020603050405020304" pitchFamily="18" charset="0"/>
              </a:rPr>
              <a:t>	 Young Count		65		149		(214)</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44.5%		36.3%		38.5%</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Old Count	 	81		261		(342)</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			55.5%		63.7%		61.5%</a:t>
            </a:r>
          </a:p>
          <a:p>
            <a:pPr marL="457200" marR="0" indent="45720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Total			(146)		(410)		(556)</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Pearson Chi-Square	3.042	 	1		P. = .081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527210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976</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Algerian</vt:lpstr>
      <vt:lpstr>Arial</vt:lpstr>
      <vt:lpstr>Calibri</vt:lpstr>
      <vt:lpstr>Calibri Light</vt:lpstr>
      <vt:lpstr>Times New Roman</vt:lpstr>
      <vt:lpstr>Office Theme</vt:lpstr>
      <vt:lpstr>                 Georgia Fentanyl Deaths (2018-2022): Racial Disparity and Unequal Treatment    University of North Georgia  </vt:lpstr>
      <vt:lpstr>PowerPoint Presentation</vt:lpstr>
      <vt:lpstr>PowerPoint Presentation</vt:lpstr>
      <vt:lpstr>Fulton County Demographics</vt:lpstr>
      <vt:lpstr>Fulton County Fentanyl  Deaths vs Rest of State (2021)</vt:lpstr>
      <vt:lpstr>National Studies</vt:lpstr>
      <vt:lpstr>Regional Studies</vt:lpstr>
      <vt:lpstr>Local Studies</vt:lpstr>
      <vt:lpstr>Findings</vt:lpstr>
      <vt:lpstr>Findings</vt:lpstr>
      <vt:lpstr>Findings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Fentanyl Deaths (2018-2022): Racial Disparity and Unequal Treatment    University of North Georgia</dc:title>
  <dc:creator>Jon Hager</dc:creator>
  <cp:lastModifiedBy>John(Stu) Batchelder</cp:lastModifiedBy>
  <cp:revision>7</cp:revision>
  <dcterms:created xsi:type="dcterms:W3CDTF">2023-10-05T23:30:03Z</dcterms:created>
  <dcterms:modified xsi:type="dcterms:W3CDTF">2023-10-06T14:13:05Z</dcterms:modified>
</cp:coreProperties>
</file>