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2"/>
  </p:notesMasterIdLst>
  <p:sldIdLst>
    <p:sldId id="256" r:id="rId2"/>
    <p:sldId id="257" r:id="rId3"/>
    <p:sldId id="259" r:id="rId4"/>
    <p:sldId id="265" r:id="rId5"/>
    <p:sldId id="264" r:id="rId6"/>
    <p:sldId id="258" r:id="rId7"/>
    <p:sldId id="260" r:id="rId8"/>
    <p:sldId id="261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9B75F-04EE-70FD-C547-E30AE9D5FCE0}" v="2" dt="2022-11-03T15:05:05.908"/>
    <p1510:client id="{1013B428-A093-47F5-BD8D-16EF553C42E8}" v="128" dt="2022-11-03T01:07:02.613"/>
    <p1510:client id="{5A8602AE-D856-6F6B-61AF-37A5C8AF1813}" v="8" dt="2022-11-03T23:37:11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294FA-C8E4-414E-BF81-3698E8B3F6A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3CA5AC-D047-46AD-9B60-94A3B1EDD7CF}">
      <dgm:prSet/>
      <dgm:spPr/>
      <dgm:t>
        <a:bodyPr/>
        <a:lstStyle/>
        <a:p>
          <a:r>
            <a:rPr lang="en-US" dirty="0"/>
            <a:t>Lack of representation of African Americans in the prison chaplaincy.</a:t>
          </a:r>
        </a:p>
      </dgm:t>
    </dgm:pt>
    <dgm:pt modelId="{2B86837C-26C5-41E2-A73E-61A965569830}" type="parTrans" cxnId="{629E9795-6650-4803-B1C7-63242750DC5A}">
      <dgm:prSet/>
      <dgm:spPr/>
      <dgm:t>
        <a:bodyPr/>
        <a:lstStyle/>
        <a:p>
          <a:endParaRPr lang="en-US"/>
        </a:p>
      </dgm:t>
    </dgm:pt>
    <dgm:pt modelId="{3E49709A-7220-4926-9B3B-C72282B4114C}" type="sibTrans" cxnId="{629E9795-6650-4803-B1C7-63242750DC5A}">
      <dgm:prSet/>
      <dgm:spPr/>
      <dgm:t>
        <a:bodyPr/>
        <a:lstStyle/>
        <a:p>
          <a:endParaRPr lang="en-US"/>
        </a:p>
      </dgm:t>
    </dgm:pt>
    <dgm:pt modelId="{A31CC20A-FFDA-4C7A-96F8-A06699A92894}">
      <dgm:prSet/>
      <dgm:spPr/>
      <dgm:t>
        <a:bodyPr/>
        <a:lstStyle/>
        <a:p>
          <a:r>
            <a:rPr lang="en-US" dirty="0"/>
            <a:t>Church alienation of offenders.</a:t>
          </a:r>
        </a:p>
      </dgm:t>
    </dgm:pt>
    <dgm:pt modelId="{C2DB9313-4F81-462A-B618-CC0EF1833388}" type="parTrans" cxnId="{61EA3A15-E752-497F-B44A-859BC50F195B}">
      <dgm:prSet/>
      <dgm:spPr/>
      <dgm:t>
        <a:bodyPr/>
        <a:lstStyle/>
        <a:p>
          <a:endParaRPr lang="en-US"/>
        </a:p>
      </dgm:t>
    </dgm:pt>
    <dgm:pt modelId="{3C9CE440-B728-4437-B84A-4A7D2DDC5F33}" type="sibTrans" cxnId="{61EA3A15-E752-497F-B44A-859BC50F195B}">
      <dgm:prSet/>
      <dgm:spPr/>
      <dgm:t>
        <a:bodyPr/>
        <a:lstStyle/>
        <a:p>
          <a:endParaRPr lang="en-US"/>
        </a:p>
      </dgm:t>
    </dgm:pt>
    <dgm:pt modelId="{A7D8F86A-8806-4CDB-85DD-76FC7D6D4CB3}">
      <dgm:prSet/>
      <dgm:spPr/>
      <dgm:t>
        <a:bodyPr/>
        <a:lstStyle/>
        <a:p>
          <a:r>
            <a:rPr lang="en-US" dirty="0"/>
            <a:t>Lack of reintegration of offenders in the community assisted by the church.</a:t>
          </a:r>
        </a:p>
      </dgm:t>
    </dgm:pt>
    <dgm:pt modelId="{4C802CA0-445D-4E69-A7AB-1B845F013A1D}" type="parTrans" cxnId="{BDAC3F43-AB10-438D-B0AF-858B8986F6EC}">
      <dgm:prSet/>
      <dgm:spPr/>
      <dgm:t>
        <a:bodyPr/>
        <a:lstStyle/>
        <a:p>
          <a:endParaRPr lang="en-US"/>
        </a:p>
      </dgm:t>
    </dgm:pt>
    <dgm:pt modelId="{352338AD-F059-4843-A7B0-998F04D07392}" type="sibTrans" cxnId="{BDAC3F43-AB10-438D-B0AF-858B8986F6EC}">
      <dgm:prSet/>
      <dgm:spPr/>
      <dgm:t>
        <a:bodyPr/>
        <a:lstStyle/>
        <a:p>
          <a:endParaRPr lang="en-US"/>
        </a:p>
      </dgm:t>
    </dgm:pt>
    <dgm:pt modelId="{4B377DC3-39D3-4715-8084-8938A966450E}">
      <dgm:prSet/>
      <dgm:spPr/>
      <dgm:t>
        <a:bodyPr/>
        <a:lstStyle/>
        <a:p>
          <a:r>
            <a:rPr lang="en-US" dirty="0"/>
            <a:t>Notion of habilitation verses rehabilitation.</a:t>
          </a:r>
        </a:p>
      </dgm:t>
    </dgm:pt>
    <dgm:pt modelId="{ECC59829-A935-4A50-8F5B-5988EE6A9BFF}" type="parTrans" cxnId="{0963995A-4BC6-4717-A659-B7F1DC5D899A}">
      <dgm:prSet/>
      <dgm:spPr/>
      <dgm:t>
        <a:bodyPr/>
        <a:lstStyle/>
        <a:p>
          <a:endParaRPr lang="en-US"/>
        </a:p>
      </dgm:t>
    </dgm:pt>
    <dgm:pt modelId="{CB54CF02-9A17-466D-9925-3EEB98EAF673}" type="sibTrans" cxnId="{0963995A-4BC6-4717-A659-B7F1DC5D899A}">
      <dgm:prSet/>
      <dgm:spPr/>
      <dgm:t>
        <a:bodyPr/>
        <a:lstStyle/>
        <a:p>
          <a:endParaRPr lang="en-US"/>
        </a:p>
      </dgm:t>
    </dgm:pt>
    <dgm:pt modelId="{707F6F08-2257-4154-998A-1EE3B76F2B96}">
      <dgm:prSet/>
      <dgm:spPr/>
      <dgm:t>
        <a:bodyPr/>
        <a:lstStyle/>
        <a:p>
          <a:r>
            <a:rPr lang="en-US" dirty="0"/>
            <a:t>Church is not doing enough.</a:t>
          </a:r>
        </a:p>
      </dgm:t>
    </dgm:pt>
    <dgm:pt modelId="{00A467F9-D97F-4851-BBE9-212453EFE4A0}" type="parTrans" cxnId="{D3F3A7E9-43A3-42AC-8349-0AF8D18CC7EA}">
      <dgm:prSet/>
      <dgm:spPr/>
      <dgm:t>
        <a:bodyPr/>
        <a:lstStyle/>
        <a:p>
          <a:endParaRPr lang="en-US"/>
        </a:p>
      </dgm:t>
    </dgm:pt>
    <dgm:pt modelId="{1ED74390-E536-423C-BE73-72AEEE90A678}" type="sibTrans" cxnId="{D3F3A7E9-43A3-42AC-8349-0AF8D18CC7EA}">
      <dgm:prSet/>
      <dgm:spPr/>
      <dgm:t>
        <a:bodyPr/>
        <a:lstStyle/>
        <a:p>
          <a:endParaRPr lang="en-US"/>
        </a:p>
      </dgm:t>
    </dgm:pt>
    <dgm:pt modelId="{D57A7DA2-2AFD-43E2-8541-1C365E5049EE}">
      <dgm:prSet/>
      <dgm:spPr/>
      <dgm:t>
        <a:bodyPr/>
        <a:lstStyle/>
        <a:p>
          <a:r>
            <a:rPr lang="en-US" dirty="0"/>
            <a:t>Money over personal interaction – more willing to write a check then to send people to engage.</a:t>
          </a:r>
        </a:p>
      </dgm:t>
    </dgm:pt>
    <dgm:pt modelId="{1DC0BE13-5E25-473A-954C-B6E343CDC9D8}" type="parTrans" cxnId="{3AB5ADA6-F806-4339-953E-36976F3F7D05}">
      <dgm:prSet/>
      <dgm:spPr/>
      <dgm:t>
        <a:bodyPr/>
        <a:lstStyle/>
        <a:p>
          <a:endParaRPr lang="en-US"/>
        </a:p>
      </dgm:t>
    </dgm:pt>
    <dgm:pt modelId="{15DBD290-8E40-4681-9E3F-EFB765EA5037}" type="sibTrans" cxnId="{3AB5ADA6-F806-4339-953E-36976F3F7D05}">
      <dgm:prSet/>
      <dgm:spPr/>
      <dgm:t>
        <a:bodyPr/>
        <a:lstStyle/>
        <a:p>
          <a:endParaRPr lang="en-US"/>
        </a:p>
      </dgm:t>
    </dgm:pt>
    <dgm:pt modelId="{677CC8DC-EBBA-4E48-9AC6-78AFED3E4A6F}" type="pres">
      <dgm:prSet presAssocID="{268294FA-C8E4-414E-BF81-3698E8B3F6AF}" presName="diagram" presStyleCnt="0">
        <dgm:presLayoutVars>
          <dgm:dir/>
          <dgm:resizeHandles val="exact"/>
        </dgm:presLayoutVars>
      </dgm:prSet>
      <dgm:spPr/>
    </dgm:pt>
    <dgm:pt modelId="{ED560E9A-53BC-44FD-A267-EB1AF6264AEB}" type="pres">
      <dgm:prSet presAssocID="{3F3CA5AC-D047-46AD-9B60-94A3B1EDD7CF}" presName="node" presStyleLbl="node1" presStyleIdx="0" presStyleCnt="6">
        <dgm:presLayoutVars>
          <dgm:bulletEnabled val="1"/>
        </dgm:presLayoutVars>
      </dgm:prSet>
      <dgm:spPr/>
    </dgm:pt>
    <dgm:pt modelId="{1A8C11A3-EAE6-4C99-A1EA-A086D6453C65}" type="pres">
      <dgm:prSet presAssocID="{3E49709A-7220-4926-9B3B-C72282B4114C}" presName="sibTrans" presStyleCnt="0"/>
      <dgm:spPr/>
    </dgm:pt>
    <dgm:pt modelId="{250265C9-C1CF-450F-99E5-AC0F2B7B628F}" type="pres">
      <dgm:prSet presAssocID="{A31CC20A-FFDA-4C7A-96F8-A06699A92894}" presName="node" presStyleLbl="node1" presStyleIdx="1" presStyleCnt="6">
        <dgm:presLayoutVars>
          <dgm:bulletEnabled val="1"/>
        </dgm:presLayoutVars>
      </dgm:prSet>
      <dgm:spPr/>
    </dgm:pt>
    <dgm:pt modelId="{CB8CCA16-6566-4232-B29A-0D1A34B240BC}" type="pres">
      <dgm:prSet presAssocID="{3C9CE440-B728-4437-B84A-4A7D2DDC5F33}" presName="sibTrans" presStyleCnt="0"/>
      <dgm:spPr/>
    </dgm:pt>
    <dgm:pt modelId="{DD7C98AB-7D18-4B6C-8897-A139AEBCED56}" type="pres">
      <dgm:prSet presAssocID="{A7D8F86A-8806-4CDB-85DD-76FC7D6D4CB3}" presName="node" presStyleLbl="node1" presStyleIdx="2" presStyleCnt="6">
        <dgm:presLayoutVars>
          <dgm:bulletEnabled val="1"/>
        </dgm:presLayoutVars>
      </dgm:prSet>
      <dgm:spPr/>
    </dgm:pt>
    <dgm:pt modelId="{6EA786A6-5C2F-418B-86BF-AE06E8FFBD6D}" type="pres">
      <dgm:prSet presAssocID="{352338AD-F059-4843-A7B0-998F04D07392}" presName="sibTrans" presStyleCnt="0"/>
      <dgm:spPr/>
    </dgm:pt>
    <dgm:pt modelId="{17666F0D-8172-4F8E-A7A1-880E36AA17A6}" type="pres">
      <dgm:prSet presAssocID="{4B377DC3-39D3-4715-8084-8938A966450E}" presName="node" presStyleLbl="node1" presStyleIdx="3" presStyleCnt="6">
        <dgm:presLayoutVars>
          <dgm:bulletEnabled val="1"/>
        </dgm:presLayoutVars>
      </dgm:prSet>
      <dgm:spPr/>
    </dgm:pt>
    <dgm:pt modelId="{3411B39B-08DC-44CA-AAD7-58C712D55613}" type="pres">
      <dgm:prSet presAssocID="{CB54CF02-9A17-466D-9925-3EEB98EAF673}" presName="sibTrans" presStyleCnt="0"/>
      <dgm:spPr/>
    </dgm:pt>
    <dgm:pt modelId="{741AEC6F-A93E-40EC-A32F-9A69B4C07294}" type="pres">
      <dgm:prSet presAssocID="{707F6F08-2257-4154-998A-1EE3B76F2B96}" presName="node" presStyleLbl="node1" presStyleIdx="4" presStyleCnt="6">
        <dgm:presLayoutVars>
          <dgm:bulletEnabled val="1"/>
        </dgm:presLayoutVars>
      </dgm:prSet>
      <dgm:spPr/>
    </dgm:pt>
    <dgm:pt modelId="{A65DBB7D-34A4-4018-85BE-1EFCB93EBA87}" type="pres">
      <dgm:prSet presAssocID="{1ED74390-E536-423C-BE73-72AEEE90A678}" presName="sibTrans" presStyleCnt="0"/>
      <dgm:spPr/>
    </dgm:pt>
    <dgm:pt modelId="{1325E99D-50E4-40E2-B6DF-E73CC872B3E7}" type="pres">
      <dgm:prSet presAssocID="{D57A7DA2-2AFD-43E2-8541-1C365E5049EE}" presName="node" presStyleLbl="node1" presStyleIdx="5" presStyleCnt="6">
        <dgm:presLayoutVars>
          <dgm:bulletEnabled val="1"/>
        </dgm:presLayoutVars>
      </dgm:prSet>
      <dgm:spPr/>
    </dgm:pt>
  </dgm:ptLst>
  <dgm:cxnLst>
    <dgm:cxn modelId="{61EA3A15-E752-497F-B44A-859BC50F195B}" srcId="{268294FA-C8E4-414E-BF81-3698E8B3F6AF}" destId="{A31CC20A-FFDA-4C7A-96F8-A06699A92894}" srcOrd="1" destOrd="0" parTransId="{C2DB9313-4F81-462A-B618-CC0EF1833388}" sibTransId="{3C9CE440-B728-4437-B84A-4A7D2DDC5F33}"/>
    <dgm:cxn modelId="{FB96BB2C-865A-4916-860F-58E211A6932E}" type="presOf" srcId="{D57A7DA2-2AFD-43E2-8541-1C365E5049EE}" destId="{1325E99D-50E4-40E2-B6DF-E73CC872B3E7}" srcOrd="0" destOrd="0" presId="urn:microsoft.com/office/officeart/2005/8/layout/default"/>
    <dgm:cxn modelId="{BDAC3F43-AB10-438D-B0AF-858B8986F6EC}" srcId="{268294FA-C8E4-414E-BF81-3698E8B3F6AF}" destId="{A7D8F86A-8806-4CDB-85DD-76FC7D6D4CB3}" srcOrd="2" destOrd="0" parTransId="{4C802CA0-445D-4E69-A7AB-1B845F013A1D}" sibTransId="{352338AD-F059-4843-A7B0-998F04D07392}"/>
    <dgm:cxn modelId="{24F25966-EE17-4C0F-879B-60F58DB34F36}" type="presOf" srcId="{A7D8F86A-8806-4CDB-85DD-76FC7D6D4CB3}" destId="{DD7C98AB-7D18-4B6C-8897-A139AEBCED56}" srcOrd="0" destOrd="0" presId="urn:microsoft.com/office/officeart/2005/8/layout/default"/>
    <dgm:cxn modelId="{0963995A-4BC6-4717-A659-B7F1DC5D899A}" srcId="{268294FA-C8E4-414E-BF81-3698E8B3F6AF}" destId="{4B377DC3-39D3-4715-8084-8938A966450E}" srcOrd="3" destOrd="0" parTransId="{ECC59829-A935-4A50-8F5B-5988EE6A9BFF}" sibTransId="{CB54CF02-9A17-466D-9925-3EEB98EAF673}"/>
    <dgm:cxn modelId="{D99F3184-2172-4DCF-A84B-7AF4ACADDBA6}" type="presOf" srcId="{268294FA-C8E4-414E-BF81-3698E8B3F6AF}" destId="{677CC8DC-EBBA-4E48-9AC6-78AFED3E4A6F}" srcOrd="0" destOrd="0" presId="urn:microsoft.com/office/officeart/2005/8/layout/default"/>
    <dgm:cxn modelId="{629E9795-6650-4803-B1C7-63242750DC5A}" srcId="{268294FA-C8E4-414E-BF81-3698E8B3F6AF}" destId="{3F3CA5AC-D047-46AD-9B60-94A3B1EDD7CF}" srcOrd="0" destOrd="0" parTransId="{2B86837C-26C5-41E2-A73E-61A965569830}" sibTransId="{3E49709A-7220-4926-9B3B-C72282B4114C}"/>
    <dgm:cxn modelId="{3AB5ADA6-F806-4339-953E-36976F3F7D05}" srcId="{268294FA-C8E4-414E-BF81-3698E8B3F6AF}" destId="{D57A7DA2-2AFD-43E2-8541-1C365E5049EE}" srcOrd="5" destOrd="0" parTransId="{1DC0BE13-5E25-473A-954C-B6E343CDC9D8}" sibTransId="{15DBD290-8E40-4681-9E3F-EFB765EA5037}"/>
    <dgm:cxn modelId="{B5D60AA7-5731-42E0-A4D2-4FDF29984200}" type="presOf" srcId="{707F6F08-2257-4154-998A-1EE3B76F2B96}" destId="{741AEC6F-A93E-40EC-A32F-9A69B4C07294}" srcOrd="0" destOrd="0" presId="urn:microsoft.com/office/officeart/2005/8/layout/default"/>
    <dgm:cxn modelId="{BC9317B4-56E0-4D48-94C8-373F3A35D667}" type="presOf" srcId="{4B377DC3-39D3-4715-8084-8938A966450E}" destId="{17666F0D-8172-4F8E-A7A1-880E36AA17A6}" srcOrd="0" destOrd="0" presId="urn:microsoft.com/office/officeart/2005/8/layout/default"/>
    <dgm:cxn modelId="{C0CCA2D7-F443-4217-807D-F7446EE83C7D}" type="presOf" srcId="{A31CC20A-FFDA-4C7A-96F8-A06699A92894}" destId="{250265C9-C1CF-450F-99E5-AC0F2B7B628F}" srcOrd="0" destOrd="0" presId="urn:microsoft.com/office/officeart/2005/8/layout/default"/>
    <dgm:cxn modelId="{D3F3A7E9-43A3-42AC-8349-0AF8D18CC7EA}" srcId="{268294FA-C8E4-414E-BF81-3698E8B3F6AF}" destId="{707F6F08-2257-4154-998A-1EE3B76F2B96}" srcOrd="4" destOrd="0" parTransId="{00A467F9-D97F-4851-BBE9-212453EFE4A0}" sibTransId="{1ED74390-E536-423C-BE73-72AEEE90A678}"/>
    <dgm:cxn modelId="{381C0CFA-5964-4E77-9478-C34BB45B58CB}" type="presOf" srcId="{3F3CA5AC-D047-46AD-9B60-94A3B1EDD7CF}" destId="{ED560E9A-53BC-44FD-A267-EB1AF6264AEB}" srcOrd="0" destOrd="0" presId="urn:microsoft.com/office/officeart/2005/8/layout/default"/>
    <dgm:cxn modelId="{25273839-A066-4A17-B98F-48572C428809}" type="presParOf" srcId="{677CC8DC-EBBA-4E48-9AC6-78AFED3E4A6F}" destId="{ED560E9A-53BC-44FD-A267-EB1AF6264AEB}" srcOrd="0" destOrd="0" presId="urn:microsoft.com/office/officeart/2005/8/layout/default"/>
    <dgm:cxn modelId="{D8E700CB-73C5-4368-B72C-F5E3C790A7CB}" type="presParOf" srcId="{677CC8DC-EBBA-4E48-9AC6-78AFED3E4A6F}" destId="{1A8C11A3-EAE6-4C99-A1EA-A086D6453C65}" srcOrd="1" destOrd="0" presId="urn:microsoft.com/office/officeart/2005/8/layout/default"/>
    <dgm:cxn modelId="{345AE402-7447-4029-9535-F01C101AFD6D}" type="presParOf" srcId="{677CC8DC-EBBA-4E48-9AC6-78AFED3E4A6F}" destId="{250265C9-C1CF-450F-99E5-AC0F2B7B628F}" srcOrd="2" destOrd="0" presId="urn:microsoft.com/office/officeart/2005/8/layout/default"/>
    <dgm:cxn modelId="{2FBD9110-A898-4B34-894F-E80CAF81C083}" type="presParOf" srcId="{677CC8DC-EBBA-4E48-9AC6-78AFED3E4A6F}" destId="{CB8CCA16-6566-4232-B29A-0D1A34B240BC}" srcOrd="3" destOrd="0" presId="urn:microsoft.com/office/officeart/2005/8/layout/default"/>
    <dgm:cxn modelId="{9D32D59C-88B5-4A15-A612-CE0D9855EE31}" type="presParOf" srcId="{677CC8DC-EBBA-4E48-9AC6-78AFED3E4A6F}" destId="{DD7C98AB-7D18-4B6C-8897-A139AEBCED56}" srcOrd="4" destOrd="0" presId="urn:microsoft.com/office/officeart/2005/8/layout/default"/>
    <dgm:cxn modelId="{13BB792A-ACF1-4146-9658-DCF39609C40B}" type="presParOf" srcId="{677CC8DC-EBBA-4E48-9AC6-78AFED3E4A6F}" destId="{6EA786A6-5C2F-418B-86BF-AE06E8FFBD6D}" srcOrd="5" destOrd="0" presId="urn:microsoft.com/office/officeart/2005/8/layout/default"/>
    <dgm:cxn modelId="{8F5D8245-3BFE-477B-ADDC-B0D13D85E137}" type="presParOf" srcId="{677CC8DC-EBBA-4E48-9AC6-78AFED3E4A6F}" destId="{17666F0D-8172-4F8E-A7A1-880E36AA17A6}" srcOrd="6" destOrd="0" presId="urn:microsoft.com/office/officeart/2005/8/layout/default"/>
    <dgm:cxn modelId="{9AC77338-E290-4A62-8454-8A83925B26E9}" type="presParOf" srcId="{677CC8DC-EBBA-4E48-9AC6-78AFED3E4A6F}" destId="{3411B39B-08DC-44CA-AAD7-58C712D55613}" srcOrd="7" destOrd="0" presId="urn:microsoft.com/office/officeart/2005/8/layout/default"/>
    <dgm:cxn modelId="{D064C594-D5ED-4D15-A26B-58A1338270F3}" type="presParOf" srcId="{677CC8DC-EBBA-4E48-9AC6-78AFED3E4A6F}" destId="{741AEC6F-A93E-40EC-A32F-9A69B4C07294}" srcOrd="8" destOrd="0" presId="urn:microsoft.com/office/officeart/2005/8/layout/default"/>
    <dgm:cxn modelId="{A29ED82A-54BB-4027-81CA-09C5F1987459}" type="presParOf" srcId="{677CC8DC-EBBA-4E48-9AC6-78AFED3E4A6F}" destId="{A65DBB7D-34A4-4018-85BE-1EFCB93EBA87}" srcOrd="9" destOrd="0" presId="urn:microsoft.com/office/officeart/2005/8/layout/default"/>
    <dgm:cxn modelId="{B3C2A148-4D33-43D6-A0CD-81DB7DA29DDE}" type="presParOf" srcId="{677CC8DC-EBBA-4E48-9AC6-78AFED3E4A6F}" destId="{1325E99D-50E4-40E2-B6DF-E73CC872B3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737C2-04BA-46F8-A583-CD553546024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2AC041-EC9A-432D-B4BE-8E3DD88DBA9F}">
      <dgm:prSet/>
      <dgm:spPr/>
      <dgm:t>
        <a:bodyPr/>
        <a:lstStyle/>
        <a:p>
          <a:r>
            <a:rPr lang="en-US"/>
            <a:t>Restorative Justice is a matter of the heart and mind – inside/out change</a:t>
          </a:r>
        </a:p>
      </dgm:t>
    </dgm:pt>
    <dgm:pt modelId="{061CFDAC-85E0-4EAA-84AF-E8700741857B}" type="parTrans" cxnId="{0A4B9A87-901C-449B-886D-07B608011359}">
      <dgm:prSet/>
      <dgm:spPr/>
      <dgm:t>
        <a:bodyPr/>
        <a:lstStyle/>
        <a:p>
          <a:endParaRPr lang="en-US"/>
        </a:p>
      </dgm:t>
    </dgm:pt>
    <dgm:pt modelId="{1DDA1CC2-0744-4A1E-AF42-96FCABCD00EA}" type="sibTrans" cxnId="{0A4B9A87-901C-449B-886D-07B608011359}">
      <dgm:prSet/>
      <dgm:spPr/>
      <dgm:t>
        <a:bodyPr/>
        <a:lstStyle/>
        <a:p>
          <a:endParaRPr lang="en-US"/>
        </a:p>
      </dgm:t>
    </dgm:pt>
    <dgm:pt modelId="{01E17AF3-0509-414D-A4CC-96A703FD6E43}">
      <dgm:prSet/>
      <dgm:spPr/>
      <dgm:t>
        <a:bodyPr/>
        <a:lstStyle/>
        <a:p>
          <a:r>
            <a:rPr lang="en-US"/>
            <a:t>Church is doing a lot, just not being acknowledged</a:t>
          </a:r>
        </a:p>
      </dgm:t>
    </dgm:pt>
    <dgm:pt modelId="{AD6C0D8A-38C1-475A-9F76-A17BA702DB54}" type="parTrans" cxnId="{54FBB07C-63CC-4C08-9B66-06AA3416A8DF}">
      <dgm:prSet/>
      <dgm:spPr/>
      <dgm:t>
        <a:bodyPr/>
        <a:lstStyle/>
        <a:p>
          <a:endParaRPr lang="en-US"/>
        </a:p>
      </dgm:t>
    </dgm:pt>
    <dgm:pt modelId="{396A2BC0-BEA0-46A9-85FF-9015C0A9959A}" type="sibTrans" cxnId="{54FBB07C-63CC-4C08-9B66-06AA3416A8DF}">
      <dgm:prSet/>
      <dgm:spPr/>
      <dgm:t>
        <a:bodyPr/>
        <a:lstStyle/>
        <a:p>
          <a:endParaRPr lang="en-US"/>
        </a:p>
      </dgm:t>
    </dgm:pt>
    <dgm:pt modelId="{8304D3D4-ECA2-462B-B25C-0642B00DB0E7}">
      <dgm:prSet/>
      <dgm:spPr/>
      <dgm:t>
        <a:bodyPr/>
        <a:lstStyle/>
        <a:p>
          <a:r>
            <a:rPr lang="en-US" dirty="0"/>
            <a:t>It’s about using people’s gifting regardless of the focus of the interaction</a:t>
          </a:r>
        </a:p>
      </dgm:t>
    </dgm:pt>
    <dgm:pt modelId="{D6D76682-A338-48F6-8A65-02AC0F501D5C}" type="parTrans" cxnId="{851A42FE-311E-4E00-933E-B172AA67E35B}">
      <dgm:prSet/>
      <dgm:spPr/>
      <dgm:t>
        <a:bodyPr/>
        <a:lstStyle/>
        <a:p>
          <a:endParaRPr lang="en-US"/>
        </a:p>
      </dgm:t>
    </dgm:pt>
    <dgm:pt modelId="{AE0E1A4B-4E91-4912-847B-757AB414E00E}" type="sibTrans" cxnId="{851A42FE-311E-4E00-933E-B172AA67E35B}">
      <dgm:prSet/>
      <dgm:spPr/>
      <dgm:t>
        <a:bodyPr/>
        <a:lstStyle/>
        <a:p>
          <a:endParaRPr lang="en-US"/>
        </a:p>
      </dgm:t>
    </dgm:pt>
    <dgm:pt modelId="{A6F46787-E432-40BA-BB4B-5DB6B6D54A61}">
      <dgm:prSet/>
      <dgm:spPr/>
      <dgm:t>
        <a:bodyPr/>
        <a:lstStyle/>
        <a:p>
          <a:r>
            <a:rPr lang="en-US"/>
            <a:t>Church has to do a reality check of how they are perceived in the community and reevaluate the type of engagement desired by the community.</a:t>
          </a:r>
        </a:p>
      </dgm:t>
    </dgm:pt>
    <dgm:pt modelId="{25B3493D-5DA3-4029-B039-F3956F6672FC}" type="parTrans" cxnId="{D0D139A3-0E29-4929-BB68-6AB07B2AD064}">
      <dgm:prSet/>
      <dgm:spPr/>
      <dgm:t>
        <a:bodyPr/>
        <a:lstStyle/>
        <a:p>
          <a:endParaRPr lang="en-US"/>
        </a:p>
      </dgm:t>
    </dgm:pt>
    <dgm:pt modelId="{62C02418-E8AE-473B-B931-A2CCE988D3D7}" type="sibTrans" cxnId="{D0D139A3-0E29-4929-BB68-6AB07B2AD064}">
      <dgm:prSet/>
      <dgm:spPr/>
      <dgm:t>
        <a:bodyPr/>
        <a:lstStyle/>
        <a:p>
          <a:endParaRPr lang="en-US"/>
        </a:p>
      </dgm:t>
    </dgm:pt>
    <dgm:pt modelId="{CF579416-0FB6-439B-A58D-017D0B00B354}">
      <dgm:prSet/>
      <dgm:spPr/>
      <dgm:t>
        <a:bodyPr/>
        <a:lstStyle/>
        <a:p>
          <a:r>
            <a:rPr lang="en-US"/>
            <a:t>Need for more collaboration between FBOs without territorial issues.</a:t>
          </a:r>
        </a:p>
      </dgm:t>
    </dgm:pt>
    <dgm:pt modelId="{15F239E2-18D2-4520-8305-FAD01B10C1DC}" type="parTrans" cxnId="{CDBE0A66-61BC-4AA0-9614-AF18539BCEE2}">
      <dgm:prSet/>
      <dgm:spPr/>
      <dgm:t>
        <a:bodyPr/>
        <a:lstStyle/>
        <a:p>
          <a:endParaRPr lang="en-US"/>
        </a:p>
      </dgm:t>
    </dgm:pt>
    <dgm:pt modelId="{BFA03410-607B-4668-B9E2-C86960FBD88D}" type="sibTrans" cxnId="{CDBE0A66-61BC-4AA0-9614-AF18539BCEE2}">
      <dgm:prSet/>
      <dgm:spPr/>
      <dgm:t>
        <a:bodyPr/>
        <a:lstStyle/>
        <a:p>
          <a:endParaRPr lang="en-US"/>
        </a:p>
      </dgm:t>
    </dgm:pt>
    <dgm:pt modelId="{04CDBAB9-DE06-429B-A323-8B1F02E664C9}" type="pres">
      <dgm:prSet presAssocID="{DDB737C2-04BA-46F8-A583-CD553546024E}" presName="diagram" presStyleCnt="0">
        <dgm:presLayoutVars>
          <dgm:dir/>
          <dgm:resizeHandles val="exact"/>
        </dgm:presLayoutVars>
      </dgm:prSet>
      <dgm:spPr/>
    </dgm:pt>
    <dgm:pt modelId="{FF4E717D-5E15-43CC-B1F8-6DA70C983128}" type="pres">
      <dgm:prSet presAssocID="{942AC041-EC9A-432D-B4BE-8E3DD88DBA9F}" presName="node" presStyleLbl="node1" presStyleIdx="0" presStyleCnt="5">
        <dgm:presLayoutVars>
          <dgm:bulletEnabled val="1"/>
        </dgm:presLayoutVars>
      </dgm:prSet>
      <dgm:spPr/>
    </dgm:pt>
    <dgm:pt modelId="{C1C40F1D-BFDF-4BCA-85B9-FF069E2482BE}" type="pres">
      <dgm:prSet presAssocID="{1DDA1CC2-0744-4A1E-AF42-96FCABCD00EA}" presName="sibTrans" presStyleCnt="0"/>
      <dgm:spPr/>
    </dgm:pt>
    <dgm:pt modelId="{E1599317-2B06-4F85-BBC5-C09D7F199D4E}" type="pres">
      <dgm:prSet presAssocID="{01E17AF3-0509-414D-A4CC-96A703FD6E43}" presName="node" presStyleLbl="node1" presStyleIdx="1" presStyleCnt="5">
        <dgm:presLayoutVars>
          <dgm:bulletEnabled val="1"/>
        </dgm:presLayoutVars>
      </dgm:prSet>
      <dgm:spPr/>
    </dgm:pt>
    <dgm:pt modelId="{35F979E4-B7F9-4852-BE9F-26E8FBCA954C}" type="pres">
      <dgm:prSet presAssocID="{396A2BC0-BEA0-46A9-85FF-9015C0A9959A}" presName="sibTrans" presStyleCnt="0"/>
      <dgm:spPr/>
    </dgm:pt>
    <dgm:pt modelId="{D672047A-78A6-4BE3-8330-BC8D6B160D4E}" type="pres">
      <dgm:prSet presAssocID="{8304D3D4-ECA2-462B-B25C-0642B00DB0E7}" presName="node" presStyleLbl="node1" presStyleIdx="2" presStyleCnt="5">
        <dgm:presLayoutVars>
          <dgm:bulletEnabled val="1"/>
        </dgm:presLayoutVars>
      </dgm:prSet>
      <dgm:spPr/>
    </dgm:pt>
    <dgm:pt modelId="{37E8C8B2-7E78-4AF2-9E97-353392B081CA}" type="pres">
      <dgm:prSet presAssocID="{AE0E1A4B-4E91-4912-847B-757AB414E00E}" presName="sibTrans" presStyleCnt="0"/>
      <dgm:spPr/>
    </dgm:pt>
    <dgm:pt modelId="{9772BFBB-75F5-42B4-ADEB-9F1DA937D4EC}" type="pres">
      <dgm:prSet presAssocID="{A6F46787-E432-40BA-BB4B-5DB6B6D54A61}" presName="node" presStyleLbl="node1" presStyleIdx="3" presStyleCnt="5">
        <dgm:presLayoutVars>
          <dgm:bulletEnabled val="1"/>
        </dgm:presLayoutVars>
      </dgm:prSet>
      <dgm:spPr/>
    </dgm:pt>
    <dgm:pt modelId="{742B157A-ADB1-4E5F-A022-D950E5FD62FE}" type="pres">
      <dgm:prSet presAssocID="{62C02418-E8AE-473B-B931-A2CCE988D3D7}" presName="sibTrans" presStyleCnt="0"/>
      <dgm:spPr/>
    </dgm:pt>
    <dgm:pt modelId="{419E5895-3736-4C78-8FE7-925BD2B3B938}" type="pres">
      <dgm:prSet presAssocID="{CF579416-0FB6-439B-A58D-017D0B00B354}" presName="node" presStyleLbl="node1" presStyleIdx="4" presStyleCnt="5">
        <dgm:presLayoutVars>
          <dgm:bulletEnabled val="1"/>
        </dgm:presLayoutVars>
      </dgm:prSet>
      <dgm:spPr/>
    </dgm:pt>
  </dgm:ptLst>
  <dgm:cxnLst>
    <dgm:cxn modelId="{FDC17109-5F31-48DF-9759-F8B37609D183}" type="presOf" srcId="{942AC041-EC9A-432D-B4BE-8E3DD88DBA9F}" destId="{FF4E717D-5E15-43CC-B1F8-6DA70C983128}" srcOrd="0" destOrd="0" presId="urn:microsoft.com/office/officeart/2005/8/layout/default"/>
    <dgm:cxn modelId="{A0847B21-ED29-4F3F-9A6A-7AF0DA4CDFC9}" type="presOf" srcId="{A6F46787-E432-40BA-BB4B-5DB6B6D54A61}" destId="{9772BFBB-75F5-42B4-ADEB-9F1DA937D4EC}" srcOrd="0" destOrd="0" presId="urn:microsoft.com/office/officeart/2005/8/layout/default"/>
    <dgm:cxn modelId="{1E034044-81AD-4AE3-8290-5D2B073F45B6}" type="presOf" srcId="{01E17AF3-0509-414D-A4CC-96A703FD6E43}" destId="{E1599317-2B06-4F85-BBC5-C09D7F199D4E}" srcOrd="0" destOrd="0" presId="urn:microsoft.com/office/officeart/2005/8/layout/default"/>
    <dgm:cxn modelId="{CDBE0A66-61BC-4AA0-9614-AF18539BCEE2}" srcId="{DDB737C2-04BA-46F8-A583-CD553546024E}" destId="{CF579416-0FB6-439B-A58D-017D0B00B354}" srcOrd="4" destOrd="0" parTransId="{15F239E2-18D2-4520-8305-FAD01B10C1DC}" sibTransId="{BFA03410-607B-4668-B9E2-C86960FBD88D}"/>
    <dgm:cxn modelId="{E24C2071-B7E7-4733-B776-98F79B552B86}" type="presOf" srcId="{DDB737C2-04BA-46F8-A583-CD553546024E}" destId="{04CDBAB9-DE06-429B-A323-8B1F02E664C9}" srcOrd="0" destOrd="0" presId="urn:microsoft.com/office/officeart/2005/8/layout/default"/>
    <dgm:cxn modelId="{54FBB07C-63CC-4C08-9B66-06AA3416A8DF}" srcId="{DDB737C2-04BA-46F8-A583-CD553546024E}" destId="{01E17AF3-0509-414D-A4CC-96A703FD6E43}" srcOrd="1" destOrd="0" parTransId="{AD6C0D8A-38C1-475A-9F76-A17BA702DB54}" sibTransId="{396A2BC0-BEA0-46A9-85FF-9015C0A9959A}"/>
    <dgm:cxn modelId="{0A4B9A87-901C-449B-886D-07B608011359}" srcId="{DDB737C2-04BA-46F8-A583-CD553546024E}" destId="{942AC041-EC9A-432D-B4BE-8E3DD88DBA9F}" srcOrd="0" destOrd="0" parTransId="{061CFDAC-85E0-4EAA-84AF-E8700741857B}" sibTransId="{1DDA1CC2-0744-4A1E-AF42-96FCABCD00EA}"/>
    <dgm:cxn modelId="{4463459E-1913-4FA2-8198-B8F1324F2E6E}" type="presOf" srcId="{CF579416-0FB6-439B-A58D-017D0B00B354}" destId="{419E5895-3736-4C78-8FE7-925BD2B3B938}" srcOrd="0" destOrd="0" presId="urn:microsoft.com/office/officeart/2005/8/layout/default"/>
    <dgm:cxn modelId="{D0D139A3-0E29-4929-BB68-6AB07B2AD064}" srcId="{DDB737C2-04BA-46F8-A583-CD553546024E}" destId="{A6F46787-E432-40BA-BB4B-5DB6B6D54A61}" srcOrd="3" destOrd="0" parTransId="{25B3493D-5DA3-4029-B039-F3956F6672FC}" sibTransId="{62C02418-E8AE-473B-B931-A2CCE988D3D7}"/>
    <dgm:cxn modelId="{90D72BEE-C1FF-4D0C-BE65-E7348DB1035A}" type="presOf" srcId="{8304D3D4-ECA2-462B-B25C-0642B00DB0E7}" destId="{D672047A-78A6-4BE3-8330-BC8D6B160D4E}" srcOrd="0" destOrd="0" presId="urn:microsoft.com/office/officeart/2005/8/layout/default"/>
    <dgm:cxn modelId="{851A42FE-311E-4E00-933E-B172AA67E35B}" srcId="{DDB737C2-04BA-46F8-A583-CD553546024E}" destId="{8304D3D4-ECA2-462B-B25C-0642B00DB0E7}" srcOrd="2" destOrd="0" parTransId="{D6D76682-A338-48F6-8A65-02AC0F501D5C}" sibTransId="{AE0E1A4B-4E91-4912-847B-757AB414E00E}"/>
    <dgm:cxn modelId="{A6E6538C-F6E8-4624-A631-F2578A667ADE}" type="presParOf" srcId="{04CDBAB9-DE06-429B-A323-8B1F02E664C9}" destId="{FF4E717D-5E15-43CC-B1F8-6DA70C983128}" srcOrd="0" destOrd="0" presId="urn:microsoft.com/office/officeart/2005/8/layout/default"/>
    <dgm:cxn modelId="{301D3134-8E58-49EB-BE6C-246B6F81782D}" type="presParOf" srcId="{04CDBAB9-DE06-429B-A323-8B1F02E664C9}" destId="{C1C40F1D-BFDF-4BCA-85B9-FF069E2482BE}" srcOrd="1" destOrd="0" presId="urn:microsoft.com/office/officeart/2005/8/layout/default"/>
    <dgm:cxn modelId="{B9DF70D7-E6FD-4B15-B4D9-F419D7A01975}" type="presParOf" srcId="{04CDBAB9-DE06-429B-A323-8B1F02E664C9}" destId="{E1599317-2B06-4F85-BBC5-C09D7F199D4E}" srcOrd="2" destOrd="0" presId="urn:microsoft.com/office/officeart/2005/8/layout/default"/>
    <dgm:cxn modelId="{E64D02A7-47CC-4546-8F3D-2256EE240F15}" type="presParOf" srcId="{04CDBAB9-DE06-429B-A323-8B1F02E664C9}" destId="{35F979E4-B7F9-4852-BE9F-26E8FBCA954C}" srcOrd="3" destOrd="0" presId="urn:microsoft.com/office/officeart/2005/8/layout/default"/>
    <dgm:cxn modelId="{8EB28A85-7B55-491A-8BE6-674C9185BBB5}" type="presParOf" srcId="{04CDBAB9-DE06-429B-A323-8B1F02E664C9}" destId="{D672047A-78A6-4BE3-8330-BC8D6B160D4E}" srcOrd="4" destOrd="0" presId="urn:microsoft.com/office/officeart/2005/8/layout/default"/>
    <dgm:cxn modelId="{5C280316-E473-4003-A548-9A121BBFA1F1}" type="presParOf" srcId="{04CDBAB9-DE06-429B-A323-8B1F02E664C9}" destId="{37E8C8B2-7E78-4AF2-9E97-353392B081CA}" srcOrd="5" destOrd="0" presId="urn:microsoft.com/office/officeart/2005/8/layout/default"/>
    <dgm:cxn modelId="{6E4C24F3-4294-4603-B249-71AF04648046}" type="presParOf" srcId="{04CDBAB9-DE06-429B-A323-8B1F02E664C9}" destId="{9772BFBB-75F5-42B4-ADEB-9F1DA937D4EC}" srcOrd="6" destOrd="0" presId="urn:microsoft.com/office/officeart/2005/8/layout/default"/>
    <dgm:cxn modelId="{3B9BF120-0C00-478D-B5CD-4E4C4B60DEF4}" type="presParOf" srcId="{04CDBAB9-DE06-429B-A323-8B1F02E664C9}" destId="{742B157A-ADB1-4E5F-A022-D950E5FD62FE}" srcOrd="7" destOrd="0" presId="urn:microsoft.com/office/officeart/2005/8/layout/default"/>
    <dgm:cxn modelId="{5D7E4621-F6B8-4F7F-BB6D-4686B5AD9C27}" type="presParOf" srcId="{04CDBAB9-DE06-429B-A323-8B1F02E664C9}" destId="{419E5895-3736-4C78-8FE7-925BD2B3B93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566C0-4F19-4BCF-8E48-D6BE99859B9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DFCB7DA-9F5E-44B2-97E8-C1CDA894A395}">
      <dgm:prSet/>
      <dgm:spPr/>
      <dgm:t>
        <a:bodyPr/>
        <a:lstStyle/>
        <a:p>
          <a:pPr>
            <a:defRPr cap="all"/>
          </a:pPr>
          <a:r>
            <a:rPr lang="en-US"/>
            <a:t>Explore the relationship between FBO interconnectivity and perceptions about restorative justice.</a:t>
          </a:r>
        </a:p>
      </dgm:t>
    </dgm:pt>
    <dgm:pt modelId="{9D964371-2DA0-40E3-8FD0-2C9D8462C96F}" type="parTrans" cxnId="{DF2979DC-97B6-40B4-81C4-5013E21694D2}">
      <dgm:prSet/>
      <dgm:spPr/>
      <dgm:t>
        <a:bodyPr/>
        <a:lstStyle/>
        <a:p>
          <a:endParaRPr lang="en-US"/>
        </a:p>
      </dgm:t>
    </dgm:pt>
    <dgm:pt modelId="{F38CC8D5-66DF-4A60-8B60-8C2B1616888F}" type="sibTrans" cxnId="{DF2979DC-97B6-40B4-81C4-5013E21694D2}">
      <dgm:prSet/>
      <dgm:spPr/>
      <dgm:t>
        <a:bodyPr/>
        <a:lstStyle/>
        <a:p>
          <a:endParaRPr lang="en-US"/>
        </a:p>
      </dgm:t>
    </dgm:pt>
    <dgm:pt modelId="{C2487639-B975-46F4-98FE-1E8C84C56863}">
      <dgm:prSet/>
      <dgm:spPr/>
      <dgm:t>
        <a:bodyPr/>
        <a:lstStyle/>
        <a:p>
          <a:pPr>
            <a:defRPr cap="all"/>
          </a:pPr>
          <a:r>
            <a:rPr lang="en-US"/>
            <a:t>Expand the research to include FBOs from other regions – virtual/in-person using the revised methodology.</a:t>
          </a:r>
        </a:p>
      </dgm:t>
    </dgm:pt>
    <dgm:pt modelId="{7202F304-7535-44EB-9BC2-3241D5770FBD}" type="parTrans" cxnId="{C2DED760-E3C0-40F2-97B2-D7C7D5102996}">
      <dgm:prSet/>
      <dgm:spPr/>
      <dgm:t>
        <a:bodyPr/>
        <a:lstStyle/>
        <a:p>
          <a:endParaRPr lang="en-US"/>
        </a:p>
      </dgm:t>
    </dgm:pt>
    <dgm:pt modelId="{2A2D09D9-E34C-4913-8E00-82B4FDF2F634}" type="sibTrans" cxnId="{C2DED760-E3C0-40F2-97B2-D7C7D5102996}">
      <dgm:prSet/>
      <dgm:spPr/>
      <dgm:t>
        <a:bodyPr/>
        <a:lstStyle/>
        <a:p>
          <a:endParaRPr lang="en-US"/>
        </a:p>
      </dgm:t>
    </dgm:pt>
    <dgm:pt modelId="{B7D9AD49-4FAB-43E7-8225-1AF06B0118D2}" type="pres">
      <dgm:prSet presAssocID="{313566C0-4F19-4BCF-8E48-D6BE99859B9D}" presName="root" presStyleCnt="0">
        <dgm:presLayoutVars>
          <dgm:dir/>
          <dgm:resizeHandles val="exact"/>
        </dgm:presLayoutVars>
      </dgm:prSet>
      <dgm:spPr/>
    </dgm:pt>
    <dgm:pt modelId="{DC21F068-B14A-4AF5-A50B-6E3996F5D015}" type="pres">
      <dgm:prSet presAssocID="{0DFCB7DA-9F5E-44B2-97E8-C1CDA894A395}" presName="compNode" presStyleCnt="0"/>
      <dgm:spPr/>
    </dgm:pt>
    <dgm:pt modelId="{6D38165D-11AE-4264-8E3E-5761CD1962DF}" type="pres">
      <dgm:prSet presAssocID="{0DFCB7DA-9F5E-44B2-97E8-C1CDA894A395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A05A0928-53BE-404B-A52F-BF7ADA67E847}" type="pres">
      <dgm:prSet presAssocID="{0DFCB7DA-9F5E-44B2-97E8-C1CDA894A3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8FA18EA9-B1BF-4D28-99D2-5447A527B07B}" type="pres">
      <dgm:prSet presAssocID="{0DFCB7DA-9F5E-44B2-97E8-C1CDA894A395}" presName="spaceRect" presStyleCnt="0"/>
      <dgm:spPr/>
    </dgm:pt>
    <dgm:pt modelId="{82B34439-B68F-4C18-8151-D69FE5790241}" type="pres">
      <dgm:prSet presAssocID="{0DFCB7DA-9F5E-44B2-97E8-C1CDA894A395}" presName="textRect" presStyleLbl="revTx" presStyleIdx="0" presStyleCnt="2">
        <dgm:presLayoutVars>
          <dgm:chMax val="1"/>
          <dgm:chPref val="1"/>
        </dgm:presLayoutVars>
      </dgm:prSet>
      <dgm:spPr/>
    </dgm:pt>
    <dgm:pt modelId="{6BBA7660-DDBF-4C79-B993-172AECE544D9}" type="pres">
      <dgm:prSet presAssocID="{F38CC8D5-66DF-4A60-8B60-8C2B1616888F}" presName="sibTrans" presStyleCnt="0"/>
      <dgm:spPr/>
    </dgm:pt>
    <dgm:pt modelId="{8AC1B5DD-1F43-46C2-ADAA-9B5B438D26D7}" type="pres">
      <dgm:prSet presAssocID="{C2487639-B975-46F4-98FE-1E8C84C56863}" presName="compNode" presStyleCnt="0"/>
      <dgm:spPr/>
    </dgm:pt>
    <dgm:pt modelId="{864FAEE8-52F1-4349-A8EB-C9F9F162D9BB}" type="pres">
      <dgm:prSet presAssocID="{C2487639-B975-46F4-98FE-1E8C84C56863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8461C29-5FF1-4B18-9D97-E4843F4C857E}" type="pres">
      <dgm:prSet presAssocID="{C2487639-B975-46F4-98FE-1E8C84C568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F1C84C48-34EB-4B98-9B6D-660F8136E7BF}" type="pres">
      <dgm:prSet presAssocID="{C2487639-B975-46F4-98FE-1E8C84C56863}" presName="spaceRect" presStyleCnt="0"/>
      <dgm:spPr/>
    </dgm:pt>
    <dgm:pt modelId="{74918669-61C8-478D-BA99-E63B68360293}" type="pres">
      <dgm:prSet presAssocID="{C2487639-B975-46F4-98FE-1E8C84C5686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70FCD39-0D86-4FCD-80F8-C66C58BF1EEE}" type="presOf" srcId="{313566C0-4F19-4BCF-8E48-D6BE99859B9D}" destId="{B7D9AD49-4FAB-43E7-8225-1AF06B0118D2}" srcOrd="0" destOrd="0" presId="urn:microsoft.com/office/officeart/2018/5/layout/IconLeafLabelList"/>
    <dgm:cxn modelId="{C2DED760-E3C0-40F2-97B2-D7C7D5102996}" srcId="{313566C0-4F19-4BCF-8E48-D6BE99859B9D}" destId="{C2487639-B975-46F4-98FE-1E8C84C56863}" srcOrd="1" destOrd="0" parTransId="{7202F304-7535-44EB-9BC2-3241D5770FBD}" sibTransId="{2A2D09D9-E34C-4913-8E00-82B4FDF2F634}"/>
    <dgm:cxn modelId="{86EE0F64-EA57-4CD7-BFAF-13AA553FF928}" type="presOf" srcId="{C2487639-B975-46F4-98FE-1E8C84C56863}" destId="{74918669-61C8-478D-BA99-E63B68360293}" srcOrd="0" destOrd="0" presId="urn:microsoft.com/office/officeart/2018/5/layout/IconLeafLabelList"/>
    <dgm:cxn modelId="{6491C486-706C-46CC-9E65-8B5A60EBDC2B}" type="presOf" srcId="{0DFCB7DA-9F5E-44B2-97E8-C1CDA894A395}" destId="{82B34439-B68F-4C18-8151-D69FE5790241}" srcOrd="0" destOrd="0" presId="urn:microsoft.com/office/officeart/2018/5/layout/IconLeafLabelList"/>
    <dgm:cxn modelId="{DF2979DC-97B6-40B4-81C4-5013E21694D2}" srcId="{313566C0-4F19-4BCF-8E48-D6BE99859B9D}" destId="{0DFCB7DA-9F5E-44B2-97E8-C1CDA894A395}" srcOrd="0" destOrd="0" parTransId="{9D964371-2DA0-40E3-8FD0-2C9D8462C96F}" sibTransId="{F38CC8D5-66DF-4A60-8B60-8C2B1616888F}"/>
    <dgm:cxn modelId="{C217A38C-9DAC-4E22-B23D-1BDE6EC1E720}" type="presParOf" srcId="{B7D9AD49-4FAB-43E7-8225-1AF06B0118D2}" destId="{DC21F068-B14A-4AF5-A50B-6E3996F5D015}" srcOrd="0" destOrd="0" presId="urn:microsoft.com/office/officeart/2018/5/layout/IconLeafLabelList"/>
    <dgm:cxn modelId="{69F72080-F225-4880-B9BF-28F6F510E94C}" type="presParOf" srcId="{DC21F068-B14A-4AF5-A50B-6E3996F5D015}" destId="{6D38165D-11AE-4264-8E3E-5761CD1962DF}" srcOrd="0" destOrd="0" presId="urn:microsoft.com/office/officeart/2018/5/layout/IconLeafLabelList"/>
    <dgm:cxn modelId="{E2945D48-15E0-4BA9-958D-BED4B3F4C303}" type="presParOf" srcId="{DC21F068-B14A-4AF5-A50B-6E3996F5D015}" destId="{A05A0928-53BE-404B-A52F-BF7ADA67E847}" srcOrd="1" destOrd="0" presId="urn:microsoft.com/office/officeart/2018/5/layout/IconLeafLabelList"/>
    <dgm:cxn modelId="{81606C48-825A-458C-996B-DC02DF3A5244}" type="presParOf" srcId="{DC21F068-B14A-4AF5-A50B-6E3996F5D015}" destId="{8FA18EA9-B1BF-4D28-99D2-5447A527B07B}" srcOrd="2" destOrd="0" presId="urn:microsoft.com/office/officeart/2018/5/layout/IconLeafLabelList"/>
    <dgm:cxn modelId="{A6436C32-E6C0-492F-9E88-B01EEC9AA655}" type="presParOf" srcId="{DC21F068-B14A-4AF5-A50B-6E3996F5D015}" destId="{82B34439-B68F-4C18-8151-D69FE5790241}" srcOrd="3" destOrd="0" presId="urn:microsoft.com/office/officeart/2018/5/layout/IconLeafLabelList"/>
    <dgm:cxn modelId="{01D92F64-05EE-4603-A2B4-8A8C9881FB25}" type="presParOf" srcId="{B7D9AD49-4FAB-43E7-8225-1AF06B0118D2}" destId="{6BBA7660-DDBF-4C79-B993-172AECE544D9}" srcOrd="1" destOrd="0" presId="urn:microsoft.com/office/officeart/2018/5/layout/IconLeafLabelList"/>
    <dgm:cxn modelId="{D472E900-47C1-4701-8DF5-47EDF5CC3101}" type="presParOf" srcId="{B7D9AD49-4FAB-43E7-8225-1AF06B0118D2}" destId="{8AC1B5DD-1F43-46C2-ADAA-9B5B438D26D7}" srcOrd="2" destOrd="0" presId="urn:microsoft.com/office/officeart/2018/5/layout/IconLeafLabelList"/>
    <dgm:cxn modelId="{C98D6DE7-DBBC-4E28-8400-1B0D78979AC6}" type="presParOf" srcId="{8AC1B5DD-1F43-46C2-ADAA-9B5B438D26D7}" destId="{864FAEE8-52F1-4349-A8EB-C9F9F162D9BB}" srcOrd="0" destOrd="0" presId="urn:microsoft.com/office/officeart/2018/5/layout/IconLeafLabelList"/>
    <dgm:cxn modelId="{59C74065-EB7A-413D-AC9D-855AE5137540}" type="presParOf" srcId="{8AC1B5DD-1F43-46C2-ADAA-9B5B438D26D7}" destId="{C8461C29-5FF1-4B18-9D97-E4843F4C857E}" srcOrd="1" destOrd="0" presId="urn:microsoft.com/office/officeart/2018/5/layout/IconLeafLabelList"/>
    <dgm:cxn modelId="{EBE0A630-4249-41D5-95CE-13602BE0BF7B}" type="presParOf" srcId="{8AC1B5DD-1F43-46C2-ADAA-9B5B438D26D7}" destId="{F1C84C48-34EB-4B98-9B6D-660F8136E7BF}" srcOrd="2" destOrd="0" presId="urn:microsoft.com/office/officeart/2018/5/layout/IconLeafLabelList"/>
    <dgm:cxn modelId="{169045BE-9743-46B8-B1AA-141E40C0621F}" type="presParOf" srcId="{8AC1B5DD-1F43-46C2-ADAA-9B5B438D26D7}" destId="{74918669-61C8-478D-BA99-E63B6836029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0E9A-53BC-44FD-A267-EB1AF6264AEB}">
      <dsp:nvSpPr>
        <dsp:cNvPr id="0" name=""/>
        <dsp:cNvSpPr/>
      </dsp:nvSpPr>
      <dsp:spPr>
        <a:xfrm>
          <a:off x="403731" y="2462"/>
          <a:ext cx="2631461" cy="15788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representation of African Americans in the prison chaplaincy.</a:t>
          </a:r>
        </a:p>
      </dsp:txBody>
      <dsp:txXfrm>
        <a:off x="403731" y="2462"/>
        <a:ext cx="2631461" cy="1578876"/>
      </dsp:txXfrm>
    </dsp:sp>
    <dsp:sp modelId="{250265C9-C1CF-450F-99E5-AC0F2B7B628F}">
      <dsp:nvSpPr>
        <dsp:cNvPr id="0" name=""/>
        <dsp:cNvSpPr/>
      </dsp:nvSpPr>
      <dsp:spPr>
        <a:xfrm>
          <a:off x="3298338" y="2462"/>
          <a:ext cx="2631461" cy="15788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Church alienation of offenders.</a:t>
          </a:r>
        </a:p>
      </dsp:txBody>
      <dsp:txXfrm>
        <a:off x="3298338" y="2462"/>
        <a:ext cx="2631461" cy="1578876"/>
      </dsp:txXfrm>
    </dsp:sp>
    <dsp:sp modelId="{DD7C98AB-7D18-4B6C-8897-A139AEBCED56}">
      <dsp:nvSpPr>
        <dsp:cNvPr id="0" name=""/>
        <dsp:cNvSpPr/>
      </dsp:nvSpPr>
      <dsp:spPr>
        <a:xfrm>
          <a:off x="6192945" y="2462"/>
          <a:ext cx="2631461" cy="15788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Lack of reintegration of offenders in the community assisted by the church.</a:t>
          </a:r>
        </a:p>
      </dsp:txBody>
      <dsp:txXfrm>
        <a:off x="6192945" y="2462"/>
        <a:ext cx="2631461" cy="1578876"/>
      </dsp:txXfrm>
    </dsp:sp>
    <dsp:sp modelId="{17666F0D-8172-4F8E-A7A1-880E36AA17A6}">
      <dsp:nvSpPr>
        <dsp:cNvPr id="0" name=""/>
        <dsp:cNvSpPr/>
      </dsp:nvSpPr>
      <dsp:spPr>
        <a:xfrm>
          <a:off x="403731" y="1844485"/>
          <a:ext cx="2631461" cy="15788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Notion of habilitation verses rehabilitation.</a:t>
          </a:r>
        </a:p>
      </dsp:txBody>
      <dsp:txXfrm>
        <a:off x="403731" y="1844485"/>
        <a:ext cx="2631461" cy="1578876"/>
      </dsp:txXfrm>
    </dsp:sp>
    <dsp:sp modelId="{741AEC6F-A93E-40EC-A32F-9A69B4C07294}">
      <dsp:nvSpPr>
        <dsp:cNvPr id="0" name=""/>
        <dsp:cNvSpPr/>
      </dsp:nvSpPr>
      <dsp:spPr>
        <a:xfrm>
          <a:off x="3298338" y="1844485"/>
          <a:ext cx="2631461" cy="15788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Church is not doing enough.</a:t>
          </a:r>
        </a:p>
      </dsp:txBody>
      <dsp:txXfrm>
        <a:off x="3298338" y="1844485"/>
        <a:ext cx="2631461" cy="1578876"/>
      </dsp:txXfrm>
    </dsp:sp>
    <dsp:sp modelId="{1325E99D-50E4-40E2-B6DF-E73CC872B3E7}">
      <dsp:nvSpPr>
        <dsp:cNvPr id="0" name=""/>
        <dsp:cNvSpPr/>
      </dsp:nvSpPr>
      <dsp:spPr>
        <a:xfrm>
          <a:off x="6192945" y="1844485"/>
          <a:ext cx="2631461" cy="15788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Money over personal interaction – more willing to write a check then to send people to engage.</a:t>
          </a:r>
        </a:p>
      </dsp:txBody>
      <dsp:txXfrm>
        <a:off x="6192945" y="1844485"/>
        <a:ext cx="2631461" cy="1578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E717D-5E15-43CC-B1F8-6DA70C983128}">
      <dsp:nvSpPr>
        <dsp:cNvPr id="0" name=""/>
        <dsp:cNvSpPr/>
      </dsp:nvSpPr>
      <dsp:spPr>
        <a:xfrm>
          <a:off x="622682" y="427"/>
          <a:ext cx="2575976" cy="15455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Restorative Justice is a matter of the heart and mind – inside/out change</a:t>
          </a:r>
        </a:p>
      </dsp:txBody>
      <dsp:txXfrm>
        <a:off x="622682" y="427"/>
        <a:ext cx="2575976" cy="1545585"/>
      </dsp:txXfrm>
    </dsp:sp>
    <dsp:sp modelId="{E1599317-2B06-4F85-BBC5-C09D7F199D4E}">
      <dsp:nvSpPr>
        <dsp:cNvPr id="0" name=""/>
        <dsp:cNvSpPr/>
      </dsp:nvSpPr>
      <dsp:spPr>
        <a:xfrm>
          <a:off x="3456255" y="427"/>
          <a:ext cx="2575976" cy="15455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Church is doing a lot, just not being acknowledged</a:t>
          </a:r>
        </a:p>
      </dsp:txBody>
      <dsp:txXfrm>
        <a:off x="3456255" y="427"/>
        <a:ext cx="2575976" cy="1545585"/>
      </dsp:txXfrm>
    </dsp:sp>
    <dsp:sp modelId="{D672047A-78A6-4BE3-8330-BC8D6B160D4E}">
      <dsp:nvSpPr>
        <dsp:cNvPr id="0" name=""/>
        <dsp:cNvSpPr/>
      </dsp:nvSpPr>
      <dsp:spPr>
        <a:xfrm>
          <a:off x="6289829" y="427"/>
          <a:ext cx="2575976" cy="15455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It’s about using people’s gifting regardless of the focus of the interaction</a:t>
          </a:r>
        </a:p>
      </dsp:txBody>
      <dsp:txXfrm>
        <a:off x="6289829" y="427"/>
        <a:ext cx="2575976" cy="1545585"/>
      </dsp:txXfrm>
    </dsp:sp>
    <dsp:sp modelId="{9772BFBB-75F5-42B4-ADEB-9F1DA937D4EC}">
      <dsp:nvSpPr>
        <dsp:cNvPr id="0" name=""/>
        <dsp:cNvSpPr/>
      </dsp:nvSpPr>
      <dsp:spPr>
        <a:xfrm>
          <a:off x="2039468" y="1803611"/>
          <a:ext cx="2575976" cy="15455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Church has to do a reality check of how they are perceived in the community and reevaluate the type of engagement desired by the community.</a:t>
          </a:r>
        </a:p>
      </dsp:txBody>
      <dsp:txXfrm>
        <a:off x="2039468" y="1803611"/>
        <a:ext cx="2575976" cy="1545585"/>
      </dsp:txXfrm>
    </dsp:sp>
    <dsp:sp modelId="{419E5895-3736-4C78-8FE7-925BD2B3B938}">
      <dsp:nvSpPr>
        <dsp:cNvPr id="0" name=""/>
        <dsp:cNvSpPr/>
      </dsp:nvSpPr>
      <dsp:spPr>
        <a:xfrm>
          <a:off x="4873042" y="1803611"/>
          <a:ext cx="2575976" cy="15455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Need for more collaboration between FBOs without territorial issues.</a:t>
          </a:r>
        </a:p>
      </dsp:txBody>
      <dsp:txXfrm>
        <a:off x="4873042" y="1803611"/>
        <a:ext cx="2575976" cy="1545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8165D-11AE-4264-8E3E-5761CD1962DF}">
      <dsp:nvSpPr>
        <dsp:cNvPr id="0" name=""/>
        <dsp:cNvSpPr/>
      </dsp:nvSpPr>
      <dsp:spPr>
        <a:xfrm>
          <a:off x="1601881" y="2912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A0928-53BE-404B-A52F-BF7ADA67E847}">
      <dsp:nvSpPr>
        <dsp:cNvPr id="0" name=""/>
        <dsp:cNvSpPr/>
      </dsp:nvSpPr>
      <dsp:spPr>
        <a:xfrm>
          <a:off x="2040631" y="441662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34439-B68F-4C18-8151-D69FE5790241}">
      <dsp:nvSpPr>
        <dsp:cNvPr id="0" name=""/>
        <dsp:cNvSpPr/>
      </dsp:nvSpPr>
      <dsp:spPr>
        <a:xfrm>
          <a:off x="943756" y="2702912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Explore the relationship between FBO interconnectivity and perceptions about restorative justice.</a:t>
          </a:r>
        </a:p>
      </dsp:txBody>
      <dsp:txXfrm>
        <a:off x="943756" y="2702912"/>
        <a:ext cx="3375000" cy="720000"/>
      </dsp:txXfrm>
    </dsp:sp>
    <dsp:sp modelId="{864FAEE8-52F1-4349-A8EB-C9F9F162D9BB}">
      <dsp:nvSpPr>
        <dsp:cNvPr id="0" name=""/>
        <dsp:cNvSpPr/>
      </dsp:nvSpPr>
      <dsp:spPr>
        <a:xfrm>
          <a:off x="5567506" y="2912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61C29-5FF1-4B18-9D97-E4843F4C857E}">
      <dsp:nvSpPr>
        <dsp:cNvPr id="0" name=""/>
        <dsp:cNvSpPr/>
      </dsp:nvSpPr>
      <dsp:spPr>
        <a:xfrm>
          <a:off x="6006256" y="441662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8669-61C8-478D-BA99-E63B68360293}">
      <dsp:nvSpPr>
        <dsp:cNvPr id="0" name=""/>
        <dsp:cNvSpPr/>
      </dsp:nvSpPr>
      <dsp:spPr>
        <a:xfrm>
          <a:off x="4909381" y="2702912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Expand the research to include FBOs from other regions – virtual/in-person using the revised methodology.</a:t>
          </a:r>
        </a:p>
      </dsp:txBody>
      <dsp:txXfrm>
        <a:off x="4909381" y="2702912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062FB-2ED7-45C3-80D3-8F4F884AB85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340B3-BC26-42BA-8A2F-5F3777484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tihaasafindings.blogspot.com/2009/09/ravanas-air-plane-and-lift-of-ramayana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pngall.com/question-mark-png" TargetMode="External"/><Relationship Id="rId4" Type="http://schemas.openxmlformats.org/officeDocument/2006/relationships/hyperlink" Target="https://creativecommons.org/licenses/by-nc-sa/3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swatch.net/product/add-a-donation-to-forceswatch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Comments Photo: </a:t>
            </a:r>
            <a:r>
              <a:rPr lang="en-US" sz="1200" dirty="0">
                <a:hlinkClick r:id="rId3" tooltip="http://itihaasafindings.blogspot.com/2009/09/ravanas-air-plane-and-lift-of-ramayana.html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sa/3.0/"/>
              </a:rPr>
              <a:t>CC BY-SA-NC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Questions Photo: </a:t>
            </a:r>
            <a:r>
              <a:rPr lang="en-US" sz="1200" dirty="0">
                <a:hlinkClick r:id="rId5" tooltip="https://www.pngall.com/question-mark-png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6" tooltip="https://creativecommons.org/licenses/by-nc/3.0/"/>
              </a:rPr>
              <a:t>CC BY-NC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2073E-B9AD-6E44-8276-5A536708EA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 image: </a:t>
            </a:r>
            <a:r>
              <a:rPr lang="en-US" sz="1200" dirty="0">
                <a:hlinkClick r:id="rId3" tooltip="https://www.forceswatch.net/product/add-a-donation-to-forceswatch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12073E-B9AD-6E44-8276-5A536708EA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3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85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7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14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9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0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rivers@abac.edu" TargetMode="External"/><Relationship Id="rId5" Type="http://schemas.openxmlformats.org/officeDocument/2006/relationships/hyperlink" Target="mailto:spgray@valdosta.edu" TargetMode="External"/><Relationship Id="rId4" Type="http://schemas.openxmlformats.org/officeDocument/2006/relationships/hyperlink" Target="https://www.forceswatch.net/product/add-a-donation-to-forceswatc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ngall.com/question-mark-png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itihaasafindings.blogspot.com/2009/09/ravanas-air-plane-and-lift-of-ramayan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ands holding each other's wrists and interlinked to form a circle">
            <a:extLst>
              <a:ext uri="{FF2B5EF4-FFF2-40B4-BE49-F238E27FC236}">
                <a16:creationId xmlns:a16="http://schemas.microsoft.com/office/drawing/2014/main" id="{B3D672FD-7977-15FC-7D4B-D3DCD19C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1" b="15708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Faith-Based Organizations (FBOs) &amp; Restorative Justice (RJ)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4837855"/>
            <a:ext cx="9456049" cy="1027113"/>
          </a:xfrm>
        </p:spPr>
        <p:txBody>
          <a:bodyPr anchor="t">
            <a:normAutofit fontScale="62500" lnSpcReduction="20000"/>
          </a:bodyPr>
          <a:lstStyle/>
          <a:p>
            <a:r>
              <a:rPr lang="en-US" b="1" cap="all">
                <a:solidFill>
                  <a:srgbClr val="FFFFFF"/>
                </a:solidFill>
                <a:ea typeface="+mn-lt"/>
                <a:cs typeface="+mn-lt"/>
              </a:rPr>
              <a:t>Shani P. Wilfred, Valdosta State University</a:t>
            </a:r>
            <a:endParaRPr lang="en-US">
              <a:solidFill>
                <a:srgbClr val="FFFFFF"/>
              </a:solidFill>
            </a:endParaRPr>
          </a:p>
          <a:p>
            <a:r>
              <a:rPr lang="en-US" b="1" cap="all" err="1">
                <a:solidFill>
                  <a:srgbClr val="FFFFFF"/>
                </a:solidFill>
                <a:ea typeface="+mn-lt"/>
                <a:cs typeface="+mn-lt"/>
              </a:rPr>
              <a:t>Jewrell</a:t>
            </a:r>
            <a:r>
              <a:rPr lang="en-US" b="1" cap="all">
                <a:solidFill>
                  <a:srgbClr val="FFFFFF"/>
                </a:solidFill>
                <a:ea typeface="+mn-lt"/>
                <a:cs typeface="+mn-lt"/>
              </a:rPr>
              <a:t> Rivers, Abraham Baldwin Agricultural College</a:t>
            </a:r>
            <a:endParaRPr lang="en-US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b="1" cap="all" err="1">
                <a:ea typeface="+mn-lt"/>
                <a:cs typeface="+mn-lt"/>
              </a:rPr>
              <a:t>L’Tyra</a:t>
            </a:r>
            <a:r>
              <a:rPr lang="en-US" b="1" cap="all">
                <a:ea typeface="+mn-lt"/>
                <a:cs typeface="+mn-lt"/>
              </a:rPr>
              <a:t> Williams, Valdosta State University</a:t>
            </a:r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47DB-97B9-4485-92D7-6B2C0428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FBOs &amp; Restorative Justice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52B4F7-15E0-4EDD-9330-1C491B9652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303465" y="2002805"/>
            <a:ext cx="2759435" cy="24231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AAD04-66C2-44DF-986F-573D6F9DF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4103" y="4550107"/>
            <a:ext cx="7561007" cy="1231261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Shá Wilfred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spgray@valdosta.edu</a:t>
            </a:r>
            <a:endParaRPr lang="en-US" dirty="0"/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Jewrell Rivers</a:t>
            </a:r>
          </a:p>
          <a:p>
            <a:pPr marL="0" indent="0">
              <a:buNone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jrivers@abac.edu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1868C7B-9127-1F96-E4CF-5D992FEC54AF}"/>
              </a:ext>
            </a:extLst>
          </p:cNvPr>
          <p:cNvSpPr txBox="1">
            <a:spLocks/>
          </p:cNvSpPr>
          <p:nvPr/>
        </p:nvSpPr>
        <p:spPr>
          <a:xfrm>
            <a:off x="2119963" y="4191716"/>
            <a:ext cx="5355755" cy="308221"/>
          </a:xfrm>
          <a:prstGeom prst="rect">
            <a:avLst/>
          </a:prstGeom>
        </p:spPr>
        <p:txBody>
          <a:bodyPr vert="horz" lIns="121920" tIns="60960" rIns="121920" bIns="6096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/>
              <a:t>Contact</a:t>
            </a:r>
            <a:r>
              <a:rPr lang="en-US" sz="20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35274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5D23-6746-DAEA-F530-DCC57CBC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Overview &amp;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FCC02-2649-9376-5F07-BBCF9D27A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Purpose: take a deeper look into how faith-based organizations implement restorative justice processes and strategies into their practices. </a:t>
            </a:r>
          </a:p>
          <a:p>
            <a:r>
              <a:rPr lang="en-US" sz="2200" dirty="0">
                <a:ea typeface="+mn-lt"/>
                <a:cs typeface="+mn-lt"/>
              </a:rPr>
              <a:t>Methodology: Mixed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ea typeface="+mn-lt"/>
                <a:cs typeface="+mn-lt"/>
              </a:rPr>
              <a:t>Phase One: IRS Exempt Organizations Business Master File Extract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ea typeface="+mn-lt"/>
                <a:cs typeface="+mn-lt"/>
              </a:rPr>
              <a:t>Phase Two: participants in the focus groups convenience sample of individuals from faith-based organizations known by the researcher. 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Protocol revision: surveys completed at the start and end of the focus groups.</a:t>
            </a:r>
            <a:endParaRPr lang="en-US" sz="2000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11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83D3687B-E625-779A-41E6-17489A695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962" r="-1" b="8747"/>
          <a:stretch/>
        </p:blipFill>
        <p:spPr>
          <a:xfrm>
            <a:off x="3068" y="10"/>
            <a:ext cx="121889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509A13B-4750-4C28-974C-8E9C13C5B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5816" y="-1555818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92E633-023F-4D51-BDB6-6DF0DD54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C030E-F041-E3B9-7870-590910A8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663960"/>
            <a:ext cx="9403964" cy="1067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Surveys Questions (N=11)</a:t>
            </a:r>
          </a:p>
        </p:txBody>
      </p:sp>
      <p:cxnSp>
        <p:nvCxnSpPr>
          <p:cNvPr id="25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94299D-2F48-A78D-CD75-DD5B71FA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10" y="1924693"/>
            <a:ext cx="4499224" cy="2716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AB767-2106-7C08-9625-CA676D8B2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159" y="1937408"/>
            <a:ext cx="4499223" cy="2716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81F938-1186-A473-39AD-3D1DCD6416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48" r="24668"/>
          <a:stretch/>
        </p:blipFill>
        <p:spPr>
          <a:xfrm>
            <a:off x="3695487" y="3295841"/>
            <a:ext cx="2946231" cy="27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21038A3F-1B4A-2B58-EF2F-EC2A4BF12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622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509A13B-4750-4C28-974C-8E9C13C5B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5816" y="-1555818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92E633-023F-4D51-BDB6-6DF0DD54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1F1B7-1D9C-5EED-D41A-F1F2D2F1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663960"/>
            <a:ext cx="7435244" cy="1067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Focus Group Questions</a:t>
            </a:r>
          </a:p>
        </p:txBody>
      </p:sp>
      <p:cxnSp>
        <p:nvCxnSpPr>
          <p:cNvPr id="25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CE68B6-0285-D8D8-735C-7E4026F2521C}"/>
              </a:ext>
            </a:extLst>
          </p:cNvPr>
          <p:cNvSpPr txBox="1"/>
          <p:nvPr/>
        </p:nvSpPr>
        <p:spPr>
          <a:xfrm>
            <a:off x="635823" y="2014746"/>
            <a:ext cx="10107559" cy="392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restorative and social justice and discuss how, if at all, the concepts are related.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how the church engage in and/or use restorative justice practices in the community and internally, and any related shortcomings? 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the current emphasis of the church’s community engagement and whether restorative and/or social justice is part of that emphasis.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who in the FBO is involved with restorative justice , their role, and the aim of their work.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5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0D672-6D74-36F1-DF4C-929EDA57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228866" cy="1067783"/>
          </a:xfrm>
        </p:spPr>
        <p:txBody>
          <a:bodyPr>
            <a:normAutofit/>
          </a:bodyPr>
          <a:lstStyle/>
          <a:p>
            <a:r>
              <a:rPr lang="en-US"/>
              <a:t>Focus Group Themes (1)</a:t>
            </a:r>
          </a:p>
        </p:txBody>
      </p:sp>
      <p:cxnSp>
        <p:nvCxnSpPr>
          <p:cNvPr id="13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7287C4-AF4A-9FA3-F27A-36B5270C6E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76548"/>
              </p:ext>
            </p:extLst>
          </p:nvPr>
        </p:nvGraphicFramePr>
        <p:xfrm>
          <a:off x="841375" y="2141538"/>
          <a:ext cx="9228138" cy="342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88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0D672-6D74-36F1-DF4C-929EDA57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489000" cy="937040"/>
          </a:xfrm>
        </p:spPr>
        <p:txBody>
          <a:bodyPr>
            <a:normAutofit/>
          </a:bodyPr>
          <a:lstStyle/>
          <a:p>
            <a:r>
              <a:rPr lang="en-US" dirty="0"/>
              <a:t>Focus Group Themes (2)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2E753A-9EC8-4017-973A-6477BEF0A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027271"/>
            <a:ext cx="1038095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C54CAB-F09E-C3FE-DFB9-245BE6A301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66212"/>
              </p:ext>
            </p:extLst>
          </p:nvPr>
        </p:nvGraphicFramePr>
        <p:xfrm>
          <a:off x="841375" y="2362200"/>
          <a:ext cx="9488488" cy="334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1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Frame">
            <a:extLst>
              <a:ext uri="{FF2B5EF4-FFF2-40B4-BE49-F238E27FC236}">
                <a16:creationId xmlns:a16="http://schemas.microsoft.com/office/drawing/2014/main" id="{8B3D301E-EEB6-4474-BFB1-FCD7A1F3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BE33F-DF37-8B50-08D0-2E5C13A3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0562"/>
            <a:ext cx="9228866" cy="1067783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cxnSp>
        <p:nvCxnSpPr>
          <p:cNvPr id="13" name="Main Horizontal Connector">
            <a:extLst>
              <a:ext uri="{FF2B5EF4-FFF2-40B4-BE49-F238E27FC236}">
                <a16:creationId xmlns:a16="http://schemas.microsoft.com/office/drawing/2014/main" id="{85F2753B-199B-4FF0-838F-41E8D058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ain Vertical Connector">
            <a:extLst>
              <a:ext uri="{FF2B5EF4-FFF2-40B4-BE49-F238E27FC236}">
                <a16:creationId xmlns:a16="http://schemas.microsoft.com/office/drawing/2014/main" id="{B0BDEAB7-0E83-4F55-90F4-098569F5A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ED458D-1F44-2208-B13B-E362124AF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639135"/>
              </p:ext>
            </p:extLst>
          </p:nvPr>
        </p:nvGraphicFramePr>
        <p:xfrm>
          <a:off x="841375" y="2141538"/>
          <a:ext cx="9228138" cy="342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04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94AEDE-F25F-43E6-A2C4-7FFF41074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93C08-EF4C-422B-A728-6C717C47D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825BC6-56A8-46DE-8037-A9A577624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ED8031-DD67-43C6-94A0-646636C95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es in folders">
            <a:extLst>
              <a:ext uri="{FF2B5EF4-FFF2-40B4-BE49-F238E27FC236}">
                <a16:creationId xmlns:a16="http://schemas.microsoft.com/office/drawing/2014/main" id="{1FF28EA7-8A01-5D60-BA0A-1D4627876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763" r="-1" b="10946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509A13B-4750-4C28-974C-8E9C13C5B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55816" y="-1555818"/>
            <a:ext cx="6858000" cy="9969624"/>
          </a:xfrm>
          <a:prstGeom prst="rect">
            <a:avLst/>
          </a:prstGeom>
          <a:gradFill>
            <a:gsLst>
              <a:gs pos="41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5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92E633-023F-4D51-BDB6-6DF0DD54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931CA-E4A5-0B75-E1D9-6D39F836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663960"/>
            <a:ext cx="7435244" cy="10675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References</a:t>
            </a:r>
          </a:p>
        </p:txBody>
      </p:sp>
      <p:cxnSp>
        <p:nvCxnSpPr>
          <p:cNvPr id="25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CF58F0-85A7-6174-6E4A-C94B1DB1D09A}"/>
              </a:ext>
            </a:extLst>
          </p:cNvPr>
          <p:cNvSpPr txBox="1"/>
          <p:nvPr/>
        </p:nvSpPr>
        <p:spPr>
          <a:xfrm>
            <a:off x="430799" y="2044285"/>
            <a:ext cx="102343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Braithwaite, J. (2016). Redeeming the “F” word in restorative justice. Oxford Journal of Law &amp; Religion, 5(1), 79–93. https://doi.org/10.1093/ojlr/rwv049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Broughton, G. (2009). Restorative justice: Opportunities for Christian engagement. International Journal of Public Theology, 3, 299-318. 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B. (2006). Faith-Based Organizations and the pursuit of restorative justice. Manitoba Law Journal, 32(1), 27-59. https://canlii.ca/t/2cbt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Fiddes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S. (2016). Restorative justice and the theological dynamic of forgiveness. Oxford Journal of Law &amp; Religion, 5(1), 54–65. https://doi.org/10.1093/ojlr/rwv037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Mansill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(2015). Prophecy and social justice: Christian influences and the development of restorative justice in new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zealand’s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adult systems of social regulation, control and punishment. Stimulus: The New Zealand Journal of Christian Thought &amp; Practice, 22(2), 4–11. https://search.informit.org/doi/10.3316/informit.577812569132513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Osakabe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Y. (2016). Restoring restorative justice: Beyond the theology of reconciliation and forgiveness. International Journal of Public Theology, 10(2), 247-271.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https://doi.org/10.1163/15697320-12341445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Reisch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(2002). Defining social justice in a socially unjust world. Families in Society, 83(4), 343-354.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Richards, K. (2009). Rewriting and reclaiming history: An analysis of the emergence of restorative justice in western criminal justice systems. International Journal of Restorative Justice, 5(1), 104-128. Retrieved from https://www.proquest.com/scholarly-journals/v-rewriting-reclaiming-history-analysis-emergence/docview/89190817/se-2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Sarre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&amp; Young, J. (2011). Christian approaches to the restorative justice movement: observations on scripture and praxis. Contemporary Justice Review, 14(3), 345–355. https://doi.org/10.1080/10282580.2011.589670</a:t>
            </a:r>
          </a:p>
        </p:txBody>
      </p:sp>
    </p:spTree>
    <p:extLst>
      <p:ext uri="{BB962C8B-B14F-4D97-AF65-F5344CB8AC3E}">
        <p14:creationId xmlns:p14="http://schemas.microsoft.com/office/powerpoint/2010/main" val="246405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53961-4FED-4B33-B763-E84ECF42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cs typeface="Calibri Light"/>
              </a:rPr>
              <a:t>FBOs &amp; Restorative Justice</a:t>
            </a:r>
            <a:endParaRPr lang="en-US" b="1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72E12C-2CB2-41F3-9850-FEBF418B63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2653" y="2282040"/>
            <a:ext cx="3395133" cy="3395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8BD703-2C10-4D55-A339-7D0ACED386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50135" y="2379614"/>
            <a:ext cx="5005945" cy="3199983"/>
          </a:xfrm>
        </p:spPr>
      </p:pic>
    </p:spTree>
    <p:extLst>
      <p:ext uri="{BB962C8B-B14F-4D97-AF65-F5344CB8AC3E}">
        <p14:creationId xmlns:p14="http://schemas.microsoft.com/office/powerpoint/2010/main" val="2266996865"/>
      </p:ext>
    </p:extLst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AnalogousFromRegularSeedLeftStep">
      <a:dk1>
        <a:srgbClr val="000000"/>
      </a:dk1>
      <a:lt1>
        <a:srgbClr val="FFFFFF"/>
      </a:lt1>
      <a:dk2>
        <a:srgbClr val="301B2C"/>
      </a:dk2>
      <a:lt2>
        <a:srgbClr val="F0F1F3"/>
      </a:lt2>
      <a:accent1>
        <a:srgbClr val="ADA244"/>
      </a:accent1>
      <a:accent2>
        <a:srgbClr val="B1743B"/>
      </a:accent2>
      <a:accent3>
        <a:srgbClr val="C3544D"/>
      </a:accent3>
      <a:accent4>
        <a:srgbClr val="B13B65"/>
      </a:accent4>
      <a:accent5>
        <a:srgbClr val="C34DA8"/>
      </a:accent5>
      <a:accent6>
        <a:srgbClr val="9B3BB1"/>
      </a:accent6>
      <a:hlink>
        <a:srgbClr val="5863C7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803</Words>
  <Application>Microsoft Office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Elephant</vt:lpstr>
      <vt:lpstr>Segoe UI</vt:lpstr>
      <vt:lpstr>Univers Condensed</vt:lpstr>
      <vt:lpstr>MimeoVTI</vt:lpstr>
      <vt:lpstr>Faith-Based Organizations (FBOs) &amp; Restorative Justice (RJ)</vt:lpstr>
      <vt:lpstr>Study Overview &amp; Methodology</vt:lpstr>
      <vt:lpstr>Surveys Questions (N=11)</vt:lpstr>
      <vt:lpstr>Focus Group Questions</vt:lpstr>
      <vt:lpstr>Focus Group Themes (1)</vt:lpstr>
      <vt:lpstr>Focus Group Themes (2)</vt:lpstr>
      <vt:lpstr>Next Steps</vt:lpstr>
      <vt:lpstr>References</vt:lpstr>
      <vt:lpstr>FBOs &amp; Restorative Justice</vt:lpstr>
      <vt:lpstr>FBOs &amp; Restorative Justice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Jewrell Rivers</cp:lastModifiedBy>
  <cp:revision>6</cp:revision>
  <dcterms:created xsi:type="dcterms:W3CDTF">2022-11-02T15:33:36Z</dcterms:created>
  <dcterms:modified xsi:type="dcterms:W3CDTF">2023-10-03T21:18:53Z</dcterms:modified>
</cp:coreProperties>
</file>