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7"/>
  </p:notesMasterIdLst>
  <p:sldIdLst>
    <p:sldId id="269" r:id="rId2"/>
    <p:sldId id="266" r:id="rId3"/>
    <p:sldId id="270" r:id="rId4"/>
    <p:sldId id="278" r:id="rId5"/>
    <p:sldId id="271" r:id="rId6"/>
    <p:sldId id="274" r:id="rId7"/>
    <p:sldId id="272" r:id="rId8"/>
    <p:sldId id="273" r:id="rId9"/>
    <p:sldId id="275" r:id="rId10"/>
    <p:sldId id="276" r:id="rId11"/>
    <p:sldId id="277" r:id="rId12"/>
    <p:sldId id="279" r:id="rId13"/>
    <p:sldId id="280" r:id="rId14"/>
    <p:sldId id="281" r:id="rId15"/>
    <p:sldId id="282"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A2D"/>
    <a:srgbClr val="FFCC00"/>
    <a:srgbClr val="0033A0"/>
    <a:srgbClr val="EAAA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64" autoAdjust="0"/>
    <p:restoredTop sz="86452" autoAdjust="0"/>
  </p:normalViewPr>
  <p:slideViewPr>
    <p:cSldViewPr snapToGrid="0">
      <p:cViewPr varScale="1">
        <p:scale>
          <a:sx n="71" d="100"/>
          <a:sy n="71" d="100"/>
        </p:scale>
        <p:origin x="51" y="939"/>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Phases</c:v>
                </c:pt>
              </c:strCache>
            </c:strRef>
          </c:tx>
          <c:dPt>
            <c:idx val="0"/>
            <c:bubble3D val="0"/>
            <c:spPr>
              <a:solidFill>
                <a:schemeClr val="accent1"/>
              </a:solidFill>
              <a:ln w="20282">
                <a:solidFill>
                  <a:schemeClr val="lt1"/>
                </a:solidFill>
              </a:ln>
              <a:effectLst/>
            </c:spPr>
            <c:extLst>
              <c:ext xmlns:c16="http://schemas.microsoft.com/office/drawing/2014/chart" uri="{C3380CC4-5D6E-409C-BE32-E72D297353CC}">
                <c16:uniqueId val="{00000000-4A8D-4776-A902-EFA5D0BB26BF}"/>
              </c:ext>
            </c:extLst>
          </c:dPt>
          <c:dPt>
            <c:idx val="1"/>
            <c:bubble3D val="0"/>
            <c:spPr>
              <a:solidFill>
                <a:schemeClr val="accent2"/>
              </a:solidFill>
              <a:ln w="20282">
                <a:solidFill>
                  <a:schemeClr val="lt1"/>
                </a:solidFill>
              </a:ln>
              <a:effectLst/>
            </c:spPr>
            <c:extLst>
              <c:ext xmlns:c16="http://schemas.microsoft.com/office/drawing/2014/chart" uri="{C3380CC4-5D6E-409C-BE32-E72D297353CC}">
                <c16:uniqueId val="{00000001-4A8D-4776-A902-EFA5D0BB26BF}"/>
              </c:ext>
            </c:extLst>
          </c:dPt>
          <c:dPt>
            <c:idx val="2"/>
            <c:bubble3D val="0"/>
            <c:spPr>
              <a:solidFill>
                <a:schemeClr val="accent3"/>
              </a:solidFill>
              <a:ln w="20282">
                <a:solidFill>
                  <a:schemeClr val="lt1"/>
                </a:solidFill>
              </a:ln>
              <a:effectLst/>
            </c:spPr>
            <c:extLst>
              <c:ext xmlns:c16="http://schemas.microsoft.com/office/drawing/2014/chart" uri="{C3380CC4-5D6E-409C-BE32-E72D297353CC}">
                <c16:uniqueId val="{00000002-4A8D-4776-A902-EFA5D0BB26BF}"/>
              </c:ext>
            </c:extLst>
          </c:dPt>
          <c:dPt>
            <c:idx val="3"/>
            <c:bubble3D val="0"/>
            <c:spPr>
              <a:solidFill>
                <a:schemeClr val="accent4"/>
              </a:solidFill>
              <a:ln w="20282">
                <a:solidFill>
                  <a:schemeClr val="lt1"/>
                </a:solidFill>
              </a:ln>
              <a:effectLst/>
            </c:spPr>
            <c:extLst>
              <c:ext xmlns:c16="http://schemas.microsoft.com/office/drawing/2014/chart" uri="{C3380CC4-5D6E-409C-BE32-E72D297353CC}">
                <c16:uniqueId val="{00000003-4A8D-4776-A902-EFA5D0BB26BF}"/>
              </c:ext>
            </c:extLst>
          </c:dPt>
          <c:cat>
            <c:strRef>
              <c:f>Sheet1!$A$2:$A$5</c:f>
              <c:strCache>
                <c:ptCount val="3"/>
                <c:pt idx="0">
                  <c:v>1st Phase</c:v>
                </c:pt>
                <c:pt idx="1">
                  <c:v>2nd Phase</c:v>
                </c:pt>
                <c:pt idx="2">
                  <c:v>3rd Phase</c:v>
                </c:pt>
              </c:strCache>
            </c:strRef>
          </c:cat>
          <c:val>
            <c:numRef>
              <c:f>Sheet1!$B$2:$B$5</c:f>
              <c:numCache>
                <c:formatCode>General</c:formatCode>
                <c:ptCount val="4"/>
                <c:pt idx="0">
                  <c:v>8.1999999999999993</c:v>
                </c:pt>
                <c:pt idx="1">
                  <c:v>3.2</c:v>
                </c:pt>
                <c:pt idx="2">
                  <c:v>3.2</c:v>
                </c:pt>
              </c:numCache>
            </c:numRef>
          </c:val>
          <c:extLst>
            <c:ext xmlns:c16="http://schemas.microsoft.com/office/drawing/2014/chart" uri="{C3380CC4-5D6E-409C-BE32-E72D297353CC}">
              <c16:uniqueId val="{00000004-4A8D-4776-A902-EFA5D0BB26BF}"/>
            </c:ext>
          </c:extLst>
        </c:ser>
        <c:dLbls>
          <c:showLegendKey val="0"/>
          <c:showVal val="0"/>
          <c:showCatName val="0"/>
          <c:showSerName val="0"/>
          <c:showPercent val="0"/>
          <c:showBubbleSize val="0"/>
          <c:showLeaderLines val="1"/>
        </c:dLbls>
        <c:firstSliceAng val="0"/>
      </c:pieChart>
      <c:spPr>
        <a:noFill/>
        <a:ln w="27043">
          <a:noFill/>
        </a:ln>
      </c:spPr>
    </c:plotArea>
    <c:legend>
      <c:legendPos val="b"/>
      <c:overlay val="0"/>
      <c:spPr>
        <a:noFill/>
        <a:ln>
          <a:noFill/>
        </a:ln>
        <a:effectLst/>
      </c:spPr>
      <c:txPr>
        <a:bodyPr rot="0" spcFirstLastPara="1" vertOverflow="ellipsis" vert="horz" wrap="square" anchor="ctr" anchorCtr="1"/>
        <a:lstStyle/>
        <a:p>
          <a:pPr>
            <a:defRPr sz="1274"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rawings/drawing1.xml><?xml version="1.0" encoding="utf-8"?>
<c:userShapes xmlns:c="http://schemas.openxmlformats.org/drawingml/2006/chart">
  <cdr:relSizeAnchor xmlns:cdr="http://schemas.openxmlformats.org/drawingml/2006/chartDrawing">
    <cdr:from>
      <cdr:x>0.71601</cdr:x>
      <cdr:y>0.13276</cdr:y>
    </cdr:from>
    <cdr:to>
      <cdr:x>0.96231</cdr:x>
      <cdr:y>0.33608</cdr:y>
    </cdr:to>
    <cdr:pic>
      <cdr:nvPicPr>
        <cdr:cNvPr id="2" name="chart">
          <a:extLst xmlns:a="http://schemas.openxmlformats.org/drawingml/2006/main">
            <a:ext uri="{FF2B5EF4-FFF2-40B4-BE49-F238E27FC236}">
              <a16:creationId xmlns:a16="http://schemas.microsoft.com/office/drawing/2014/main" id="{FD17E549-E3A7-4A7B-BEF8-5E834E3A1E4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179673" y="539534"/>
          <a:ext cx="1781804" cy="826315"/>
        </a:xfrm>
        <a:prstGeom xmlns:a="http://schemas.openxmlformats.org/drawingml/2006/main" prst="rect">
          <a:avLst/>
        </a:prstGeom>
      </cdr:spPr>
    </cdr:pic>
  </cdr:relSizeAnchor>
  <cdr:relSizeAnchor xmlns:cdr="http://schemas.openxmlformats.org/drawingml/2006/chartDrawing">
    <cdr:from>
      <cdr:x>0</cdr:x>
      <cdr:y>0.46459</cdr:y>
    </cdr:from>
    <cdr:to>
      <cdr:x>0.24998</cdr:x>
      <cdr:y>0.57034</cdr:y>
    </cdr:to>
    <cdr:sp macro="" textlink="">
      <cdr:nvSpPr>
        <cdr:cNvPr id="3" name="Text Box 15"/>
        <cdr:cNvSpPr txBox="1">
          <a:spLocks xmlns:a="http://schemas.openxmlformats.org/drawingml/2006/main" noChangeArrowheads="1"/>
        </cdr:cNvSpPr>
      </cdr:nvSpPr>
      <cdr:spPr bwMode="auto">
        <a:xfrm xmlns:a="http://schemas.openxmlformats.org/drawingml/2006/main">
          <a:off x="0" y="1960372"/>
          <a:ext cx="1861989" cy="446212"/>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xmlns:a="http://schemas.openxmlformats.org/drawingml/2006/main">
          <a:pPr algn="ctr"/>
          <a:r>
            <a:rPr lang="en-US" altLang="en-US" b="1" dirty="0">
              <a:solidFill>
                <a:srgbClr val="000000"/>
              </a:solidFill>
            </a:rPr>
            <a:t>Quantitative </a:t>
          </a:r>
        </a:p>
      </cdr:txBody>
    </cdr:sp>
  </cdr:relSizeAnchor>
  <cdr:relSizeAnchor xmlns:cdr="http://schemas.openxmlformats.org/drawingml/2006/chartDrawing">
    <cdr:from>
      <cdr:x>0.5</cdr:x>
      <cdr:y>0.42229</cdr:y>
    </cdr:from>
    <cdr:to>
      <cdr:x>0.67309</cdr:x>
      <cdr:y>0.57472</cdr:y>
    </cdr:to>
    <cdr:pic>
      <cdr:nvPicPr>
        <cdr:cNvPr id="4" name="chart">
          <a:extLst xmlns:a="http://schemas.openxmlformats.org/drawingml/2006/main">
            <a:ext uri="{FF2B5EF4-FFF2-40B4-BE49-F238E27FC236}">
              <a16:creationId xmlns:a16="http://schemas.microsoft.com/office/drawing/2014/main" id="{67447737-235E-4AE9-ACD3-B8E896E1BF4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5435600" y="1903327"/>
          <a:ext cx="1881673" cy="687050"/>
        </a:xfrm>
        <a:prstGeom xmlns:a="http://schemas.openxmlformats.org/drawingml/2006/main" prst="rect">
          <a:avLst/>
        </a:prstGeom>
      </cdr:spPr>
    </cdr:pic>
  </cdr:relSizeAnchor>
  <cdr:relSizeAnchor xmlns:cdr="http://schemas.openxmlformats.org/drawingml/2006/chartDrawing">
    <cdr:from>
      <cdr:x>0.36108</cdr:x>
      <cdr:y>0.51559</cdr:y>
    </cdr:from>
    <cdr:to>
      <cdr:x>0.51995</cdr:x>
      <cdr:y>0.65798</cdr:y>
    </cdr:to>
    <cdr:sp macro="" textlink="">
      <cdr:nvSpPr>
        <cdr:cNvPr id="5" name="TextBox 4"/>
        <cdr:cNvSpPr txBox="1"/>
      </cdr:nvSpPr>
      <cdr:spPr>
        <a:xfrm xmlns:a="http://schemas.openxmlformats.org/drawingml/2006/main">
          <a:off x="3925347" y="2323851"/>
          <a:ext cx="1727107" cy="6417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b="1" dirty="0"/>
            <a:t>Analyze the </a:t>
          </a:r>
        </a:p>
        <a:p xmlns:a="http://schemas.openxmlformats.org/drawingml/2006/main">
          <a:r>
            <a:rPr lang="en-US" b="1" dirty="0"/>
            <a:t>      Data</a:t>
          </a:r>
          <a:endParaRPr lang="en-US" sz="1100" b="1" dirty="0"/>
        </a:p>
      </cdr:txBody>
    </cdr:sp>
  </cdr:relSizeAnchor>
  <cdr:relSizeAnchor xmlns:cdr="http://schemas.openxmlformats.org/drawingml/2006/chartDrawing">
    <cdr:from>
      <cdr:x>0.1209</cdr:x>
      <cdr:y>0.57398</cdr:y>
    </cdr:from>
    <cdr:to>
      <cdr:x>0.25505</cdr:x>
      <cdr:y>0.64063</cdr:y>
    </cdr:to>
    <cdr:sp macro="" textlink="">
      <cdr:nvSpPr>
        <cdr:cNvPr id="6" name="Line 6"/>
        <cdr:cNvSpPr>
          <a:spLocks xmlns:a="http://schemas.openxmlformats.org/drawingml/2006/main" noChangeShapeType="1"/>
        </cdr:cNvSpPr>
      </cdr:nvSpPr>
      <cdr:spPr bwMode="auto">
        <a:xfrm xmlns:a="http://schemas.openxmlformats.org/drawingml/2006/main">
          <a:off x="899719" y="2420224"/>
          <a:ext cx="998289" cy="281031"/>
        </a:xfrm>
        <a:prstGeom xmlns:a="http://schemas.openxmlformats.org/drawingml/2006/main" prst="line">
          <a:avLst/>
        </a:prstGeom>
        <a:noFill xmlns:a="http://schemas.openxmlformats.org/drawingml/2006/main"/>
        <a:ln xmlns:a="http://schemas.openxmlformats.org/drawingml/2006/main" w="28575">
          <a:solidFill>
            <a:srgbClr val="000000"/>
          </a:solidFill>
          <a:round/>
          <a:headEnd/>
          <a:tailEnd type="triangle" w="med" len="med"/>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0.75841</cdr:x>
      <cdr:y>0.29146</cdr:y>
    </cdr:from>
    <cdr:to>
      <cdr:x>0.84422</cdr:x>
      <cdr:y>0.42691</cdr:y>
    </cdr:to>
    <cdr:sp macro="" textlink="">
      <cdr:nvSpPr>
        <cdr:cNvPr id="7" name="Line 6"/>
        <cdr:cNvSpPr>
          <a:spLocks xmlns:a="http://schemas.openxmlformats.org/drawingml/2006/main" noChangeShapeType="1"/>
        </cdr:cNvSpPr>
      </cdr:nvSpPr>
      <cdr:spPr bwMode="auto">
        <a:xfrm xmlns:a="http://schemas.openxmlformats.org/drawingml/2006/main" flipH="1">
          <a:off x="5486399" y="1184474"/>
          <a:ext cx="620785" cy="550491"/>
        </a:xfrm>
        <a:prstGeom xmlns:a="http://schemas.openxmlformats.org/drawingml/2006/main" prst="line">
          <a:avLst/>
        </a:prstGeom>
        <a:noFill xmlns:a="http://schemas.openxmlformats.org/drawingml/2006/main"/>
        <a:ln xmlns:a="http://schemas.openxmlformats.org/drawingml/2006/main" w="28575">
          <a:solidFill>
            <a:srgbClr val="000000"/>
          </a:solidFill>
          <a:round/>
          <a:headEnd/>
          <a:tailEnd type="triangle" w="med" len="med"/>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0.1581</cdr:x>
      <cdr:y>0.1134</cdr:y>
    </cdr:from>
    <cdr:to>
      <cdr:x>0.27478</cdr:x>
      <cdr:y>0.21388</cdr:y>
    </cdr:to>
    <cdr:sp macro="" textlink="">
      <cdr:nvSpPr>
        <cdr:cNvPr id="9" name="Line 6"/>
        <cdr:cNvSpPr>
          <a:spLocks xmlns:a="http://schemas.openxmlformats.org/drawingml/2006/main" noChangeShapeType="1"/>
        </cdr:cNvSpPr>
      </cdr:nvSpPr>
      <cdr:spPr bwMode="auto">
        <a:xfrm xmlns:a="http://schemas.openxmlformats.org/drawingml/2006/main">
          <a:off x="1176555" y="478173"/>
          <a:ext cx="868261" cy="423644"/>
        </a:xfrm>
        <a:prstGeom xmlns:a="http://schemas.openxmlformats.org/drawingml/2006/main" prst="line">
          <a:avLst/>
        </a:prstGeom>
        <a:noFill xmlns:a="http://schemas.openxmlformats.org/drawingml/2006/main"/>
        <a:ln xmlns:a="http://schemas.openxmlformats.org/drawingml/2006/main" w="28575">
          <a:solidFill>
            <a:srgbClr val="000000"/>
          </a:solidFill>
          <a:round/>
          <a:headEnd/>
          <a:tailEnd type="triangle" w="med" len="med"/>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cdr:x>
      <cdr:y>0.01476</cdr:y>
    </cdr:from>
    <cdr:to>
      <cdr:x>0.40761</cdr:x>
      <cdr:y>0.29147</cdr:y>
    </cdr:to>
    <cdr:sp macro="" textlink="">
      <cdr:nvSpPr>
        <cdr:cNvPr id="11" name="TextBox 10"/>
        <cdr:cNvSpPr txBox="1"/>
      </cdr:nvSpPr>
      <cdr:spPr>
        <a:xfrm xmlns:a="http://schemas.openxmlformats.org/drawingml/2006/main">
          <a:off x="0" y="62218"/>
          <a:ext cx="2948730" cy="11667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t>     Qualitative</a:t>
          </a:r>
        </a:p>
      </cdr:txBody>
    </cdr:sp>
  </cdr:relSizeAnchor>
  <cdr:relSizeAnchor xmlns:cdr="http://schemas.openxmlformats.org/drawingml/2006/chartDrawing">
    <cdr:from>
      <cdr:x>0.38525</cdr:x>
      <cdr:y>0.23874</cdr:y>
    </cdr:from>
    <cdr:to>
      <cdr:x>0.50813</cdr:x>
      <cdr:y>0.4556</cdr:y>
    </cdr:to>
    <cdr:sp macro="" textlink="">
      <cdr:nvSpPr>
        <cdr:cNvPr id="12" name="TextBox 11"/>
        <cdr:cNvSpPr txBox="1"/>
      </cdr:nvSpPr>
      <cdr:spPr>
        <a:xfrm xmlns:a="http://schemas.openxmlformats.org/drawingml/2006/main">
          <a:off x="2866938" y="100667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0.36153</cdr:x>
      <cdr:y>0.21189</cdr:y>
    </cdr:from>
    <cdr:to>
      <cdr:x>0.48783</cdr:x>
      <cdr:y>0.46655</cdr:y>
    </cdr:to>
    <cdr:sp macro="" textlink="">
      <cdr:nvSpPr>
        <cdr:cNvPr id="13" name="TextBox 12"/>
        <cdr:cNvSpPr txBox="1"/>
      </cdr:nvSpPr>
      <cdr:spPr>
        <a:xfrm xmlns:a="http://schemas.openxmlformats.org/drawingml/2006/main">
          <a:off x="3930261" y="955030"/>
          <a:ext cx="1373036" cy="11478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Interviews and Random Sample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73AB73-D5F9-43A7-8CA8-31E89C81F148}" type="datetimeFigureOut">
              <a:rPr lang="en-US" smtClean="0"/>
              <a:t>10/4/2023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8A4858-AE83-4525-A360-B7F10DE41D3D}" type="slidenum">
              <a:rPr lang="en-US" smtClean="0"/>
              <a:t>‹#›</a:t>
            </a:fld>
            <a:endParaRPr lang="en-US"/>
          </a:p>
        </p:txBody>
      </p:sp>
    </p:spTree>
    <p:extLst>
      <p:ext uri="{BB962C8B-B14F-4D97-AF65-F5344CB8AC3E}">
        <p14:creationId xmlns:p14="http://schemas.microsoft.com/office/powerpoint/2010/main" val="567273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E7AF70-799A-44D8-AF37-0C58C5B4A78A}"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7DFE-5479-469B-874A-B348AD04F646}" type="slidenum">
              <a:rPr lang="en-US" smtClean="0"/>
              <a:t>‹#›</a:t>
            </a:fld>
            <a:endParaRPr lang="en-US"/>
          </a:p>
        </p:txBody>
      </p:sp>
    </p:spTree>
    <p:extLst>
      <p:ext uri="{BB962C8B-B14F-4D97-AF65-F5344CB8AC3E}">
        <p14:creationId xmlns:p14="http://schemas.microsoft.com/office/powerpoint/2010/main" val="656006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E7AF70-799A-44D8-AF37-0C58C5B4A78A}"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7DFE-5479-469B-874A-B348AD04F646}" type="slidenum">
              <a:rPr lang="en-US" smtClean="0"/>
              <a:t>‹#›</a:t>
            </a:fld>
            <a:endParaRPr lang="en-US"/>
          </a:p>
        </p:txBody>
      </p:sp>
    </p:spTree>
    <p:extLst>
      <p:ext uri="{BB962C8B-B14F-4D97-AF65-F5344CB8AC3E}">
        <p14:creationId xmlns:p14="http://schemas.microsoft.com/office/powerpoint/2010/main" val="13812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E7AF70-799A-44D8-AF37-0C58C5B4A78A}"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7DFE-5479-469B-874A-B348AD04F646}" type="slidenum">
              <a:rPr lang="en-US" smtClean="0"/>
              <a:t>‹#›</a:t>
            </a:fld>
            <a:endParaRPr lang="en-US"/>
          </a:p>
        </p:txBody>
      </p:sp>
    </p:spTree>
    <p:extLst>
      <p:ext uri="{BB962C8B-B14F-4D97-AF65-F5344CB8AC3E}">
        <p14:creationId xmlns:p14="http://schemas.microsoft.com/office/powerpoint/2010/main" val="107482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E7AF70-799A-44D8-AF37-0C58C5B4A78A}"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7DFE-5479-469B-874A-B348AD04F646}" type="slidenum">
              <a:rPr lang="en-US" smtClean="0"/>
              <a:t>‹#›</a:t>
            </a:fld>
            <a:endParaRPr lang="en-US"/>
          </a:p>
        </p:txBody>
      </p:sp>
    </p:spTree>
    <p:extLst>
      <p:ext uri="{BB962C8B-B14F-4D97-AF65-F5344CB8AC3E}">
        <p14:creationId xmlns:p14="http://schemas.microsoft.com/office/powerpoint/2010/main" val="326967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E7AF70-799A-44D8-AF37-0C58C5B4A78A}"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7DFE-5479-469B-874A-B348AD04F646}" type="slidenum">
              <a:rPr lang="en-US" smtClean="0"/>
              <a:t>‹#›</a:t>
            </a:fld>
            <a:endParaRPr lang="en-US"/>
          </a:p>
        </p:txBody>
      </p:sp>
    </p:spTree>
    <p:extLst>
      <p:ext uri="{BB962C8B-B14F-4D97-AF65-F5344CB8AC3E}">
        <p14:creationId xmlns:p14="http://schemas.microsoft.com/office/powerpoint/2010/main" val="1544569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E7AF70-799A-44D8-AF37-0C58C5B4A78A}"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67DFE-5479-469B-874A-B348AD04F646}" type="slidenum">
              <a:rPr lang="en-US" smtClean="0"/>
              <a:t>‹#›</a:t>
            </a:fld>
            <a:endParaRPr lang="en-US"/>
          </a:p>
        </p:txBody>
      </p:sp>
    </p:spTree>
    <p:extLst>
      <p:ext uri="{BB962C8B-B14F-4D97-AF65-F5344CB8AC3E}">
        <p14:creationId xmlns:p14="http://schemas.microsoft.com/office/powerpoint/2010/main" val="298314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E7AF70-799A-44D8-AF37-0C58C5B4A78A}" type="datetimeFigureOut">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967DFE-5479-469B-874A-B348AD04F646}" type="slidenum">
              <a:rPr lang="en-US" smtClean="0"/>
              <a:t>‹#›</a:t>
            </a:fld>
            <a:endParaRPr lang="en-US"/>
          </a:p>
        </p:txBody>
      </p:sp>
    </p:spTree>
    <p:extLst>
      <p:ext uri="{BB962C8B-B14F-4D97-AF65-F5344CB8AC3E}">
        <p14:creationId xmlns:p14="http://schemas.microsoft.com/office/powerpoint/2010/main" val="94750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E7AF70-799A-44D8-AF37-0C58C5B4A78A}" type="datetimeFigureOut">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967DFE-5479-469B-874A-B348AD04F646}" type="slidenum">
              <a:rPr lang="en-US" smtClean="0"/>
              <a:t>‹#›</a:t>
            </a:fld>
            <a:endParaRPr lang="en-US"/>
          </a:p>
        </p:txBody>
      </p:sp>
    </p:spTree>
    <p:extLst>
      <p:ext uri="{BB962C8B-B14F-4D97-AF65-F5344CB8AC3E}">
        <p14:creationId xmlns:p14="http://schemas.microsoft.com/office/powerpoint/2010/main" val="1461241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7AF70-799A-44D8-AF37-0C58C5B4A78A}" type="datetimeFigureOut">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967DFE-5479-469B-874A-B348AD04F646}" type="slidenum">
              <a:rPr lang="en-US" smtClean="0"/>
              <a:t>‹#›</a:t>
            </a:fld>
            <a:endParaRPr lang="en-US"/>
          </a:p>
        </p:txBody>
      </p:sp>
    </p:spTree>
    <p:extLst>
      <p:ext uri="{BB962C8B-B14F-4D97-AF65-F5344CB8AC3E}">
        <p14:creationId xmlns:p14="http://schemas.microsoft.com/office/powerpoint/2010/main" val="4282803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E7AF70-799A-44D8-AF37-0C58C5B4A78A}"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67DFE-5479-469B-874A-B348AD04F646}" type="slidenum">
              <a:rPr lang="en-US" smtClean="0"/>
              <a:t>‹#›</a:t>
            </a:fld>
            <a:endParaRPr lang="en-US"/>
          </a:p>
        </p:txBody>
      </p:sp>
    </p:spTree>
    <p:extLst>
      <p:ext uri="{BB962C8B-B14F-4D97-AF65-F5344CB8AC3E}">
        <p14:creationId xmlns:p14="http://schemas.microsoft.com/office/powerpoint/2010/main" val="1486988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E7AF70-799A-44D8-AF37-0C58C5B4A78A}"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67DFE-5479-469B-874A-B348AD04F646}" type="slidenum">
              <a:rPr lang="en-US" smtClean="0"/>
              <a:t>‹#›</a:t>
            </a:fld>
            <a:endParaRPr lang="en-US"/>
          </a:p>
        </p:txBody>
      </p:sp>
    </p:spTree>
    <p:extLst>
      <p:ext uri="{BB962C8B-B14F-4D97-AF65-F5344CB8AC3E}">
        <p14:creationId xmlns:p14="http://schemas.microsoft.com/office/powerpoint/2010/main" val="313843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7AF70-799A-44D8-AF37-0C58C5B4A78A}" type="datetimeFigureOut">
              <a:rPr lang="en-US" smtClean="0"/>
              <a:t>10/4/2023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67DFE-5479-469B-874A-B348AD04F646}" type="slidenum">
              <a:rPr lang="en-US" smtClean="0"/>
              <a:t>‹#›</a:t>
            </a:fld>
            <a:endParaRPr lang="en-US"/>
          </a:p>
        </p:txBody>
      </p:sp>
    </p:spTree>
    <p:extLst>
      <p:ext uri="{BB962C8B-B14F-4D97-AF65-F5344CB8AC3E}">
        <p14:creationId xmlns:p14="http://schemas.microsoft.com/office/powerpoint/2010/main" val="12801372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Kizzie.Donaldson-Richard@asurams.edu" TargetMode="External"/><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hyperlink" Target="mailto:Jason.Armstrong@asurams.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1"/>
            <a:ext cx="12191308" cy="6858389"/>
          </a:xfrm>
          <a:prstGeom prst="rect">
            <a:avLst/>
          </a:prstGeom>
        </p:spPr>
      </p:pic>
      <p:sp>
        <p:nvSpPr>
          <p:cNvPr id="2" name="Title 1">
            <a:extLst>
              <a:ext uri="{FF2B5EF4-FFF2-40B4-BE49-F238E27FC236}">
                <a16:creationId xmlns:a16="http://schemas.microsoft.com/office/drawing/2014/main" id="{3EA97922-46CC-4889-84AA-9D030626EF40}"/>
              </a:ext>
            </a:extLst>
          </p:cNvPr>
          <p:cNvSpPr>
            <a:spLocks noGrp="1"/>
          </p:cNvSpPr>
          <p:nvPr>
            <p:ph type="ctrTitle"/>
          </p:nvPr>
        </p:nvSpPr>
        <p:spPr>
          <a:xfrm>
            <a:off x="914400" y="345234"/>
            <a:ext cx="10363200" cy="3083766"/>
          </a:xfrm>
        </p:spPr>
        <p:txBody>
          <a:bodyPr>
            <a:normAutofit/>
          </a:bodyPr>
          <a:lstStyle/>
          <a:p>
            <a:r>
              <a:rPr lang="en-US" altLang="en-US" dirty="0">
                <a:solidFill>
                  <a:schemeClr val="accent1">
                    <a:lumMod val="75000"/>
                  </a:schemeClr>
                </a:solidFill>
              </a:rPr>
              <a:t>Evaluating the Impact of Speed Cameras in School Zones: </a:t>
            </a:r>
            <a:br>
              <a:rPr lang="en-US" altLang="en-US" dirty="0">
                <a:solidFill>
                  <a:schemeClr val="accent1">
                    <a:lumMod val="75000"/>
                  </a:schemeClr>
                </a:solidFill>
              </a:rPr>
            </a:br>
            <a:r>
              <a:rPr lang="en-US" altLang="en-US" dirty="0">
                <a:solidFill>
                  <a:schemeClr val="accent1">
                    <a:lumMod val="75000"/>
                  </a:schemeClr>
                </a:solidFill>
              </a:rPr>
              <a:t>A Case Study in Albany, Georgia</a:t>
            </a:r>
            <a:br>
              <a:rPr lang="en-US" altLang="en-US" dirty="0">
                <a:solidFill>
                  <a:schemeClr val="accent1"/>
                </a:solidFill>
              </a:rPr>
            </a:br>
            <a:endParaRPr lang="en-US" dirty="0"/>
          </a:p>
        </p:txBody>
      </p:sp>
      <p:sp>
        <p:nvSpPr>
          <p:cNvPr id="3" name="Subtitle 2">
            <a:extLst>
              <a:ext uri="{FF2B5EF4-FFF2-40B4-BE49-F238E27FC236}">
                <a16:creationId xmlns:a16="http://schemas.microsoft.com/office/drawing/2014/main" id="{CE2DB937-458D-4EAB-A842-855A8E50DFE5}"/>
              </a:ext>
            </a:extLst>
          </p:cNvPr>
          <p:cNvSpPr>
            <a:spLocks noGrp="1"/>
          </p:cNvSpPr>
          <p:nvPr>
            <p:ph type="subTitle" idx="1"/>
          </p:nvPr>
        </p:nvSpPr>
        <p:spPr>
          <a:xfrm>
            <a:off x="1828800" y="3816220"/>
            <a:ext cx="8534400" cy="1822580"/>
          </a:xfrm>
        </p:spPr>
        <p:txBody>
          <a:bodyPr/>
          <a:lstStyle/>
          <a:p>
            <a:r>
              <a:rPr lang="en-US" altLang="en-US" b="1" dirty="0">
                <a:solidFill>
                  <a:srgbClr val="FFAA2D"/>
                </a:solidFill>
              </a:rPr>
              <a:t>Dr. Kizzie Donaldson-Richard </a:t>
            </a:r>
          </a:p>
          <a:p>
            <a:r>
              <a:rPr lang="en-US" altLang="en-US" b="1" dirty="0">
                <a:solidFill>
                  <a:srgbClr val="FFAA2D"/>
                </a:solidFill>
              </a:rPr>
              <a:t>&amp;</a:t>
            </a:r>
          </a:p>
          <a:p>
            <a:r>
              <a:rPr lang="en-US" altLang="en-US" b="1" dirty="0">
                <a:solidFill>
                  <a:srgbClr val="FFAA2D"/>
                </a:solidFill>
              </a:rPr>
              <a:t>Dr. Jason Armstrong</a:t>
            </a:r>
          </a:p>
        </p:txBody>
      </p:sp>
    </p:spTree>
    <p:extLst>
      <p:ext uri="{BB962C8B-B14F-4D97-AF65-F5344CB8AC3E}">
        <p14:creationId xmlns:p14="http://schemas.microsoft.com/office/powerpoint/2010/main" val="1109235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6511636" y="6347100"/>
            <a:ext cx="5385839" cy="369332"/>
          </a:xfrm>
          <a:prstGeom prst="rect">
            <a:avLst/>
          </a:prstGeom>
          <a:noFill/>
        </p:spPr>
        <p:txBody>
          <a:bodyPr wrap="square" rtlCol="0">
            <a:spAutoFit/>
          </a:bodyPr>
          <a:lstStyle/>
          <a:p>
            <a:r>
              <a:rPr lang="en-US" dirty="0">
                <a:solidFill>
                  <a:schemeClr val="bg1"/>
                </a:solidFill>
                <a:latin typeface="Trajan Pro" pitchFamily="18" charset="0"/>
              </a:rPr>
              <a:t>College of Business, Education,  &amp; Professional Studies</a:t>
            </a:r>
          </a:p>
        </p:txBody>
      </p:sp>
      <p:sp>
        <p:nvSpPr>
          <p:cNvPr id="3" name="Title 2">
            <a:extLst>
              <a:ext uri="{FF2B5EF4-FFF2-40B4-BE49-F238E27FC236}">
                <a16:creationId xmlns:a16="http://schemas.microsoft.com/office/drawing/2014/main" id="{48927F6E-FE01-4598-A2F2-12308867330B}"/>
              </a:ext>
            </a:extLst>
          </p:cNvPr>
          <p:cNvSpPr>
            <a:spLocks noGrp="1"/>
          </p:cNvSpPr>
          <p:nvPr>
            <p:ph type="title"/>
          </p:nvPr>
        </p:nvSpPr>
        <p:spPr/>
        <p:txBody>
          <a:bodyPr>
            <a:normAutofit fontScale="90000"/>
          </a:bodyPr>
          <a:lstStyle/>
          <a:p>
            <a:r>
              <a:rPr lang="en-US" dirty="0"/>
              <a:t>Data</a:t>
            </a:r>
            <a:br>
              <a:rPr lang="en-US" dirty="0"/>
            </a:br>
            <a:endParaRPr lang="en-US" dirty="0"/>
          </a:p>
        </p:txBody>
      </p:sp>
      <p:sp>
        <p:nvSpPr>
          <p:cNvPr id="5" name="Content Placeholder 4">
            <a:extLst>
              <a:ext uri="{FF2B5EF4-FFF2-40B4-BE49-F238E27FC236}">
                <a16:creationId xmlns:a16="http://schemas.microsoft.com/office/drawing/2014/main" id="{878F9325-0B71-45D6-B2B3-0CF934AE7770}"/>
              </a:ext>
            </a:extLst>
          </p:cNvPr>
          <p:cNvSpPr>
            <a:spLocks noGrp="1"/>
          </p:cNvSpPr>
          <p:nvPr>
            <p:ph idx="1"/>
          </p:nvPr>
        </p:nvSpPr>
        <p:spPr/>
        <p:txBody>
          <a:bodyPr>
            <a:normAutofit/>
          </a:bodyPr>
          <a:lstStyle/>
          <a:p>
            <a:r>
              <a:rPr lang="en-US" dirty="0"/>
              <a:t>Open-source reporting from the local media</a:t>
            </a:r>
          </a:p>
          <a:p>
            <a:r>
              <a:rPr lang="en-US" dirty="0"/>
              <a:t>From August 2021 through March 31, 2023, the cameras have generated a total of $4,791,551.30 in citations.</a:t>
            </a:r>
          </a:p>
          <a:p>
            <a:r>
              <a:rPr lang="en-US" dirty="0"/>
              <a:t>All 17 speed zone cameras have issued over 118,000 citations combined (began with just 4). </a:t>
            </a:r>
          </a:p>
          <a:p>
            <a:r>
              <a:rPr lang="en-US" dirty="0"/>
              <a:t>35% of that revenue goes to the company, and 65% goes to the City of Albany.</a:t>
            </a:r>
          </a:p>
        </p:txBody>
      </p:sp>
    </p:spTree>
    <p:extLst>
      <p:ext uri="{BB962C8B-B14F-4D97-AF65-F5344CB8AC3E}">
        <p14:creationId xmlns:p14="http://schemas.microsoft.com/office/powerpoint/2010/main" val="371683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6511636" y="6347100"/>
            <a:ext cx="5385839" cy="369332"/>
          </a:xfrm>
          <a:prstGeom prst="rect">
            <a:avLst/>
          </a:prstGeom>
          <a:noFill/>
        </p:spPr>
        <p:txBody>
          <a:bodyPr wrap="square" rtlCol="0">
            <a:spAutoFit/>
          </a:bodyPr>
          <a:lstStyle/>
          <a:p>
            <a:r>
              <a:rPr lang="en-US" dirty="0">
                <a:solidFill>
                  <a:schemeClr val="bg1"/>
                </a:solidFill>
                <a:latin typeface="Trajan Pro" pitchFamily="18" charset="0"/>
              </a:rPr>
              <a:t>College of Business, Education,  &amp; Professional Studies</a:t>
            </a:r>
          </a:p>
        </p:txBody>
      </p:sp>
      <p:sp>
        <p:nvSpPr>
          <p:cNvPr id="3" name="Title 2">
            <a:extLst>
              <a:ext uri="{FF2B5EF4-FFF2-40B4-BE49-F238E27FC236}">
                <a16:creationId xmlns:a16="http://schemas.microsoft.com/office/drawing/2014/main" id="{48927F6E-FE01-4598-A2F2-12308867330B}"/>
              </a:ext>
            </a:extLst>
          </p:cNvPr>
          <p:cNvSpPr>
            <a:spLocks noGrp="1"/>
          </p:cNvSpPr>
          <p:nvPr>
            <p:ph type="title"/>
          </p:nvPr>
        </p:nvSpPr>
        <p:spPr/>
        <p:txBody>
          <a:bodyPr>
            <a:normAutofit fontScale="90000"/>
          </a:bodyPr>
          <a:lstStyle/>
          <a:p>
            <a:r>
              <a:rPr lang="en-US" dirty="0"/>
              <a:t>Issues</a:t>
            </a:r>
            <a:br>
              <a:rPr lang="en-US" dirty="0"/>
            </a:br>
            <a:endParaRPr lang="en-US" dirty="0"/>
          </a:p>
        </p:txBody>
      </p:sp>
      <p:sp>
        <p:nvSpPr>
          <p:cNvPr id="5" name="Content Placeholder 4">
            <a:extLst>
              <a:ext uri="{FF2B5EF4-FFF2-40B4-BE49-F238E27FC236}">
                <a16:creationId xmlns:a16="http://schemas.microsoft.com/office/drawing/2014/main" id="{878F9325-0B71-45D6-B2B3-0CF934AE7770}"/>
              </a:ext>
            </a:extLst>
          </p:cNvPr>
          <p:cNvSpPr>
            <a:spLocks noGrp="1"/>
          </p:cNvSpPr>
          <p:nvPr>
            <p:ph idx="1"/>
          </p:nvPr>
        </p:nvSpPr>
        <p:spPr/>
        <p:txBody>
          <a:bodyPr>
            <a:normAutofit/>
          </a:bodyPr>
          <a:lstStyle/>
          <a:p>
            <a:r>
              <a:rPr lang="en-US" dirty="0"/>
              <a:t>Times are staggered depending school type</a:t>
            </a:r>
          </a:p>
          <a:p>
            <a:r>
              <a:rPr lang="en-US" dirty="0"/>
              <a:t>Some have flashing lights and some do not</a:t>
            </a:r>
          </a:p>
          <a:p>
            <a:r>
              <a:rPr lang="en-US" dirty="0"/>
              <a:t>Lack of knowledge of the state law</a:t>
            </a:r>
          </a:p>
        </p:txBody>
      </p:sp>
    </p:spTree>
    <p:extLst>
      <p:ext uri="{BB962C8B-B14F-4D97-AF65-F5344CB8AC3E}">
        <p14:creationId xmlns:p14="http://schemas.microsoft.com/office/powerpoint/2010/main" val="3089329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6511636" y="6347100"/>
            <a:ext cx="5385839" cy="369332"/>
          </a:xfrm>
          <a:prstGeom prst="rect">
            <a:avLst/>
          </a:prstGeom>
          <a:noFill/>
        </p:spPr>
        <p:txBody>
          <a:bodyPr wrap="square" rtlCol="0">
            <a:spAutoFit/>
          </a:bodyPr>
          <a:lstStyle/>
          <a:p>
            <a:r>
              <a:rPr lang="en-US" dirty="0">
                <a:solidFill>
                  <a:schemeClr val="bg1"/>
                </a:solidFill>
                <a:latin typeface="Trajan Pro" pitchFamily="18" charset="0"/>
              </a:rPr>
              <a:t>College of Business, Education,  &amp; Professional Studies</a:t>
            </a:r>
          </a:p>
        </p:txBody>
      </p:sp>
      <p:sp>
        <p:nvSpPr>
          <p:cNvPr id="3" name="Title 2">
            <a:extLst>
              <a:ext uri="{FF2B5EF4-FFF2-40B4-BE49-F238E27FC236}">
                <a16:creationId xmlns:a16="http://schemas.microsoft.com/office/drawing/2014/main" id="{48927F6E-FE01-4598-A2F2-12308867330B}"/>
              </a:ext>
            </a:extLst>
          </p:cNvPr>
          <p:cNvSpPr>
            <a:spLocks noGrp="1"/>
          </p:cNvSpPr>
          <p:nvPr>
            <p:ph type="title"/>
          </p:nvPr>
        </p:nvSpPr>
        <p:spPr/>
        <p:txBody>
          <a:bodyPr>
            <a:normAutofit fontScale="90000"/>
          </a:bodyPr>
          <a:lstStyle/>
          <a:p>
            <a:r>
              <a:rPr lang="en-US" dirty="0"/>
              <a:t>Statement from Albany P.D.</a:t>
            </a:r>
            <a:br>
              <a:rPr lang="en-US" dirty="0"/>
            </a:br>
            <a:endParaRPr lang="en-US" dirty="0"/>
          </a:p>
        </p:txBody>
      </p:sp>
      <p:sp>
        <p:nvSpPr>
          <p:cNvPr id="5" name="Content Placeholder 4">
            <a:extLst>
              <a:ext uri="{FF2B5EF4-FFF2-40B4-BE49-F238E27FC236}">
                <a16:creationId xmlns:a16="http://schemas.microsoft.com/office/drawing/2014/main" id="{878F9325-0B71-45D6-B2B3-0CF934AE7770}"/>
              </a:ext>
            </a:extLst>
          </p:cNvPr>
          <p:cNvSpPr>
            <a:spLocks noGrp="1"/>
          </p:cNvSpPr>
          <p:nvPr>
            <p:ph idx="1"/>
          </p:nvPr>
        </p:nvSpPr>
        <p:spPr/>
        <p:txBody>
          <a:bodyPr>
            <a:normAutofit fontScale="92500" lnSpcReduction="20000"/>
          </a:bodyPr>
          <a:lstStyle/>
          <a:p>
            <a:r>
              <a:rPr lang="en-US" dirty="0"/>
              <a:t>Over the past ten years, there has been a nationwide spike in pedestrian fatalities due to a combination of speeding and distracted driving. Communities are turning to automated enforcement as a means of encouraging to follow speed limits and pay attention.  Automated Enforcement is endorsed as a safety tool by the Governor’s Highway Safety Association, AAA, Advocates for Highway and Auto Safety, the Insurance Institute for Highway Safety, and the National Safety Council. Slower driving saves lives.  A person is about 70% more likely to be killed if they are struck by a vehicle traveling 30mph versus 25 mph.  There is a 93% chance of survival if a pedestrian is struck at 20mph. </a:t>
            </a:r>
          </a:p>
        </p:txBody>
      </p:sp>
    </p:spTree>
    <p:extLst>
      <p:ext uri="{BB962C8B-B14F-4D97-AF65-F5344CB8AC3E}">
        <p14:creationId xmlns:p14="http://schemas.microsoft.com/office/powerpoint/2010/main" val="211108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6511636" y="6347100"/>
            <a:ext cx="5385839" cy="369332"/>
          </a:xfrm>
          <a:prstGeom prst="rect">
            <a:avLst/>
          </a:prstGeom>
          <a:noFill/>
        </p:spPr>
        <p:txBody>
          <a:bodyPr wrap="square" rtlCol="0">
            <a:spAutoFit/>
          </a:bodyPr>
          <a:lstStyle/>
          <a:p>
            <a:r>
              <a:rPr lang="en-US" dirty="0">
                <a:solidFill>
                  <a:schemeClr val="bg1"/>
                </a:solidFill>
                <a:latin typeface="Trajan Pro" pitchFamily="18" charset="0"/>
              </a:rPr>
              <a:t>College of Business, Education,  &amp; Professional Studies</a:t>
            </a:r>
          </a:p>
        </p:txBody>
      </p:sp>
      <p:sp>
        <p:nvSpPr>
          <p:cNvPr id="3" name="Title 2">
            <a:extLst>
              <a:ext uri="{FF2B5EF4-FFF2-40B4-BE49-F238E27FC236}">
                <a16:creationId xmlns:a16="http://schemas.microsoft.com/office/drawing/2014/main" id="{48927F6E-FE01-4598-A2F2-12308867330B}"/>
              </a:ext>
            </a:extLst>
          </p:cNvPr>
          <p:cNvSpPr>
            <a:spLocks noGrp="1"/>
          </p:cNvSpPr>
          <p:nvPr>
            <p:ph type="title"/>
          </p:nvPr>
        </p:nvSpPr>
        <p:spPr/>
        <p:txBody>
          <a:bodyPr>
            <a:normAutofit/>
          </a:bodyPr>
          <a:lstStyle/>
          <a:p>
            <a:r>
              <a:rPr lang="en-US" dirty="0"/>
              <a:t>Quantitative analysis</a:t>
            </a:r>
          </a:p>
        </p:txBody>
      </p:sp>
      <p:sp>
        <p:nvSpPr>
          <p:cNvPr id="5" name="Content Placeholder 4">
            <a:extLst>
              <a:ext uri="{FF2B5EF4-FFF2-40B4-BE49-F238E27FC236}">
                <a16:creationId xmlns:a16="http://schemas.microsoft.com/office/drawing/2014/main" id="{878F9325-0B71-45D6-B2B3-0CF934AE7770}"/>
              </a:ext>
            </a:extLst>
          </p:cNvPr>
          <p:cNvSpPr>
            <a:spLocks noGrp="1"/>
          </p:cNvSpPr>
          <p:nvPr>
            <p:ph idx="1"/>
          </p:nvPr>
        </p:nvSpPr>
        <p:spPr/>
        <p:txBody>
          <a:bodyPr>
            <a:normAutofit/>
          </a:bodyPr>
          <a:lstStyle/>
          <a:p>
            <a:r>
              <a:rPr lang="en-US" dirty="0"/>
              <a:t>Effectiveness?</a:t>
            </a:r>
          </a:p>
          <a:p>
            <a:pPr lvl="1"/>
            <a:r>
              <a:rPr lang="en-US" dirty="0"/>
              <a:t>How do we define that?</a:t>
            </a:r>
          </a:p>
          <a:p>
            <a:r>
              <a:rPr lang="en-US" dirty="0"/>
              <a:t>Look at the number of traffic crashes and fatalities in the selected school zones before and after the implementation of speed zone cameras.</a:t>
            </a:r>
          </a:p>
          <a:p>
            <a:r>
              <a:rPr lang="en-US" dirty="0"/>
              <a:t>Community survey</a:t>
            </a:r>
          </a:p>
        </p:txBody>
      </p:sp>
    </p:spTree>
    <p:extLst>
      <p:ext uri="{BB962C8B-B14F-4D97-AF65-F5344CB8AC3E}">
        <p14:creationId xmlns:p14="http://schemas.microsoft.com/office/powerpoint/2010/main" val="302588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6511636" y="6347100"/>
            <a:ext cx="5385839" cy="369332"/>
          </a:xfrm>
          <a:prstGeom prst="rect">
            <a:avLst/>
          </a:prstGeom>
          <a:noFill/>
        </p:spPr>
        <p:txBody>
          <a:bodyPr wrap="square" rtlCol="0">
            <a:spAutoFit/>
          </a:bodyPr>
          <a:lstStyle/>
          <a:p>
            <a:r>
              <a:rPr lang="en-US" dirty="0">
                <a:solidFill>
                  <a:schemeClr val="bg1"/>
                </a:solidFill>
                <a:latin typeface="Trajan Pro" pitchFamily="18" charset="0"/>
              </a:rPr>
              <a:t>College of Business, Education,  &amp; Professional Studies</a:t>
            </a:r>
          </a:p>
        </p:txBody>
      </p:sp>
      <p:sp>
        <p:nvSpPr>
          <p:cNvPr id="3" name="Title 2">
            <a:extLst>
              <a:ext uri="{FF2B5EF4-FFF2-40B4-BE49-F238E27FC236}">
                <a16:creationId xmlns:a16="http://schemas.microsoft.com/office/drawing/2014/main" id="{48927F6E-FE01-4598-A2F2-12308867330B}"/>
              </a:ext>
            </a:extLst>
          </p:cNvPr>
          <p:cNvSpPr>
            <a:spLocks noGrp="1"/>
          </p:cNvSpPr>
          <p:nvPr>
            <p:ph type="title"/>
          </p:nvPr>
        </p:nvSpPr>
        <p:spPr/>
        <p:txBody>
          <a:bodyPr>
            <a:normAutofit/>
          </a:bodyPr>
          <a:lstStyle/>
          <a:p>
            <a:r>
              <a:rPr lang="en-US" dirty="0"/>
              <a:t>Qualitative analysis</a:t>
            </a:r>
          </a:p>
        </p:txBody>
      </p:sp>
      <p:sp>
        <p:nvSpPr>
          <p:cNvPr id="5" name="Content Placeholder 4">
            <a:extLst>
              <a:ext uri="{FF2B5EF4-FFF2-40B4-BE49-F238E27FC236}">
                <a16:creationId xmlns:a16="http://schemas.microsoft.com/office/drawing/2014/main" id="{878F9325-0B71-45D6-B2B3-0CF934AE7770}"/>
              </a:ext>
            </a:extLst>
          </p:cNvPr>
          <p:cNvSpPr>
            <a:spLocks noGrp="1"/>
          </p:cNvSpPr>
          <p:nvPr>
            <p:ph idx="1"/>
          </p:nvPr>
        </p:nvSpPr>
        <p:spPr/>
        <p:txBody>
          <a:bodyPr>
            <a:normAutofit/>
          </a:bodyPr>
          <a:lstStyle/>
          <a:p>
            <a:r>
              <a:rPr lang="en-US" dirty="0"/>
              <a:t>Perceptions of the community</a:t>
            </a:r>
          </a:p>
          <a:p>
            <a:pPr lvl="1"/>
            <a:r>
              <a:rPr lang="en-US" dirty="0"/>
              <a:t>Citizens</a:t>
            </a:r>
          </a:p>
          <a:p>
            <a:pPr lvl="1"/>
            <a:r>
              <a:rPr lang="en-US" dirty="0"/>
              <a:t>Police</a:t>
            </a:r>
          </a:p>
          <a:p>
            <a:r>
              <a:rPr lang="en-US" dirty="0"/>
              <a:t>Survey and/or interviews</a:t>
            </a:r>
          </a:p>
          <a:p>
            <a:r>
              <a:rPr lang="en-US" dirty="0"/>
              <a:t>Focus groups</a:t>
            </a:r>
          </a:p>
        </p:txBody>
      </p:sp>
    </p:spTree>
    <p:extLst>
      <p:ext uri="{BB962C8B-B14F-4D97-AF65-F5344CB8AC3E}">
        <p14:creationId xmlns:p14="http://schemas.microsoft.com/office/powerpoint/2010/main" val="1638137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6511636" y="6347100"/>
            <a:ext cx="5385839" cy="369332"/>
          </a:xfrm>
          <a:prstGeom prst="rect">
            <a:avLst/>
          </a:prstGeom>
          <a:noFill/>
        </p:spPr>
        <p:txBody>
          <a:bodyPr wrap="square" rtlCol="0">
            <a:spAutoFit/>
          </a:bodyPr>
          <a:lstStyle/>
          <a:p>
            <a:r>
              <a:rPr lang="en-US" dirty="0">
                <a:solidFill>
                  <a:schemeClr val="bg1"/>
                </a:solidFill>
                <a:latin typeface="Trajan Pro" pitchFamily="18" charset="0"/>
              </a:rPr>
              <a:t>College of Business, Education,  &amp; Professional Studies</a:t>
            </a:r>
          </a:p>
        </p:txBody>
      </p:sp>
      <p:sp>
        <p:nvSpPr>
          <p:cNvPr id="3" name="Title 2">
            <a:extLst>
              <a:ext uri="{FF2B5EF4-FFF2-40B4-BE49-F238E27FC236}">
                <a16:creationId xmlns:a16="http://schemas.microsoft.com/office/drawing/2014/main" id="{48927F6E-FE01-4598-A2F2-12308867330B}"/>
              </a:ext>
            </a:extLst>
          </p:cNvPr>
          <p:cNvSpPr>
            <a:spLocks noGrp="1"/>
          </p:cNvSpPr>
          <p:nvPr>
            <p:ph type="title"/>
          </p:nvPr>
        </p:nvSpPr>
        <p:spPr/>
        <p:txBody>
          <a:bodyPr>
            <a:normAutofit/>
          </a:bodyPr>
          <a:lstStyle/>
          <a:p>
            <a:r>
              <a:rPr lang="en-US" dirty="0"/>
              <a:t>Questions &amp; Recommendations</a:t>
            </a:r>
          </a:p>
        </p:txBody>
      </p:sp>
      <p:sp>
        <p:nvSpPr>
          <p:cNvPr id="5" name="Content Placeholder 4">
            <a:extLst>
              <a:ext uri="{FF2B5EF4-FFF2-40B4-BE49-F238E27FC236}">
                <a16:creationId xmlns:a16="http://schemas.microsoft.com/office/drawing/2014/main" id="{878F9325-0B71-45D6-B2B3-0CF934AE7770}"/>
              </a:ext>
            </a:extLst>
          </p:cNvPr>
          <p:cNvSpPr>
            <a:spLocks noGrp="1"/>
          </p:cNvSpPr>
          <p:nvPr>
            <p:ph sz="half" idx="1"/>
          </p:nvPr>
        </p:nvSpPr>
        <p:spPr>
          <a:xfrm>
            <a:off x="609600" y="1600204"/>
            <a:ext cx="10972800" cy="1674842"/>
          </a:xfrm>
        </p:spPr>
        <p:txBody>
          <a:bodyPr>
            <a:normAutofit fontScale="92500" lnSpcReduction="20000"/>
          </a:bodyPr>
          <a:lstStyle/>
          <a:p>
            <a:pPr marL="0" indent="0">
              <a:buNone/>
            </a:pPr>
            <a:r>
              <a:rPr lang="en-US" dirty="0"/>
              <a:t>Dr. Kizzie Donaldson-Richard</a:t>
            </a:r>
          </a:p>
          <a:p>
            <a:pPr marL="0" indent="0">
              <a:buNone/>
            </a:pPr>
            <a:r>
              <a:rPr lang="en-US" dirty="0"/>
              <a:t>Criminal Justice Undergraduate Program Coordinator</a:t>
            </a:r>
          </a:p>
          <a:p>
            <a:pPr marL="0" indent="0">
              <a:buNone/>
            </a:pPr>
            <a:r>
              <a:rPr lang="en-US" dirty="0"/>
              <a:t>Assistant Professor of Criminal Justice</a:t>
            </a:r>
          </a:p>
          <a:p>
            <a:pPr marL="0" indent="0">
              <a:buNone/>
            </a:pPr>
            <a:r>
              <a:rPr lang="en-US" dirty="0">
                <a:hlinkClick r:id="rId3"/>
              </a:rPr>
              <a:t>Kizzie.Donaldson-Richard@asurams.edu</a:t>
            </a:r>
            <a:endParaRPr lang="en-US" dirty="0"/>
          </a:p>
          <a:p>
            <a:pPr marL="0" indent="0">
              <a:buNone/>
            </a:pPr>
            <a:endParaRPr lang="en-US" dirty="0"/>
          </a:p>
        </p:txBody>
      </p:sp>
      <p:sp>
        <p:nvSpPr>
          <p:cNvPr id="6" name="Content Placeholder 5">
            <a:extLst>
              <a:ext uri="{FF2B5EF4-FFF2-40B4-BE49-F238E27FC236}">
                <a16:creationId xmlns:a16="http://schemas.microsoft.com/office/drawing/2014/main" id="{F61BFEF2-6878-4B7E-A137-9948630B05C2}"/>
              </a:ext>
            </a:extLst>
          </p:cNvPr>
          <p:cNvSpPr>
            <a:spLocks noGrp="1"/>
          </p:cNvSpPr>
          <p:nvPr>
            <p:ph sz="half" idx="2"/>
          </p:nvPr>
        </p:nvSpPr>
        <p:spPr>
          <a:xfrm>
            <a:off x="609600" y="3582955"/>
            <a:ext cx="10972800" cy="2295331"/>
          </a:xfrm>
        </p:spPr>
        <p:txBody>
          <a:bodyPr>
            <a:normAutofit fontScale="92500" lnSpcReduction="20000"/>
          </a:bodyPr>
          <a:lstStyle/>
          <a:p>
            <a:pPr marL="0" indent="0">
              <a:buNone/>
            </a:pPr>
            <a:r>
              <a:rPr lang="en-US" dirty="0"/>
              <a:t>Dr. Jason Armstrong</a:t>
            </a:r>
          </a:p>
          <a:p>
            <a:pPr marL="0" indent="0">
              <a:buNone/>
            </a:pPr>
            <a:r>
              <a:rPr lang="en-US" dirty="0"/>
              <a:t>Associate Provost &amp; Associate VP of Academic Affairs (interim)</a:t>
            </a:r>
          </a:p>
          <a:p>
            <a:pPr marL="0" indent="0">
              <a:buNone/>
            </a:pPr>
            <a:r>
              <a:rPr lang="en-US" dirty="0"/>
              <a:t>Associate Professor of Criminal Justice</a:t>
            </a:r>
          </a:p>
          <a:p>
            <a:pPr marL="0" indent="0">
              <a:buNone/>
            </a:pPr>
            <a:r>
              <a:rPr lang="en-US" dirty="0">
                <a:hlinkClick r:id="rId4"/>
              </a:rPr>
              <a:t>Jason.Armstrong@asurams.edu</a:t>
            </a:r>
            <a:endParaRPr lang="en-US" dirty="0"/>
          </a:p>
        </p:txBody>
      </p:sp>
    </p:spTree>
    <p:extLst>
      <p:ext uri="{BB962C8B-B14F-4D97-AF65-F5344CB8AC3E}">
        <p14:creationId xmlns:p14="http://schemas.microsoft.com/office/powerpoint/2010/main" val="3042329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6539345" y="6347100"/>
            <a:ext cx="5358130" cy="369332"/>
          </a:xfrm>
          <a:prstGeom prst="rect">
            <a:avLst/>
          </a:prstGeom>
          <a:noFill/>
        </p:spPr>
        <p:txBody>
          <a:bodyPr wrap="square" rtlCol="0">
            <a:spAutoFit/>
          </a:bodyPr>
          <a:lstStyle/>
          <a:p>
            <a:r>
              <a:rPr lang="en-US" dirty="0">
                <a:solidFill>
                  <a:schemeClr val="bg1"/>
                </a:solidFill>
                <a:latin typeface="Trajan Pro" pitchFamily="18" charset="0"/>
              </a:rPr>
              <a:t>College of Business, Education,  &amp; Professional Studies</a:t>
            </a:r>
          </a:p>
        </p:txBody>
      </p:sp>
      <p:sp>
        <p:nvSpPr>
          <p:cNvPr id="3" name="Title 2">
            <a:extLst>
              <a:ext uri="{FF2B5EF4-FFF2-40B4-BE49-F238E27FC236}">
                <a16:creationId xmlns:a16="http://schemas.microsoft.com/office/drawing/2014/main" id="{B819E00E-6DD7-42BB-8039-4F952F7C1CDD}"/>
              </a:ext>
            </a:extLst>
          </p:cNvPr>
          <p:cNvSpPr>
            <a:spLocks noGrp="1"/>
          </p:cNvSpPr>
          <p:nvPr>
            <p:ph type="title"/>
          </p:nvPr>
        </p:nvSpPr>
        <p:spPr/>
        <p:txBody>
          <a:bodyPr/>
          <a:lstStyle/>
          <a:p>
            <a:r>
              <a:rPr lang="en-US" altLang="en-US" dirty="0"/>
              <a:t>Introduction</a:t>
            </a:r>
            <a:endParaRPr lang="en-US" dirty="0"/>
          </a:p>
        </p:txBody>
      </p:sp>
      <p:sp>
        <p:nvSpPr>
          <p:cNvPr id="5" name="Content Placeholder 4">
            <a:extLst>
              <a:ext uri="{FF2B5EF4-FFF2-40B4-BE49-F238E27FC236}">
                <a16:creationId xmlns:a16="http://schemas.microsoft.com/office/drawing/2014/main" id="{8E50A382-796D-4CA6-860F-94AEE51E551F}"/>
              </a:ext>
            </a:extLst>
          </p:cNvPr>
          <p:cNvSpPr>
            <a:spLocks noGrp="1"/>
          </p:cNvSpPr>
          <p:nvPr>
            <p:ph idx="1"/>
          </p:nvPr>
        </p:nvSpPr>
        <p:spPr>
          <a:xfrm>
            <a:off x="609600" y="1600203"/>
            <a:ext cx="10972800" cy="2785185"/>
          </a:xfrm>
        </p:spPr>
        <p:txBody>
          <a:bodyPr>
            <a:normAutofit fontScale="92500" lnSpcReduction="20000"/>
          </a:bodyPr>
          <a:lstStyle/>
          <a:p>
            <a:pPr marL="0" indent="0">
              <a:buNone/>
            </a:pPr>
            <a:r>
              <a:rPr lang="en-US" altLang="en-US" dirty="0">
                <a:latin typeface="Calibri" panose="020F0502020204030204" pitchFamily="34" charset="0"/>
                <a:ea typeface="Calibri" panose="020F0502020204030204" pitchFamily="34" charset="0"/>
                <a:cs typeface="Times New Roman" panose="02020603050405020304" pitchFamily="18" charset="0"/>
              </a:rPr>
              <a:t>In the face of a persistent shortage of law enforcement officers, intensified by the post-pandemic era, the demand for comprehensive police services remains unabated. To address this deficit, police and municipal leaders have increasingly turned to technology, such as speed zone cameras, to supplement law enforcement efforts. Unlike human officers, electronic devices are not subject to breaks, illness, vacations, or career changes, and can operate continuously.</a:t>
            </a:r>
          </a:p>
          <a:p>
            <a:pPr marL="0" indent="0">
              <a:buNone/>
            </a:pPr>
            <a:endParaRPr lang="en-US" dirty="0"/>
          </a:p>
        </p:txBody>
      </p:sp>
      <p:pic>
        <p:nvPicPr>
          <p:cNvPr id="6" name="Picture 1037" descr="Shortage of Police Cars Making City Less Safe - Dallas Express">
            <a:extLst>
              <a:ext uri="{FF2B5EF4-FFF2-40B4-BE49-F238E27FC236}">
                <a16:creationId xmlns:a16="http://schemas.microsoft.com/office/drawing/2014/main" id="{0C1367A9-0CD3-42F0-B337-2FDF6406F6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8686" y="4443923"/>
            <a:ext cx="323691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5" descr="Meridian Twp. police cut hours for neighbor due to staff shortages">
            <a:extLst>
              <a:ext uri="{FF2B5EF4-FFF2-40B4-BE49-F238E27FC236}">
                <a16:creationId xmlns:a16="http://schemas.microsoft.com/office/drawing/2014/main" id="{2FF311E8-54EF-42EA-BBA9-421D052F12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862" y="4453448"/>
            <a:ext cx="3618754"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419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6580909" y="6347100"/>
            <a:ext cx="5316566" cy="369332"/>
          </a:xfrm>
          <a:prstGeom prst="rect">
            <a:avLst/>
          </a:prstGeom>
          <a:noFill/>
        </p:spPr>
        <p:txBody>
          <a:bodyPr wrap="square" rtlCol="0">
            <a:spAutoFit/>
          </a:bodyPr>
          <a:lstStyle/>
          <a:p>
            <a:r>
              <a:rPr lang="en-US" dirty="0">
                <a:solidFill>
                  <a:schemeClr val="bg1"/>
                </a:solidFill>
                <a:latin typeface="Trajan Pro" pitchFamily="18" charset="0"/>
              </a:rPr>
              <a:t>College of Business, Education,  &amp; Professional Studies</a:t>
            </a:r>
          </a:p>
        </p:txBody>
      </p:sp>
      <p:sp>
        <p:nvSpPr>
          <p:cNvPr id="6" name="Title 5">
            <a:extLst>
              <a:ext uri="{FF2B5EF4-FFF2-40B4-BE49-F238E27FC236}">
                <a16:creationId xmlns:a16="http://schemas.microsoft.com/office/drawing/2014/main" id="{F0E863AA-4AA5-4436-BD08-B5C1ABCFD0BD}"/>
              </a:ext>
            </a:extLst>
          </p:cNvPr>
          <p:cNvSpPr>
            <a:spLocks noGrp="1"/>
          </p:cNvSpPr>
          <p:nvPr>
            <p:ph type="title"/>
          </p:nvPr>
        </p:nvSpPr>
        <p:spPr/>
        <p:txBody>
          <a:bodyPr/>
          <a:lstStyle/>
          <a:p>
            <a:r>
              <a:rPr lang="en-US" altLang="en-US" u="sng" dirty="0"/>
              <a:t>O.C.G.A.</a:t>
            </a:r>
            <a:r>
              <a:rPr lang="en-US" altLang="en-US" b="1" dirty="0">
                <a:latin typeface="Fira Sans" panose="020F0502020204030204" pitchFamily="34" charset="0"/>
              </a:rPr>
              <a:t> §</a:t>
            </a:r>
            <a:r>
              <a:rPr lang="en-US" altLang="en-US" u="sng" dirty="0"/>
              <a:t>40-14-8</a:t>
            </a:r>
            <a:endParaRPr lang="en-US" dirty="0"/>
          </a:p>
        </p:txBody>
      </p:sp>
      <p:sp>
        <p:nvSpPr>
          <p:cNvPr id="7" name="Content Placeholder 6">
            <a:extLst>
              <a:ext uri="{FF2B5EF4-FFF2-40B4-BE49-F238E27FC236}">
                <a16:creationId xmlns:a16="http://schemas.microsoft.com/office/drawing/2014/main" id="{20ED78B3-83B6-4429-AECF-52F71467487B}"/>
              </a:ext>
            </a:extLst>
          </p:cNvPr>
          <p:cNvSpPr>
            <a:spLocks noGrp="1"/>
          </p:cNvSpPr>
          <p:nvPr>
            <p:ph sz="half" idx="1"/>
          </p:nvPr>
        </p:nvSpPr>
        <p:spPr>
          <a:xfrm>
            <a:off x="812800" y="1600203"/>
            <a:ext cx="5121469" cy="4525963"/>
          </a:xfrm>
        </p:spPr>
        <p:txBody>
          <a:bodyPr>
            <a:normAutofit fontScale="77500" lnSpcReduction="20000"/>
          </a:bodyPr>
          <a:lstStyle/>
          <a:p>
            <a:pPr>
              <a:lnSpc>
                <a:spcPct val="107000"/>
              </a:lnSpc>
              <a:spcBef>
                <a:spcPts val="0"/>
              </a:spcBef>
              <a:spcAft>
                <a:spcPts val="800"/>
              </a:spcAft>
              <a:buFont typeface="Wingdings" panose="05000000000000000000" pitchFamily="2" charset="2"/>
              <a:buChar char=""/>
              <a:tabLst>
                <a:tab pos="457200" algn="l"/>
              </a:tabLst>
              <a:defRPr/>
            </a:pPr>
            <a:r>
              <a:rPr lang="en-US" dirty="0">
                <a:latin typeface="Calibri" panose="020F0502020204030204" pitchFamily="34" charset="0"/>
                <a:ea typeface="Calibri" panose="020F0502020204030204" pitchFamily="34" charset="0"/>
                <a:cs typeface="Times New Roman" panose="02020603050405020304" pitchFamily="18" charset="0"/>
              </a:rPr>
              <a:t>Authorizes municipalities to use speed detection cameras to enforce 40-14-8</a:t>
            </a:r>
          </a:p>
          <a:p>
            <a:pPr>
              <a:buFont typeface="Wingdings" panose="05000000000000000000" pitchFamily="2" charset="2"/>
              <a:buChar char="Ø"/>
              <a:defRPr/>
            </a:pPr>
            <a:r>
              <a:rPr lang="en-US" dirty="0">
                <a:latin typeface="Calibri" panose="020F0502020204030204" pitchFamily="34" charset="0"/>
                <a:ea typeface="Calibri" panose="020F0502020204030204" pitchFamily="34" charset="0"/>
                <a:cs typeface="Calibri" panose="020F0502020204030204" pitchFamily="34" charset="0"/>
              </a:rPr>
              <a:t>School zones are monitored one hour before, during, and one hour after the normal hours of school operation.</a:t>
            </a:r>
          </a:p>
          <a:p>
            <a:pPr marL="0" indent="0">
              <a:buFontTx/>
              <a:buNone/>
              <a:defRPr/>
            </a:pPr>
            <a:endParaRPr lang="en-US"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defRPr/>
            </a:pPr>
            <a:r>
              <a:rPr lang="en-US" dirty="0">
                <a:latin typeface="Calibri" panose="020F0502020204030204" pitchFamily="34" charset="0"/>
                <a:ea typeface="Calibri" panose="020F0502020204030204" pitchFamily="34" charset="0"/>
                <a:cs typeface="Calibri" panose="020F0502020204030204" pitchFamily="34" charset="0"/>
              </a:rPr>
              <a:t>During active school zone times, drivers must travel at the posted school speed. There is no overage allowance.</a:t>
            </a:r>
          </a:p>
          <a:p>
            <a:pPr marL="0" indent="0">
              <a:buFontTx/>
              <a:buNone/>
              <a:defRPr/>
            </a:pPr>
            <a:endParaRPr lang="en-US"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Ø"/>
              <a:defRPr/>
            </a:pPr>
            <a:r>
              <a:rPr lang="en-US" dirty="0">
                <a:latin typeface="Calibri" panose="020F0502020204030204" pitchFamily="34" charset="0"/>
                <a:ea typeface="Calibri" panose="020F0502020204030204" pitchFamily="34" charset="0"/>
                <a:cs typeface="Calibri" panose="020F0502020204030204" pitchFamily="34" charset="0"/>
              </a:rPr>
              <a:t>In all other times as stated above, you can drive the roadway posted speed plus ten miles over before receiving a citation.</a:t>
            </a:r>
            <a:endParaRPr lang="en-US" dirty="0"/>
          </a:p>
          <a:p>
            <a:pPr marL="0" indent="0">
              <a:buNone/>
            </a:pPr>
            <a:endParaRPr lang="en-US" dirty="0"/>
          </a:p>
        </p:txBody>
      </p:sp>
      <p:pic>
        <p:nvPicPr>
          <p:cNvPr id="9" name="Picture 7">
            <a:extLst>
              <a:ext uri="{FF2B5EF4-FFF2-40B4-BE49-F238E27FC236}">
                <a16:creationId xmlns:a16="http://schemas.microsoft.com/office/drawing/2014/main" id="{899F646D-2917-48D4-AC5E-35FD8B26832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69050" y="1744823"/>
            <a:ext cx="5213350" cy="409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946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6511636" y="6347100"/>
            <a:ext cx="5385839" cy="369332"/>
          </a:xfrm>
          <a:prstGeom prst="rect">
            <a:avLst/>
          </a:prstGeom>
          <a:noFill/>
        </p:spPr>
        <p:txBody>
          <a:bodyPr wrap="square" rtlCol="0">
            <a:spAutoFit/>
          </a:bodyPr>
          <a:lstStyle/>
          <a:p>
            <a:r>
              <a:rPr lang="en-US" dirty="0">
                <a:solidFill>
                  <a:schemeClr val="bg1"/>
                </a:solidFill>
                <a:latin typeface="Trajan Pro" pitchFamily="18" charset="0"/>
              </a:rPr>
              <a:t>College of Business, Education,  &amp; Professional Studies</a:t>
            </a:r>
          </a:p>
        </p:txBody>
      </p:sp>
      <p:sp>
        <p:nvSpPr>
          <p:cNvPr id="3" name="Title 2">
            <a:extLst>
              <a:ext uri="{FF2B5EF4-FFF2-40B4-BE49-F238E27FC236}">
                <a16:creationId xmlns:a16="http://schemas.microsoft.com/office/drawing/2014/main" id="{48927F6E-FE01-4598-A2F2-12308867330B}"/>
              </a:ext>
            </a:extLst>
          </p:cNvPr>
          <p:cNvSpPr>
            <a:spLocks noGrp="1"/>
          </p:cNvSpPr>
          <p:nvPr>
            <p:ph type="title"/>
          </p:nvPr>
        </p:nvSpPr>
        <p:spPr/>
        <p:txBody>
          <a:bodyPr>
            <a:normAutofit fontScale="90000"/>
          </a:bodyPr>
          <a:lstStyle/>
          <a:p>
            <a:br>
              <a:rPr lang="en-US" dirty="0"/>
            </a:br>
            <a:endParaRPr lang="en-US" dirty="0"/>
          </a:p>
        </p:txBody>
      </p:sp>
      <p:pic>
        <p:nvPicPr>
          <p:cNvPr id="7" name="Content Placeholder 5" descr="A yellow road sign next to a speed limit sign&#10;&#10;Description automatically generated">
            <a:extLst>
              <a:ext uri="{FF2B5EF4-FFF2-40B4-BE49-F238E27FC236}">
                <a16:creationId xmlns:a16="http://schemas.microsoft.com/office/drawing/2014/main" id="{56E5850D-D3BA-47FE-AFBD-FDF70F725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00644" y="976746"/>
            <a:ext cx="4739103" cy="490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6" descr="A road with a sign on it&#10;&#10;Description automatically generated with medium confidence">
            <a:extLst>
              <a:ext uri="{FF2B5EF4-FFF2-40B4-BE49-F238E27FC236}">
                <a16:creationId xmlns:a16="http://schemas.microsoft.com/office/drawing/2014/main" id="{06F933D0-6C9F-4B86-B380-9D53A3DE3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1636" y="976746"/>
            <a:ext cx="4878474" cy="4904508"/>
          </a:xfrm>
          <a:prstGeom prst="rect">
            <a:avLst/>
          </a:prstGeom>
        </p:spPr>
      </p:pic>
    </p:spTree>
    <p:extLst>
      <p:ext uri="{BB962C8B-B14F-4D97-AF65-F5344CB8AC3E}">
        <p14:creationId xmlns:p14="http://schemas.microsoft.com/office/powerpoint/2010/main" val="292946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6428509" y="6347100"/>
            <a:ext cx="5468966" cy="369332"/>
          </a:xfrm>
          <a:prstGeom prst="rect">
            <a:avLst/>
          </a:prstGeom>
          <a:noFill/>
        </p:spPr>
        <p:txBody>
          <a:bodyPr wrap="square" rtlCol="0">
            <a:spAutoFit/>
          </a:bodyPr>
          <a:lstStyle/>
          <a:p>
            <a:r>
              <a:rPr lang="en-US" dirty="0">
                <a:solidFill>
                  <a:schemeClr val="bg1"/>
                </a:solidFill>
                <a:latin typeface="Trajan Pro" pitchFamily="18" charset="0"/>
              </a:rPr>
              <a:t>College of Business, Education,  &amp; Professional Studies</a:t>
            </a:r>
          </a:p>
        </p:txBody>
      </p:sp>
      <p:sp>
        <p:nvSpPr>
          <p:cNvPr id="3" name="Title 2">
            <a:extLst>
              <a:ext uri="{FF2B5EF4-FFF2-40B4-BE49-F238E27FC236}">
                <a16:creationId xmlns:a16="http://schemas.microsoft.com/office/drawing/2014/main" id="{53B9E208-7FF4-4005-A106-12029BD6DEA0}"/>
              </a:ext>
            </a:extLst>
          </p:cNvPr>
          <p:cNvSpPr>
            <a:spLocks noGrp="1"/>
          </p:cNvSpPr>
          <p:nvPr>
            <p:ph type="title"/>
          </p:nvPr>
        </p:nvSpPr>
        <p:spPr/>
        <p:txBody>
          <a:bodyPr/>
          <a:lstStyle/>
          <a:p>
            <a:r>
              <a:rPr lang="en-US" dirty="0"/>
              <a:t>Why in Albany?</a:t>
            </a:r>
          </a:p>
        </p:txBody>
      </p:sp>
      <p:sp>
        <p:nvSpPr>
          <p:cNvPr id="5" name="Content Placeholder 4">
            <a:extLst>
              <a:ext uri="{FF2B5EF4-FFF2-40B4-BE49-F238E27FC236}">
                <a16:creationId xmlns:a16="http://schemas.microsoft.com/office/drawing/2014/main" id="{16955F1B-13B7-4C29-95D9-2BA03820B06D}"/>
              </a:ext>
            </a:extLst>
          </p:cNvPr>
          <p:cNvSpPr>
            <a:spLocks noGrp="1"/>
          </p:cNvSpPr>
          <p:nvPr>
            <p:ph idx="1"/>
          </p:nvPr>
        </p:nvSpPr>
        <p:spPr/>
        <p:txBody>
          <a:bodyPr/>
          <a:lstStyle/>
          <a:p>
            <a:r>
              <a:rPr lang="en-US" dirty="0"/>
              <a:t>September 16, 2016</a:t>
            </a:r>
          </a:p>
          <a:p>
            <a:pPr lvl="1"/>
            <a:r>
              <a:rPr lang="en-US" dirty="0"/>
              <a:t>4 elementary school children were struck by a vehicle while walking to school</a:t>
            </a:r>
          </a:p>
          <a:p>
            <a:pPr lvl="1"/>
            <a:r>
              <a:rPr lang="en-US" dirty="0"/>
              <a:t>One of them, a 9-year-old boy, was killed</a:t>
            </a:r>
          </a:p>
          <a:p>
            <a:pPr lvl="2"/>
            <a:r>
              <a:rPr lang="en-US" dirty="0"/>
              <a:t>He saved his 6-year-old sister</a:t>
            </a:r>
          </a:p>
          <a:p>
            <a:r>
              <a:rPr lang="en-US" dirty="0"/>
              <a:t>Albany man advocates for changes to school zone</a:t>
            </a:r>
          </a:p>
        </p:txBody>
      </p:sp>
    </p:spTree>
    <p:extLst>
      <p:ext uri="{BB962C8B-B14F-4D97-AF65-F5344CB8AC3E}">
        <p14:creationId xmlns:p14="http://schemas.microsoft.com/office/powerpoint/2010/main" val="1230670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6511636" y="6347100"/>
            <a:ext cx="5385839" cy="369332"/>
          </a:xfrm>
          <a:prstGeom prst="rect">
            <a:avLst/>
          </a:prstGeom>
          <a:noFill/>
        </p:spPr>
        <p:txBody>
          <a:bodyPr wrap="square" rtlCol="0">
            <a:spAutoFit/>
          </a:bodyPr>
          <a:lstStyle/>
          <a:p>
            <a:r>
              <a:rPr lang="en-US" dirty="0">
                <a:solidFill>
                  <a:schemeClr val="bg1"/>
                </a:solidFill>
                <a:latin typeface="Trajan Pro" pitchFamily="18" charset="0"/>
              </a:rPr>
              <a:t>College of Business, Education,  &amp; Professional Studies</a:t>
            </a:r>
          </a:p>
        </p:txBody>
      </p:sp>
      <p:sp>
        <p:nvSpPr>
          <p:cNvPr id="3" name="Title 2">
            <a:extLst>
              <a:ext uri="{FF2B5EF4-FFF2-40B4-BE49-F238E27FC236}">
                <a16:creationId xmlns:a16="http://schemas.microsoft.com/office/drawing/2014/main" id="{48927F6E-FE01-4598-A2F2-12308867330B}"/>
              </a:ext>
            </a:extLst>
          </p:cNvPr>
          <p:cNvSpPr>
            <a:spLocks noGrp="1"/>
          </p:cNvSpPr>
          <p:nvPr>
            <p:ph type="title"/>
          </p:nvPr>
        </p:nvSpPr>
        <p:spPr/>
        <p:txBody>
          <a:bodyPr>
            <a:normAutofit fontScale="90000"/>
          </a:bodyPr>
          <a:lstStyle/>
          <a:p>
            <a:r>
              <a:rPr lang="en-US" dirty="0"/>
              <a:t>Speed Zone Camera Locations</a:t>
            </a:r>
            <a:br>
              <a:rPr lang="en-US" dirty="0"/>
            </a:br>
            <a:endParaRPr lang="en-US" dirty="0"/>
          </a:p>
        </p:txBody>
      </p:sp>
      <p:sp>
        <p:nvSpPr>
          <p:cNvPr id="5" name="Content Placeholder 4">
            <a:extLst>
              <a:ext uri="{FF2B5EF4-FFF2-40B4-BE49-F238E27FC236}">
                <a16:creationId xmlns:a16="http://schemas.microsoft.com/office/drawing/2014/main" id="{878F9325-0B71-45D6-B2B3-0CF934AE7770}"/>
              </a:ext>
            </a:extLst>
          </p:cNvPr>
          <p:cNvSpPr>
            <a:spLocks noGrp="1"/>
          </p:cNvSpPr>
          <p:nvPr>
            <p:ph idx="1"/>
          </p:nvPr>
        </p:nvSpPr>
        <p:spPr/>
        <p:txBody>
          <a:bodyPr>
            <a:normAutofit fontScale="55000" lnSpcReduction="20000"/>
          </a:bodyPr>
          <a:lstStyle/>
          <a:p>
            <a:pPr>
              <a:defRPr/>
            </a:pPr>
            <a:r>
              <a:rPr lang="en-US" altLang="en-US" b="1" u="sng" dirty="0">
                <a:solidFill>
                  <a:schemeClr val="tx2"/>
                </a:solidFill>
                <a:latin typeface="Arial Narrow" panose="020B0606020202030204" pitchFamily="34" charset="0"/>
              </a:rPr>
              <a:t>Elementary Schools (7/14)</a:t>
            </a:r>
            <a:r>
              <a:rPr lang="en-US" altLang="en-US" b="1" dirty="0">
                <a:solidFill>
                  <a:schemeClr val="tx2"/>
                </a:solidFill>
                <a:latin typeface="Arial Narrow" panose="020B0606020202030204" pitchFamily="34" charset="0"/>
              </a:rPr>
              <a:t>                     </a:t>
            </a:r>
          </a:p>
          <a:p>
            <a:pPr>
              <a:buFont typeface="Wingdings" panose="05000000000000000000" pitchFamily="2" charset="2"/>
              <a:buChar char="Ø"/>
              <a:defRPr/>
            </a:pPr>
            <a:r>
              <a:rPr lang="en-US" altLang="en-US" dirty="0">
                <a:solidFill>
                  <a:schemeClr val="tx2"/>
                </a:solidFill>
                <a:latin typeface="Arial Narrow" panose="020B0606020202030204" pitchFamily="34" charset="0"/>
              </a:rPr>
              <a:t>Alice Coachman – Speed Zone camera</a:t>
            </a:r>
          </a:p>
          <a:p>
            <a:pPr>
              <a:buFont typeface="Wingdings" panose="05000000000000000000" pitchFamily="2" charset="2"/>
              <a:buChar char="Ø"/>
              <a:defRPr/>
            </a:pPr>
            <a:r>
              <a:rPr lang="en-US" altLang="en-US" dirty="0">
                <a:solidFill>
                  <a:schemeClr val="tx2"/>
                </a:solidFill>
                <a:latin typeface="Arial Narrow" panose="020B0606020202030204" pitchFamily="34" charset="0"/>
              </a:rPr>
              <a:t>Lincoln Elementary Magnet School – Speed Zone camera</a:t>
            </a:r>
          </a:p>
          <a:p>
            <a:pPr>
              <a:buFont typeface="Wingdings" panose="05000000000000000000" pitchFamily="2" charset="2"/>
              <a:buChar char="Ø"/>
              <a:defRPr/>
            </a:pPr>
            <a:r>
              <a:rPr lang="en-US" altLang="en-US" dirty="0">
                <a:solidFill>
                  <a:schemeClr val="tx2"/>
                </a:solidFill>
                <a:latin typeface="Arial Narrow" panose="020B0606020202030204" pitchFamily="34" charset="0"/>
              </a:rPr>
              <a:t>Live Oak – Speed Zone camera</a:t>
            </a:r>
          </a:p>
          <a:p>
            <a:pPr>
              <a:buFont typeface="Wingdings" panose="05000000000000000000" pitchFamily="2" charset="2"/>
              <a:buChar char="Ø"/>
              <a:defRPr/>
            </a:pPr>
            <a:r>
              <a:rPr lang="en-US" altLang="en-US" dirty="0">
                <a:solidFill>
                  <a:schemeClr val="tx2"/>
                </a:solidFill>
                <a:latin typeface="Arial Narrow" panose="020B0606020202030204" pitchFamily="34" charset="0"/>
              </a:rPr>
              <a:t>Morningside – Speed Zone camera</a:t>
            </a:r>
          </a:p>
          <a:p>
            <a:pPr>
              <a:buFont typeface="Wingdings" panose="05000000000000000000" pitchFamily="2" charset="2"/>
              <a:buChar char="Ø"/>
              <a:defRPr/>
            </a:pPr>
            <a:r>
              <a:rPr lang="en-US" altLang="en-US" dirty="0">
                <a:solidFill>
                  <a:schemeClr val="tx2"/>
                </a:solidFill>
                <a:latin typeface="Arial Narrow" panose="020B0606020202030204" pitchFamily="34" charset="0"/>
              </a:rPr>
              <a:t>Robert H. Harvey – Speed Zone camera</a:t>
            </a:r>
          </a:p>
          <a:p>
            <a:pPr>
              <a:buFont typeface="Wingdings" panose="05000000000000000000" pitchFamily="2" charset="2"/>
              <a:buChar char="Ø"/>
              <a:defRPr/>
            </a:pPr>
            <a:r>
              <a:rPr lang="en-US" altLang="en-US" dirty="0">
                <a:solidFill>
                  <a:schemeClr val="tx2"/>
                </a:solidFill>
                <a:latin typeface="Arial Narrow" panose="020B0606020202030204" pitchFamily="34" charset="0"/>
              </a:rPr>
              <a:t>Sherwood Acres – Speed Zone camera</a:t>
            </a:r>
          </a:p>
          <a:p>
            <a:pPr>
              <a:buFont typeface="Wingdings" panose="05000000000000000000" pitchFamily="2" charset="2"/>
              <a:buChar char="Ø"/>
              <a:defRPr/>
            </a:pPr>
            <a:r>
              <a:rPr lang="en-US" altLang="en-US" dirty="0">
                <a:solidFill>
                  <a:schemeClr val="tx2"/>
                </a:solidFill>
                <a:latin typeface="Arial Narrow" panose="020B0606020202030204" pitchFamily="34" charset="0"/>
              </a:rPr>
              <a:t>Northside – Speed Zone camera</a:t>
            </a:r>
          </a:p>
          <a:p>
            <a:pPr>
              <a:buFont typeface="Wingdings" panose="05000000000000000000" pitchFamily="2" charset="2"/>
              <a:buChar char="Ø"/>
              <a:defRPr/>
            </a:pPr>
            <a:r>
              <a:rPr lang="en-US" altLang="en-US" dirty="0">
                <a:solidFill>
                  <a:schemeClr val="tx2"/>
                </a:solidFill>
                <a:latin typeface="Arial Narrow" panose="020B0606020202030204" pitchFamily="34" charset="0"/>
              </a:rPr>
              <a:t>Lake Park                 </a:t>
            </a:r>
          </a:p>
          <a:p>
            <a:pPr>
              <a:buFont typeface="Wingdings" panose="05000000000000000000" pitchFamily="2" charset="2"/>
              <a:buChar char="Ø"/>
              <a:defRPr/>
            </a:pPr>
            <a:r>
              <a:rPr lang="en-US" altLang="en-US" dirty="0">
                <a:solidFill>
                  <a:schemeClr val="tx2"/>
                </a:solidFill>
                <a:latin typeface="Arial Narrow" panose="020B0606020202030204" pitchFamily="34" charset="0"/>
              </a:rPr>
              <a:t>International Studies</a:t>
            </a:r>
          </a:p>
          <a:p>
            <a:pPr>
              <a:buFont typeface="Wingdings" panose="05000000000000000000" pitchFamily="2" charset="2"/>
              <a:buChar char="Ø"/>
              <a:defRPr/>
            </a:pPr>
            <a:r>
              <a:rPr lang="en-US" altLang="en-US" dirty="0">
                <a:solidFill>
                  <a:schemeClr val="tx2"/>
                </a:solidFill>
                <a:latin typeface="Arial Narrow" panose="020B0606020202030204" pitchFamily="34" charset="0"/>
              </a:rPr>
              <a:t>Lamar Reese Magnet School of Arts</a:t>
            </a:r>
          </a:p>
          <a:p>
            <a:pPr>
              <a:buFont typeface="Wingdings" panose="05000000000000000000" pitchFamily="2" charset="2"/>
              <a:buChar char="Ø"/>
              <a:defRPr/>
            </a:pPr>
            <a:r>
              <a:rPr lang="en-US" altLang="en-US" dirty="0">
                <a:solidFill>
                  <a:schemeClr val="tx2"/>
                </a:solidFill>
                <a:latin typeface="Arial Narrow" panose="020B0606020202030204" pitchFamily="34" charset="0"/>
              </a:rPr>
              <a:t>Martin Luther King Jr.</a:t>
            </a:r>
          </a:p>
          <a:p>
            <a:pPr>
              <a:buFont typeface="Wingdings" panose="05000000000000000000" pitchFamily="2" charset="2"/>
              <a:buChar char="Ø"/>
              <a:defRPr/>
            </a:pPr>
            <a:r>
              <a:rPr lang="en-US" altLang="en-US" dirty="0">
                <a:solidFill>
                  <a:schemeClr val="tx2"/>
                </a:solidFill>
                <a:latin typeface="Arial Narrow" panose="020B0606020202030204" pitchFamily="34" charset="0"/>
              </a:rPr>
              <a:t>Radium Springs</a:t>
            </a:r>
          </a:p>
          <a:p>
            <a:pPr>
              <a:buFont typeface="Wingdings" panose="05000000000000000000" pitchFamily="2" charset="2"/>
              <a:buChar char="Ø"/>
              <a:defRPr/>
            </a:pPr>
            <a:r>
              <a:rPr lang="en-US" altLang="en-US" dirty="0">
                <a:solidFill>
                  <a:schemeClr val="tx2"/>
                </a:solidFill>
                <a:latin typeface="Arial Narrow" panose="020B0606020202030204" pitchFamily="34" charset="0"/>
              </a:rPr>
              <a:t>Turner**</a:t>
            </a:r>
          </a:p>
          <a:p>
            <a:pPr>
              <a:buFont typeface="Wingdings" panose="05000000000000000000" pitchFamily="2" charset="2"/>
              <a:buChar char="Ø"/>
              <a:defRPr/>
            </a:pPr>
            <a:r>
              <a:rPr lang="en-US" altLang="en-US" dirty="0">
                <a:solidFill>
                  <a:schemeClr val="tx2"/>
                </a:solidFill>
                <a:latin typeface="Arial Narrow" panose="020B0606020202030204" pitchFamily="34" charset="0"/>
              </a:rPr>
              <a:t>West Town</a:t>
            </a:r>
          </a:p>
        </p:txBody>
      </p:sp>
    </p:spTree>
    <p:extLst>
      <p:ext uri="{BB962C8B-B14F-4D97-AF65-F5344CB8AC3E}">
        <p14:creationId xmlns:p14="http://schemas.microsoft.com/office/powerpoint/2010/main" val="95696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6511636" y="6347100"/>
            <a:ext cx="5385839" cy="369332"/>
          </a:xfrm>
          <a:prstGeom prst="rect">
            <a:avLst/>
          </a:prstGeom>
          <a:noFill/>
        </p:spPr>
        <p:txBody>
          <a:bodyPr wrap="square" rtlCol="0">
            <a:spAutoFit/>
          </a:bodyPr>
          <a:lstStyle/>
          <a:p>
            <a:r>
              <a:rPr lang="en-US" dirty="0">
                <a:solidFill>
                  <a:schemeClr val="bg1"/>
                </a:solidFill>
                <a:latin typeface="Trajan Pro" pitchFamily="18" charset="0"/>
              </a:rPr>
              <a:t>College of Business, Education,  &amp; Professional Studies</a:t>
            </a:r>
          </a:p>
        </p:txBody>
      </p:sp>
      <p:sp>
        <p:nvSpPr>
          <p:cNvPr id="3" name="Title 2">
            <a:extLst>
              <a:ext uri="{FF2B5EF4-FFF2-40B4-BE49-F238E27FC236}">
                <a16:creationId xmlns:a16="http://schemas.microsoft.com/office/drawing/2014/main" id="{48927F6E-FE01-4598-A2F2-12308867330B}"/>
              </a:ext>
            </a:extLst>
          </p:cNvPr>
          <p:cNvSpPr>
            <a:spLocks noGrp="1"/>
          </p:cNvSpPr>
          <p:nvPr>
            <p:ph type="title"/>
          </p:nvPr>
        </p:nvSpPr>
        <p:spPr/>
        <p:txBody>
          <a:bodyPr>
            <a:normAutofit fontScale="90000"/>
          </a:bodyPr>
          <a:lstStyle/>
          <a:p>
            <a:r>
              <a:rPr lang="en-US" dirty="0"/>
              <a:t>Speed Zone Camera Locations</a:t>
            </a:r>
            <a:br>
              <a:rPr lang="en-US" dirty="0"/>
            </a:br>
            <a:endParaRPr lang="en-US" dirty="0"/>
          </a:p>
        </p:txBody>
      </p:sp>
      <p:sp>
        <p:nvSpPr>
          <p:cNvPr id="5" name="Content Placeholder 4">
            <a:extLst>
              <a:ext uri="{FF2B5EF4-FFF2-40B4-BE49-F238E27FC236}">
                <a16:creationId xmlns:a16="http://schemas.microsoft.com/office/drawing/2014/main" id="{878F9325-0B71-45D6-B2B3-0CF934AE7770}"/>
              </a:ext>
            </a:extLst>
          </p:cNvPr>
          <p:cNvSpPr>
            <a:spLocks noGrp="1"/>
          </p:cNvSpPr>
          <p:nvPr>
            <p:ph idx="1"/>
          </p:nvPr>
        </p:nvSpPr>
        <p:spPr/>
        <p:txBody>
          <a:bodyPr>
            <a:normAutofit fontScale="92500" lnSpcReduction="20000"/>
          </a:bodyPr>
          <a:lstStyle/>
          <a:p>
            <a:pPr>
              <a:defRPr/>
            </a:pPr>
            <a:r>
              <a:rPr lang="en-US" altLang="en-US" u="sng" dirty="0">
                <a:solidFill>
                  <a:schemeClr val="tx2"/>
                </a:solidFill>
                <a:latin typeface="Arial Narrow" panose="020B0606020202030204" pitchFamily="34" charset="0"/>
              </a:rPr>
              <a:t>Middle Schools (0/4)</a:t>
            </a:r>
          </a:p>
          <a:p>
            <a:pPr>
              <a:buFont typeface="Wingdings" panose="05000000000000000000" pitchFamily="2" charset="2"/>
              <a:buChar char="Ø"/>
              <a:defRPr/>
            </a:pPr>
            <a:r>
              <a:rPr lang="en-US" altLang="en-US" dirty="0">
                <a:solidFill>
                  <a:schemeClr val="tx2"/>
                </a:solidFill>
                <a:latin typeface="Arial Narrow" panose="020B0606020202030204" pitchFamily="34" charset="0"/>
              </a:rPr>
              <a:t>Albany Middle</a:t>
            </a:r>
          </a:p>
          <a:p>
            <a:pPr>
              <a:buFont typeface="Wingdings" panose="05000000000000000000" pitchFamily="2" charset="2"/>
              <a:buChar char="Ø"/>
              <a:defRPr/>
            </a:pPr>
            <a:r>
              <a:rPr lang="en-US" altLang="en-US" dirty="0">
                <a:solidFill>
                  <a:schemeClr val="tx2"/>
                </a:solidFill>
                <a:latin typeface="Arial Narrow" panose="020B0606020202030204" pitchFamily="34" charset="0"/>
              </a:rPr>
              <a:t>Merry Acres </a:t>
            </a:r>
          </a:p>
          <a:p>
            <a:pPr>
              <a:buFont typeface="Wingdings" panose="05000000000000000000" pitchFamily="2" charset="2"/>
              <a:buChar char="Ø"/>
              <a:defRPr/>
            </a:pPr>
            <a:r>
              <a:rPr lang="en-US" altLang="en-US" dirty="0">
                <a:solidFill>
                  <a:schemeClr val="tx2"/>
                </a:solidFill>
                <a:latin typeface="Arial Narrow" panose="020B0606020202030204" pitchFamily="34" charset="0"/>
              </a:rPr>
              <a:t>Radium Springs</a:t>
            </a:r>
          </a:p>
          <a:p>
            <a:pPr>
              <a:buFont typeface="Wingdings" panose="05000000000000000000" pitchFamily="2" charset="2"/>
              <a:buChar char="Ø"/>
              <a:defRPr/>
            </a:pPr>
            <a:r>
              <a:rPr lang="en-US" altLang="en-US" dirty="0">
                <a:solidFill>
                  <a:schemeClr val="tx2"/>
                </a:solidFill>
                <a:latin typeface="Arial Narrow" panose="020B0606020202030204" pitchFamily="34" charset="0"/>
              </a:rPr>
              <a:t>Robert Cross</a:t>
            </a:r>
          </a:p>
          <a:p>
            <a:pPr>
              <a:defRPr/>
            </a:pPr>
            <a:r>
              <a:rPr lang="en-US" altLang="en-US" u="sng" dirty="0">
                <a:solidFill>
                  <a:schemeClr val="tx2"/>
                </a:solidFill>
                <a:latin typeface="Arial Narrow" panose="020B0606020202030204" pitchFamily="34" charset="0"/>
              </a:rPr>
              <a:t>High Schools (3/3)</a:t>
            </a:r>
          </a:p>
          <a:p>
            <a:pPr>
              <a:buFont typeface="Wingdings" panose="05000000000000000000" pitchFamily="2" charset="2"/>
              <a:buChar char="Ø"/>
              <a:defRPr/>
            </a:pPr>
            <a:r>
              <a:rPr lang="en-US" altLang="en-US" dirty="0">
                <a:solidFill>
                  <a:schemeClr val="tx2"/>
                </a:solidFill>
                <a:latin typeface="Arial Narrow" panose="020B0606020202030204" pitchFamily="34" charset="0"/>
              </a:rPr>
              <a:t>Dougherty – Speed Zone camera</a:t>
            </a:r>
          </a:p>
          <a:p>
            <a:pPr>
              <a:buFont typeface="Wingdings" panose="05000000000000000000" pitchFamily="2" charset="2"/>
              <a:buChar char="Ø"/>
              <a:defRPr/>
            </a:pPr>
            <a:r>
              <a:rPr lang="en-US" altLang="en-US" dirty="0">
                <a:solidFill>
                  <a:schemeClr val="tx2"/>
                </a:solidFill>
                <a:latin typeface="Arial Narrow" panose="020B0606020202030204" pitchFamily="34" charset="0"/>
              </a:rPr>
              <a:t>Monroe – Speed Zone camera</a:t>
            </a:r>
          </a:p>
          <a:p>
            <a:pPr>
              <a:buFont typeface="Wingdings" panose="05000000000000000000" pitchFamily="2" charset="2"/>
              <a:buChar char="Ø"/>
              <a:defRPr/>
            </a:pPr>
            <a:r>
              <a:rPr lang="en-US" altLang="en-US" dirty="0">
                <a:solidFill>
                  <a:schemeClr val="tx2"/>
                </a:solidFill>
                <a:latin typeface="Arial Narrow" panose="020B0606020202030204" pitchFamily="34" charset="0"/>
              </a:rPr>
              <a:t>Westover – Speed Zone camera</a:t>
            </a:r>
          </a:p>
        </p:txBody>
      </p:sp>
    </p:spTree>
    <p:extLst>
      <p:ext uri="{BB962C8B-B14F-4D97-AF65-F5344CB8AC3E}">
        <p14:creationId xmlns:p14="http://schemas.microsoft.com/office/powerpoint/2010/main" val="208034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6553200" y="6347100"/>
            <a:ext cx="5344275" cy="369332"/>
          </a:xfrm>
          <a:prstGeom prst="rect">
            <a:avLst/>
          </a:prstGeom>
          <a:noFill/>
        </p:spPr>
        <p:txBody>
          <a:bodyPr wrap="square" rtlCol="0">
            <a:spAutoFit/>
          </a:bodyPr>
          <a:lstStyle/>
          <a:p>
            <a:r>
              <a:rPr lang="en-US" dirty="0">
                <a:solidFill>
                  <a:schemeClr val="bg1"/>
                </a:solidFill>
                <a:latin typeface="Trajan Pro" pitchFamily="18" charset="0"/>
              </a:rPr>
              <a:t>College of Business, Education,  &amp; Professional Studies</a:t>
            </a:r>
          </a:p>
        </p:txBody>
      </p:sp>
      <p:sp>
        <p:nvSpPr>
          <p:cNvPr id="3" name="Title 2">
            <a:extLst>
              <a:ext uri="{FF2B5EF4-FFF2-40B4-BE49-F238E27FC236}">
                <a16:creationId xmlns:a16="http://schemas.microsoft.com/office/drawing/2014/main" id="{A565D450-F777-4F7A-B472-9F95E581CE33}"/>
              </a:ext>
            </a:extLst>
          </p:cNvPr>
          <p:cNvSpPr>
            <a:spLocks noGrp="1"/>
          </p:cNvSpPr>
          <p:nvPr>
            <p:ph type="title"/>
          </p:nvPr>
        </p:nvSpPr>
        <p:spPr/>
        <p:txBody>
          <a:bodyPr/>
          <a:lstStyle/>
          <a:p>
            <a:r>
              <a:rPr lang="en-US" altLang="en-US" dirty="0"/>
              <a:t>The Research Process</a:t>
            </a:r>
            <a:endParaRPr lang="en-US" dirty="0"/>
          </a:p>
        </p:txBody>
      </p:sp>
      <p:sp>
        <p:nvSpPr>
          <p:cNvPr id="5" name="Content Placeholder 4">
            <a:extLst>
              <a:ext uri="{FF2B5EF4-FFF2-40B4-BE49-F238E27FC236}">
                <a16:creationId xmlns:a16="http://schemas.microsoft.com/office/drawing/2014/main" id="{DE782E6D-AC0E-45BF-ADD9-0817310227D2}"/>
              </a:ext>
            </a:extLst>
          </p:cNvPr>
          <p:cNvSpPr>
            <a:spLocks noGrp="1"/>
          </p:cNvSpPr>
          <p:nvPr>
            <p:ph sz="half" idx="1"/>
          </p:nvPr>
        </p:nvSpPr>
        <p:spPr>
          <a:xfrm>
            <a:off x="812800" y="1600203"/>
            <a:ext cx="5494694" cy="4525963"/>
          </a:xfrm>
        </p:spPr>
        <p:txBody>
          <a:bodyPr>
            <a:normAutofit fontScale="85000" lnSpcReduction="10000"/>
          </a:bodyPr>
          <a:lstStyle/>
          <a:p>
            <a:r>
              <a:rPr lang="en-US" sz="3200" dirty="0">
                <a:ea typeface="Calibri" panose="020F0502020204030204" pitchFamily="34" charset="0"/>
                <a:cs typeface="Times New Roman" panose="02020603050405020304" pitchFamily="18" charset="0"/>
              </a:rPr>
              <a:t>In Albany, Georgia, the city has implemented a speed zone camera program in selected school zones. This initiative aims to encourage motorists to reduce speed in school zones, thereby mitigating the risk of serious or fatal accidents involving children. The proposed research will explore the impact of this safety measure in three distinct phases:</a:t>
            </a:r>
          </a:p>
          <a:p>
            <a:endParaRPr lang="en-US" dirty="0"/>
          </a:p>
        </p:txBody>
      </p:sp>
      <p:pic>
        <p:nvPicPr>
          <p:cNvPr id="7" name="Picture 2" descr="4 new speed cameras coming to Albany school zones">
            <a:extLst>
              <a:ext uri="{FF2B5EF4-FFF2-40B4-BE49-F238E27FC236}">
                <a16:creationId xmlns:a16="http://schemas.microsoft.com/office/drawing/2014/main" id="{7C1B0E5D-9BE9-4AED-8998-5644030E6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4611" y="1752600"/>
            <a:ext cx="4637315" cy="4069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571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4" name="TextBox 3"/>
          <p:cNvSpPr txBox="1"/>
          <p:nvPr/>
        </p:nvSpPr>
        <p:spPr>
          <a:xfrm>
            <a:off x="6553200" y="6347100"/>
            <a:ext cx="5344275" cy="369332"/>
          </a:xfrm>
          <a:prstGeom prst="rect">
            <a:avLst/>
          </a:prstGeom>
          <a:noFill/>
        </p:spPr>
        <p:txBody>
          <a:bodyPr wrap="square" rtlCol="0">
            <a:spAutoFit/>
          </a:bodyPr>
          <a:lstStyle/>
          <a:p>
            <a:r>
              <a:rPr lang="en-US" dirty="0">
                <a:solidFill>
                  <a:schemeClr val="bg1"/>
                </a:solidFill>
                <a:latin typeface="Trajan Pro" pitchFamily="18" charset="0"/>
              </a:rPr>
              <a:t>College of Business, Education,  &amp; Professional Studies</a:t>
            </a:r>
          </a:p>
        </p:txBody>
      </p:sp>
      <p:sp>
        <p:nvSpPr>
          <p:cNvPr id="3" name="Title 2">
            <a:extLst>
              <a:ext uri="{FF2B5EF4-FFF2-40B4-BE49-F238E27FC236}">
                <a16:creationId xmlns:a16="http://schemas.microsoft.com/office/drawing/2014/main" id="{A565D450-F777-4F7A-B472-9F95E581CE33}"/>
              </a:ext>
            </a:extLst>
          </p:cNvPr>
          <p:cNvSpPr>
            <a:spLocks noGrp="1"/>
          </p:cNvSpPr>
          <p:nvPr>
            <p:ph type="title"/>
          </p:nvPr>
        </p:nvSpPr>
        <p:spPr/>
        <p:txBody>
          <a:bodyPr/>
          <a:lstStyle/>
          <a:p>
            <a:r>
              <a:rPr lang="en-US" altLang="en-US" dirty="0"/>
              <a:t>III Phases</a:t>
            </a:r>
            <a:endParaRPr lang="en-US" dirty="0"/>
          </a:p>
        </p:txBody>
      </p:sp>
      <p:graphicFrame>
        <p:nvGraphicFramePr>
          <p:cNvPr id="6" name="Chart 8">
            <a:extLst>
              <a:ext uri="{FF2B5EF4-FFF2-40B4-BE49-F238E27FC236}">
                <a16:creationId xmlns:a16="http://schemas.microsoft.com/office/drawing/2014/main" id="{40F38D9D-D07E-4C08-B775-129F44411C37}"/>
              </a:ext>
            </a:extLst>
          </p:cNvPr>
          <p:cNvGraphicFramePr>
            <a:graphicFrameLocks noGrp="1"/>
          </p:cNvGraphicFramePr>
          <p:nvPr>
            <p:ph sz="half" idx="1"/>
            <p:extLst>
              <p:ext uri="{D42A27DB-BD31-4B8C-83A1-F6EECF244321}">
                <p14:modId xmlns:p14="http://schemas.microsoft.com/office/powerpoint/2010/main" val="889673221"/>
              </p:ext>
            </p:extLst>
          </p:nvPr>
        </p:nvGraphicFramePr>
        <p:xfrm>
          <a:off x="660400" y="1468439"/>
          <a:ext cx="10871200" cy="45071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5282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3592</TotalTime>
  <Words>879</Words>
  <Application>Microsoft Office PowerPoint</Application>
  <PresentationFormat>Widescreen</PresentationFormat>
  <Paragraphs>99</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Narrow</vt:lpstr>
      <vt:lpstr>Calibri</vt:lpstr>
      <vt:lpstr>Fira Sans</vt:lpstr>
      <vt:lpstr>Times New Roman</vt:lpstr>
      <vt:lpstr>Trajan Pro</vt:lpstr>
      <vt:lpstr>Wingdings</vt:lpstr>
      <vt:lpstr>Office Theme</vt:lpstr>
      <vt:lpstr>Evaluating the Impact of Speed Cameras in School Zones:  A Case Study in Albany, Georgia </vt:lpstr>
      <vt:lpstr>Introduction</vt:lpstr>
      <vt:lpstr>O.C.G.A. §40-14-8</vt:lpstr>
      <vt:lpstr> </vt:lpstr>
      <vt:lpstr>Why in Albany?</vt:lpstr>
      <vt:lpstr>Speed Zone Camera Locations </vt:lpstr>
      <vt:lpstr>Speed Zone Camera Locations </vt:lpstr>
      <vt:lpstr>The Research Process</vt:lpstr>
      <vt:lpstr>III Phases</vt:lpstr>
      <vt:lpstr>Data </vt:lpstr>
      <vt:lpstr>Issues </vt:lpstr>
      <vt:lpstr>Statement from Albany P.D. </vt:lpstr>
      <vt:lpstr>Quantitative analysis</vt:lpstr>
      <vt:lpstr>Qualitative analysis</vt:lpstr>
      <vt:lpstr>Questions &amp;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Recognition of Service</dc:title>
  <dc:creator>Malone, Sheila P.</dc:creator>
  <cp:lastModifiedBy>kizzie_richard@yahoo.com</cp:lastModifiedBy>
  <cp:revision>73</cp:revision>
  <cp:lastPrinted>2018-04-20T18:12:29Z</cp:lastPrinted>
  <dcterms:created xsi:type="dcterms:W3CDTF">2018-04-20T16:18:10Z</dcterms:created>
  <dcterms:modified xsi:type="dcterms:W3CDTF">2023-10-04T05:51:55Z</dcterms:modified>
</cp:coreProperties>
</file>