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8" r:id="rId6"/>
    <p:sldId id="259" r:id="rId7"/>
    <p:sldId id="260" r:id="rId8"/>
    <p:sldId id="261" r:id="rId9"/>
    <p:sldId id="262" r:id="rId10"/>
    <p:sldId id="267" r:id="rId11"/>
    <p:sldId id="268" r:id="rId12"/>
    <p:sldId id="269" r:id="rId13"/>
    <p:sldId id="271" r:id="rId14"/>
    <p:sldId id="272" r:id="rId15"/>
    <p:sldId id="273"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3" d="100"/>
          <a:sy n="93" d="100"/>
        </p:scale>
        <p:origin x="75"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E52FE4-1B4D-4379-AEFE-D8B1C6167F7D}"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B120DFF4-BD22-4E88-825B-8EDE32CE21CB}">
      <dgm:prSet phldrT="[Text]"/>
      <dgm:spPr/>
      <dgm:t>
        <a:bodyPr/>
        <a:lstStyle/>
        <a:p>
          <a:r>
            <a:rPr lang="en-US" dirty="0"/>
            <a:t>General Qualitative</a:t>
          </a:r>
        </a:p>
      </dgm:t>
    </dgm:pt>
    <dgm:pt modelId="{75DFC272-128E-4C65-86DD-8B822AFADE91}" type="parTrans" cxnId="{71970141-9A71-4C41-A75F-E9757FE5EB77}">
      <dgm:prSet/>
      <dgm:spPr/>
      <dgm:t>
        <a:bodyPr/>
        <a:lstStyle/>
        <a:p>
          <a:endParaRPr lang="en-US"/>
        </a:p>
      </dgm:t>
    </dgm:pt>
    <dgm:pt modelId="{D4B493C2-9E53-4AD4-9856-BAFF45B463E4}" type="sibTrans" cxnId="{71970141-9A71-4C41-A75F-E9757FE5EB77}">
      <dgm:prSet/>
      <dgm:spPr/>
      <dgm:t>
        <a:bodyPr/>
        <a:lstStyle/>
        <a:p>
          <a:endParaRPr lang="en-US"/>
        </a:p>
      </dgm:t>
    </dgm:pt>
    <dgm:pt modelId="{0E83B39F-3B17-4827-90B6-3AA5143D7E9B}">
      <dgm:prSet phldrT="[Text]"/>
      <dgm:spPr/>
      <dgm:t>
        <a:bodyPr/>
        <a:lstStyle/>
        <a:p>
          <a:r>
            <a:rPr lang="en-US" dirty="0"/>
            <a:t>Depth Interview</a:t>
          </a:r>
        </a:p>
      </dgm:t>
    </dgm:pt>
    <dgm:pt modelId="{B0605D03-1F28-4F64-98CD-E84C29CFC171}" type="parTrans" cxnId="{5A3EB047-BBA0-40AE-B609-1448E75D4659}">
      <dgm:prSet/>
      <dgm:spPr/>
      <dgm:t>
        <a:bodyPr/>
        <a:lstStyle/>
        <a:p>
          <a:endParaRPr lang="en-US"/>
        </a:p>
      </dgm:t>
    </dgm:pt>
    <dgm:pt modelId="{5BB61613-10EF-4CF2-A124-C2F621414345}" type="sibTrans" cxnId="{5A3EB047-BBA0-40AE-B609-1448E75D4659}">
      <dgm:prSet/>
      <dgm:spPr/>
      <dgm:t>
        <a:bodyPr/>
        <a:lstStyle/>
        <a:p>
          <a:endParaRPr lang="en-US"/>
        </a:p>
      </dgm:t>
    </dgm:pt>
    <dgm:pt modelId="{5E36083C-F61B-4413-9C58-16D99DA0EC60}">
      <dgm:prSet phldrT="[Text]"/>
      <dgm:spPr/>
      <dgm:t>
        <a:bodyPr/>
        <a:lstStyle/>
        <a:p>
          <a:r>
            <a:rPr lang="en-US" dirty="0"/>
            <a:t>Follow-up Interview</a:t>
          </a:r>
        </a:p>
      </dgm:t>
    </dgm:pt>
    <dgm:pt modelId="{27BCCEA5-04B0-4DB6-8F80-E271BCB269E0}" type="parTrans" cxnId="{8DF3EC38-C7B7-486A-9654-3556378A2571}">
      <dgm:prSet/>
      <dgm:spPr/>
      <dgm:t>
        <a:bodyPr/>
        <a:lstStyle/>
        <a:p>
          <a:endParaRPr lang="en-US"/>
        </a:p>
      </dgm:t>
    </dgm:pt>
    <dgm:pt modelId="{3C9D4DA3-E708-493D-B572-90C65853BA9D}" type="sibTrans" cxnId="{8DF3EC38-C7B7-486A-9654-3556378A2571}">
      <dgm:prSet/>
      <dgm:spPr/>
      <dgm:t>
        <a:bodyPr/>
        <a:lstStyle/>
        <a:p>
          <a:endParaRPr lang="en-US"/>
        </a:p>
      </dgm:t>
    </dgm:pt>
    <dgm:pt modelId="{BB02B277-228F-4AED-AB33-60018F756029}" type="pres">
      <dgm:prSet presAssocID="{5CE52FE4-1B4D-4379-AEFE-D8B1C6167F7D}" presName="Name0" presStyleCnt="0">
        <dgm:presLayoutVars>
          <dgm:dir/>
          <dgm:resizeHandles val="exact"/>
        </dgm:presLayoutVars>
      </dgm:prSet>
      <dgm:spPr/>
    </dgm:pt>
    <dgm:pt modelId="{8448D671-5195-4B62-B259-DBA4ACEDD43D}" type="pres">
      <dgm:prSet presAssocID="{B120DFF4-BD22-4E88-825B-8EDE32CE21CB}" presName="node" presStyleLbl="node1" presStyleIdx="0" presStyleCnt="3">
        <dgm:presLayoutVars>
          <dgm:bulletEnabled val="1"/>
        </dgm:presLayoutVars>
      </dgm:prSet>
      <dgm:spPr/>
    </dgm:pt>
    <dgm:pt modelId="{F22514EE-9A75-4DF7-A7EC-3AE9BBD4250F}" type="pres">
      <dgm:prSet presAssocID="{D4B493C2-9E53-4AD4-9856-BAFF45B463E4}" presName="sibTrans" presStyleLbl="sibTrans2D1" presStyleIdx="0" presStyleCnt="3"/>
      <dgm:spPr/>
    </dgm:pt>
    <dgm:pt modelId="{96FF20EB-C07F-4781-A749-B06A4E661167}" type="pres">
      <dgm:prSet presAssocID="{D4B493C2-9E53-4AD4-9856-BAFF45B463E4}" presName="connectorText" presStyleLbl="sibTrans2D1" presStyleIdx="0" presStyleCnt="3"/>
      <dgm:spPr/>
    </dgm:pt>
    <dgm:pt modelId="{945572E6-31D7-4A95-B93A-6AA49252EAD0}" type="pres">
      <dgm:prSet presAssocID="{0E83B39F-3B17-4827-90B6-3AA5143D7E9B}" presName="node" presStyleLbl="node1" presStyleIdx="1" presStyleCnt="3">
        <dgm:presLayoutVars>
          <dgm:bulletEnabled val="1"/>
        </dgm:presLayoutVars>
      </dgm:prSet>
      <dgm:spPr/>
    </dgm:pt>
    <dgm:pt modelId="{82913B43-C63E-41CB-B258-1182CBB7A954}" type="pres">
      <dgm:prSet presAssocID="{5BB61613-10EF-4CF2-A124-C2F621414345}" presName="sibTrans" presStyleLbl="sibTrans2D1" presStyleIdx="1" presStyleCnt="3"/>
      <dgm:spPr/>
    </dgm:pt>
    <dgm:pt modelId="{665A33B4-68CC-40EA-8999-5675D8160714}" type="pres">
      <dgm:prSet presAssocID="{5BB61613-10EF-4CF2-A124-C2F621414345}" presName="connectorText" presStyleLbl="sibTrans2D1" presStyleIdx="1" presStyleCnt="3"/>
      <dgm:spPr/>
    </dgm:pt>
    <dgm:pt modelId="{DCD095E7-ED3E-45B9-AB39-5AFEB1BCEBBD}" type="pres">
      <dgm:prSet presAssocID="{5E36083C-F61B-4413-9C58-16D99DA0EC60}" presName="node" presStyleLbl="node1" presStyleIdx="2" presStyleCnt="3">
        <dgm:presLayoutVars>
          <dgm:bulletEnabled val="1"/>
        </dgm:presLayoutVars>
      </dgm:prSet>
      <dgm:spPr/>
    </dgm:pt>
    <dgm:pt modelId="{DB718900-E21C-4331-B9D1-40B00EB5301C}" type="pres">
      <dgm:prSet presAssocID="{3C9D4DA3-E708-493D-B572-90C65853BA9D}" presName="sibTrans" presStyleLbl="sibTrans2D1" presStyleIdx="2" presStyleCnt="3" custLinFactNeighborX="4017" custLinFactNeighborY="-35448"/>
      <dgm:spPr/>
    </dgm:pt>
    <dgm:pt modelId="{162A801B-E3BF-4BF4-B71F-BACBDB38C936}" type="pres">
      <dgm:prSet presAssocID="{3C9D4DA3-E708-493D-B572-90C65853BA9D}" presName="connectorText" presStyleLbl="sibTrans2D1" presStyleIdx="2" presStyleCnt="3"/>
      <dgm:spPr/>
    </dgm:pt>
  </dgm:ptLst>
  <dgm:cxnLst>
    <dgm:cxn modelId="{9CCB0102-223D-4540-AA98-5E792D6FFAE7}" type="presOf" srcId="{B120DFF4-BD22-4E88-825B-8EDE32CE21CB}" destId="{8448D671-5195-4B62-B259-DBA4ACEDD43D}" srcOrd="0" destOrd="0" presId="urn:microsoft.com/office/officeart/2005/8/layout/cycle7"/>
    <dgm:cxn modelId="{E9D7BF15-F55C-4B0C-B87A-216D4133773A}" type="presOf" srcId="{0E83B39F-3B17-4827-90B6-3AA5143D7E9B}" destId="{945572E6-31D7-4A95-B93A-6AA49252EAD0}" srcOrd="0" destOrd="0" presId="urn:microsoft.com/office/officeart/2005/8/layout/cycle7"/>
    <dgm:cxn modelId="{8DF3EC38-C7B7-486A-9654-3556378A2571}" srcId="{5CE52FE4-1B4D-4379-AEFE-D8B1C6167F7D}" destId="{5E36083C-F61B-4413-9C58-16D99DA0EC60}" srcOrd="2" destOrd="0" parTransId="{27BCCEA5-04B0-4DB6-8F80-E271BCB269E0}" sibTransId="{3C9D4DA3-E708-493D-B572-90C65853BA9D}"/>
    <dgm:cxn modelId="{71970141-9A71-4C41-A75F-E9757FE5EB77}" srcId="{5CE52FE4-1B4D-4379-AEFE-D8B1C6167F7D}" destId="{B120DFF4-BD22-4E88-825B-8EDE32CE21CB}" srcOrd="0" destOrd="0" parTransId="{75DFC272-128E-4C65-86DD-8B822AFADE91}" sibTransId="{D4B493C2-9E53-4AD4-9856-BAFF45B463E4}"/>
    <dgm:cxn modelId="{91BC7544-5535-4718-8689-A8CF0D0C279E}" type="presOf" srcId="{3C9D4DA3-E708-493D-B572-90C65853BA9D}" destId="{DB718900-E21C-4331-B9D1-40B00EB5301C}" srcOrd="0" destOrd="0" presId="urn:microsoft.com/office/officeart/2005/8/layout/cycle7"/>
    <dgm:cxn modelId="{5A3EB047-BBA0-40AE-B609-1448E75D4659}" srcId="{5CE52FE4-1B4D-4379-AEFE-D8B1C6167F7D}" destId="{0E83B39F-3B17-4827-90B6-3AA5143D7E9B}" srcOrd="1" destOrd="0" parTransId="{B0605D03-1F28-4F64-98CD-E84C29CFC171}" sibTransId="{5BB61613-10EF-4CF2-A124-C2F621414345}"/>
    <dgm:cxn modelId="{3624FE72-EE5F-4576-806E-94A7704537AD}" type="presOf" srcId="{D4B493C2-9E53-4AD4-9856-BAFF45B463E4}" destId="{96FF20EB-C07F-4781-A749-B06A4E661167}" srcOrd="1" destOrd="0" presId="urn:microsoft.com/office/officeart/2005/8/layout/cycle7"/>
    <dgm:cxn modelId="{8B20477F-DB8B-4A12-A7DC-3C371CC0DE27}" type="presOf" srcId="{5BB61613-10EF-4CF2-A124-C2F621414345}" destId="{665A33B4-68CC-40EA-8999-5675D8160714}" srcOrd="1" destOrd="0" presId="urn:microsoft.com/office/officeart/2005/8/layout/cycle7"/>
    <dgm:cxn modelId="{8FE53580-0D5F-4260-831A-B2756BB6F661}" type="presOf" srcId="{D4B493C2-9E53-4AD4-9856-BAFF45B463E4}" destId="{F22514EE-9A75-4DF7-A7EC-3AE9BBD4250F}" srcOrd="0" destOrd="0" presId="urn:microsoft.com/office/officeart/2005/8/layout/cycle7"/>
    <dgm:cxn modelId="{74CD1199-2865-48A7-9B45-B1C19C52C8B1}" type="presOf" srcId="{3C9D4DA3-E708-493D-B572-90C65853BA9D}" destId="{162A801B-E3BF-4BF4-B71F-BACBDB38C936}" srcOrd="1" destOrd="0" presId="urn:microsoft.com/office/officeart/2005/8/layout/cycle7"/>
    <dgm:cxn modelId="{29245EA8-C081-425D-9D57-17124D9E7E63}" type="presOf" srcId="{5BB61613-10EF-4CF2-A124-C2F621414345}" destId="{82913B43-C63E-41CB-B258-1182CBB7A954}" srcOrd="0" destOrd="0" presId="urn:microsoft.com/office/officeart/2005/8/layout/cycle7"/>
    <dgm:cxn modelId="{E2C44EB1-1E87-4361-8AE3-27A7B00D205C}" type="presOf" srcId="{5E36083C-F61B-4413-9C58-16D99DA0EC60}" destId="{DCD095E7-ED3E-45B9-AB39-5AFEB1BCEBBD}" srcOrd="0" destOrd="0" presId="urn:microsoft.com/office/officeart/2005/8/layout/cycle7"/>
    <dgm:cxn modelId="{8EEAEEF8-B2E7-4DC7-ACC1-82FA5273AFC7}" type="presOf" srcId="{5CE52FE4-1B4D-4379-AEFE-D8B1C6167F7D}" destId="{BB02B277-228F-4AED-AB33-60018F756029}" srcOrd="0" destOrd="0" presId="urn:microsoft.com/office/officeart/2005/8/layout/cycle7"/>
    <dgm:cxn modelId="{1B36A843-8955-4E75-B5EB-A49814C69FD5}" type="presParOf" srcId="{BB02B277-228F-4AED-AB33-60018F756029}" destId="{8448D671-5195-4B62-B259-DBA4ACEDD43D}" srcOrd="0" destOrd="0" presId="urn:microsoft.com/office/officeart/2005/8/layout/cycle7"/>
    <dgm:cxn modelId="{C96A77A7-D463-437D-89B0-EC8B4EB92072}" type="presParOf" srcId="{BB02B277-228F-4AED-AB33-60018F756029}" destId="{F22514EE-9A75-4DF7-A7EC-3AE9BBD4250F}" srcOrd="1" destOrd="0" presId="urn:microsoft.com/office/officeart/2005/8/layout/cycle7"/>
    <dgm:cxn modelId="{FCF02338-4E1D-4352-8AAE-3105D2B78422}" type="presParOf" srcId="{F22514EE-9A75-4DF7-A7EC-3AE9BBD4250F}" destId="{96FF20EB-C07F-4781-A749-B06A4E661167}" srcOrd="0" destOrd="0" presId="urn:microsoft.com/office/officeart/2005/8/layout/cycle7"/>
    <dgm:cxn modelId="{6B8FD05B-381C-450D-9ED9-2C5A27AE8BDE}" type="presParOf" srcId="{BB02B277-228F-4AED-AB33-60018F756029}" destId="{945572E6-31D7-4A95-B93A-6AA49252EAD0}" srcOrd="2" destOrd="0" presId="urn:microsoft.com/office/officeart/2005/8/layout/cycle7"/>
    <dgm:cxn modelId="{20BDF180-4191-4999-B340-EDD14EA85452}" type="presParOf" srcId="{BB02B277-228F-4AED-AB33-60018F756029}" destId="{82913B43-C63E-41CB-B258-1182CBB7A954}" srcOrd="3" destOrd="0" presId="urn:microsoft.com/office/officeart/2005/8/layout/cycle7"/>
    <dgm:cxn modelId="{E79C1189-168E-40DA-B8A1-06D02B64C723}" type="presParOf" srcId="{82913B43-C63E-41CB-B258-1182CBB7A954}" destId="{665A33B4-68CC-40EA-8999-5675D8160714}" srcOrd="0" destOrd="0" presId="urn:microsoft.com/office/officeart/2005/8/layout/cycle7"/>
    <dgm:cxn modelId="{FAA65222-F228-4EE3-8FFF-6A640013DDA3}" type="presParOf" srcId="{BB02B277-228F-4AED-AB33-60018F756029}" destId="{DCD095E7-ED3E-45B9-AB39-5AFEB1BCEBBD}" srcOrd="4" destOrd="0" presId="urn:microsoft.com/office/officeart/2005/8/layout/cycle7"/>
    <dgm:cxn modelId="{F72D70CF-3784-4A69-B31F-808559532973}" type="presParOf" srcId="{BB02B277-228F-4AED-AB33-60018F756029}" destId="{DB718900-E21C-4331-B9D1-40B00EB5301C}" srcOrd="5" destOrd="0" presId="urn:microsoft.com/office/officeart/2005/8/layout/cycle7"/>
    <dgm:cxn modelId="{230D0CC0-EFE8-4F9B-9F57-E66D2D99AF94}" type="presParOf" srcId="{DB718900-E21C-4331-B9D1-40B00EB5301C}" destId="{162A801B-E3BF-4BF4-B71F-BACBDB38C93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8D671-5195-4B62-B259-DBA4ACEDD43D}">
      <dsp:nvSpPr>
        <dsp:cNvPr id="0" name=""/>
        <dsp:cNvSpPr/>
      </dsp:nvSpPr>
      <dsp:spPr>
        <a:xfrm>
          <a:off x="4165200" y="904"/>
          <a:ext cx="1208688" cy="60434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General Qualitative</a:t>
          </a:r>
        </a:p>
      </dsp:txBody>
      <dsp:txXfrm>
        <a:off x="4182901" y="18605"/>
        <a:ext cx="1173286" cy="568942"/>
      </dsp:txXfrm>
    </dsp:sp>
    <dsp:sp modelId="{F22514EE-9A75-4DF7-A7EC-3AE9BBD4250F}">
      <dsp:nvSpPr>
        <dsp:cNvPr id="0" name=""/>
        <dsp:cNvSpPr/>
      </dsp:nvSpPr>
      <dsp:spPr>
        <a:xfrm rot="3600000">
          <a:off x="4953407" y="1062220"/>
          <a:ext cx="630979" cy="21152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016863" y="1104524"/>
        <a:ext cx="504067" cy="126912"/>
      </dsp:txXfrm>
    </dsp:sp>
    <dsp:sp modelId="{945572E6-31D7-4A95-B93A-6AA49252EAD0}">
      <dsp:nvSpPr>
        <dsp:cNvPr id="0" name=""/>
        <dsp:cNvSpPr/>
      </dsp:nvSpPr>
      <dsp:spPr>
        <a:xfrm>
          <a:off x="5163906" y="1730713"/>
          <a:ext cx="1208688" cy="60434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Depth Interview</a:t>
          </a:r>
        </a:p>
      </dsp:txBody>
      <dsp:txXfrm>
        <a:off x="5181607" y="1748414"/>
        <a:ext cx="1173286" cy="568942"/>
      </dsp:txXfrm>
    </dsp:sp>
    <dsp:sp modelId="{82913B43-C63E-41CB-B258-1182CBB7A954}">
      <dsp:nvSpPr>
        <dsp:cNvPr id="0" name=""/>
        <dsp:cNvSpPr/>
      </dsp:nvSpPr>
      <dsp:spPr>
        <a:xfrm rot="10800000">
          <a:off x="4454054" y="1927125"/>
          <a:ext cx="630979" cy="21152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4517510" y="1969429"/>
        <a:ext cx="504067" cy="126912"/>
      </dsp:txXfrm>
    </dsp:sp>
    <dsp:sp modelId="{DCD095E7-ED3E-45B9-AB39-5AFEB1BCEBBD}">
      <dsp:nvSpPr>
        <dsp:cNvPr id="0" name=""/>
        <dsp:cNvSpPr/>
      </dsp:nvSpPr>
      <dsp:spPr>
        <a:xfrm>
          <a:off x="3166494" y="1730713"/>
          <a:ext cx="1208688" cy="60434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Follow-up Interview</a:t>
          </a:r>
        </a:p>
      </dsp:txBody>
      <dsp:txXfrm>
        <a:off x="3184195" y="1748414"/>
        <a:ext cx="1173286" cy="568942"/>
      </dsp:txXfrm>
    </dsp:sp>
    <dsp:sp modelId="{DB718900-E21C-4331-B9D1-40B00EB5301C}">
      <dsp:nvSpPr>
        <dsp:cNvPr id="0" name=""/>
        <dsp:cNvSpPr/>
      </dsp:nvSpPr>
      <dsp:spPr>
        <a:xfrm rot="18000000">
          <a:off x="3980048" y="987241"/>
          <a:ext cx="630979" cy="21152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043504" y="1029545"/>
        <a:ext cx="504067" cy="12691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10/4/2023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10/4/2023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10/4/2023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10/4/2023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ucr.fbi.gov/crime-in-the-u.s/2016/crime-in-the-u.s.-2016/topic-pages/persons-arrested" TargetMode="External"/><Relationship Id="rId2" Type="http://schemas.openxmlformats.org/officeDocument/2006/relationships/hyperlink" Target="https://www.bjs.gov/index" TargetMode="External"/><Relationship Id="rId1" Type="http://schemas.openxmlformats.org/officeDocument/2006/relationships/slideLayout" Target="../slideLayouts/slideLayout2.xml"/><Relationship Id="rId4" Type="http://schemas.openxmlformats.org/officeDocument/2006/relationships/hyperlink" Target="https://ucr.fbi.gov/crime-in-the-u.s/2017/crime-in-the-u.s.-2017/tables/table-6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ng/url?sa=i&amp;rct=j&amp;q=&amp;esrc=s&amp;source=images&amp;cd=&amp;cad=rja&amp;uact=8&amp;ved=0ahUKEwjepoSp3Z3MAhVHuBoKHUk6BGUQjRwIBw&amp;url=http://libpara.blogspot.com/&amp;psig=AFQjCNH5bukoFESZxwdKk9x3-Ybitm74cw&amp;ust=146125927967120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14700-A297-46B2-8FA6-9175E6188551}"/>
              </a:ext>
            </a:extLst>
          </p:cNvPr>
          <p:cNvSpPr>
            <a:spLocks noGrp="1"/>
          </p:cNvSpPr>
          <p:nvPr>
            <p:ph type="ctrTitle"/>
          </p:nvPr>
        </p:nvSpPr>
        <p:spPr>
          <a:xfrm>
            <a:off x="891201" y="662656"/>
            <a:ext cx="9755187" cy="2766528"/>
          </a:xfrm>
        </p:spPr>
        <p:txBody>
          <a:bodyPr>
            <a:normAutofit fontScale="90000"/>
          </a:bodyPr>
          <a:lstStyle/>
          <a:p>
            <a:r>
              <a:rPr lang="en-US" sz="4000" dirty="0"/>
              <a:t>The EFFECTS of Laws, Policies, and Rehabilitation Programs on African American Male Juvenile Recidivism in Southwest Georgia.</a:t>
            </a:r>
            <a:br>
              <a:rPr lang="en-US" dirty="0"/>
            </a:br>
            <a:endParaRPr lang="en-US" dirty="0"/>
          </a:p>
        </p:txBody>
      </p:sp>
      <p:sp>
        <p:nvSpPr>
          <p:cNvPr id="3" name="Subtitle 2">
            <a:extLst>
              <a:ext uri="{FF2B5EF4-FFF2-40B4-BE49-F238E27FC236}">
                <a16:creationId xmlns:a16="http://schemas.microsoft.com/office/drawing/2014/main" id="{3BDC8F02-157E-4E5F-AD50-89A079FF5928}"/>
              </a:ext>
            </a:extLst>
          </p:cNvPr>
          <p:cNvSpPr>
            <a:spLocks noGrp="1"/>
          </p:cNvSpPr>
          <p:nvPr>
            <p:ph type="subTitle" idx="1"/>
          </p:nvPr>
        </p:nvSpPr>
        <p:spPr>
          <a:xfrm>
            <a:off x="945958" y="2719102"/>
            <a:ext cx="9755187" cy="706543"/>
          </a:xfrm>
        </p:spPr>
        <p:txBody>
          <a:bodyPr/>
          <a:lstStyle/>
          <a:p>
            <a:r>
              <a:rPr lang="en-US" dirty="0"/>
              <a:t>Dr. Kizzie Donaldson-Richard</a:t>
            </a:r>
          </a:p>
        </p:txBody>
      </p:sp>
      <p:pic>
        <p:nvPicPr>
          <p:cNvPr id="4" name="Picture 10" descr="Image result for georgia laws and policies rehabilitation">
            <a:extLst>
              <a:ext uri="{FF2B5EF4-FFF2-40B4-BE49-F238E27FC236}">
                <a16:creationId xmlns:a16="http://schemas.microsoft.com/office/drawing/2014/main" id="{AD968FAA-95C4-44D6-8AD0-12BE95FFC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2981"/>
            <a:ext cx="2857500"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ight Arrow 4">
            <a:extLst>
              <a:ext uri="{FF2B5EF4-FFF2-40B4-BE49-F238E27FC236}">
                <a16:creationId xmlns:a16="http://schemas.microsoft.com/office/drawing/2014/main" id="{1A929392-6E8C-4D0F-BB32-CE19E06BCA0E}"/>
              </a:ext>
            </a:extLst>
          </p:cNvPr>
          <p:cNvSpPr/>
          <p:nvPr/>
        </p:nvSpPr>
        <p:spPr bwMode="auto">
          <a:xfrm>
            <a:off x="5128482" y="4791671"/>
            <a:ext cx="1280623" cy="858129"/>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latin typeface="Palatino Linotype" pitchFamily="18" charset="0"/>
            </a:endParaRPr>
          </a:p>
        </p:txBody>
      </p:sp>
      <p:pic>
        <p:nvPicPr>
          <p:cNvPr id="6" name="Picture 8" descr="Image result for black juvenile males incarcerated">
            <a:extLst>
              <a:ext uri="{FF2B5EF4-FFF2-40B4-BE49-F238E27FC236}">
                <a16:creationId xmlns:a16="http://schemas.microsoft.com/office/drawing/2014/main" id="{759A08B7-F029-4C9F-A6B4-65E7C01186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3995">
            <a:off x="8160302" y="3988954"/>
            <a:ext cx="3144902" cy="19149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91763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516C7-8114-4F1B-8CEE-ABB42C8EB2D0}"/>
              </a:ext>
            </a:extLst>
          </p:cNvPr>
          <p:cNvSpPr>
            <a:spLocks noGrp="1"/>
          </p:cNvSpPr>
          <p:nvPr>
            <p:ph type="title"/>
          </p:nvPr>
        </p:nvSpPr>
        <p:spPr>
          <a:xfrm>
            <a:off x="685801" y="0"/>
            <a:ext cx="10396882" cy="1336431"/>
          </a:xfrm>
        </p:spPr>
        <p:txBody>
          <a:bodyPr>
            <a:normAutofit fontScale="90000"/>
          </a:bodyPr>
          <a:lstStyle/>
          <a:p>
            <a:r>
              <a:rPr lang="en-US" dirty="0">
                <a:latin typeface="Times New Roman" pitchFamily="18" charset="0"/>
                <a:ea typeface="ＭＳ Ｐゴシック"/>
                <a:cs typeface="Times New Roman" pitchFamily="18" charset="0"/>
              </a:rPr>
              <a:t>Recommendations for action</a:t>
            </a:r>
            <a:endParaRPr lang="en-US" dirty="0"/>
          </a:p>
        </p:txBody>
      </p:sp>
      <p:sp>
        <p:nvSpPr>
          <p:cNvPr id="3" name="Content Placeholder 2">
            <a:extLst>
              <a:ext uri="{FF2B5EF4-FFF2-40B4-BE49-F238E27FC236}">
                <a16:creationId xmlns:a16="http://schemas.microsoft.com/office/drawing/2014/main" id="{8BC42CD9-299A-4411-B36A-324E1142C7D0}"/>
              </a:ext>
            </a:extLst>
          </p:cNvPr>
          <p:cNvSpPr>
            <a:spLocks noGrp="1"/>
          </p:cNvSpPr>
          <p:nvPr>
            <p:ph sz="quarter" idx="13"/>
          </p:nvPr>
        </p:nvSpPr>
        <p:spPr>
          <a:xfrm>
            <a:off x="685800" y="1041009"/>
            <a:ext cx="10394707" cy="4600136"/>
          </a:xfrm>
        </p:spPr>
        <p:txBody>
          <a:bodyPr>
            <a:normAutofit fontScale="77500" lnSpcReduction="20000"/>
          </a:bodyPr>
          <a:lstStyle/>
          <a:p>
            <a:pPr>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Recommendation 1</a:t>
            </a: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rehabilitation programs for African American male juveniles should include male-on-male consultation. A male can provide guidance and answer questions that a young male has about manhood, which is something a female cannot contribute. Having more African American males in a counselor/probation positions should decrease African American male juvenile recidivism rates among Georgia's highest recidivist group.  </a:t>
            </a:r>
          </a:p>
          <a:p>
            <a:pPr>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Recommendation 2</a:t>
            </a: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Georgia should revamp their laws and policies as it relates to juvenile offenders. Current policies are outdated and ineffective, and do not provide the desired consequence for the crime that was committed; an example is detaining a juvenile for 30 days with the expectation of making a change in juvenile behaviors. Current policies have failed the state as well as juvenile offenders.  Policies today allow juveniles too many opportunities before being detained. To be detained, there is a specific criterion that must be met. Those criteria are determined by Georgia’s juvenile point system, which is monitored by the juvenile courts and probation.</a:t>
            </a:r>
          </a:p>
          <a:p>
            <a:endParaRPr lang="en-US" dirty="0"/>
          </a:p>
        </p:txBody>
      </p:sp>
    </p:spTree>
    <p:extLst>
      <p:ext uri="{BB962C8B-B14F-4D97-AF65-F5344CB8AC3E}">
        <p14:creationId xmlns:p14="http://schemas.microsoft.com/office/powerpoint/2010/main" val="3848069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EC694-4D2A-4568-A9C8-26220F1433DC}"/>
              </a:ext>
            </a:extLst>
          </p:cNvPr>
          <p:cNvSpPr>
            <a:spLocks noGrp="1"/>
          </p:cNvSpPr>
          <p:nvPr>
            <p:ph type="title"/>
          </p:nvPr>
        </p:nvSpPr>
        <p:spPr>
          <a:xfrm>
            <a:off x="685801" y="-112542"/>
            <a:ext cx="10396882" cy="1181687"/>
          </a:xfrm>
        </p:spPr>
        <p:txBody>
          <a:bodyPr/>
          <a:lstStyle/>
          <a:p>
            <a:r>
              <a:rPr lang="en-US" dirty="0"/>
              <a:t>Concluding Thoughts…</a:t>
            </a:r>
          </a:p>
        </p:txBody>
      </p:sp>
      <p:sp>
        <p:nvSpPr>
          <p:cNvPr id="3" name="Content Placeholder 2">
            <a:extLst>
              <a:ext uri="{FF2B5EF4-FFF2-40B4-BE49-F238E27FC236}">
                <a16:creationId xmlns:a16="http://schemas.microsoft.com/office/drawing/2014/main" id="{3E642B42-EF33-41C7-BA7E-AC012647EF38}"/>
              </a:ext>
            </a:extLst>
          </p:cNvPr>
          <p:cNvSpPr>
            <a:spLocks noGrp="1"/>
          </p:cNvSpPr>
          <p:nvPr>
            <p:ph sz="quarter" idx="13"/>
          </p:nvPr>
        </p:nvSpPr>
        <p:spPr>
          <a:xfrm>
            <a:off x="683626" y="1209822"/>
            <a:ext cx="10396882" cy="4346916"/>
          </a:xfrm>
        </p:spPr>
        <p:txBody>
          <a:bodyPr>
            <a:normAutofit fontScale="77500" lnSpcReduction="20000"/>
          </a:bodyPr>
          <a:lstStyle/>
          <a:p>
            <a:pPr marL="0" indent="0">
              <a:buNone/>
            </a:pPr>
            <a:r>
              <a:rPr lang="en-US" dirty="0">
                <a:latin typeface="Times New Roman" panose="02020603050405020304" pitchFamily="18" charset="0"/>
                <a:cs typeface="Times New Roman" panose="02020603050405020304" pitchFamily="18" charset="0"/>
              </a:rPr>
              <a:t>Recidivism exacerbates the juvenile incarceration rate in Georgia, and African American males surpass any demographics.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Laws, policies, and rehabilitation programs are instrumental in determining the outcome of offenders sentencing and release.</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It is paramount to investigate the ineffectiveness and the effectiveness programs to determine what contributed to African American male juvenile’s high recidivism rate in Southwest Georgia.</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Several possible predictors might impact the recidivism rates of African American males causing this subgroup to recidivate at such a high rate than other race. </a:t>
            </a:r>
          </a:p>
          <a:p>
            <a:pPr marL="0" indent="0">
              <a:buNone/>
            </a:pPr>
            <a:r>
              <a:rPr lang="en-US" u="sng" dirty="0">
                <a:latin typeface="Times New Roman" panose="02020603050405020304" pitchFamily="18" charset="0"/>
                <a:cs typeface="Times New Roman" panose="02020603050405020304" pitchFamily="18" charset="0"/>
              </a:rPr>
              <a:t>Statement:</a:t>
            </a:r>
          </a:p>
          <a:p>
            <a:pPr marL="0" indent="0">
              <a:buNone/>
            </a:pPr>
            <a:r>
              <a:rPr lang="en-US" dirty="0">
                <a:latin typeface="Times New Roman" panose="02020603050405020304" pitchFamily="18" charset="0"/>
                <a:cs typeface="Times New Roman" panose="02020603050405020304" pitchFamily="18" charset="0"/>
              </a:rPr>
              <a:t>Although re-offending acts will occur and there is no way to prevent them from reoccurring; sentencing should be applied accordingly to the law and policies that are in placed and not whom you know and what you know status. This would limit court officials discretions in the courts and bring equality to everyone.</a:t>
            </a:r>
          </a:p>
          <a:p>
            <a:endParaRPr lang="en-US" dirty="0"/>
          </a:p>
        </p:txBody>
      </p:sp>
    </p:spTree>
    <p:extLst>
      <p:ext uri="{BB962C8B-B14F-4D97-AF65-F5344CB8AC3E}">
        <p14:creationId xmlns:p14="http://schemas.microsoft.com/office/powerpoint/2010/main" val="1810588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Unknown.png">
            <a:extLst>
              <a:ext uri="{FF2B5EF4-FFF2-40B4-BE49-F238E27FC236}">
                <a16:creationId xmlns:a16="http://schemas.microsoft.com/office/drawing/2014/main" id="{3367F4E9-5CE9-4086-BAAF-6781A542D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474"/>
            <a:ext cx="11704320" cy="5500468"/>
          </a:xfrm>
          <a:prstGeom prst="rect">
            <a:avLst/>
          </a:prstGeom>
        </p:spPr>
      </p:pic>
    </p:spTree>
    <p:extLst>
      <p:ext uri="{BB962C8B-B14F-4D97-AF65-F5344CB8AC3E}">
        <p14:creationId xmlns:p14="http://schemas.microsoft.com/office/powerpoint/2010/main" val="3525313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C9C0-B4F3-43DB-8485-CA2C13BD578F}"/>
              </a:ext>
            </a:extLst>
          </p:cNvPr>
          <p:cNvSpPr>
            <a:spLocks noGrp="1"/>
          </p:cNvSpPr>
          <p:nvPr>
            <p:ph type="title"/>
          </p:nvPr>
        </p:nvSpPr>
        <p:spPr>
          <a:xfrm>
            <a:off x="685801" y="-942534"/>
            <a:ext cx="10396882" cy="2124220"/>
          </a:xfrm>
        </p:spPr>
        <p:txBody>
          <a:bodyPr/>
          <a:lstStyle/>
          <a:p>
            <a:r>
              <a:rPr lang="en-US" dirty="0"/>
              <a:t>                       </a:t>
            </a:r>
            <a:br>
              <a:rPr lang="en-US" dirty="0"/>
            </a:br>
            <a:r>
              <a:rPr lang="en-US" dirty="0"/>
              <a:t>                            References</a:t>
            </a:r>
          </a:p>
        </p:txBody>
      </p:sp>
      <p:sp>
        <p:nvSpPr>
          <p:cNvPr id="3" name="Content Placeholder 2">
            <a:extLst>
              <a:ext uri="{FF2B5EF4-FFF2-40B4-BE49-F238E27FC236}">
                <a16:creationId xmlns:a16="http://schemas.microsoft.com/office/drawing/2014/main" id="{859DC440-163E-4FDE-B6BC-FE47A2A1F446}"/>
              </a:ext>
            </a:extLst>
          </p:cNvPr>
          <p:cNvSpPr>
            <a:spLocks noGrp="1"/>
          </p:cNvSpPr>
          <p:nvPr>
            <p:ph sz="quarter" idx="13"/>
          </p:nvPr>
        </p:nvSpPr>
        <p:spPr>
          <a:xfrm>
            <a:off x="685800" y="562708"/>
            <a:ext cx="10394707" cy="5261316"/>
          </a:xfrm>
        </p:spPr>
        <p:txBody>
          <a:bodyPr>
            <a:normAutofit fontScale="40000" lnSpcReduction="20000"/>
          </a:bodyPr>
          <a:lstStyle/>
          <a:p>
            <a:endParaRPr lang="en-US" sz="3300" dirty="0">
              <a:latin typeface="Times New Roman" panose="02020603050405020304" pitchFamily="18" charset="0"/>
              <a:cs typeface="Times New Roman" panose="02020603050405020304" pitchFamily="18" charset="0"/>
            </a:endParaRPr>
          </a:p>
          <a:p>
            <a:r>
              <a:rPr lang="en-US" sz="3300" dirty="0">
                <a:latin typeface="Times New Roman" panose="02020603050405020304" pitchFamily="18" charset="0"/>
                <a:cs typeface="Times New Roman" panose="02020603050405020304" pitchFamily="18" charset="0"/>
              </a:rPr>
              <a:t>Bureau of Justice Statistics. (1990). Retrieved from </a:t>
            </a:r>
            <a:r>
              <a:rPr lang="en-US" sz="33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https://www.bjs.gov/index</a:t>
            </a:r>
            <a:r>
              <a:rPr lang="en-US" sz="3300" dirty="0">
                <a:latin typeface="Times New Roman" panose="02020603050405020304" pitchFamily="18" charset="0"/>
                <a:cs typeface="Times New Roman" panose="02020603050405020304" pitchFamily="18" charset="0"/>
              </a:rPr>
              <a:t>.cfm?ty=</a:t>
            </a:r>
          </a:p>
          <a:p>
            <a:pPr marL="0" indent="0">
              <a:buNone/>
            </a:pP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pbdetail&amp;iid</a:t>
            </a:r>
            <a:r>
              <a:rPr lang="en-US" sz="3300" dirty="0">
                <a:latin typeface="Times New Roman" panose="02020603050405020304" pitchFamily="18" charset="0"/>
                <a:cs typeface="Times New Roman" panose="02020603050405020304" pitchFamily="18" charset="0"/>
              </a:rPr>
              <a:t>=4042</a:t>
            </a:r>
          </a:p>
          <a:p>
            <a:pPr marL="0" indent="0">
              <a:buNone/>
            </a:pPr>
            <a:endParaRPr lang="en-US" sz="3300" dirty="0">
              <a:latin typeface="Times New Roman" panose="02020603050405020304" pitchFamily="18" charset="0"/>
              <a:cs typeface="Times New Roman" panose="02020603050405020304" pitchFamily="18" charset="0"/>
            </a:endParaRPr>
          </a:p>
          <a:p>
            <a:r>
              <a:rPr lang="en-US" sz="3300" dirty="0">
                <a:latin typeface="Times New Roman" panose="02020603050405020304" pitchFamily="18" charset="0"/>
                <a:cs typeface="Times New Roman" panose="02020603050405020304" pitchFamily="18" charset="0"/>
              </a:rPr>
              <a:t>FBI Uniform Crime Reporting Program. (2016). </a:t>
            </a:r>
            <a:r>
              <a:rPr lang="en-US" sz="3300" i="1" dirty="0">
                <a:latin typeface="Times New Roman" panose="02020603050405020304" pitchFamily="18" charset="0"/>
                <a:cs typeface="Times New Roman" panose="02020603050405020304" pitchFamily="18" charset="0"/>
              </a:rPr>
              <a:t>Crime in the United States 2016</a:t>
            </a:r>
            <a:r>
              <a:rPr lang="en-US" sz="3300" dirty="0">
                <a:latin typeface="Times New Roman" panose="02020603050405020304" pitchFamily="18" charset="0"/>
                <a:cs typeface="Times New Roman" panose="02020603050405020304" pitchFamily="18" charset="0"/>
              </a:rPr>
              <a:t>. Retrieved from </a:t>
            </a:r>
            <a:r>
              <a:rPr lang="en-US" sz="33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https://ucr.fbi.gov/crime-in-the-u.s/2016/crime-in-the-u.s.-2016/topic-pages/persons-arrested</a:t>
            </a:r>
            <a:endParaRPr lang="en-US" sz="3300" dirty="0">
              <a:latin typeface="Times New Roman" panose="02020603050405020304" pitchFamily="18" charset="0"/>
              <a:cs typeface="Times New Roman" panose="02020603050405020304" pitchFamily="18" charset="0"/>
            </a:endParaRPr>
          </a:p>
          <a:p>
            <a:pPr marL="0" indent="0">
              <a:buNone/>
            </a:pPr>
            <a:endParaRPr lang="en-US" sz="3300" dirty="0">
              <a:latin typeface="Times New Roman" panose="02020603050405020304" pitchFamily="18" charset="0"/>
              <a:cs typeface="Times New Roman" panose="02020603050405020304" pitchFamily="18" charset="0"/>
            </a:endParaRPr>
          </a:p>
          <a:p>
            <a:r>
              <a:rPr lang="en-US" sz="3300" dirty="0">
                <a:latin typeface="Times New Roman" panose="02020603050405020304" pitchFamily="18" charset="0"/>
                <a:cs typeface="Times New Roman" panose="02020603050405020304" pitchFamily="18" charset="0"/>
              </a:rPr>
              <a:t>FBI Uniform Crime Reporting Program. (2017). </a:t>
            </a:r>
            <a:r>
              <a:rPr lang="en-US" sz="3300" i="1" dirty="0">
                <a:latin typeface="Times New Roman" panose="02020603050405020304" pitchFamily="18" charset="0"/>
                <a:cs typeface="Times New Roman" panose="02020603050405020304" pitchFamily="18" charset="0"/>
              </a:rPr>
              <a:t>Crime in the United States 2017</a:t>
            </a:r>
            <a:r>
              <a:rPr lang="en-US" sz="3300" dirty="0">
                <a:latin typeface="Times New Roman" panose="02020603050405020304" pitchFamily="18" charset="0"/>
                <a:cs typeface="Times New Roman" panose="02020603050405020304" pitchFamily="18" charset="0"/>
              </a:rPr>
              <a:t>. Retrieved from </a:t>
            </a:r>
            <a:r>
              <a:rPr lang="en-US" sz="3300" u="sng"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https://ucr.fbi.gov/crime-in-the-u.s/2017/crime-in-the-u.s.-2017/tables/table-69</a:t>
            </a:r>
            <a:endParaRPr lang="en-US" sz="3300" u="sng" dirty="0">
              <a:latin typeface="Times New Roman" panose="02020603050405020304" pitchFamily="18" charset="0"/>
              <a:cs typeface="Times New Roman" panose="02020603050405020304" pitchFamily="18" charset="0"/>
            </a:endParaRPr>
          </a:p>
          <a:p>
            <a:pPr marL="0" indent="0">
              <a:buNone/>
            </a:pPr>
            <a:endParaRPr lang="en-US" sz="3300" dirty="0">
              <a:latin typeface="Times New Roman" panose="02020603050405020304" pitchFamily="18" charset="0"/>
              <a:cs typeface="Times New Roman" panose="02020603050405020304" pitchFamily="18" charset="0"/>
            </a:endParaRPr>
          </a:p>
          <a:p>
            <a:r>
              <a:rPr lang="en-US" altLang="en-US" sz="3300" dirty="0">
                <a:latin typeface="Times New Roman" panose="02020603050405020304" pitchFamily="18" charset="0"/>
                <a:ea typeface="Calibri" panose="020F0502020204030204" pitchFamily="34" charset="0"/>
                <a:cs typeface="Times New Roman" panose="02020603050405020304" pitchFamily="18" charset="0"/>
              </a:rPr>
              <a:t>Justice Reform HB 242. (2014). </a:t>
            </a:r>
            <a:r>
              <a:rPr lang="en-US" altLang="en-US" sz="3300" i="1" dirty="0">
                <a:latin typeface="Times New Roman" panose="02020603050405020304" pitchFamily="18" charset="0"/>
                <a:ea typeface="Calibri" panose="020F0502020204030204" pitchFamily="34" charset="0"/>
                <a:cs typeface="Times New Roman" panose="02020603050405020304" pitchFamily="18" charset="0"/>
              </a:rPr>
              <a:t>Georgia State University Law Review, 30</a:t>
            </a:r>
            <a:r>
              <a:rPr lang="en-US" altLang="en-US" sz="3300" dirty="0">
                <a:latin typeface="Times New Roman" panose="02020603050405020304" pitchFamily="18" charset="0"/>
                <a:ea typeface="Calibri" panose="020F0502020204030204" pitchFamily="34" charset="0"/>
                <a:cs typeface="Times New Roman" panose="02020603050405020304" pitchFamily="18" charset="0"/>
              </a:rPr>
              <a:t>(1). Retrieved from https://readingroom.law.gsu.edu/cgi/viewcontent.cgi?referer= https: Search.yahoo.com/</a:t>
            </a:r>
          </a:p>
          <a:p>
            <a:pPr marL="0" indent="0">
              <a:buNone/>
            </a:pPr>
            <a:r>
              <a:rPr lang="en-US" altLang="en-US" sz="3300" dirty="0">
                <a:latin typeface="Times New Roman" panose="02020603050405020304" pitchFamily="18" charset="0"/>
                <a:ea typeface="Calibri" panose="020F0502020204030204" pitchFamily="34" charset="0"/>
                <a:cs typeface="Times New Roman" panose="02020603050405020304" pitchFamily="18" charset="0"/>
              </a:rPr>
              <a:t>       &amp;</a:t>
            </a:r>
            <a:r>
              <a:rPr lang="en-US" altLang="en-US" sz="3300" dirty="0" err="1">
                <a:latin typeface="Times New Roman" panose="02020603050405020304" pitchFamily="18" charset="0"/>
                <a:ea typeface="Calibri" panose="020F0502020204030204" pitchFamily="34" charset="0"/>
                <a:cs typeface="Times New Roman" panose="02020603050405020304" pitchFamily="18" charset="0"/>
              </a:rPr>
              <a:t>httpsredir</a:t>
            </a:r>
            <a:r>
              <a:rPr lang="en-US" altLang="en-US" sz="3300" dirty="0">
                <a:latin typeface="Times New Roman" panose="02020603050405020304" pitchFamily="18" charset="0"/>
                <a:ea typeface="Calibri" panose="020F0502020204030204" pitchFamily="34" charset="0"/>
                <a:cs typeface="Times New Roman" panose="02020603050405020304" pitchFamily="18" charset="0"/>
              </a:rPr>
              <a:t>=1&amp;article=2731&amp;context=</a:t>
            </a:r>
            <a:r>
              <a:rPr lang="en-US" altLang="en-US" sz="3300" dirty="0" err="1">
                <a:latin typeface="Times New Roman" panose="02020603050405020304" pitchFamily="18" charset="0"/>
                <a:ea typeface="Calibri" panose="020F0502020204030204" pitchFamily="34" charset="0"/>
                <a:cs typeface="Times New Roman" panose="02020603050405020304" pitchFamily="18" charset="0"/>
              </a:rPr>
              <a:t>gsulr</a:t>
            </a:r>
            <a:endParaRPr lang="en-US" altLang="en-US" sz="33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3300" dirty="0">
              <a:latin typeface="Times New Roman" panose="02020603050405020304" pitchFamily="18" charset="0"/>
              <a:cs typeface="Times New Roman" panose="02020603050405020304" pitchFamily="18" charset="0"/>
            </a:endParaRPr>
          </a:p>
          <a:p>
            <a:r>
              <a:rPr lang="en-US" sz="3300" dirty="0">
                <a:latin typeface="Times New Roman" panose="02020603050405020304" pitchFamily="18" charset="0"/>
                <a:cs typeface="Times New Roman" panose="02020603050405020304" pitchFamily="18" charset="0"/>
              </a:rPr>
              <a:t>Sutherland, E. H. (1939). </a:t>
            </a:r>
            <a:r>
              <a:rPr lang="en-US" sz="3300" i="1" dirty="0">
                <a:latin typeface="Times New Roman" panose="02020603050405020304" pitchFamily="18" charset="0"/>
                <a:cs typeface="Times New Roman" panose="02020603050405020304" pitchFamily="18" charset="0"/>
              </a:rPr>
              <a:t>Principles of criminology</a:t>
            </a:r>
            <a:r>
              <a:rPr lang="en-US" sz="3300" dirty="0">
                <a:latin typeface="Times New Roman" panose="02020603050405020304" pitchFamily="18" charset="0"/>
                <a:cs typeface="Times New Roman" panose="02020603050405020304" pitchFamily="18" charset="0"/>
              </a:rPr>
              <a:t>. Philadelphia: J.B. Lippincott Company.</a:t>
            </a:r>
          </a:p>
          <a:p>
            <a:pPr marL="0" indent="0">
              <a:buNone/>
            </a:pPr>
            <a:endParaRPr lang="en-US" sz="3300" dirty="0">
              <a:latin typeface="Times New Roman" panose="02020603050405020304" pitchFamily="18" charset="0"/>
              <a:cs typeface="Times New Roman" panose="02020603050405020304" pitchFamily="18" charset="0"/>
            </a:endParaRPr>
          </a:p>
          <a:p>
            <a:r>
              <a:rPr lang="en-US" sz="3300" dirty="0">
                <a:latin typeface="Times New Roman" panose="02020603050405020304" pitchFamily="18" charset="0"/>
                <a:cs typeface="Times New Roman" panose="02020603050405020304" pitchFamily="18" charset="0"/>
              </a:rPr>
              <a:t>Sutherland, E. H. (1947). </a:t>
            </a:r>
            <a:r>
              <a:rPr lang="en-US" sz="3300" i="1" dirty="0">
                <a:latin typeface="Times New Roman" panose="02020603050405020304" pitchFamily="18" charset="0"/>
                <a:cs typeface="Times New Roman" panose="02020603050405020304" pitchFamily="18" charset="0"/>
              </a:rPr>
              <a:t>Principles of criminology</a:t>
            </a:r>
            <a:r>
              <a:rPr lang="en-US" sz="3300" dirty="0">
                <a:latin typeface="Times New Roman" panose="02020603050405020304" pitchFamily="18" charset="0"/>
                <a:cs typeface="Times New Roman" panose="02020603050405020304" pitchFamily="18" charset="0"/>
              </a:rPr>
              <a:t>. 4</a:t>
            </a:r>
            <a:r>
              <a:rPr lang="en-US" sz="3300" baseline="30000" dirty="0">
                <a:latin typeface="Times New Roman" panose="02020603050405020304" pitchFamily="18" charset="0"/>
                <a:cs typeface="Times New Roman" panose="02020603050405020304" pitchFamily="18" charset="0"/>
              </a:rPr>
              <a:t>th</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edn</a:t>
            </a:r>
            <a:r>
              <a:rPr lang="en-US" sz="3300" dirty="0">
                <a:latin typeface="Times New Roman" panose="02020603050405020304" pitchFamily="18" charset="0"/>
                <a:cs typeface="Times New Roman" panose="02020603050405020304" pitchFamily="18" charset="0"/>
              </a:rPr>
              <a:t>. New York: J.B. Lippincott Company. </a:t>
            </a:r>
          </a:p>
          <a:p>
            <a:endParaRPr lang="en-US" dirty="0"/>
          </a:p>
        </p:txBody>
      </p:sp>
    </p:spTree>
    <p:extLst>
      <p:ext uri="{BB962C8B-B14F-4D97-AF65-F5344CB8AC3E}">
        <p14:creationId xmlns:p14="http://schemas.microsoft.com/office/powerpoint/2010/main" val="928055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9276-B625-4173-A2DB-84B1790ECAD8}"/>
              </a:ext>
            </a:extLst>
          </p:cNvPr>
          <p:cNvSpPr>
            <a:spLocks noGrp="1"/>
          </p:cNvSpPr>
          <p:nvPr>
            <p:ph type="title"/>
          </p:nvPr>
        </p:nvSpPr>
        <p:spPr>
          <a:xfrm>
            <a:off x="685801" y="0"/>
            <a:ext cx="10396882" cy="1125415"/>
          </a:xfrm>
        </p:spPr>
        <p:txBody>
          <a:bodyPr/>
          <a:lstStyle/>
          <a:p>
            <a:pPr algn="ctr"/>
            <a:r>
              <a:rPr lang="en-US" dirty="0"/>
              <a:t>Background of Study</a:t>
            </a:r>
          </a:p>
        </p:txBody>
      </p:sp>
      <p:sp>
        <p:nvSpPr>
          <p:cNvPr id="3" name="Content Placeholder 2">
            <a:extLst>
              <a:ext uri="{FF2B5EF4-FFF2-40B4-BE49-F238E27FC236}">
                <a16:creationId xmlns:a16="http://schemas.microsoft.com/office/drawing/2014/main" id="{CB508525-B17C-4511-A240-5FAB692B7990}"/>
              </a:ext>
            </a:extLst>
          </p:cNvPr>
          <p:cNvSpPr>
            <a:spLocks noGrp="1"/>
          </p:cNvSpPr>
          <p:nvPr>
            <p:ph sz="quarter" idx="13"/>
          </p:nvPr>
        </p:nvSpPr>
        <p:spPr>
          <a:xfrm>
            <a:off x="685800" y="942535"/>
            <a:ext cx="10394707" cy="5134707"/>
          </a:xfrm>
        </p:spPr>
        <p:txBody>
          <a:bodyPr>
            <a:normAutofit fontScale="32500" lnSpcReduction="20000"/>
          </a:bodyPr>
          <a:lstStyle/>
          <a:p>
            <a:pPr>
              <a:buFont typeface="Wingdings" panose="05000000000000000000" pitchFamily="2" charset="2"/>
              <a:buChar char="v"/>
            </a:pPr>
            <a:r>
              <a:rPr lang="en-US" sz="6200" dirty="0">
                <a:latin typeface="Times New Roman"/>
                <a:cs typeface="Times New Roman"/>
              </a:rPr>
              <a:t>African American male juveniles continue to engage in high rates of   re-offending behaviors.</a:t>
            </a:r>
          </a:p>
          <a:p>
            <a:pPr>
              <a:buFont typeface="Wingdings" panose="05000000000000000000" pitchFamily="2" charset="2"/>
              <a:buChar char="v"/>
            </a:pPr>
            <a:r>
              <a:rPr lang="en-US" sz="6200" dirty="0">
                <a:latin typeface="Times New Roman" panose="02020603050405020304" pitchFamily="18" charset="0"/>
                <a:cs typeface="Times New Roman" panose="02020603050405020304" pitchFamily="18" charset="0"/>
              </a:rPr>
              <a:t>Georgia have failed to reduce the rates of those behaviors in this subgroup through rehabilitation and supervision programs.</a:t>
            </a:r>
          </a:p>
          <a:p>
            <a:pPr>
              <a:buFont typeface="Wingdings" panose="05000000000000000000" pitchFamily="2" charset="2"/>
              <a:buChar char="v"/>
            </a:pPr>
            <a:r>
              <a:rPr lang="en-US" sz="6200" dirty="0">
                <a:latin typeface="Times New Roman" panose="02020603050405020304" pitchFamily="18" charset="0"/>
                <a:cs typeface="Times New Roman" panose="02020603050405020304" pitchFamily="18" charset="0"/>
              </a:rPr>
              <a:t>The ripple effect of the failing system has a detrimental impact on some of the poorest counties of Southwest Georgia, specifically, Dougherty County (Albany) and Tift County (Tifton).  </a:t>
            </a:r>
          </a:p>
          <a:p>
            <a:pPr>
              <a:buFont typeface="Wingdings" panose="05000000000000000000" pitchFamily="2" charset="2"/>
              <a:buChar char="v"/>
            </a:pPr>
            <a:r>
              <a:rPr lang="en-US" sz="6200" dirty="0">
                <a:latin typeface="Times New Roman" panose="02020603050405020304" pitchFamily="18" charset="0"/>
                <a:cs typeface="Times New Roman" panose="02020603050405020304" pitchFamily="18" charset="0"/>
              </a:rPr>
              <a:t>In the most impoverished neighborhoods in Georgia, many juvenile justice administrators and community leaders struggle to proactively address factors that lead to confinement and recidivism and to implement evidence-based community programs for adjudicated youth; instead, the solution is often to build more out-of-home correctional facilities.</a:t>
            </a:r>
          </a:p>
          <a:p>
            <a:endParaRPr lang="en-US" dirty="0"/>
          </a:p>
        </p:txBody>
      </p:sp>
    </p:spTree>
    <p:extLst>
      <p:ext uri="{BB962C8B-B14F-4D97-AF65-F5344CB8AC3E}">
        <p14:creationId xmlns:p14="http://schemas.microsoft.com/office/powerpoint/2010/main" val="3231474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A7793-F00A-4E2A-810B-AF5B379F5404}"/>
              </a:ext>
            </a:extLst>
          </p:cNvPr>
          <p:cNvSpPr>
            <a:spLocks noGrp="1"/>
          </p:cNvSpPr>
          <p:nvPr>
            <p:ph type="title"/>
          </p:nvPr>
        </p:nvSpPr>
        <p:spPr/>
        <p:txBody>
          <a:bodyPr>
            <a:normAutofit fontScale="90000"/>
          </a:bodyPr>
          <a:lstStyle/>
          <a:p>
            <a:r>
              <a:rPr lang="en-US" dirty="0">
                <a:latin typeface="Times New Roman"/>
                <a:cs typeface="Times New Roman"/>
              </a:rPr>
              <a:t>Background of the Study Cont.…….</a:t>
            </a:r>
            <a:endParaRPr lang="en-US" dirty="0"/>
          </a:p>
        </p:txBody>
      </p:sp>
      <p:sp>
        <p:nvSpPr>
          <p:cNvPr id="3" name="Content Placeholder 2">
            <a:extLst>
              <a:ext uri="{FF2B5EF4-FFF2-40B4-BE49-F238E27FC236}">
                <a16:creationId xmlns:a16="http://schemas.microsoft.com/office/drawing/2014/main" id="{C1B16369-64AE-4C81-B9B1-81E2C85B16D9}"/>
              </a:ext>
            </a:extLst>
          </p:cNvPr>
          <p:cNvSpPr>
            <a:spLocks noGrp="1"/>
          </p:cNvSpPr>
          <p:nvPr>
            <p:ph sz="quarter" idx="13"/>
          </p:nvPr>
        </p:nvSpPr>
        <p:spPr/>
        <p:txBody>
          <a:bodyPr/>
          <a:lstStyle/>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According to the FBI Crime in the United States report (2019), Georgia recorded 16,933 arrests of juveniles under the age of 18 for drugs and property crimes. </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For example, 6,837 juveniles were referred to juvenile court, 2,061 were referred to adult/criminal court, and 1,959 were handled within the department and majority of those numbers of juvenile offenders were African American males (UCR, 2019).</a:t>
            </a:r>
          </a:p>
          <a:p>
            <a:endParaRPr lang="en-US" dirty="0"/>
          </a:p>
        </p:txBody>
      </p:sp>
    </p:spTree>
    <p:extLst>
      <p:ext uri="{BB962C8B-B14F-4D97-AF65-F5344CB8AC3E}">
        <p14:creationId xmlns:p14="http://schemas.microsoft.com/office/powerpoint/2010/main" val="2530869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33E51-1CF9-4C10-8B9C-193F19742E60}"/>
              </a:ext>
            </a:extLst>
          </p:cNvPr>
          <p:cNvSpPr>
            <a:spLocks noGrp="1"/>
          </p:cNvSpPr>
          <p:nvPr>
            <p:ph type="title"/>
          </p:nvPr>
        </p:nvSpPr>
        <p:spPr/>
        <p:txBody>
          <a:bodyPr/>
          <a:lstStyle/>
          <a:p>
            <a:r>
              <a:rPr lang="en-US" dirty="0">
                <a:latin typeface="Times New Roman"/>
                <a:cs typeface="Times New Roman"/>
              </a:rPr>
              <a:t>        Problem Statement </a:t>
            </a:r>
            <a:endParaRPr lang="en-US" dirty="0"/>
          </a:p>
        </p:txBody>
      </p:sp>
      <p:sp>
        <p:nvSpPr>
          <p:cNvPr id="3" name="Content Placeholder 2">
            <a:extLst>
              <a:ext uri="{FF2B5EF4-FFF2-40B4-BE49-F238E27FC236}">
                <a16:creationId xmlns:a16="http://schemas.microsoft.com/office/drawing/2014/main" id="{392BA7E9-58C3-449A-A9D9-6BA86D9EA455}"/>
              </a:ext>
            </a:extLst>
          </p:cNvPr>
          <p:cNvSpPr>
            <a:spLocks noGrp="1"/>
          </p:cNvSpPr>
          <p:nvPr>
            <p:ph sz="quarter" idx="13"/>
          </p:nvPr>
        </p:nvSpPr>
        <p:spPr>
          <a:xfrm>
            <a:off x="6921305" y="1702191"/>
            <a:ext cx="4159202" cy="3672394"/>
          </a:xfrm>
        </p:spPr>
        <p:txBody>
          <a:bodyPr>
            <a:normAutofit fontScale="92500" lnSpcReduction="10000"/>
          </a:bodyPr>
          <a:lstStyle/>
          <a:p>
            <a:r>
              <a:rPr lang="en-US" sz="2400" dirty="0">
                <a:latin typeface="Times New Roman" panose="02020603050405020304" pitchFamily="18" charset="0"/>
                <a:cs typeface="Times New Roman" panose="02020603050405020304" pitchFamily="18" charset="0"/>
              </a:rPr>
              <a:t>The problem is that current literature fails to explain why African American males continue to re-offend at such high rates in Georgia especially in the Southwest region. </a:t>
            </a:r>
          </a:p>
          <a:p>
            <a:endParaRPr lang="en-US" dirty="0"/>
          </a:p>
        </p:txBody>
      </p:sp>
      <p:pic>
        <p:nvPicPr>
          <p:cNvPr id="4" name="Picture 3">
            <a:extLst>
              <a:ext uri="{FF2B5EF4-FFF2-40B4-BE49-F238E27FC236}">
                <a16:creationId xmlns:a16="http://schemas.microsoft.com/office/drawing/2014/main" id="{251223F7-8D82-411F-9F77-6EBDDBF4B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708" y="1547446"/>
            <a:ext cx="4038600" cy="4037759"/>
          </a:xfrm>
          <a:prstGeom prst="rect">
            <a:avLst/>
          </a:prstGeom>
        </p:spPr>
      </p:pic>
    </p:spTree>
    <p:extLst>
      <p:ext uri="{BB962C8B-B14F-4D97-AF65-F5344CB8AC3E}">
        <p14:creationId xmlns:p14="http://schemas.microsoft.com/office/powerpoint/2010/main" val="158628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81A87-BB28-4060-BD55-A609EA7DE986}"/>
              </a:ext>
            </a:extLst>
          </p:cNvPr>
          <p:cNvSpPr>
            <a:spLocks noGrp="1"/>
          </p:cNvSpPr>
          <p:nvPr>
            <p:ph type="title"/>
          </p:nvPr>
        </p:nvSpPr>
        <p:spPr>
          <a:xfrm>
            <a:off x="685801" y="148046"/>
            <a:ext cx="10396882" cy="1272066"/>
          </a:xfrm>
        </p:spPr>
        <p:txBody>
          <a:bodyPr>
            <a:normAutofit/>
          </a:bodyPr>
          <a:lstStyle/>
          <a:p>
            <a:r>
              <a:rPr lang="en-US" sz="4000" dirty="0">
                <a:latin typeface="Times New Roman"/>
                <a:cs typeface="Times New Roman"/>
              </a:rPr>
              <a:t>      The Purpose &amp; Scope of the Study</a:t>
            </a:r>
            <a:br>
              <a:rPr lang="en-US" sz="4000" dirty="0">
                <a:latin typeface="Times New Roman"/>
                <a:cs typeface="Times New Roman"/>
              </a:rPr>
            </a:br>
            <a:endParaRPr lang="en-US" sz="4000" dirty="0"/>
          </a:p>
        </p:txBody>
      </p:sp>
      <p:sp>
        <p:nvSpPr>
          <p:cNvPr id="3" name="Content Placeholder 2">
            <a:extLst>
              <a:ext uri="{FF2B5EF4-FFF2-40B4-BE49-F238E27FC236}">
                <a16:creationId xmlns:a16="http://schemas.microsoft.com/office/drawing/2014/main" id="{2628DA91-B045-487E-9F2E-38518C74B94A}"/>
              </a:ext>
            </a:extLst>
          </p:cNvPr>
          <p:cNvSpPr>
            <a:spLocks noGrp="1"/>
          </p:cNvSpPr>
          <p:nvPr>
            <p:ph sz="quarter" idx="13"/>
          </p:nvPr>
        </p:nvSpPr>
        <p:spPr>
          <a:xfrm>
            <a:off x="685801" y="1093037"/>
            <a:ext cx="10272932" cy="2663037"/>
          </a:xfrm>
        </p:spPr>
        <p:txBody>
          <a:bodyPr>
            <a:normAutofit fontScale="40000" lnSpcReduction="20000"/>
          </a:bodyPr>
          <a:lstStyle/>
          <a:p>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4500" dirty="0">
                <a:latin typeface="Times New Roman" panose="02020603050405020304" pitchFamily="18" charset="0"/>
                <a:cs typeface="Times New Roman" panose="02020603050405020304" pitchFamily="18" charset="0"/>
              </a:rPr>
              <a:t>The purpose of this general qualitative study was to examine the lived experiences of African American male juvenile ex-offenders, who were over the age of 18 but less than 40 years of age, resided in Southwest Georgia, and had a recidivism rate of three or more arrests within a 3-year period.</a:t>
            </a:r>
          </a:p>
          <a:p>
            <a:pPr>
              <a:buFont typeface="Wingdings" panose="05000000000000000000" pitchFamily="2" charset="2"/>
              <a:buChar char="Ø"/>
            </a:pPr>
            <a:r>
              <a:rPr lang="en-US" sz="4500" dirty="0">
                <a:latin typeface="Times New Roman" panose="02020603050405020304" pitchFamily="18" charset="0"/>
                <a:cs typeface="Times New Roman" panose="02020603050405020304" pitchFamily="18" charset="0"/>
              </a:rPr>
              <a:t>The participants for the study were juvenile officials, female parents/guardians of African American males who were previous offenders, and African American male juvenile Ex-offenders, who were over the age of 18 but less than 40 years of age, and resided in southwest Georgia.</a:t>
            </a:r>
          </a:p>
          <a:p>
            <a:pPr marL="0" indent="0">
              <a:buNone/>
            </a:pPr>
            <a:endParaRPr lang="en-US" sz="1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16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graphicFrame>
        <p:nvGraphicFramePr>
          <p:cNvPr id="4" name="Diagram 3">
            <a:extLst>
              <a:ext uri="{FF2B5EF4-FFF2-40B4-BE49-F238E27FC236}">
                <a16:creationId xmlns:a16="http://schemas.microsoft.com/office/drawing/2014/main" id="{01792E96-05EF-4C49-B61C-C121FC4A3918}"/>
              </a:ext>
            </a:extLst>
          </p:cNvPr>
          <p:cNvGraphicFramePr/>
          <p:nvPr>
            <p:extLst>
              <p:ext uri="{D42A27DB-BD31-4B8C-83A1-F6EECF244321}">
                <p14:modId xmlns:p14="http://schemas.microsoft.com/office/powerpoint/2010/main" val="3345817322"/>
              </p:ext>
            </p:extLst>
          </p:nvPr>
        </p:nvGraphicFramePr>
        <p:xfrm>
          <a:off x="1541417" y="3429000"/>
          <a:ext cx="9539089" cy="233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1707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09B5C-D892-4B27-8B1C-754D9A53458C}"/>
              </a:ext>
            </a:extLst>
          </p:cNvPr>
          <p:cNvSpPr>
            <a:spLocks noGrp="1"/>
          </p:cNvSpPr>
          <p:nvPr>
            <p:ph type="title"/>
          </p:nvPr>
        </p:nvSpPr>
        <p:spPr>
          <a:xfrm>
            <a:off x="685801" y="-98474"/>
            <a:ext cx="10396882" cy="1406769"/>
          </a:xfrm>
        </p:spPr>
        <p:txBody>
          <a:bodyPr/>
          <a:lstStyle/>
          <a:p>
            <a:r>
              <a:rPr lang="en-US" dirty="0">
                <a:latin typeface="Times New Roman"/>
                <a:cs typeface="Times New Roman"/>
              </a:rPr>
              <a:t>        Research Questions </a:t>
            </a:r>
            <a:endParaRPr lang="en-US" dirty="0"/>
          </a:p>
        </p:txBody>
      </p:sp>
      <p:sp>
        <p:nvSpPr>
          <p:cNvPr id="3" name="Content Placeholder 2">
            <a:extLst>
              <a:ext uri="{FF2B5EF4-FFF2-40B4-BE49-F238E27FC236}">
                <a16:creationId xmlns:a16="http://schemas.microsoft.com/office/drawing/2014/main" id="{11F13062-63F9-4AEF-8530-B7286E43C318}"/>
              </a:ext>
            </a:extLst>
          </p:cNvPr>
          <p:cNvSpPr>
            <a:spLocks noGrp="1"/>
          </p:cNvSpPr>
          <p:nvPr>
            <p:ph sz="quarter" idx="13"/>
          </p:nvPr>
        </p:nvSpPr>
        <p:spPr>
          <a:xfrm>
            <a:off x="685800" y="-365760"/>
            <a:ext cx="10394707" cy="5740345"/>
          </a:xfrm>
        </p:spPr>
        <p:txBody>
          <a:bodyPr/>
          <a:lstStyle/>
          <a:p>
            <a:r>
              <a:rPr lang="en-US" dirty="0">
                <a:latin typeface="Times New Roman" panose="02020603050405020304" pitchFamily="18" charset="0"/>
                <a:cs typeface="Times New Roman" panose="02020603050405020304" pitchFamily="18" charset="0"/>
              </a:rPr>
              <a:t>The primary research question for the study was the following:  How do laws and policies issued by Georgia’s judicial officials impact the high recidivism rates of African American male juvenile ex-offenders in Southwest Georgia, and what are the perceptions of Georgia’s juvenile officials, African American male juvenile ex-offenders over the age of 18 but less than 40, and their mothers/guardian regarding rehabilitation programs in the State of Georgia? </a:t>
            </a:r>
          </a:p>
          <a:p>
            <a:endParaRPr lang="en-US" dirty="0"/>
          </a:p>
        </p:txBody>
      </p:sp>
      <p:pic>
        <p:nvPicPr>
          <p:cNvPr id="4" name="Picture 2" descr="https://encrypted-tbn3.gstatic.com/images?q=tbn:ANd9GcSPseTBgH0dg0aBq23fHQW_8kOm_7ECUDGD__maQIPeCqxV4JE4jA">
            <a:hlinkClick r:id="rId2"/>
            <a:extLst>
              <a:ext uri="{FF2B5EF4-FFF2-40B4-BE49-F238E27FC236}">
                <a16:creationId xmlns:a16="http://schemas.microsoft.com/office/drawing/2014/main" id="{B025930B-5977-44D8-9BBA-C3267AFD8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6997" y="3355871"/>
            <a:ext cx="287655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08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9C182-7384-419A-9BF9-9ADB036AEEAA}"/>
              </a:ext>
            </a:extLst>
          </p:cNvPr>
          <p:cNvSpPr>
            <a:spLocks noGrp="1"/>
          </p:cNvSpPr>
          <p:nvPr>
            <p:ph type="title"/>
          </p:nvPr>
        </p:nvSpPr>
        <p:spPr>
          <a:xfrm>
            <a:off x="685801" y="112542"/>
            <a:ext cx="10396882" cy="1153550"/>
          </a:xfrm>
        </p:spPr>
        <p:txBody>
          <a:bodyPr>
            <a:normAutofit fontScale="90000"/>
          </a:bodyPr>
          <a:lstStyle/>
          <a:p>
            <a:r>
              <a:rPr lang="en-US" dirty="0">
                <a:latin typeface="Times New Roman" pitchFamily="18" charset="0"/>
                <a:ea typeface="ＭＳ Ｐゴシック"/>
                <a:cs typeface="Times New Roman" pitchFamily="18" charset="0"/>
              </a:rPr>
              <a:t>Participants and Sample Size</a:t>
            </a:r>
            <a:endParaRPr lang="en-US" dirty="0"/>
          </a:p>
        </p:txBody>
      </p:sp>
      <p:sp>
        <p:nvSpPr>
          <p:cNvPr id="3" name="Content Placeholder 2">
            <a:extLst>
              <a:ext uri="{FF2B5EF4-FFF2-40B4-BE49-F238E27FC236}">
                <a16:creationId xmlns:a16="http://schemas.microsoft.com/office/drawing/2014/main" id="{7EB32F5D-48E2-498F-B4B1-7F07E53E3099}"/>
              </a:ext>
            </a:extLst>
          </p:cNvPr>
          <p:cNvSpPr>
            <a:spLocks noGrp="1"/>
          </p:cNvSpPr>
          <p:nvPr>
            <p:ph sz="quarter" idx="13"/>
          </p:nvPr>
        </p:nvSpPr>
        <p:spPr>
          <a:xfrm>
            <a:off x="3348111" y="1266092"/>
            <a:ext cx="7732396" cy="4108493"/>
          </a:xfrm>
        </p:spPr>
        <p:txBody>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Six African American male ex-juvenile offenders, over the age of 18 but less than 40, eleven judicial officials, and seven mother’s of African American male juvenile participants in Tift &amp; Dougherty County.</a:t>
            </a:r>
            <a:endParaRPr lang="en-US" dirty="0"/>
          </a:p>
          <a:p>
            <a:pPr marL="0" indent="0">
              <a:buNone/>
            </a:pPr>
            <a:endParaRPr lang="en-US" dirty="0"/>
          </a:p>
        </p:txBody>
      </p:sp>
      <p:grpSp>
        <p:nvGrpSpPr>
          <p:cNvPr id="4" name="Group 3">
            <a:extLst>
              <a:ext uri="{FF2B5EF4-FFF2-40B4-BE49-F238E27FC236}">
                <a16:creationId xmlns:a16="http://schemas.microsoft.com/office/drawing/2014/main" id="{11D1B611-ADCD-4EDE-B500-5CBD369C8E87}"/>
              </a:ext>
            </a:extLst>
          </p:cNvPr>
          <p:cNvGrpSpPr/>
          <p:nvPr/>
        </p:nvGrpSpPr>
        <p:grpSpPr>
          <a:xfrm>
            <a:off x="685801" y="947419"/>
            <a:ext cx="2201994" cy="4642809"/>
            <a:chOff x="0" y="-1"/>
            <a:chExt cx="2201994" cy="4642809"/>
          </a:xfrm>
        </p:grpSpPr>
        <p:sp>
          <p:nvSpPr>
            <p:cNvPr id="5" name="Arrow: Chevron 4">
              <a:extLst>
                <a:ext uri="{FF2B5EF4-FFF2-40B4-BE49-F238E27FC236}">
                  <a16:creationId xmlns:a16="http://schemas.microsoft.com/office/drawing/2014/main" id="{CCC8CCDB-8F13-460E-BB25-469F85C49B57}"/>
                </a:ext>
              </a:extLst>
            </p:cNvPr>
            <p:cNvSpPr/>
            <p:nvPr/>
          </p:nvSpPr>
          <p:spPr>
            <a:xfrm rot="5400000">
              <a:off x="-1220407" y="1220407"/>
              <a:ext cx="4642809" cy="220199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 name="Arrow: Chevron 4">
              <a:extLst>
                <a:ext uri="{FF2B5EF4-FFF2-40B4-BE49-F238E27FC236}">
                  <a16:creationId xmlns:a16="http://schemas.microsoft.com/office/drawing/2014/main" id="{D7393485-638C-450B-B865-3CBFD531F53E}"/>
                </a:ext>
              </a:extLst>
            </p:cNvPr>
            <p:cNvSpPr txBox="1"/>
            <p:nvPr/>
          </p:nvSpPr>
          <p:spPr>
            <a:xfrm>
              <a:off x="0" y="1100997"/>
              <a:ext cx="2201993" cy="2440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  </a:t>
              </a:r>
              <a:r>
                <a:rPr lang="en-US" sz="2400" kern="1200" dirty="0"/>
                <a:t>Participants</a:t>
              </a:r>
            </a:p>
          </p:txBody>
        </p:sp>
      </p:grpSp>
    </p:spTree>
    <p:extLst>
      <p:ext uri="{BB962C8B-B14F-4D97-AF65-F5344CB8AC3E}">
        <p14:creationId xmlns:p14="http://schemas.microsoft.com/office/powerpoint/2010/main" val="3380010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EE792-7689-4AE3-9D8E-15FD7B5DB6B2}"/>
              </a:ext>
            </a:extLst>
          </p:cNvPr>
          <p:cNvSpPr>
            <a:spLocks noGrp="1"/>
          </p:cNvSpPr>
          <p:nvPr>
            <p:ph type="title"/>
          </p:nvPr>
        </p:nvSpPr>
        <p:spPr>
          <a:xfrm>
            <a:off x="685800" y="-436097"/>
            <a:ext cx="12594101" cy="2250830"/>
          </a:xfrm>
        </p:spPr>
        <p:txBody>
          <a:bodyPr>
            <a:normAutofit/>
          </a:bodyPr>
          <a:lstStyle/>
          <a:p>
            <a:r>
              <a:rPr lang="en-US" altLang="en-US" dirty="0">
                <a:latin typeface="Times New Roman" pitchFamily="18" charset="0"/>
                <a:cs typeface="Times New Roman" pitchFamily="18" charset="0"/>
              </a:rPr>
              <a:t>     Findings/ Emerged Themes Supported in the Literature</a:t>
            </a:r>
            <a:endParaRPr lang="en-US" dirty="0"/>
          </a:p>
        </p:txBody>
      </p:sp>
      <p:sp>
        <p:nvSpPr>
          <p:cNvPr id="3" name="Content Placeholder 2">
            <a:extLst>
              <a:ext uri="{FF2B5EF4-FFF2-40B4-BE49-F238E27FC236}">
                <a16:creationId xmlns:a16="http://schemas.microsoft.com/office/drawing/2014/main" id="{7E4FC1B5-651E-4EFE-8866-08877791EC7B}"/>
              </a:ext>
            </a:extLst>
          </p:cNvPr>
          <p:cNvSpPr>
            <a:spLocks noGrp="1"/>
          </p:cNvSpPr>
          <p:nvPr>
            <p:ph sz="quarter" idx="13"/>
          </p:nvPr>
        </p:nvSpPr>
        <p:spPr>
          <a:xfrm>
            <a:off x="685800" y="1519311"/>
            <a:ext cx="10394707" cy="5338689"/>
          </a:xfrm>
        </p:spPr>
        <p:txBody>
          <a:bodyPr>
            <a:normAutofit/>
          </a:bodyPr>
          <a:lstStyle/>
          <a:p>
            <a:pPr lvl="1" algn="just">
              <a:buFont typeface="Wingdings" panose="05000000000000000000" pitchFamily="2" charset="2"/>
              <a:buChar char="Ø"/>
            </a:pPr>
            <a:r>
              <a:rPr lang="en-US" sz="3200" dirty="0">
                <a:solidFill>
                  <a:schemeClr val="tx2">
                    <a:lumMod val="75000"/>
                  </a:schemeClr>
                </a:solidFill>
              </a:rPr>
              <a:t>Georgia rehabilitation programs need revamping</a:t>
            </a:r>
          </a:p>
          <a:p>
            <a:pPr lvl="1" algn="just">
              <a:buFont typeface="Wingdings" panose="05000000000000000000" pitchFamily="2" charset="2"/>
              <a:buChar char="Ø"/>
            </a:pPr>
            <a:r>
              <a:rPr lang="en-US" sz="3200" dirty="0">
                <a:solidFill>
                  <a:schemeClr val="tx2">
                    <a:lumMod val="75000"/>
                  </a:schemeClr>
                </a:solidFill>
              </a:rPr>
              <a:t>The lacking component in Georgia’s rehabilitation programs and the way they are designed.</a:t>
            </a:r>
          </a:p>
          <a:p>
            <a:pPr lvl="1" algn="just">
              <a:buFont typeface="Wingdings" panose="05000000000000000000" pitchFamily="2" charset="2"/>
              <a:buChar char="Ø"/>
            </a:pPr>
            <a:r>
              <a:rPr lang="en-US" sz="3200" dirty="0">
                <a:solidFill>
                  <a:schemeClr val="tx2">
                    <a:lumMod val="75000"/>
                  </a:schemeClr>
                </a:solidFill>
              </a:rPr>
              <a:t>The rehabilitation programs is not designed to focused on the reason why crimes were committed.</a:t>
            </a:r>
          </a:p>
          <a:p>
            <a:pPr marL="457200" lvl="1" indent="0" algn="just">
              <a:buNone/>
            </a:pPr>
            <a:endParaRPr lang="en-US" sz="3200" dirty="0">
              <a:solidFill>
                <a:schemeClr val="accent1"/>
              </a:solidFill>
            </a:endParaRPr>
          </a:p>
          <a:p>
            <a:pPr marL="0" indent="0">
              <a:buNone/>
            </a:pPr>
            <a:endParaRPr lang="en-US" dirty="0"/>
          </a:p>
        </p:txBody>
      </p:sp>
    </p:spTree>
    <p:extLst>
      <p:ext uri="{BB962C8B-B14F-4D97-AF65-F5344CB8AC3E}">
        <p14:creationId xmlns:p14="http://schemas.microsoft.com/office/powerpoint/2010/main" val="4154492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840A4-1196-415B-AC41-F4DD281F6ECC}"/>
              </a:ext>
            </a:extLst>
          </p:cNvPr>
          <p:cNvSpPr>
            <a:spLocks noGrp="1"/>
          </p:cNvSpPr>
          <p:nvPr>
            <p:ph type="title"/>
          </p:nvPr>
        </p:nvSpPr>
        <p:spPr/>
        <p:txBody>
          <a:bodyPr>
            <a:normAutofit fontScale="90000"/>
          </a:bodyPr>
          <a:lstStyle/>
          <a:p>
            <a:r>
              <a:rPr lang="en-US" dirty="0"/>
              <a:t>                   The Emerging Themes:</a:t>
            </a:r>
            <a:br>
              <a:rPr lang="en-US" dirty="0"/>
            </a:br>
            <a:endParaRPr lang="en-US" dirty="0"/>
          </a:p>
        </p:txBody>
      </p:sp>
      <p:sp>
        <p:nvSpPr>
          <p:cNvPr id="3" name="Content Placeholder 2">
            <a:extLst>
              <a:ext uri="{FF2B5EF4-FFF2-40B4-BE49-F238E27FC236}">
                <a16:creationId xmlns:a16="http://schemas.microsoft.com/office/drawing/2014/main" id="{AB903B12-5E2B-4D17-85A2-B2F95D2A0378}"/>
              </a:ext>
            </a:extLst>
          </p:cNvPr>
          <p:cNvSpPr>
            <a:spLocks noGrp="1"/>
          </p:cNvSpPr>
          <p:nvPr>
            <p:ph sz="quarter" idx="13"/>
          </p:nvPr>
        </p:nvSpPr>
        <p:spPr/>
        <p:txBody>
          <a:bodyPr>
            <a:normAutofit lnSpcReduction="10000"/>
          </a:bodyPr>
          <a:lstStyle/>
          <a:p>
            <a:pPr fontAlgn="t"/>
            <a:r>
              <a:rPr lang="en-US" b="1" dirty="0">
                <a:solidFill>
                  <a:schemeClr val="tx2">
                    <a:lumMod val="75000"/>
                  </a:schemeClr>
                </a:solidFill>
                <a:latin typeface="Times New Roman" panose="02020603050405020304" pitchFamily="18" charset="0"/>
                <a:cs typeface="Times New Roman" panose="02020603050405020304" pitchFamily="18" charset="0"/>
              </a:rPr>
              <a:t>Theme 1: Rehabilitation (Before and After)</a:t>
            </a:r>
            <a:endParaRPr lang="en-US" dirty="0">
              <a:solidFill>
                <a:schemeClr val="tx2">
                  <a:lumMod val="75000"/>
                </a:schemeClr>
              </a:solidFill>
              <a:latin typeface="Times New Roman" panose="02020603050405020304" pitchFamily="18" charset="0"/>
              <a:cs typeface="Times New Roman" panose="02020603050405020304" pitchFamily="18" charset="0"/>
            </a:endParaRPr>
          </a:p>
          <a:p>
            <a:pPr fontAlgn="t"/>
            <a:r>
              <a:rPr lang="en-US" b="1" dirty="0">
                <a:solidFill>
                  <a:schemeClr val="tx2">
                    <a:lumMod val="75000"/>
                  </a:schemeClr>
                </a:solidFill>
                <a:latin typeface="Times New Roman" panose="02020603050405020304" pitchFamily="18" charset="0"/>
                <a:cs typeface="Times New Roman" panose="02020603050405020304" pitchFamily="18" charset="0"/>
              </a:rPr>
              <a:t>Theme 2: Georgia Regulations</a:t>
            </a:r>
            <a:endParaRPr lang="en-US" dirty="0">
              <a:solidFill>
                <a:schemeClr val="tx2">
                  <a:lumMod val="75000"/>
                </a:schemeClr>
              </a:solidFill>
              <a:latin typeface="Times New Roman" panose="02020603050405020304" pitchFamily="18" charset="0"/>
              <a:cs typeface="Times New Roman" panose="02020603050405020304" pitchFamily="18" charset="0"/>
            </a:endParaRPr>
          </a:p>
          <a:p>
            <a:pPr fontAlgn="t"/>
            <a:r>
              <a:rPr lang="en-US" b="1" dirty="0">
                <a:solidFill>
                  <a:schemeClr val="tx2">
                    <a:lumMod val="75000"/>
                  </a:schemeClr>
                </a:solidFill>
                <a:latin typeface="Times New Roman" panose="02020603050405020304" pitchFamily="18" charset="0"/>
                <a:cs typeface="Times New Roman" panose="02020603050405020304" pitchFamily="18" charset="0"/>
              </a:rPr>
              <a:t>Theme 3: Role Models</a:t>
            </a:r>
            <a:endParaRPr lang="en-US" dirty="0">
              <a:solidFill>
                <a:schemeClr val="tx2">
                  <a:lumMod val="75000"/>
                </a:schemeClr>
              </a:solidFill>
              <a:latin typeface="Times New Roman" panose="02020603050405020304" pitchFamily="18" charset="0"/>
              <a:cs typeface="Times New Roman" panose="02020603050405020304" pitchFamily="18" charset="0"/>
            </a:endParaRPr>
          </a:p>
          <a:p>
            <a:pPr fontAlgn="t"/>
            <a:r>
              <a:rPr lang="en-US" b="1" dirty="0">
                <a:solidFill>
                  <a:schemeClr val="tx2">
                    <a:lumMod val="75000"/>
                  </a:schemeClr>
                </a:solidFill>
                <a:latin typeface="Times New Roman" panose="02020603050405020304" pitchFamily="18" charset="0"/>
                <a:cs typeface="Times New Roman" panose="02020603050405020304" pitchFamily="18" charset="0"/>
              </a:rPr>
              <a:t>Theme 4: Learned Behavior</a:t>
            </a:r>
            <a:endParaRPr lang="en-US" dirty="0">
              <a:solidFill>
                <a:schemeClr val="tx2">
                  <a:lumMod val="75000"/>
                </a:schemeClr>
              </a:solidFill>
              <a:latin typeface="Times New Roman" panose="02020603050405020304" pitchFamily="18" charset="0"/>
              <a:cs typeface="Times New Roman" panose="02020603050405020304" pitchFamily="18" charset="0"/>
            </a:endParaRPr>
          </a:p>
          <a:p>
            <a:pPr fontAlgn="t"/>
            <a:r>
              <a:rPr lang="en-US" b="1" dirty="0">
                <a:solidFill>
                  <a:schemeClr val="tx2">
                    <a:lumMod val="75000"/>
                  </a:schemeClr>
                </a:solidFill>
                <a:latin typeface="Times New Roman" panose="02020603050405020304" pitchFamily="18" charset="0"/>
                <a:cs typeface="Times New Roman" panose="02020603050405020304" pitchFamily="18" charset="0"/>
              </a:rPr>
              <a:t>Theme 5: Accountability/Responsibility</a:t>
            </a:r>
            <a:endParaRPr lang="en-US" dirty="0">
              <a:solidFill>
                <a:schemeClr val="tx2">
                  <a:lumMod val="75000"/>
                </a:schemeClr>
              </a:solidFill>
              <a:latin typeface="Times New Roman" panose="02020603050405020304" pitchFamily="18" charset="0"/>
              <a:cs typeface="Times New Roman" panose="02020603050405020304" pitchFamily="18" charset="0"/>
            </a:endParaRPr>
          </a:p>
          <a:p>
            <a:pPr fontAlgn="t"/>
            <a:r>
              <a:rPr lang="en-US" b="1" dirty="0">
                <a:solidFill>
                  <a:schemeClr val="tx2">
                    <a:lumMod val="75000"/>
                  </a:schemeClr>
                </a:solidFill>
                <a:latin typeface="Times New Roman" panose="02020603050405020304" pitchFamily="18" charset="0"/>
                <a:cs typeface="Times New Roman" panose="02020603050405020304" pitchFamily="18" charset="0"/>
              </a:rPr>
              <a:t>Theme 6: Lack of Parenting Skills and Support</a:t>
            </a:r>
            <a:endParaRPr lang="en-US" dirty="0">
              <a:solidFill>
                <a:schemeClr val="tx2">
                  <a:lumMod val="75000"/>
                </a:schemeClr>
              </a:solidFill>
              <a:latin typeface="Times New Roman" panose="02020603050405020304" pitchFamily="18" charset="0"/>
              <a:cs typeface="Times New Roman" panose="02020603050405020304" pitchFamily="18" charset="0"/>
            </a:endParaRPr>
          </a:p>
          <a:p>
            <a:pPr fontAlgn="t"/>
            <a:r>
              <a:rPr lang="en-US" b="1" dirty="0">
                <a:solidFill>
                  <a:schemeClr val="tx2">
                    <a:lumMod val="75000"/>
                  </a:schemeClr>
                </a:solidFill>
                <a:latin typeface="Times New Roman" panose="02020603050405020304" pitchFamily="18" charset="0"/>
                <a:cs typeface="Times New Roman" panose="02020603050405020304" pitchFamily="18" charset="0"/>
              </a:rPr>
              <a:t>Theme 7: Lack of Community/Resources Programs</a:t>
            </a:r>
            <a:endParaRPr lang="en-US" dirty="0">
              <a:solidFill>
                <a:schemeClr val="tx2">
                  <a:lumMod val="75000"/>
                </a:schemeClr>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297050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046548C65C1D49BE82BDD2CDB01B90" ma:contentTypeVersion="15" ma:contentTypeDescription="Create a new document." ma:contentTypeScope="" ma:versionID="0ee79c15a00ed094c0e3324372a69afb">
  <xsd:schema xmlns:xsd="http://www.w3.org/2001/XMLSchema" xmlns:xs="http://www.w3.org/2001/XMLSchema" xmlns:p="http://schemas.microsoft.com/office/2006/metadata/properties" xmlns:ns3="d4139b59-9d18-4299-a33f-efdcba5835ea" xmlns:ns4="1d0b651e-94b6-4a0d-9306-a4279f34da94" targetNamespace="http://schemas.microsoft.com/office/2006/metadata/properties" ma:root="true" ma:fieldsID="c1c794850053beeef5d91b40bbd24743" ns3:_="" ns4:_="">
    <xsd:import namespace="d4139b59-9d18-4299-a33f-efdcba5835ea"/>
    <xsd:import namespace="1d0b651e-94b6-4a0d-9306-a4279f34da9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139b59-9d18-4299-a33f-efdcba5835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0b651e-94b6-4a0d-9306-a4279f34da9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4139b59-9d18-4299-a33f-efdcba5835e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7465A6-B3B0-4E4E-ADDC-70FECF02B7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139b59-9d18-4299-a33f-efdcba5835ea"/>
    <ds:schemaRef ds:uri="1d0b651e-94b6-4a0d-9306-a4279f34da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3B3D44-AD05-42B4-A800-CDB32E45AD76}">
  <ds:schemaRefs>
    <ds:schemaRef ds:uri="d4139b59-9d18-4299-a33f-efdcba5835ea"/>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d0b651e-94b6-4a0d-9306-a4279f34da94"/>
    <ds:schemaRef ds:uri="http://www.w3.org/XML/1998/namespace"/>
  </ds:schemaRefs>
</ds:datastoreItem>
</file>

<file path=customXml/itemProps3.xml><?xml version="1.0" encoding="utf-8"?>
<ds:datastoreItem xmlns:ds="http://schemas.openxmlformats.org/officeDocument/2006/customXml" ds:itemID="{85B2116C-EC8E-4959-B182-2F5FC1CBD1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TM04033927[[fn=Main Event]]</Template>
  <TotalTime>150</TotalTime>
  <Words>1147</Words>
  <Application>Microsoft Office PowerPoint</Application>
  <PresentationFormat>Widescreen</PresentationFormat>
  <Paragraphs>65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Impact</vt:lpstr>
      <vt:lpstr>Palatino Linotype</vt:lpstr>
      <vt:lpstr>Times New Roman</vt:lpstr>
      <vt:lpstr>Wingdings</vt:lpstr>
      <vt:lpstr>Main Event</vt:lpstr>
      <vt:lpstr>The EFFECTS of Laws, Policies, and Rehabilitation Programs on African American Male Juvenile Recidivism in Southwest Georgia. </vt:lpstr>
      <vt:lpstr>Background of Study</vt:lpstr>
      <vt:lpstr>Background of the Study Cont.…….</vt:lpstr>
      <vt:lpstr>        Problem Statement </vt:lpstr>
      <vt:lpstr>      The Purpose &amp; Scope of the Study </vt:lpstr>
      <vt:lpstr>        Research Questions </vt:lpstr>
      <vt:lpstr>Participants and Sample Size</vt:lpstr>
      <vt:lpstr>     Findings/ Emerged Themes Supported in the Literature</vt:lpstr>
      <vt:lpstr>                   The Emerging Themes: </vt:lpstr>
      <vt:lpstr>Recommendations for action</vt:lpstr>
      <vt:lpstr>Concluding Thoughts…</vt:lpstr>
      <vt:lpstr>PowerPoint Presentation</vt:lpstr>
      <vt:lpstr>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Laws, Policies, and Rehabilitation Programs on African American Male Juvenile Recidivism in Southwest Georgia.</dc:title>
  <dc:creator>Donaldson-Richard, Kizzie</dc:creator>
  <cp:lastModifiedBy>kizzie_richard@yahoo.com</cp:lastModifiedBy>
  <cp:revision>13</cp:revision>
  <dcterms:created xsi:type="dcterms:W3CDTF">2023-09-11T19:21:15Z</dcterms:created>
  <dcterms:modified xsi:type="dcterms:W3CDTF">2023-10-04T05:59:24Z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0x01010066046548C65C1D49BE82BDD2CDB01B90</vt:lpwstr>
  </property>
</Properties>
</file>