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69" r:id="rId2"/>
    <p:sldId id="259" r:id="rId3"/>
    <p:sldId id="258" r:id="rId4"/>
    <p:sldId id="271" r:id="rId5"/>
    <p:sldId id="281" r:id="rId6"/>
    <p:sldId id="270" r:id="rId7"/>
    <p:sldId id="279" r:id="rId8"/>
    <p:sldId id="274" r:id="rId9"/>
    <p:sldId id="283" r:id="rId10"/>
    <p:sldId id="272" r:id="rId11"/>
    <p:sldId id="284" r:id="rId12"/>
    <p:sldId id="263" r:id="rId13"/>
    <p:sldId id="282" r:id="rId14"/>
    <p:sldId id="278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8" autoAdjust="0"/>
  </p:normalViewPr>
  <p:slideViewPr>
    <p:cSldViewPr snapToGrid="0">
      <p:cViewPr varScale="1">
        <p:scale>
          <a:sx n="85" d="100"/>
          <a:sy n="85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FCC05-3D35-4938-8A6D-50445CA1685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A383E-8095-4FD6-92F1-6F9D0D1E9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7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aseline="0" dirty="0"/>
              <a:t>DESCRIBE AS MUCH AS POSSIBLE-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aseline="0" dirty="0"/>
              <a:t>Front Porch Forum, European ones, Restricted Facebook Groups.</a:t>
            </a:r>
            <a:endParaRPr sz="480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aseline="0" dirty="0"/>
              <a:t>- Physical space is NOT a necessary condition anymore to form community</a:t>
            </a:r>
            <a:endParaRPr sz="480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aseline="0" dirty="0"/>
              <a:t>- While spatial boundaries initially play a role, it may also shift what we consider our own personal neighborhoods to be.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aseline="0" dirty="0"/>
              <a:t>- Citizen – Mention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80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aseline="0" dirty="0"/>
              <a:t>All promise safety, some anonymity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3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**Mention </a:t>
            </a:r>
            <a:r>
              <a:rPr lang="en-US" dirty="0" err="1"/>
              <a:t>Nextdoor</a:t>
            </a:r>
            <a:r>
              <a:rPr lang="en-US" dirty="0"/>
              <a:t> Numbers, Ring numbers, Fb and </a:t>
            </a:r>
            <a:r>
              <a:rPr lang="en-US" dirty="0" err="1"/>
              <a:t>Whats</a:t>
            </a:r>
            <a:r>
              <a:rPr lang="en-US" dirty="0"/>
              <a:t> App group</a:t>
            </a:r>
          </a:p>
          <a:p>
            <a:endParaRPr lang="en-US" dirty="0"/>
          </a:p>
          <a:p>
            <a:r>
              <a:rPr lang="en-US" dirty="0" err="1"/>
              <a:t>Nextdoor</a:t>
            </a:r>
            <a:r>
              <a:rPr lang="en-US" dirty="0"/>
              <a:t>: 11 countries, 300,000 </a:t>
            </a:r>
            <a:r>
              <a:rPr lang="en-US" dirty="0" err="1"/>
              <a:t>nhoods</a:t>
            </a:r>
            <a:r>
              <a:rPr lang="en-US" dirty="0"/>
              <a:t> worldwide</a:t>
            </a:r>
          </a:p>
          <a:p>
            <a:r>
              <a:rPr lang="en-US" dirty="0"/>
              <a:t>Ring:  #36 app downloaded in Google Play (news &amp; magazine)and #32 in usage</a:t>
            </a:r>
          </a:p>
          <a:p>
            <a:r>
              <a:rPr lang="en-US" dirty="0" err="1"/>
              <a:t>Whatsapp</a:t>
            </a:r>
            <a:r>
              <a:rPr lang="en-US" dirty="0"/>
              <a:t> and Facebook Groups</a:t>
            </a:r>
          </a:p>
          <a:p>
            <a:r>
              <a:rPr lang="en-US" dirty="0"/>
              <a:t>Citizen (Vigilante) - </a:t>
            </a:r>
          </a:p>
          <a:p>
            <a:endParaRPr lang="en-US" dirty="0"/>
          </a:p>
          <a:p>
            <a:r>
              <a:rPr lang="en-US" dirty="0"/>
              <a:t>***Studies from Europe mobilization support, sense of community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***Studies about police and </a:t>
            </a:r>
            <a:r>
              <a:rPr lang="en-US" dirty="0" err="1"/>
              <a:t>WHATapp</a:t>
            </a:r>
            <a:r>
              <a:rPr lang="en-US" dirty="0"/>
              <a:t> crime groups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**** Don’t know exactly how these networks generate, sustain, or even undermine collective efficacy.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*** Moreover, it is not clear whether collective efficacy online is distinct, both conceptually and empirically, from traditional collective efficacy.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C0F9F-9ADC-4251-A098-63F9AE538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24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Interviews based on exploring traditional collective efficacy measures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Nhood</a:t>
            </a:r>
            <a:r>
              <a:rPr lang="en-US" b="1" dirty="0">
                <a:solidFill>
                  <a:schemeClr val="tx1"/>
                </a:solidFill>
              </a:rPr>
              <a:t> Watch: 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characterized by users’ expectations that anyone who is part of ONNs needs to actively participate and report in any situation that may pose a threat to the neighborhood. </a:t>
            </a:r>
          </a:p>
          <a:p>
            <a:r>
              <a:rPr lang="en-US" sz="12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 w/in Comm: 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characterized by the exclusivity provided through membership protocols and the access to informational privilege. </a:t>
            </a:r>
          </a:p>
          <a:p>
            <a:r>
              <a:rPr lang="en-US" sz="1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**VERY SALIENT IN SMALLER GROUPS</a:t>
            </a:r>
            <a:endParaRPr lang="en-US" sz="12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Conducted EFA and CFA to develop and validate ONN efficacy instrument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Traditional measures Salient: Facilitated by Security &amp; Efficiency = Safety (+awareness) &amp; Protection (Sus activity, traffic and service recommendations)</a:t>
            </a:r>
          </a:p>
          <a:p>
            <a:r>
              <a:rPr lang="en-US" b="1" dirty="0">
                <a:solidFill>
                  <a:schemeClr val="tx1"/>
                </a:solidFill>
              </a:rPr>
              <a:t>	Efficiency = 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communication 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especially with regards to security-related neighborhood issues.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C0F9F-9ADC-4251-A098-63F9AE538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39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TRUST – Information relayed to the ONN, rather than trust developed from personal connection (evidence: video/images/second hand confirmation)</a:t>
            </a:r>
          </a:p>
          <a:p>
            <a:r>
              <a:rPr lang="en-US" dirty="0"/>
              <a:t>So the item was operationalized to address this conceptualization of online trust.</a:t>
            </a:r>
          </a:p>
          <a:p>
            <a:endParaRPr lang="en-US" dirty="0"/>
          </a:p>
          <a:p>
            <a:r>
              <a:rPr lang="en-US" dirty="0"/>
              <a:t>Values – Communal values (safety and respect in the online space)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C0F9F-9ADC-4251-A098-63F9AE538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63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Tested for comprehension, readability, timing, technical errors. </a:t>
            </a:r>
          </a:p>
          <a:p>
            <a:r>
              <a:rPr lang="en-US" dirty="0"/>
              <a:t>Criteria: age, living arrangement. If not eligible, redirected to questions about neighborhood collective efficacy. </a:t>
            </a:r>
          </a:p>
          <a:p>
            <a:r>
              <a:rPr lang="en-US" dirty="0"/>
              <a:t>236 (5:1) ratio No rule for sample sized (at least 50) </a:t>
            </a:r>
          </a:p>
          <a:p>
            <a:endParaRPr lang="en-US" dirty="0"/>
          </a:p>
          <a:p>
            <a:r>
              <a:rPr lang="en-US" dirty="0"/>
              <a:t>Correlational matrix, normality testing (avoid skewed results and overestimation) – Avoid multicollinearity and oblique or orthogonal</a:t>
            </a:r>
          </a:p>
          <a:p>
            <a:r>
              <a:rPr lang="en-US" dirty="0"/>
              <a:t>Bartlett’s Test of Sphericity / KMO Test Sampling Adequacy to avoid violating assumptions related to the strength of the relationship among the variables</a:t>
            </a:r>
          </a:p>
          <a:p>
            <a:r>
              <a:rPr lang="en-US" dirty="0"/>
              <a:t>EFA is more appropriate unrestricted measurement and allows explore relationship between observed variables and the possible factors with latent construct</a:t>
            </a:r>
          </a:p>
          <a:p>
            <a:r>
              <a:rPr lang="en-US" dirty="0"/>
              <a:t>Promax rotation – correlations exceeding .32 </a:t>
            </a:r>
          </a:p>
          <a:p>
            <a:r>
              <a:rPr lang="en-US" dirty="0"/>
              <a:t>3 factor model</a:t>
            </a:r>
          </a:p>
          <a:p>
            <a:r>
              <a:rPr lang="en-US" dirty="0" err="1"/>
              <a:t>Chronbach’s</a:t>
            </a:r>
            <a:r>
              <a:rPr lang="en-US" dirty="0"/>
              <a:t> Alpha </a:t>
            </a:r>
          </a:p>
          <a:p>
            <a:endParaRPr lang="en-US" dirty="0"/>
          </a:p>
          <a:p>
            <a:r>
              <a:rPr lang="en-US" dirty="0"/>
              <a:t>Two measures: (level of agreement to items) / level of truthfulness)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C0F9F-9ADC-4251-A098-63F9AE538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78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Social Cohesion Indicators</a:t>
            </a:r>
          </a:p>
          <a:p>
            <a:r>
              <a:rPr lang="en-US" dirty="0"/>
              <a:t>4 Security Indicators</a:t>
            </a:r>
          </a:p>
          <a:p>
            <a:r>
              <a:rPr lang="en-US" dirty="0"/>
              <a:t>5 Efficiency Indicators (THREAT RELATED)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C0F9F-9ADC-4251-A098-63F9AE538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171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7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C0F9F-9ADC-4251-A098-63F9AE538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21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67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0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40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81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99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7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4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4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4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8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6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7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2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A9989F-66F8-46A4-B8E4-0454FDB1D8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9A392-A17E-4A7C-A51C-BECEF9B1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47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E85B2-D87A-0557-F4EF-52F2BA7BB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71" y="1340222"/>
            <a:ext cx="11940987" cy="2971801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/>
              <a:t>Developing and Validating an ONN Efficacy Scale</a:t>
            </a:r>
          </a:p>
        </p:txBody>
      </p:sp>
      <p:sp>
        <p:nvSpPr>
          <p:cNvPr id="4" name="Google Shape;182;p20">
            <a:extLst>
              <a:ext uri="{FF2B5EF4-FFF2-40B4-BE49-F238E27FC236}">
                <a16:creationId xmlns:a16="http://schemas.microsoft.com/office/drawing/2014/main" id="{58470F6B-A1DA-292B-CC1C-CE5444D5C09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96596" y="4652682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b="1" dirty="0">
                <a:solidFill>
                  <a:schemeClr val="tx1"/>
                </a:solidFill>
              </a:rPr>
              <a:t>MariTere Molinet</a:t>
            </a:r>
            <a:endParaRPr dirty="0">
              <a:solidFill>
                <a:schemeClr val="tx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b="1" dirty="0">
                <a:solidFill>
                  <a:schemeClr val="tx1"/>
                </a:solidFill>
              </a:rPr>
              <a:t>PhD Candidate, Criminology and Criminal Justice</a:t>
            </a:r>
            <a:endParaRPr dirty="0">
              <a:solidFill>
                <a:schemeClr val="tx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b="1" dirty="0">
                <a:solidFill>
                  <a:schemeClr val="tx1"/>
                </a:solidFill>
              </a:rPr>
              <a:t>Georgia State University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EB82-4CB4-EFE5-F76C-12A1FA27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4" y="130485"/>
            <a:ext cx="8534400" cy="451701"/>
          </a:xfrm>
        </p:spPr>
        <p:txBody>
          <a:bodyPr>
            <a:noAutofit/>
          </a:bodyPr>
          <a:lstStyle/>
          <a:p>
            <a:r>
              <a:rPr lang="en-US" sz="2800" dirty="0"/>
              <a:t>EFA RESULTS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D23103-F3C0-12E2-FF43-3CE685E8B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197688"/>
              </p:ext>
            </p:extLst>
          </p:nvPr>
        </p:nvGraphicFramePr>
        <p:xfrm>
          <a:off x="1512710" y="700131"/>
          <a:ext cx="9238297" cy="1299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7257">
                  <a:extLst>
                    <a:ext uri="{9D8B030D-6E8A-4147-A177-3AD203B41FA5}">
                      <a16:colId xmlns:a16="http://schemas.microsoft.com/office/drawing/2014/main" val="1993285024"/>
                    </a:ext>
                  </a:extLst>
                </a:gridCol>
                <a:gridCol w="1077217">
                  <a:extLst>
                    <a:ext uri="{9D8B030D-6E8A-4147-A177-3AD203B41FA5}">
                      <a16:colId xmlns:a16="http://schemas.microsoft.com/office/drawing/2014/main" val="1375672151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val="1150949084"/>
                    </a:ext>
                  </a:extLst>
                </a:gridCol>
                <a:gridCol w="741025">
                  <a:extLst>
                    <a:ext uri="{9D8B030D-6E8A-4147-A177-3AD203B41FA5}">
                      <a16:colId xmlns:a16="http://schemas.microsoft.com/office/drawing/2014/main" val="3772569638"/>
                    </a:ext>
                  </a:extLst>
                </a:gridCol>
                <a:gridCol w="839363">
                  <a:extLst>
                    <a:ext uri="{9D8B030D-6E8A-4147-A177-3AD203B41FA5}">
                      <a16:colId xmlns:a16="http://schemas.microsoft.com/office/drawing/2014/main" val="1299093421"/>
                    </a:ext>
                  </a:extLst>
                </a:gridCol>
              </a:tblGrid>
              <a:tr h="16564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Cohesion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Security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Efficiency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h2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33765"/>
                  </a:ext>
                </a:extLst>
              </a:tr>
              <a:tr h="192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My online neighbors provide information I can trust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0.61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0.56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61083"/>
                  </a:ext>
                </a:extLst>
              </a:tr>
              <a:tr h="192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My online neighbors care about our community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0.66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0.43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074616"/>
                  </a:ext>
                </a:extLst>
              </a:tr>
              <a:tr h="1921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My online neighbors share resources that keep me safe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0.52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693089"/>
                  </a:ext>
                </a:extLst>
              </a:tr>
              <a:tr h="445579">
                <a:tc>
                  <a:txBody>
                    <a:bodyPr/>
                    <a:lstStyle/>
                    <a:p>
                      <a:pPr algn="l" fontAlgn="b"/>
                      <a:endParaRPr lang="en-US" sz="14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My online neighbors come together to help in tragedies</a:t>
                      </a: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0.49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2516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C8D0039-E83D-732D-765C-29F7F8EAF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15045"/>
              </p:ext>
            </p:extLst>
          </p:nvPr>
        </p:nvGraphicFramePr>
        <p:xfrm>
          <a:off x="1512710" y="2117095"/>
          <a:ext cx="9238297" cy="1886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9461">
                  <a:extLst>
                    <a:ext uri="{9D8B030D-6E8A-4147-A177-3AD203B41FA5}">
                      <a16:colId xmlns:a16="http://schemas.microsoft.com/office/drawing/2014/main" val="3078253218"/>
                    </a:ext>
                  </a:extLst>
                </a:gridCol>
                <a:gridCol w="1071907">
                  <a:extLst>
                    <a:ext uri="{9D8B030D-6E8A-4147-A177-3AD203B41FA5}">
                      <a16:colId xmlns:a16="http://schemas.microsoft.com/office/drawing/2014/main" val="3032922841"/>
                    </a:ext>
                  </a:extLst>
                </a:gridCol>
                <a:gridCol w="773541">
                  <a:extLst>
                    <a:ext uri="{9D8B030D-6E8A-4147-A177-3AD203B41FA5}">
                      <a16:colId xmlns:a16="http://schemas.microsoft.com/office/drawing/2014/main" val="4030534443"/>
                    </a:ext>
                  </a:extLst>
                </a:gridCol>
                <a:gridCol w="751441">
                  <a:extLst>
                    <a:ext uri="{9D8B030D-6E8A-4147-A177-3AD203B41FA5}">
                      <a16:colId xmlns:a16="http://schemas.microsoft.com/office/drawing/2014/main" val="4070054993"/>
                    </a:ext>
                  </a:extLst>
                </a:gridCol>
                <a:gridCol w="861947">
                  <a:extLst>
                    <a:ext uri="{9D8B030D-6E8A-4147-A177-3AD203B41FA5}">
                      <a16:colId xmlns:a16="http://schemas.microsoft.com/office/drawing/2014/main" val="1371597536"/>
                    </a:ext>
                  </a:extLst>
                </a:gridCol>
              </a:tblGrid>
              <a:tr h="362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My online neighbors provide information that helps protect 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0.52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0.62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632749"/>
                  </a:ext>
                </a:extLst>
              </a:tr>
              <a:tr h="221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Crimes have been stopped thanks to my online neighborhood group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0.66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0.43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726101"/>
                  </a:ext>
                </a:extLst>
              </a:tr>
              <a:tr h="184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My online neighbors share helpful recommendations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0.66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0.43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89017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I know what is going on in my community thanks to my online neighbors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0.58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0.48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765953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My online neighborhood group is like a community within a community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0.68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0.57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2887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222B4DC-6B9D-0234-7CFF-EBD663556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783617"/>
              </p:ext>
            </p:extLst>
          </p:nvPr>
        </p:nvGraphicFramePr>
        <p:xfrm>
          <a:off x="1512710" y="4121680"/>
          <a:ext cx="9238296" cy="850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0513">
                  <a:extLst>
                    <a:ext uri="{9D8B030D-6E8A-4147-A177-3AD203B41FA5}">
                      <a16:colId xmlns:a16="http://schemas.microsoft.com/office/drawing/2014/main" val="3833614037"/>
                    </a:ext>
                  </a:extLst>
                </a:gridCol>
                <a:gridCol w="1038754">
                  <a:extLst>
                    <a:ext uri="{9D8B030D-6E8A-4147-A177-3AD203B41FA5}">
                      <a16:colId xmlns:a16="http://schemas.microsoft.com/office/drawing/2014/main" val="596309121"/>
                    </a:ext>
                  </a:extLst>
                </a:gridCol>
                <a:gridCol w="795642">
                  <a:extLst>
                    <a:ext uri="{9D8B030D-6E8A-4147-A177-3AD203B41FA5}">
                      <a16:colId xmlns:a16="http://schemas.microsoft.com/office/drawing/2014/main" val="3147651757"/>
                    </a:ext>
                  </a:extLst>
                </a:gridCol>
                <a:gridCol w="751440">
                  <a:extLst>
                    <a:ext uri="{9D8B030D-6E8A-4147-A177-3AD203B41FA5}">
                      <a16:colId xmlns:a16="http://schemas.microsoft.com/office/drawing/2014/main" val="1774769741"/>
                    </a:ext>
                  </a:extLst>
                </a:gridCol>
                <a:gridCol w="861947">
                  <a:extLst>
                    <a:ext uri="{9D8B030D-6E8A-4147-A177-3AD203B41FA5}">
                      <a16:colId xmlns:a16="http://schemas.microsoft.com/office/drawing/2014/main" val="3101488056"/>
                    </a:ext>
                  </a:extLst>
                </a:gridCol>
              </a:tblGrid>
              <a:tr h="168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My online neighbors help others in need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0.79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317264"/>
                  </a:ext>
                </a:extLst>
              </a:tr>
              <a:tr h="379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My community is safer thanks to my online neighborhood group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86863"/>
                  </a:ext>
                </a:extLst>
              </a:tr>
              <a:tr h="249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My online neighbors watch out for each 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73709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D9DB1F-62C9-FB12-0B6D-24AB429C3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84093"/>
              </p:ext>
            </p:extLst>
          </p:nvPr>
        </p:nvGraphicFramePr>
        <p:xfrm>
          <a:off x="3120597" y="5180655"/>
          <a:ext cx="7512422" cy="1546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5327">
                  <a:extLst>
                    <a:ext uri="{9D8B030D-6E8A-4147-A177-3AD203B41FA5}">
                      <a16:colId xmlns:a16="http://schemas.microsoft.com/office/drawing/2014/main" val="3292158497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285533222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732481"/>
                    </a:ext>
                  </a:extLst>
                </a:gridCol>
                <a:gridCol w="756355">
                  <a:extLst>
                    <a:ext uri="{9D8B030D-6E8A-4147-A177-3AD203B41FA5}">
                      <a16:colId xmlns:a16="http://schemas.microsoft.com/office/drawing/2014/main" val="2427128295"/>
                    </a:ext>
                  </a:extLst>
                </a:gridCol>
                <a:gridCol w="828073">
                  <a:extLst>
                    <a:ext uri="{9D8B030D-6E8A-4147-A177-3AD203B41FA5}">
                      <a16:colId xmlns:a16="http://schemas.microsoft.com/office/drawing/2014/main" val="112905393"/>
                    </a:ext>
                  </a:extLst>
                </a:gridCol>
              </a:tblGrid>
              <a:tr h="18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Suspicious Activity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0.66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16690"/>
                  </a:ext>
                </a:extLst>
              </a:tr>
              <a:tr h="18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Trespassers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0.77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16522"/>
                  </a:ext>
                </a:extLst>
              </a:tr>
              <a:tr h="18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Break-Ins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0.84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0.69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488560"/>
                  </a:ext>
                </a:extLst>
              </a:tr>
              <a:tr h="18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Unsafe Drivers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0.43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61315"/>
                  </a:ext>
                </a:extLst>
              </a:tr>
              <a:tr h="18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Car Accidents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670345"/>
                  </a:ext>
                </a:extLst>
              </a:tr>
              <a:tr h="18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Missing Children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-0.08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0.42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443197"/>
                  </a:ext>
                </a:extLst>
              </a:tr>
              <a:tr h="186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 alert neighbors about Pets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0.28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 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1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83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F7502-C23E-D3C5-196F-3A08F338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58" y="212913"/>
            <a:ext cx="9404723" cy="793376"/>
          </a:xfrm>
        </p:spPr>
        <p:txBody>
          <a:bodyPr/>
          <a:lstStyle/>
          <a:p>
            <a:r>
              <a:rPr lang="en-US" dirty="0"/>
              <a:t>CFA Summary Statistics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B313F9-A683-A1CA-EF0E-E0853CC59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77183"/>
              </p:ext>
            </p:extLst>
          </p:nvPr>
        </p:nvGraphicFramePr>
        <p:xfrm>
          <a:off x="425349" y="1093521"/>
          <a:ext cx="4585922" cy="535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4635">
                  <a:extLst>
                    <a:ext uri="{9D8B030D-6E8A-4147-A177-3AD203B41FA5}">
                      <a16:colId xmlns:a16="http://schemas.microsoft.com/office/drawing/2014/main" val="1760720978"/>
                    </a:ext>
                  </a:extLst>
                </a:gridCol>
                <a:gridCol w="709008">
                  <a:extLst>
                    <a:ext uri="{9D8B030D-6E8A-4147-A177-3AD203B41FA5}">
                      <a16:colId xmlns:a16="http://schemas.microsoft.com/office/drawing/2014/main" val="3774229391"/>
                    </a:ext>
                  </a:extLst>
                </a:gridCol>
                <a:gridCol w="724093">
                  <a:extLst>
                    <a:ext uri="{9D8B030D-6E8A-4147-A177-3AD203B41FA5}">
                      <a16:colId xmlns:a16="http://schemas.microsoft.com/office/drawing/2014/main" val="349127227"/>
                    </a:ext>
                  </a:extLst>
                </a:gridCol>
                <a:gridCol w="724093">
                  <a:extLst>
                    <a:ext uri="{9D8B030D-6E8A-4147-A177-3AD203B41FA5}">
                      <a16:colId xmlns:a16="http://schemas.microsoft.com/office/drawing/2014/main" val="2730136225"/>
                    </a:ext>
                  </a:extLst>
                </a:gridCol>
                <a:gridCol w="724093">
                  <a:extLst>
                    <a:ext uri="{9D8B030D-6E8A-4147-A177-3AD203B41FA5}">
                      <a16:colId xmlns:a16="http://schemas.microsoft.com/office/drawing/2014/main" val="1910506659"/>
                    </a:ext>
                  </a:extLst>
                </a:gridCol>
              </a:tblGrid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Variable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N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%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1614527503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home: own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268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63.0%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4018146256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home: rent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155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37.0%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827050939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race: white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229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54.1%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1479806330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race: black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80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18.9%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2843461478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race:  latino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49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11.6%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3000881158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race: asian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48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11.3%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2644316632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race: other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1.7%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3469690042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race:missing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2.4%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2414629302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gen: female/other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246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58.2%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2494462086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gen: male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174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41.1%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4014783165"/>
                  </a:ext>
                </a:extLst>
              </a:tr>
              <a:tr h="377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education: HS or less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30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7.1%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941516740"/>
                  </a:ext>
                </a:extLst>
              </a:tr>
              <a:tr h="377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education: some college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29.3%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4012383716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 education: ba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190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44.9%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3784529310"/>
                  </a:ext>
                </a:extLst>
              </a:tr>
              <a:tr h="377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education: post grad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79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18.7%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138552532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income: under 50k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116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27.4%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 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136398211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 income:50-80k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124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29.3%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1462561674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income: 80-110K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55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13.0%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2048354731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income: over 110k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123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29.1%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2349264436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income: missing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1.2%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3372173310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marital: married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211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50.0%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3410557625"/>
                  </a:ext>
                </a:extLst>
              </a:tr>
              <a:tr h="377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marital: not married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212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50.0%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 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465745232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SD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Min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Max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91398860"/>
                  </a:ext>
                </a:extLst>
              </a:tr>
              <a:tr h="1924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age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41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13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19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</a:rPr>
                        <a:t>77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18" marR="60718" marT="0" marB="0" anchor="b"/>
                </a:tc>
                <a:extLst>
                  <a:ext uri="{0D108BD9-81ED-4DB2-BD59-A6C34878D82A}">
                    <a16:rowId xmlns:a16="http://schemas.microsoft.com/office/drawing/2014/main" val="267713905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4A3DC9-1D55-C4D4-0D72-02A6467D3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547081"/>
              </p:ext>
            </p:extLst>
          </p:nvPr>
        </p:nvGraphicFramePr>
        <p:xfrm>
          <a:off x="5486956" y="975173"/>
          <a:ext cx="5324479" cy="5788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3872">
                  <a:extLst>
                    <a:ext uri="{9D8B030D-6E8A-4147-A177-3AD203B41FA5}">
                      <a16:colId xmlns:a16="http://schemas.microsoft.com/office/drawing/2014/main" val="1590020371"/>
                    </a:ext>
                  </a:extLst>
                </a:gridCol>
                <a:gridCol w="1072585">
                  <a:extLst>
                    <a:ext uri="{9D8B030D-6E8A-4147-A177-3AD203B41FA5}">
                      <a16:colId xmlns:a16="http://schemas.microsoft.com/office/drawing/2014/main" val="3439333975"/>
                    </a:ext>
                  </a:extLst>
                </a:gridCol>
                <a:gridCol w="971399">
                  <a:extLst>
                    <a:ext uri="{9D8B030D-6E8A-4147-A177-3AD203B41FA5}">
                      <a16:colId xmlns:a16="http://schemas.microsoft.com/office/drawing/2014/main" val="305010425"/>
                    </a:ext>
                  </a:extLst>
                </a:gridCol>
                <a:gridCol w="647600">
                  <a:extLst>
                    <a:ext uri="{9D8B030D-6E8A-4147-A177-3AD203B41FA5}">
                      <a16:colId xmlns:a16="http://schemas.microsoft.com/office/drawing/2014/main" val="3724859162"/>
                    </a:ext>
                  </a:extLst>
                </a:gridCol>
                <a:gridCol w="769023">
                  <a:extLst>
                    <a:ext uri="{9D8B030D-6E8A-4147-A177-3AD203B41FA5}">
                      <a16:colId xmlns:a16="http://schemas.microsoft.com/office/drawing/2014/main" val="2030815877"/>
                    </a:ext>
                  </a:extLst>
                </a:gridCol>
              </a:tblGrid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Variable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M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SD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Min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Max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2488341889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visits p/week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4.7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4.8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50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271467009"/>
                  </a:ext>
                </a:extLst>
              </a:tr>
              <a:tr h="2481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minutes p/week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360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3877635321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nextdoor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275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65.0%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3764020331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neighbors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23.0%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2098956383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facebook onn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146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35.0%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2824475353"/>
                  </a:ext>
                </a:extLst>
              </a:tr>
              <a:tr h="2481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whatsapp_onn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1.0%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3488835699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frontporch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1.2%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192204516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onn_other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2.4%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1764091282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onngroups: 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276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65.0%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114405243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onngroups:2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111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26.0%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3830083901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onngroups: 3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30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7.1%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3793000345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onngroups: 4+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1.1%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4131579179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missing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0.2%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2587259616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read: none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1.2%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2786997812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read: 1-3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113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27.0%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1153818383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read: 4-6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26.0%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996391900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read: 7-9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15.0%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1741012981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read: 10+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132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31.0%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3336218055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respond:none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48%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2415260494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respond:1-3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169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40.0%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3385946432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respond:4-6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30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7.1%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3636780156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respond:7-9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1.7%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2201815032"/>
                  </a:ext>
                </a:extLst>
              </a:tr>
              <a:tr h="123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respond:10+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13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3.1%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2748572806"/>
                  </a:ext>
                </a:extLst>
              </a:tr>
              <a:tr h="2481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publishmonth: none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241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57.0%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1592559397"/>
                  </a:ext>
                </a:extLst>
              </a:tr>
              <a:tr h="2481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publishmonth:1-3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133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31.0%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1459859888"/>
                  </a:ext>
                </a:extLst>
              </a:tr>
              <a:tr h="2481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publishmonth: 4-6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8.3%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2962084219"/>
                  </a:ext>
                </a:extLst>
              </a:tr>
              <a:tr h="2481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publishmonth: 7-9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1.9%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2990343805"/>
                  </a:ext>
                </a:extLst>
              </a:tr>
              <a:tr h="2481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publishmonth: 10+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1.4%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5" marR="41595" marT="0" marB="0" anchor="b"/>
                </a:tc>
                <a:extLst>
                  <a:ext uri="{0D108BD9-81ED-4DB2-BD59-A6C34878D82A}">
                    <a16:rowId xmlns:a16="http://schemas.microsoft.com/office/drawing/2014/main" val="138654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488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C3C64C-D42A-D6A3-0401-237EB1DB2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97042"/>
              </p:ext>
            </p:extLst>
          </p:nvPr>
        </p:nvGraphicFramePr>
        <p:xfrm>
          <a:off x="103094" y="412376"/>
          <a:ext cx="11488270" cy="611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6626">
                  <a:extLst>
                    <a:ext uri="{9D8B030D-6E8A-4147-A177-3AD203B41FA5}">
                      <a16:colId xmlns:a16="http://schemas.microsoft.com/office/drawing/2014/main" val="343249214"/>
                    </a:ext>
                  </a:extLst>
                </a:gridCol>
                <a:gridCol w="1454648">
                  <a:extLst>
                    <a:ext uri="{9D8B030D-6E8A-4147-A177-3AD203B41FA5}">
                      <a16:colId xmlns:a16="http://schemas.microsoft.com/office/drawing/2014/main" val="1215453288"/>
                    </a:ext>
                  </a:extLst>
                </a:gridCol>
                <a:gridCol w="1454648">
                  <a:extLst>
                    <a:ext uri="{9D8B030D-6E8A-4147-A177-3AD203B41FA5}">
                      <a16:colId xmlns:a16="http://schemas.microsoft.com/office/drawing/2014/main" val="2500098042"/>
                    </a:ext>
                  </a:extLst>
                </a:gridCol>
                <a:gridCol w="1454648">
                  <a:extLst>
                    <a:ext uri="{9D8B030D-6E8A-4147-A177-3AD203B41FA5}">
                      <a16:colId xmlns:a16="http://schemas.microsoft.com/office/drawing/2014/main" val="1650974149"/>
                    </a:ext>
                  </a:extLst>
                </a:gridCol>
                <a:gridCol w="1454648">
                  <a:extLst>
                    <a:ext uri="{9D8B030D-6E8A-4147-A177-3AD203B41FA5}">
                      <a16:colId xmlns:a16="http://schemas.microsoft.com/office/drawing/2014/main" val="41895759"/>
                    </a:ext>
                  </a:extLst>
                </a:gridCol>
                <a:gridCol w="2033052">
                  <a:extLst>
                    <a:ext uri="{9D8B030D-6E8A-4147-A177-3AD203B41FA5}">
                      <a16:colId xmlns:a16="http://schemas.microsoft.com/office/drawing/2014/main" val="1416644596"/>
                    </a:ext>
                  </a:extLst>
                </a:gridCol>
              </a:tblGrid>
              <a:tr h="394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Relation/Variable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Estimate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z-value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Std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1682079105"/>
                  </a:ext>
                </a:extLst>
              </a:tr>
              <a:tr h="2285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Cohesion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2782778256"/>
                  </a:ext>
                </a:extLst>
              </a:tr>
              <a:tr h="383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My online neighbors provide information I can trust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1.00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 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0.790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3316726332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My online neighbors care about our community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0.904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0.082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11.072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&lt;.0001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0.729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4189891470"/>
                  </a:ext>
                </a:extLst>
              </a:tr>
              <a:tr h="560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 online neighbors share helpful recommendations </a:t>
                      </a:r>
                      <a:endParaRPr lang="en-US" sz="12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1.011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0.069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14.568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&lt;.0001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0.783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extLst>
                  <a:ext uri="{0D108BD9-81ED-4DB2-BD59-A6C34878D82A}">
                    <a16:rowId xmlns:a16="http://schemas.microsoft.com/office/drawing/2014/main" val="3796125584"/>
                  </a:ext>
                </a:extLst>
              </a:tr>
              <a:tr h="59874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My online neighbors come together to help in tragedies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1.078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0.075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14.419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&lt;.0001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0.713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3086678619"/>
                  </a:ext>
                </a:extLst>
              </a:tr>
              <a:tr h="57479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I know what is going on in my community thanks to my online neighbors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0.83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0.083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9.977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&lt;.0001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0.672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1279766500"/>
                  </a:ext>
                </a:extLst>
              </a:tr>
              <a:tr h="383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My online neighbors do not watch out for each other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0.93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0.091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10.197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&lt;.0001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0.647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1905491495"/>
                  </a:ext>
                </a:extLst>
              </a:tr>
              <a:tr h="383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My online neighborhood group is like a community within a community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1.076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0.084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12.812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&lt;.0001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0.723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1178103323"/>
                  </a:ext>
                </a:extLst>
              </a:tr>
              <a:tr h="3937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My online neighbors do not help others in need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0.892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0.09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9.929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&lt;.0001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0.622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1487011974"/>
                  </a:ext>
                </a:extLst>
              </a:tr>
              <a:tr h="2285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+mj-lt"/>
                        </a:rPr>
                        <a:t>Security</a:t>
                      </a:r>
                      <a:endParaRPr lang="en-US" sz="12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 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4118322963"/>
                  </a:ext>
                </a:extLst>
              </a:tr>
              <a:tr h="3937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My online neighbors share resources that keep me safe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1.00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 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86.9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1748150153"/>
                  </a:ext>
                </a:extLst>
              </a:tr>
              <a:tr h="383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My online neighbors provide information that helps protect 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0.039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26.211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&lt;.0001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0.87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311836180"/>
                  </a:ext>
                </a:extLst>
              </a:tr>
              <a:tr h="59874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My community is safer thanks to my online neighborhood group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0.059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16.692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&lt;.0001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0.782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3811262107"/>
                  </a:ext>
                </a:extLst>
              </a:tr>
              <a:tr h="3831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Crimes have been stopped thanks to my online neighborhood group</a:t>
                      </a: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0.074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11.375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&lt;.0001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0.591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28076350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EB493B-E5CB-9477-D5BF-6C8322913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873795"/>
              </p:ext>
            </p:extLst>
          </p:nvPr>
        </p:nvGraphicFramePr>
        <p:xfrm>
          <a:off x="1423123" y="1115442"/>
          <a:ext cx="9029722" cy="5061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8370">
                  <a:extLst>
                    <a:ext uri="{9D8B030D-6E8A-4147-A177-3AD203B41FA5}">
                      <a16:colId xmlns:a16="http://schemas.microsoft.com/office/drawing/2014/main" val="1911471340"/>
                    </a:ext>
                  </a:extLst>
                </a:gridCol>
                <a:gridCol w="1143346">
                  <a:extLst>
                    <a:ext uri="{9D8B030D-6E8A-4147-A177-3AD203B41FA5}">
                      <a16:colId xmlns:a16="http://schemas.microsoft.com/office/drawing/2014/main" val="497114824"/>
                    </a:ext>
                  </a:extLst>
                </a:gridCol>
                <a:gridCol w="1143346">
                  <a:extLst>
                    <a:ext uri="{9D8B030D-6E8A-4147-A177-3AD203B41FA5}">
                      <a16:colId xmlns:a16="http://schemas.microsoft.com/office/drawing/2014/main" val="1815487418"/>
                    </a:ext>
                  </a:extLst>
                </a:gridCol>
                <a:gridCol w="1143346">
                  <a:extLst>
                    <a:ext uri="{9D8B030D-6E8A-4147-A177-3AD203B41FA5}">
                      <a16:colId xmlns:a16="http://schemas.microsoft.com/office/drawing/2014/main" val="1359197613"/>
                    </a:ext>
                  </a:extLst>
                </a:gridCol>
                <a:gridCol w="1143346">
                  <a:extLst>
                    <a:ext uri="{9D8B030D-6E8A-4147-A177-3AD203B41FA5}">
                      <a16:colId xmlns:a16="http://schemas.microsoft.com/office/drawing/2014/main" val="2372572522"/>
                    </a:ext>
                  </a:extLst>
                </a:gridCol>
                <a:gridCol w="1597968">
                  <a:extLst>
                    <a:ext uri="{9D8B030D-6E8A-4147-A177-3AD203B41FA5}">
                      <a16:colId xmlns:a16="http://schemas.microsoft.com/office/drawing/2014/main" val="909888025"/>
                    </a:ext>
                  </a:extLst>
                </a:gridCol>
              </a:tblGrid>
              <a:tr h="439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Efficiency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Estimate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z-value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Std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1210770938"/>
                  </a:ext>
                </a:extLst>
              </a:tr>
              <a:tr h="439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Suspicious Activity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1.00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 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0.892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2075336815"/>
                  </a:ext>
                </a:extLst>
              </a:tr>
              <a:tr h="439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Trespassers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0.034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30.264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&lt;.0001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0.880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4027006632"/>
                  </a:ext>
                </a:extLst>
              </a:tr>
              <a:tr h="439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Break-ins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0.031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32.417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&lt;.0001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0.898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2995221590"/>
                  </a:ext>
                </a:extLst>
              </a:tr>
              <a:tr h="439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Drivers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0.044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19.051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&lt;.0001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0.686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2510777959"/>
                  </a:ext>
                </a:extLst>
              </a:tr>
              <a:tr h="439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Children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0.053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16.278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&lt;.0001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0.660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extLst>
                  <a:ext uri="{0D108BD9-81ED-4DB2-BD59-A6C34878D82A}">
                    <a16:rowId xmlns:a16="http://schemas.microsoft.com/office/drawing/2014/main" val="1888895517"/>
                  </a:ext>
                </a:extLst>
              </a:tr>
              <a:tr h="439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ONNEfficacy~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 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extLst>
                  <a:ext uri="{0D108BD9-81ED-4DB2-BD59-A6C34878D82A}">
                    <a16:rowId xmlns:a16="http://schemas.microsoft.com/office/drawing/2014/main" val="1286047538"/>
                  </a:ext>
                </a:extLst>
              </a:tr>
              <a:tr h="43987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Cohesion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 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0.957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extLst>
                  <a:ext uri="{0D108BD9-81ED-4DB2-BD59-A6C34878D82A}">
                    <a16:rowId xmlns:a16="http://schemas.microsoft.com/office/drawing/2014/main" val="135366129"/>
                  </a:ext>
                </a:extLst>
              </a:tr>
              <a:tr h="436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Security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1.145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0.079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14.409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&lt;.0001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0.959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extLst>
                  <a:ext uri="{0D108BD9-81ED-4DB2-BD59-A6C34878D82A}">
                    <a16:rowId xmlns:a16="http://schemas.microsoft.com/office/drawing/2014/main" val="2763401697"/>
                  </a:ext>
                </a:extLst>
              </a:tr>
              <a:tr h="43987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Covariances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 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extLst>
                  <a:ext uri="{0D108BD9-81ED-4DB2-BD59-A6C34878D82A}">
                    <a16:rowId xmlns:a16="http://schemas.microsoft.com/office/drawing/2014/main" val="3493769655"/>
                  </a:ext>
                </a:extLst>
              </a:tr>
              <a:tr h="6659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Efficiency~ONNEfficacy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0.499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0.061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>
                          <a:effectLst/>
                        </a:rPr>
                        <a:t>8.171</a:t>
                      </a:r>
                      <a:endParaRPr lang="en-US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&lt;.0001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</a:rPr>
                        <a:t>0.668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b"/>
                </a:tc>
                <a:extLst>
                  <a:ext uri="{0D108BD9-81ED-4DB2-BD59-A6C34878D82A}">
                    <a16:rowId xmlns:a16="http://schemas.microsoft.com/office/drawing/2014/main" val="2183281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08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EB82-4CB4-EFE5-F76C-12A1FA27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94" y="130485"/>
            <a:ext cx="8534400" cy="658409"/>
          </a:xfrm>
        </p:spPr>
        <p:txBody>
          <a:bodyPr/>
          <a:lstStyle/>
          <a:p>
            <a:r>
              <a:rPr lang="en-US" dirty="0"/>
              <a:t>CFA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38CF77-D263-4B73-A1A9-74E161CF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63291"/>
              </p:ext>
            </p:extLst>
          </p:nvPr>
        </p:nvGraphicFramePr>
        <p:xfrm>
          <a:off x="2810436" y="1250669"/>
          <a:ext cx="6571128" cy="1183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560">
                  <a:extLst>
                    <a:ext uri="{9D8B030D-6E8A-4147-A177-3AD203B41FA5}">
                      <a16:colId xmlns:a16="http://schemas.microsoft.com/office/drawing/2014/main" val="3691829105"/>
                    </a:ext>
                  </a:extLst>
                </a:gridCol>
                <a:gridCol w="749010">
                  <a:extLst>
                    <a:ext uri="{9D8B030D-6E8A-4147-A177-3AD203B41FA5}">
                      <a16:colId xmlns:a16="http://schemas.microsoft.com/office/drawing/2014/main" val="2066728441"/>
                    </a:ext>
                  </a:extLst>
                </a:gridCol>
                <a:gridCol w="551239">
                  <a:extLst>
                    <a:ext uri="{9D8B030D-6E8A-4147-A177-3AD203B41FA5}">
                      <a16:colId xmlns:a16="http://schemas.microsoft.com/office/drawing/2014/main" val="121974311"/>
                    </a:ext>
                  </a:extLst>
                </a:gridCol>
                <a:gridCol w="623041">
                  <a:extLst>
                    <a:ext uri="{9D8B030D-6E8A-4147-A177-3AD203B41FA5}">
                      <a16:colId xmlns:a16="http://schemas.microsoft.com/office/drawing/2014/main" val="2645558588"/>
                    </a:ext>
                  </a:extLst>
                </a:gridCol>
                <a:gridCol w="584101">
                  <a:extLst>
                    <a:ext uri="{9D8B030D-6E8A-4147-A177-3AD203B41FA5}">
                      <a16:colId xmlns:a16="http://schemas.microsoft.com/office/drawing/2014/main" val="3803772515"/>
                    </a:ext>
                  </a:extLst>
                </a:gridCol>
                <a:gridCol w="584100">
                  <a:extLst>
                    <a:ext uri="{9D8B030D-6E8A-4147-A177-3AD203B41FA5}">
                      <a16:colId xmlns:a16="http://schemas.microsoft.com/office/drawing/2014/main" val="2995796673"/>
                    </a:ext>
                  </a:extLst>
                </a:gridCol>
                <a:gridCol w="652245">
                  <a:extLst>
                    <a:ext uri="{9D8B030D-6E8A-4147-A177-3AD203B41FA5}">
                      <a16:colId xmlns:a16="http://schemas.microsoft.com/office/drawing/2014/main" val="4249749945"/>
                    </a:ext>
                  </a:extLst>
                </a:gridCol>
                <a:gridCol w="905356">
                  <a:extLst>
                    <a:ext uri="{9D8B030D-6E8A-4147-A177-3AD203B41FA5}">
                      <a16:colId xmlns:a16="http://schemas.microsoft.com/office/drawing/2014/main" val="1048592065"/>
                    </a:ext>
                  </a:extLst>
                </a:gridCol>
                <a:gridCol w="827476">
                  <a:extLst>
                    <a:ext uri="{9D8B030D-6E8A-4147-A177-3AD203B41FA5}">
                      <a16:colId xmlns:a16="http://schemas.microsoft.com/office/drawing/2014/main" val="610164232"/>
                    </a:ext>
                  </a:extLst>
                </a:gridCol>
              </a:tblGrid>
              <a:tr h="4482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Model Name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χ</a:t>
                      </a:r>
                      <a:r>
                        <a:rPr lang="en-US" sz="1400" kern="100" baseline="30000">
                          <a:effectLst/>
                        </a:rPr>
                        <a:t>2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df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CFI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TLI 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SRMR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RMSEA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90% CI RMSEA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9298861"/>
                  </a:ext>
                </a:extLst>
              </a:tr>
              <a:tr h="7351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Second Order  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329.278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116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&lt;.001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94.1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93.0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.048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.75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[0.065-0.084]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 </a:t>
                      </a:r>
                      <a:endParaRPr lang="en-US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401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860E13-D3C2-199D-453D-F7D7EDC8E5FB}"/>
              </a:ext>
            </a:extLst>
          </p:cNvPr>
          <p:cNvSpPr txBox="1"/>
          <p:nvPr/>
        </p:nvSpPr>
        <p:spPr>
          <a:xfrm>
            <a:off x="4271541" y="3352912"/>
            <a:ext cx="374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Average Variance Extracted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409BC3-D9C3-D35C-5D5C-7A88970FA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61021"/>
              </p:ext>
            </p:extLst>
          </p:nvPr>
        </p:nvGraphicFramePr>
        <p:xfrm>
          <a:off x="3127375" y="4079128"/>
          <a:ext cx="5937250" cy="931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2458138584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1900944081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2678340459"/>
                    </a:ext>
                  </a:extLst>
                </a:gridCol>
              </a:tblGrid>
              <a:tr h="465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Cohesion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Security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Efficiency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7589758"/>
                  </a:ext>
                </a:extLst>
              </a:tr>
              <a:tr h="46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</a:rPr>
                        <a:t>.502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</a:rPr>
                        <a:t>.590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</a:rPr>
                        <a:t>.639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08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168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E9BE-BFB3-374B-7804-264B72BBD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040785"/>
            <a:ext cx="11375016" cy="55303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ONN Efficacy  - Latent Construct</a:t>
            </a:r>
          </a:p>
          <a:p>
            <a:pPr marL="0" indent="0">
              <a:buNone/>
            </a:pPr>
            <a:r>
              <a:rPr lang="en-US" dirty="0"/>
              <a:t>Social cohesion and security can be generated and measured online </a:t>
            </a:r>
          </a:p>
          <a:p>
            <a:pPr marL="0" indent="0">
              <a:buNone/>
            </a:pPr>
            <a:r>
              <a:rPr lang="en-US" dirty="0"/>
              <a:t>Saliency to ONN users</a:t>
            </a:r>
          </a:p>
          <a:p>
            <a:pPr marL="0" indent="0">
              <a:buNone/>
            </a:pPr>
            <a:r>
              <a:rPr lang="en-US" dirty="0"/>
              <a:t>ONN users can not only distinguish between physical and online neighbors, but they also have knowledge that their online neighbors behave in ways that deter neighborhood crime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Efficiency – Factor Loadings -&gt; Events that threaten the safety of others tap into the factor.</a:t>
            </a:r>
          </a:p>
          <a:p>
            <a:pPr marL="0" indent="0">
              <a:buNone/>
            </a:pPr>
            <a:r>
              <a:rPr lang="en-US" dirty="0"/>
              <a:t>Security / Social Cohesion -&gt;Interrelated factors of ONN. Treated as one scale</a:t>
            </a:r>
          </a:p>
          <a:p>
            <a:pPr marL="0" indent="0">
              <a:buNone/>
            </a:pPr>
            <a:r>
              <a:rPr lang="en-US" dirty="0"/>
              <a:t>Efficiency – Functional aspect of ONN, yet conceptually and empirically distinct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Across multiple platforms ONN users may not only believe that these platforms stimulate  social cohesion and safety, but crime prevention, deterrence, and safety are principal indicators of ONN efficacy.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E6503-E0FB-B163-4F75-0B8D938B336B}"/>
              </a:ext>
            </a:extLst>
          </p:cNvPr>
          <p:cNvSpPr txBox="1"/>
          <p:nvPr/>
        </p:nvSpPr>
        <p:spPr>
          <a:xfrm>
            <a:off x="467360" y="394454"/>
            <a:ext cx="504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69201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>
            <a:spLocks noGrp="1"/>
          </p:cNvSpPr>
          <p:nvPr>
            <p:ph type="title"/>
          </p:nvPr>
        </p:nvSpPr>
        <p:spPr>
          <a:xfrm>
            <a:off x="2111856" y="245243"/>
            <a:ext cx="7132151" cy="76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 sz="2400" dirty="0"/>
              <a:t>What Is an Online Neighborhood Network?</a:t>
            </a:r>
            <a:endParaRPr sz="2400" dirty="0"/>
          </a:p>
        </p:txBody>
      </p:sp>
      <p:sp>
        <p:nvSpPr>
          <p:cNvPr id="210" name="Google Shape;210;p22"/>
          <p:cNvSpPr txBox="1">
            <a:spLocks noGrp="1"/>
          </p:cNvSpPr>
          <p:nvPr>
            <p:ph idx="1"/>
          </p:nvPr>
        </p:nvSpPr>
        <p:spPr>
          <a:xfrm>
            <a:off x="2561425" y="1341200"/>
            <a:ext cx="6985907" cy="35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Restricted social media platforms designed to organize neighborhoods and connect neighbors online based on socio-spatially defined boundaries and identity verification</a:t>
            </a:r>
            <a:endParaRPr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</a:t>
            </a:r>
            <a:endParaRPr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Distinct from other social media in its membership protocols and spatial delineation of neighborhoods</a:t>
            </a:r>
            <a:endParaRPr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200" b="1" dirty="0">
              <a:solidFill>
                <a:schemeClr val="tx1"/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Specified by the applications, the neighbors, or a combination of both</a:t>
            </a:r>
            <a:endParaRPr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4873" y="5493341"/>
            <a:ext cx="2255206" cy="6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02" y="4345340"/>
            <a:ext cx="1604193" cy="106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 descr="Image"/>
          <p:cNvPicPr preferRelativeResize="0"/>
          <p:nvPr/>
        </p:nvPicPr>
        <p:blipFill rotWithShape="1">
          <a:blip r:embed="rId5">
            <a:alphaModFix/>
          </a:blip>
          <a:srcRect l="7079" r="16520"/>
          <a:stretch/>
        </p:blipFill>
        <p:spPr>
          <a:xfrm>
            <a:off x="367073" y="394100"/>
            <a:ext cx="1604193" cy="118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2" descr="Why relational connection is so important during the coronavirus pandemic |  SmartBrief"/>
          <p:cNvPicPr preferRelativeResize="0"/>
          <p:nvPr/>
        </p:nvPicPr>
        <p:blipFill rotWithShape="1">
          <a:blip r:embed="rId6">
            <a:alphaModFix/>
          </a:blip>
          <a:srcRect l="5727" r="29043" b="-1"/>
          <a:stretch/>
        </p:blipFill>
        <p:spPr>
          <a:xfrm>
            <a:off x="9481116" y="0"/>
            <a:ext cx="2710884" cy="200722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2" descr="Nextdoor logo"/>
          <p:cNvSpPr/>
          <p:nvPr/>
        </p:nvSpPr>
        <p:spPr>
          <a:xfrm>
            <a:off x="3262745" y="494607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91733" y="5814800"/>
            <a:ext cx="1304925" cy="218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37940" y="5440115"/>
            <a:ext cx="2622126" cy="59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696" y="1836483"/>
            <a:ext cx="1352354" cy="135235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 txBox="1"/>
          <p:nvPr/>
        </p:nvSpPr>
        <p:spPr>
          <a:xfrm>
            <a:off x="448880" y="3182501"/>
            <a:ext cx="17953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Nebenand.de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17" name="Google Shape;217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33857" y="2773212"/>
            <a:ext cx="1430292" cy="143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2" descr="Facebook launches Neighborhoods, a Nextdoor clone | TechCrunch"/>
          <p:cNvPicPr preferRelativeResize="0"/>
          <p:nvPr/>
        </p:nvPicPr>
        <p:blipFill rotWithShape="1">
          <a:blip r:embed="rId11">
            <a:alphaModFix/>
          </a:blip>
          <a:srcRect l="51498" r="14246"/>
          <a:stretch/>
        </p:blipFill>
        <p:spPr>
          <a:xfrm>
            <a:off x="7292285" y="5084791"/>
            <a:ext cx="1009214" cy="16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 l="8857" r="14324"/>
          <a:stretch/>
        </p:blipFill>
        <p:spPr>
          <a:xfrm>
            <a:off x="5225142" y="-1"/>
            <a:ext cx="6966857" cy="6858001"/>
          </a:xfrm>
          <a:custGeom>
            <a:avLst/>
            <a:gdLst/>
            <a:ahLst/>
            <a:cxnLst/>
            <a:rect l="l" t="t" r="r" b="b"/>
            <a:pathLst>
              <a:path w="7922146" h="6858001" extrusionOk="0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90" name="Google Shape;190;p21"/>
          <p:cNvSpPr txBox="1">
            <a:spLocks noGrp="1"/>
          </p:cNvSpPr>
          <p:nvPr>
            <p:ph type="title"/>
          </p:nvPr>
        </p:nvSpPr>
        <p:spPr>
          <a:xfrm>
            <a:off x="201400" y="358905"/>
            <a:ext cx="5213282" cy="5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 dirty="0"/>
              <a:t>Research Question</a:t>
            </a:r>
            <a:endParaRPr dirty="0"/>
          </a:p>
        </p:txBody>
      </p:sp>
      <p:sp>
        <p:nvSpPr>
          <p:cNvPr id="191" name="Google Shape;191;p21"/>
          <p:cNvSpPr txBox="1">
            <a:spLocks noGrp="1"/>
          </p:cNvSpPr>
          <p:nvPr>
            <p:ph idx="1"/>
          </p:nvPr>
        </p:nvSpPr>
        <p:spPr>
          <a:xfrm>
            <a:off x="131615" y="1415282"/>
            <a:ext cx="5764306" cy="434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How can collective efficacy be conceptualized and operationalized in a communal space that lacks the physical characteristics and structural factors found in traditional neighborhood studies?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Does social cohesion operate distinctly from social cohesion offline and what measure are best for capturing this construct in the online space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Would an instrument measuring social controls in the digital space be able to operationalize items that measure individual perceptions of social control actions rather than expectation of social control?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92" name="Google Shape;192;p21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3" name="Google Shape;193;p21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1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46666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 extrusionOk="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BFE471">
              <a:alpha val="69803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584F5-1AAE-37E7-0DC8-98ECD016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8" y="202202"/>
            <a:ext cx="8534400" cy="909421"/>
          </a:xfrm>
        </p:spPr>
        <p:txBody>
          <a:bodyPr/>
          <a:lstStyle/>
          <a:p>
            <a:r>
              <a:rPr lang="en-US" dirty="0"/>
              <a:t>Motivation for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CF69A-9979-322D-D7D3-45612354F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1568824"/>
            <a:ext cx="11556095" cy="33169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Global reach and continued growth and penetration in communities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of 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processes occurring online and how these relate to offline outcomes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Lack of research on the role of online neighborhood networks engendering and sustaining collective efficacy beliefs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 if and how individuals develop collective efficacy beliefs online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istinction from offline processes and outcomes</a:t>
            </a: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8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0F2B-2A1F-9701-AB00-1714639A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24" y="175309"/>
            <a:ext cx="8534400" cy="1507067"/>
          </a:xfrm>
        </p:spPr>
        <p:txBody>
          <a:bodyPr/>
          <a:lstStyle/>
          <a:p>
            <a:r>
              <a:rPr lang="en-US" dirty="0"/>
              <a:t>What is ONN Efficacy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8276A-62DE-1D8C-3BD4-F2C59052F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802" y="1455822"/>
            <a:ext cx="11338574" cy="3455544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Rooted in Collective Efficacy Theory</a:t>
            </a:r>
          </a:p>
          <a:p>
            <a:r>
              <a:rPr lang="en-US" sz="2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social cohesion characterized by informational privilege, perceived sense of security, and facilitated by the efficiency of online interactions</a:t>
            </a:r>
            <a:r>
              <a:rPr lang="en-US" sz="2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1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EF75-4FF7-BDFA-35A3-FF99CB3D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42" y="291850"/>
            <a:ext cx="8534400" cy="635076"/>
          </a:xfrm>
        </p:spPr>
        <p:txBody>
          <a:bodyPr>
            <a:noAutofit/>
          </a:bodyPr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E7E6-FF01-C2C8-9903-486FB082E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42" y="1212454"/>
            <a:ext cx="11857410" cy="48090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6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Grounded in qualitative work  </a:t>
            </a:r>
          </a:p>
          <a:p>
            <a:pPr marL="0" indent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5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51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Conceptualization of ONN</a:t>
            </a:r>
          </a:p>
          <a:p>
            <a:pPr marL="0" indent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6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5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Neighborhood Watch  / Community within Community</a:t>
            </a:r>
          </a:p>
          <a:p>
            <a:pPr marL="0" indent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lang="en-US" sz="6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Traditional measures facilitated by security and efficiency</a:t>
            </a:r>
            <a:endParaRPr lang="en-US" sz="4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lang="en-US" sz="6000" b="1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6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60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6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6000" b="1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1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CEF75-4FF7-BDFA-35A3-FF99CB3D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42" y="291850"/>
            <a:ext cx="8534400" cy="922868"/>
          </a:xfrm>
        </p:spPr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E7E6-FF01-C2C8-9903-486FB082E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277472"/>
            <a:ext cx="11313459" cy="363273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 Items operationalized based on individual perceptions of online space</a:t>
            </a:r>
          </a:p>
          <a:p>
            <a:r>
              <a:rPr lang="en-US" b="1" dirty="0">
                <a:solidFill>
                  <a:schemeClr val="tx1"/>
                </a:solidFill>
              </a:rPr>
              <a:t>Likert-Type Items (2 scales)</a:t>
            </a:r>
          </a:p>
          <a:p>
            <a:r>
              <a:rPr lang="en-US" b="1" dirty="0">
                <a:solidFill>
                  <a:schemeClr val="tx1"/>
                </a:solidFill>
              </a:rPr>
              <a:t> Global Dimensions of ONNs (Neighborhood Watch / Community within Community)</a:t>
            </a:r>
          </a:p>
          <a:p>
            <a:r>
              <a:rPr lang="en-US" b="1" dirty="0">
                <a:solidFill>
                  <a:schemeClr val="tx1"/>
                </a:solidFill>
              </a:rPr>
              <a:t> Specificity in item construction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3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4CBA-5C08-63E6-3F93-4B66BACB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06" y="219136"/>
            <a:ext cx="7912941" cy="1009029"/>
          </a:xfrm>
        </p:spPr>
        <p:txBody>
          <a:bodyPr/>
          <a:lstStyle/>
          <a:p>
            <a:r>
              <a:rPr lang="en-US" dirty="0"/>
              <a:t>Data &amp;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8D6F1-B8B6-2233-4F20-4F4D116E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1135464"/>
            <a:ext cx="11901115" cy="5503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300" b="1" dirty="0">
                <a:solidFill>
                  <a:schemeClr val="tx1"/>
                </a:solidFill>
              </a:rPr>
              <a:t>      EFA												   CFA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&gt; Pilot testing of items 										&gt;   n=423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&gt;  n= 236  													&gt;   24 : 1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&gt; Eligibility Criteria											&gt; Same Preliminary Analysis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&gt; Measure to avoid social desirability bias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&gt; Four sections, 40 items, 33 observed variables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&gt; Analysis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Various tests to determine the appropriateness of the data for factor analysis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8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A558-E964-6A91-3BF5-ED35CF2A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92" y="301413"/>
            <a:ext cx="8534400" cy="326116"/>
          </a:xfrm>
        </p:spPr>
        <p:txBody>
          <a:bodyPr>
            <a:normAutofit fontScale="90000"/>
          </a:bodyPr>
          <a:lstStyle/>
          <a:p>
            <a:r>
              <a:rPr lang="en-US" dirty="0"/>
              <a:t>EFA Summary Statistics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5FB003-15BC-14A6-495A-05DAFF972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03696"/>
              </p:ext>
            </p:extLst>
          </p:nvPr>
        </p:nvGraphicFramePr>
        <p:xfrm>
          <a:off x="359092" y="941140"/>
          <a:ext cx="3935233" cy="5582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934">
                  <a:extLst>
                    <a:ext uri="{9D8B030D-6E8A-4147-A177-3AD203B41FA5}">
                      <a16:colId xmlns:a16="http://schemas.microsoft.com/office/drawing/2014/main" val="1512518041"/>
                    </a:ext>
                  </a:extLst>
                </a:gridCol>
                <a:gridCol w="879918">
                  <a:extLst>
                    <a:ext uri="{9D8B030D-6E8A-4147-A177-3AD203B41FA5}">
                      <a16:colId xmlns:a16="http://schemas.microsoft.com/office/drawing/2014/main" val="2590633120"/>
                    </a:ext>
                  </a:extLst>
                </a:gridCol>
                <a:gridCol w="900381">
                  <a:extLst>
                    <a:ext uri="{9D8B030D-6E8A-4147-A177-3AD203B41FA5}">
                      <a16:colId xmlns:a16="http://schemas.microsoft.com/office/drawing/2014/main" val="1129827749"/>
                    </a:ext>
                  </a:extLst>
                </a:gridCol>
              </a:tblGrid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   own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156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66%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3365268429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   rent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80 / 236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34%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1187889865"/>
                  </a:ext>
                </a:extLst>
              </a:tr>
              <a:tr h="1695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Age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2385081506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18-24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17 / 236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7.2%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3705573691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25-34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98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42%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3583525406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35-44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61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26%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1093698909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45-54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34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413748498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55+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25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10.7%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3310967609"/>
                  </a:ext>
                </a:extLst>
              </a:tr>
              <a:tr h="1757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Race / Ethnicity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3296863924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White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194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82%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1992519407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Black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13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5.5%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4275735532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Latino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15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6.4%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1472375745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Asian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12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5.1%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3123851983"/>
                  </a:ext>
                </a:extLst>
              </a:tr>
              <a:tr h="1757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Gender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254092716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female/nonbinary/trans/other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120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51%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2053141710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male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116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 49%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60575884"/>
                  </a:ext>
                </a:extLst>
              </a:tr>
              <a:tr h="1757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Education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1634765131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HS or less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19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8.1%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800293108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some college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52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22%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488302422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4-year degree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110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 47%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1691234026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post graduate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55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23%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2327532681"/>
                  </a:ext>
                </a:extLst>
              </a:tr>
              <a:tr h="1757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HH Income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1970137117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under 50k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59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 25%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2970880167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50-80k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52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22%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1329254786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80-110K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43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18%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2256726760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over 110k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82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35%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1115130276"/>
                  </a:ext>
                </a:extLst>
              </a:tr>
              <a:tr h="1695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Marital Status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2615126738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    married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142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60%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840556533"/>
                  </a:ext>
                </a:extLst>
              </a:tr>
              <a:tr h="165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   not married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>
                          <a:effectLst/>
                        </a:rPr>
                        <a:t>94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40%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74" marR="39874" marT="0" marB="0"/>
                </a:tc>
                <a:extLst>
                  <a:ext uri="{0D108BD9-81ED-4DB2-BD59-A6C34878D82A}">
                    <a16:rowId xmlns:a16="http://schemas.microsoft.com/office/drawing/2014/main" val="33422202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E6D8FB-7BF8-39A0-B6F4-EFE57C9F2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23731"/>
              </p:ext>
            </p:extLst>
          </p:nvPr>
        </p:nvGraphicFramePr>
        <p:xfrm>
          <a:off x="5334000" y="941140"/>
          <a:ext cx="4941124" cy="5683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692">
                  <a:extLst>
                    <a:ext uri="{9D8B030D-6E8A-4147-A177-3AD203B41FA5}">
                      <a16:colId xmlns:a16="http://schemas.microsoft.com/office/drawing/2014/main" val="3713556250"/>
                    </a:ext>
                  </a:extLst>
                </a:gridCol>
                <a:gridCol w="1269869">
                  <a:extLst>
                    <a:ext uri="{9D8B030D-6E8A-4147-A177-3AD203B41FA5}">
                      <a16:colId xmlns:a16="http://schemas.microsoft.com/office/drawing/2014/main" val="1515042429"/>
                    </a:ext>
                  </a:extLst>
                </a:gridCol>
                <a:gridCol w="1295563">
                  <a:extLst>
                    <a:ext uri="{9D8B030D-6E8A-4147-A177-3AD203B41FA5}">
                      <a16:colId xmlns:a16="http://schemas.microsoft.com/office/drawing/2014/main" val="1890597206"/>
                    </a:ext>
                  </a:extLst>
                </a:gridCol>
              </a:tblGrid>
              <a:tr h="19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</a:rPr>
                        <a:t>Visits p/week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14 (16)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</a:rPr>
                        <a:t>0 100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2109655683"/>
                  </a:ext>
                </a:extLst>
              </a:tr>
              <a:tr h="19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</a:rPr>
                        <a:t>Minutes p/week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31 (45)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0 351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537622390"/>
                  </a:ext>
                </a:extLst>
              </a:tr>
              <a:tr h="19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Categorical Variables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</a:rPr>
                        <a:t>N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</a:rPr>
                        <a:t>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1578676223"/>
                  </a:ext>
                </a:extLst>
              </a:tr>
              <a:tr h="19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ONN Groups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4229407817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nextdoor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</a:rPr>
                        <a:t>150 / 236 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 64%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169423322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neighbors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49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 21%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2159397480"/>
                  </a:ext>
                </a:extLst>
              </a:tr>
              <a:tr h="19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fb_onn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81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 34%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729831844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whatsapp_onn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12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 5.1%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434268301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Other_onn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12 / 236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 5%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450018399"/>
                  </a:ext>
                </a:extLst>
              </a:tr>
              <a:tr h="19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# of ONN Groups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3851583594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171 / 236 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72%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1164798567"/>
                  </a:ext>
                </a:extLst>
              </a:tr>
              <a:tr h="19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62 / 236 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26%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3809746830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3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3 / 236  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1.3%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976446854"/>
                  </a:ext>
                </a:extLst>
              </a:tr>
              <a:tr h="2054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Posts read p/ week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243287422"/>
                  </a:ext>
                </a:extLst>
              </a:tr>
              <a:tr h="19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none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3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1.3%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1324781613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1-2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49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21%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4194981403"/>
                  </a:ext>
                </a:extLst>
              </a:tr>
              <a:tr h="19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3-5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93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39%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2193252865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6-9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</a:rPr>
                        <a:t>41 / 236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17%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3179802953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10+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50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21%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1490052090"/>
                  </a:ext>
                </a:extLst>
              </a:tr>
              <a:tr h="2054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Post Respond per week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2031701342"/>
                  </a:ext>
                </a:extLst>
              </a:tr>
              <a:tr h="19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none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146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62%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882679568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1-2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74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31%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3929137540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3-5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14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5.9%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1931286229"/>
                  </a:ext>
                </a:extLst>
              </a:tr>
              <a:tr h="19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6-9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1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0.4%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1130589310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10+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</a:rPr>
                        <a:t>1 / 236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0.4%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71466051"/>
                  </a:ext>
                </a:extLst>
              </a:tr>
              <a:tr h="212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Publish per week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3935778890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none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</a:rPr>
                        <a:t>194 / 236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</a:rPr>
                        <a:t>82%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3104518000"/>
                  </a:ext>
                </a:extLst>
              </a:tr>
              <a:tr h="189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1-2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40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</a:rPr>
                        <a:t>17%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2967257774"/>
                  </a:ext>
                </a:extLst>
              </a:tr>
              <a:tr h="190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    3-5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>
                          <a:effectLst/>
                        </a:rPr>
                        <a:t>2 / 236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kern="0" dirty="0">
                          <a:effectLst/>
                        </a:rPr>
                        <a:t>0.8%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615416261"/>
                  </a:ext>
                </a:extLst>
              </a:tr>
              <a:tr h="12698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kern="0" baseline="30000">
                          <a:effectLst/>
                        </a:rPr>
                        <a:t>1</a:t>
                      </a:r>
                      <a:r>
                        <a:rPr lang="en-US" sz="800" kern="0">
                          <a:effectLst/>
                        </a:rPr>
                        <a:t>n / N %; Mean SD) Minimum Maximum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kern="0" baseline="30000" dirty="0">
                          <a:effectLst/>
                        </a:rPr>
                        <a:t> 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6" marR="45386" marT="0" marB="0"/>
                </a:tc>
                <a:extLst>
                  <a:ext uri="{0D108BD9-81ED-4DB2-BD59-A6C34878D82A}">
                    <a16:rowId xmlns:a16="http://schemas.microsoft.com/office/drawing/2014/main" val="175925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96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1652</TotalTime>
  <Words>2323</Words>
  <Application>Microsoft Office PowerPoint</Application>
  <PresentationFormat>Widescreen</PresentationFormat>
  <Paragraphs>758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 </vt:lpstr>
      <vt:lpstr>Century Gothic</vt:lpstr>
      <vt:lpstr>Times New Roman</vt:lpstr>
      <vt:lpstr>Trebuchet MS</vt:lpstr>
      <vt:lpstr>Wingdings 3</vt:lpstr>
      <vt:lpstr>Ion</vt:lpstr>
      <vt:lpstr>Developing and Validating an ONN Efficacy Scale</vt:lpstr>
      <vt:lpstr>What Is an Online Neighborhood Network?</vt:lpstr>
      <vt:lpstr>Research Question</vt:lpstr>
      <vt:lpstr>Motivation for RESEARCH</vt:lpstr>
      <vt:lpstr>What is ONN Efficacy</vt:lpstr>
      <vt:lpstr>DESIGN</vt:lpstr>
      <vt:lpstr>VARIABLES</vt:lpstr>
      <vt:lpstr>Data &amp; METHODS</vt:lpstr>
      <vt:lpstr>EFA Summary Statistics</vt:lpstr>
      <vt:lpstr>EFA RESULTS</vt:lpstr>
      <vt:lpstr>CFA Summary Statistics</vt:lpstr>
      <vt:lpstr>PowerPoint Presentation</vt:lpstr>
      <vt:lpstr>PowerPoint Presentation</vt:lpstr>
      <vt:lpstr>CFA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and validating an onn efficacy scale</dc:title>
  <dc:creator>MariTere Molinet</dc:creator>
  <cp:lastModifiedBy>MariTere Molinet</cp:lastModifiedBy>
  <cp:revision>5</cp:revision>
  <dcterms:created xsi:type="dcterms:W3CDTF">2023-10-04T21:03:03Z</dcterms:created>
  <dcterms:modified xsi:type="dcterms:W3CDTF">2023-10-06T13:02:07Z</dcterms:modified>
</cp:coreProperties>
</file>