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91" r:id="rId3"/>
    <p:sldId id="288" r:id="rId4"/>
    <p:sldId id="271" r:id="rId5"/>
    <p:sldId id="289" r:id="rId6"/>
    <p:sldId id="278" r:id="rId7"/>
    <p:sldId id="273" r:id="rId8"/>
    <p:sldId id="275" r:id="rId9"/>
    <p:sldId id="287" r:id="rId10"/>
    <p:sldId id="279" r:id="rId11"/>
    <p:sldId id="280" r:id="rId12"/>
    <p:sldId id="281" r:id="rId13"/>
    <p:sldId id="282" r:id="rId14"/>
    <p:sldId id="283" r:id="rId15"/>
    <p:sldId id="284" r:id="rId16"/>
    <p:sldId id="285" r:id="rId17"/>
    <p:sldId id="290" r:id="rId18"/>
    <p:sldId id="286" r:id="rId19"/>
    <p:sldId id="27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A7"/>
    <a:srgbClr val="FEFFEE"/>
    <a:srgbClr val="F1FFBC"/>
    <a:srgbClr val="9894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82"/>
    <p:restoredTop sz="74846"/>
  </p:normalViewPr>
  <p:slideViewPr>
    <p:cSldViewPr snapToGrid="0" snapToObjects="1">
      <p:cViewPr varScale="1">
        <p:scale>
          <a:sx n="82" d="100"/>
          <a:sy n="82" d="100"/>
        </p:scale>
        <p:origin x="19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5C0628-FA19-BE4C-9D82-275A2F21ECC8}" type="doc">
      <dgm:prSet loTypeId="urn:microsoft.com/office/officeart/2005/8/layout/process4" loCatId="" qsTypeId="urn:microsoft.com/office/officeart/2005/8/quickstyle/simple4" qsCatId="simple" csTypeId="urn:microsoft.com/office/officeart/2005/8/colors/accent2_3" csCatId="accent2" phldr="1"/>
      <dgm:spPr/>
      <dgm:t>
        <a:bodyPr/>
        <a:lstStyle/>
        <a:p>
          <a:endParaRPr lang="en-US"/>
        </a:p>
      </dgm:t>
    </dgm:pt>
    <dgm:pt modelId="{035D4969-A4A2-F546-8D98-41AAF1A520F4}">
      <dgm:prSet phldrT="[Text]" custT="1"/>
      <dgm:spPr>
        <a:xfrm rot="10800000">
          <a:off x="375892" y="1711960"/>
          <a:ext cx="6375970" cy="568803"/>
        </a:xfrm>
        <a:prstGeom prst="upArrowCallout">
          <a:avLst/>
        </a:prstGeom>
        <a:gradFill rotWithShape="0">
          <a:gsLst>
            <a:gs pos="0">
              <a:srgbClr val="B2B2B2">
                <a:shade val="80000"/>
                <a:hueOff val="0"/>
                <a:satOff val="0"/>
                <a:lumOff val="11561"/>
                <a:alphaOff val="0"/>
                <a:satMod val="103000"/>
                <a:lumMod val="102000"/>
                <a:tint val="94000"/>
              </a:srgbClr>
            </a:gs>
            <a:gs pos="50000">
              <a:srgbClr val="B2B2B2">
                <a:shade val="80000"/>
                <a:hueOff val="0"/>
                <a:satOff val="0"/>
                <a:lumOff val="11561"/>
                <a:alphaOff val="0"/>
                <a:satMod val="110000"/>
                <a:lumMod val="100000"/>
                <a:shade val="100000"/>
              </a:srgbClr>
            </a:gs>
            <a:gs pos="100000">
              <a:srgbClr val="B2B2B2">
                <a:shade val="80000"/>
                <a:hueOff val="0"/>
                <a:satOff val="0"/>
                <a:lumOff val="11561"/>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focus on the unexpected (racism)</a:t>
          </a:r>
        </a:p>
      </dgm:t>
    </dgm:pt>
    <dgm:pt modelId="{3E916BD7-A81F-9C4A-BDDE-82671D7CB1A4}" type="parTrans" cxnId="{C4F9B975-9BCD-7743-BBC0-701920BED64D}">
      <dgm:prSet/>
      <dgm:spPr/>
      <dgm:t>
        <a:bodyPr/>
        <a:lstStyle/>
        <a:p>
          <a:pPr algn="ctr"/>
          <a:endParaRPr lang="en-US"/>
        </a:p>
      </dgm:t>
    </dgm:pt>
    <dgm:pt modelId="{C3305ADF-E8D1-024D-80C5-2C30CC793108}" type="sibTrans" cxnId="{C4F9B975-9BCD-7743-BBC0-701920BED64D}">
      <dgm:prSet/>
      <dgm:spPr/>
      <dgm:t>
        <a:bodyPr/>
        <a:lstStyle/>
        <a:p>
          <a:pPr algn="ctr"/>
          <a:endParaRPr lang="en-US"/>
        </a:p>
      </dgm:t>
    </dgm:pt>
    <dgm:pt modelId="{0EB59D43-74B3-1648-929B-4F0C0DB94F57}">
      <dgm:prSet custT="1"/>
      <dgm:spPr>
        <a:xfrm rot="10800000">
          <a:off x="377996" y="2844126"/>
          <a:ext cx="6375970" cy="568803"/>
        </a:xfrm>
        <a:prstGeom prst="upArrowCallout">
          <a:avLst/>
        </a:prstGeom>
        <a:gradFill rotWithShape="0">
          <a:gsLst>
            <a:gs pos="0">
              <a:srgbClr val="B2B2B2">
                <a:shade val="80000"/>
                <a:hueOff val="0"/>
                <a:satOff val="0"/>
                <a:lumOff val="7707"/>
                <a:alphaOff val="0"/>
                <a:satMod val="103000"/>
                <a:lumMod val="102000"/>
                <a:tint val="94000"/>
              </a:srgbClr>
            </a:gs>
            <a:gs pos="50000">
              <a:srgbClr val="B2B2B2">
                <a:shade val="80000"/>
                <a:hueOff val="0"/>
                <a:satOff val="0"/>
                <a:lumOff val="7707"/>
                <a:alphaOff val="0"/>
                <a:satMod val="110000"/>
                <a:lumMod val="100000"/>
                <a:shade val="100000"/>
              </a:srgbClr>
            </a:gs>
            <a:gs pos="100000">
              <a:srgbClr val="B2B2B2">
                <a:shade val="80000"/>
                <a:hueOff val="0"/>
                <a:satOff val="0"/>
                <a:lumOff val="7707"/>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reflection writing and design adjustment</a:t>
          </a:r>
        </a:p>
      </dgm:t>
    </dgm:pt>
    <dgm:pt modelId="{6CBC8DAF-DDF0-C54C-AD03-F82D68FCA28F}" type="parTrans" cxnId="{672662C0-C661-1347-B095-1C256322D7CD}">
      <dgm:prSet/>
      <dgm:spPr/>
      <dgm:t>
        <a:bodyPr/>
        <a:lstStyle/>
        <a:p>
          <a:pPr algn="ctr"/>
          <a:endParaRPr lang="en-US"/>
        </a:p>
      </dgm:t>
    </dgm:pt>
    <dgm:pt modelId="{F2182AD7-9891-334B-A76A-302AB80D6B6A}" type="sibTrans" cxnId="{672662C0-C661-1347-B095-1C256322D7CD}">
      <dgm:prSet/>
      <dgm:spPr/>
      <dgm:t>
        <a:bodyPr/>
        <a:lstStyle/>
        <a:p>
          <a:pPr algn="ctr"/>
          <a:endParaRPr lang="en-US"/>
        </a:p>
      </dgm:t>
    </dgm:pt>
    <dgm:pt modelId="{1E3575B1-3E4E-914D-88D4-8E088AD47EDA}">
      <dgm:prSet custT="1"/>
      <dgm:spPr>
        <a:xfrm rot="10800000">
          <a:off x="371053" y="3427343"/>
          <a:ext cx="6375970" cy="568803"/>
        </a:xfrm>
        <a:prstGeom prst="upArrowCallout">
          <a:avLst/>
        </a:prstGeom>
        <a:gradFill rotWithShape="0">
          <a:gsLst>
            <a:gs pos="0">
              <a:srgbClr val="B2B2B2">
                <a:shade val="80000"/>
                <a:hueOff val="0"/>
                <a:satOff val="0"/>
                <a:lumOff val="5780"/>
                <a:alphaOff val="0"/>
                <a:satMod val="103000"/>
                <a:lumMod val="102000"/>
                <a:tint val="94000"/>
              </a:srgbClr>
            </a:gs>
            <a:gs pos="50000">
              <a:srgbClr val="B2B2B2">
                <a:shade val="80000"/>
                <a:hueOff val="0"/>
                <a:satOff val="0"/>
                <a:lumOff val="5780"/>
                <a:alphaOff val="0"/>
                <a:satMod val="110000"/>
                <a:lumMod val="100000"/>
                <a:shade val="100000"/>
              </a:srgbClr>
            </a:gs>
            <a:gs pos="100000">
              <a:srgbClr val="B2B2B2">
                <a:shade val="80000"/>
                <a:hueOff val="0"/>
                <a:satOff val="0"/>
                <a:lumOff val="5780"/>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focus on Haraway's "situated knowledges" </a:t>
          </a:r>
        </a:p>
      </dgm:t>
    </dgm:pt>
    <dgm:pt modelId="{D323D938-92BD-AA46-9D35-758950809F8D}" type="parTrans" cxnId="{F0C21E55-1AB1-1D46-A4A0-D52D9DC0E159}">
      <dgm:prSet/>
      <dgm:spPr/>
      <dgm:t>
        <a:bodyPr/>
        <a:lstStyle/>
        <a:p>
          <a:pPr algn="ctr"/>
          <a:endParaRPr lang="en-US"/>
        </a:p>
      </dgm:t>
    </dgm:pt>
    <dgm:pt modelId="{F26D610B-2D2F-EE45-B537-A04885CB6AA3}" type="sibTrans" cxnId="{F0C21E55-1AB1-1D46-A4A0-D52D9DC0E159}">
      <dgm:prSet/>
      <dgm:spPr/>
      <dgm:t>
        <a:bodyPr/>
        <a:lstStyle/>
        <a:p>
          <a:pPr algn="ctr"/>
          <a:endParaRPr lang="en-US"/>
        </a:p>
      </dgm:t>
    </dgm:pt>
    <dgm:pt modelId="{AB040925-9214-4B46-B36C-F26C26F0F5F5}">
      <dgm:prSet custT="1"/>
      <dgm:spPr>
        <a:xfrm rot="10800000">
          <a:off x="375892" y="3997960"/>
          <a:ext cx="6375970" cy="568803"/>
        </a:xfrm>
        <a:prstGeom prst="upArrowCallout">
          <a:avLst/>
        </a:prstGeom>
        <a:gradFill rotWithShape="0">
          <a:gsLst>
            <a:gs pos="0">
              <a:srgbClr val="B2B2B2">
                <a:shade val="80000"/>
                <a:hueOff val="0"/>
                <a:satOff val="0"/>
                <a:lumOff val="3854"/>
                <a:alphaOff val="0"/>
                <a:satMod val="103000"/>
                <a:lumMod val="102000"/>
                <a:tint val="94000"/>
              </a:srgbClr>
            </a:gs>
            <a:gs pos="50000">
              <a:srgbClr val="B2B2B2">
                <a:shade val="80000"/>
                <a:hueOff val="0"/>
                <a:satOff val="0"/>
                <a:lumOff val="3854"/>
                <a:alphaOff val="0"/>
                <a:satMod val="110000"/>
                <a:lumMod val="100000"/>
                <a:shade val="100000"/>
              </a:srgbClr>
            </a:gs>
            <a:gs pos="100000">
              <a:srgbClr val="B2B2B2">
                <a:shade val="80000"/>
                <a:hueOff val="0"/>
                <a:satOff val="0"/>
                <a:lumOff val="3854"/>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use of another's gaze - completely partial - Gamez</a:t>
          </a:r>
        </a:p>
      </dgm:t>
    </dgm:pt>
    <dgm:pt modelId="{4607ED4F-82DC-BD44-BC31-BA6AA6049872}" type="parTrans" cxnId="{E475D6D7-2199-404A-9C1E-FD88DFFE78CA}">
      <dgm:prSet/>
      <dgm:spPr/>
      <dgm:t>
        <a:bodyPr/>
        <a:lstStyle/>
        <a:p>
          <a:pPr algn="ctr"/>
          <a:endParaRPr lang="en-US"/>
        </a:p>
      </dgm:t>
    </dgm:pt>
    <dgm:pt modelId="{5EF97CBC-6EFC-1E40-B13D-9B7BAA5F3C37}" type="sibTrans" cxnId="{E475D6D7-2199-404A-9C1E-FD88DFFE78CA}">
      <dgm:prSet/>
      <dgm:spPr/>
      <dgm:t>
        <a:bodyPr/>
        <a:lstStyle/>
        <a:p>
          <a:pPr algn="ctr"/>
          <a:endParaRPr lang="en-US"/>
        </a:p>
      </dgm:t>
    </dgm:pt>
    <dgm:pt modelId="{B6DE9935-1CC4-4146-876D-B7F74DCDE16F}">
      <dgm:prSet custT="1"/>
      <dgm:spPr>
        <a:xfrm rot="10800000">
          <a:off x="377996" y="4578759"/>
          <a:ext cx="6375970" cy="568803"/>
        </a:xfrm>
        <a:prstGeom prst="upArrowCallout">
          <a:avLst/>
        </a:prstGeom>
        <a:gradFill rotWithShape="0">
          <a:gsLst>
            <a:gs pos="0">
              <a:srgbClr val="B2B2B2">
                <a:shade val="80000"/>
                <a:hueOff val="0"/>
                <a:satOff val="0"/>
                <a:lumOff val="1927"/>
                <a:alphaOff val="0"/>
                <a:satMod val="103000"/>
                <a:lumMod val="102000"/>
                <a:tint val="94000"/>
              </a:srgbClr>
            </a:gs>
            <a:gs pos="50000">
              <a:srgbClr val="B2B2B2">
                <a:shade val="80000"/>
                <a:hueOff val="0"/>
                <a:satOff val="0"/>
                <a:lumOff val="1927"/>
                <a:alphaOff val="0"/>
                <a:satMod val="110000"/>
                <a:lumMod val="100000"/>
                <a:shade val="100000"/>
              </a:srgbClr>
            </a:gs>
            <a:gs pos="100000">
              <a:srgbClr val="B2B2B2">
                <a:shade val="80000"/>
                <a:hueOff val="0"/>
                <a:satOff val="0"/>
                <a:lumOff val="1927"/>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explore my barriers to "seeing" (neuro-feminism)</a:t>
          </a:r>
        </a:p>
      </dgm:t>
    </dgm:pt>
    <dgm:pt modelId="{42808216-8FC7-5248-B715-82A9627FF63B}" type="parTrans" cxnId="{1A49E654-2AE8-C548-AD3A-F338D2625452}">
      <dgm:prSet/>
      <dgm:spPr/>
      <dgm:t>
        <a:bodyPr/>
        <a:lstStyle/>
        <a:p>
          <a:pPr algn="ctr"/>
          <a:endParaRPr lang="en-US"/>
        </a:p>
      </dgm:t>
    </dgm:pt>
    <dgm:pt modelId="{296658F2-FA23-4D48-B75D-FD935C31ADB7}" type="sibTrans" cxnId="{1A49E654-2AE8-C548-AD3A-F338D2625452}">
      <dgm:prSet/>
      <dgm:spPr/>
      <dgm:t>
        <a:bodyPr/>
        <a:lstStyle/>
        <a:p>
          <a:pPr algn="ctr"/>
          <a:endParaRPr lang="en-US"/>
        </a:p>
      </dgm:t>
    </dgm:pt>
    <dgm:pt modelId="{51524C43-8D27-CC48-882C-A1B86AD6C616}">
      <dgm:prSet custT="1"/>
      <dgm:spPr>
        <a:xfrm>
          <a:off x="375892" y="5121646"/>
          <a:ext cx="6375970" cy="369833"/>
        </a:xfrm>
        <a:prstGeom prst="rect">
          <a:avLst/>
        </a:prstGeom>
        <a:gradFill rotWithShape="0">
          <a:gsLst>
            <a:gs pos="0">
              <a:srgbClr val="B2B2B2">
                <a:shade val="80000"/>
                <a:hueOff val="0"/>
                <a:satOff val="0"/>
                <a:lumOff val="0"/>
                <a:alphaOff val="0"/>
                <a:satMod val="103000"/>
                <a:lumMod val="102000"/>
                <a:tint val="94000"/>
              </a:srgbClr>
            </a:gs>
            <a:gs pos="50000">
              <a:srgbClr val="B2B2B2">
                <a:shade val="80000"/>
                <a:hueOff val="0"/>
                <a:satOff val="0"/>
                <a:lumOff val="0"/>
                <a:alphaOff val="0"/>
                <a:satMod val="110000"/>
                <a:lumMod val="100000"/>
                <a:shade val="100000"/>
              </a:srgbClr>
            </a:gs>
            <a:gs pos="100000">
              <a:srgbClr val="B2B2B2">
                <a:shade val="80000"/>
                <a:hueOff val="0"/>
                <a:satOff val="0"/>
                <a:lumOff val="0"/>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re-read and participants agency "discovered"</a:t>
          </a:r>
        </a:p>
      </dgm:t>
    </dgm:pt>
    <dgm:pt modelId="{47FB971D-E48D-1344-802C-95D0D4B61CCE}" type="parTrans" cxnId="{5D757E84-6B7C-C94F-B679-F826CF2E59B6}">
      <dgm:prSet/>
      <dgm:spPr/>
      <dgm:t>
        <a:bodyPr/>
        <a:lstStyle/>
        <a:p>
          <a:pPr algn="ctr"/>
          <a:endParaRPr lang="en-US"/>
        </a:p>
      </dgm:t>
    </dgm:pt>
    <dgm:pt modelId="{BAE3A691-9528-0E4F-B4D9-F662AEC3F3E9}" type="sibTrans" cxnId="{5D757E84-6B7C-C94F-B679-F826CF2E59B6}">
      <dgm:prSet/>
      <dgm:spPr/>
      <dgm:t>
        <a:bodyPr/>
        <a:lstStyle/>
        <a:p>
          <a:pPr algn="ctr"/>
          <a:endParaRPr lang="en-US"/>
        </a:p>
      </dgm:t>
    </dgm:pt>
    <dgm:pt modelId="{2C13CD39-6583-284B-A78B-5779D2304D00}">
      <dgm:prSet custT="1"/>
      <dgm:spPr>
        <a:xfrm rot="10800000">
          <a:off x="375892" y="1140460"/>
          <a:ext cx="6375970" cy="568803"/>
        </a:xfrm>
        <a:prstGeom prst="upArrowCallout">
          <a:avLst/>
        </a:prstGeom>
        <a:gradFill rotWithShape="0">
          <a:gsLst>
            <a:gs pos="0">
              <a:srgbClr val="B2B2B2">
                <a:shade val="80000"/>
                <a:hueOff val="0"/>
                <a:satOff val="0"/>
                <a:lumOff val="13487"/>
                <a:alphaOff val="0"/>
                <a:satMod val="103000"/>
                <a:lumMod val="102000"/>
                <a:tint val="94000"/>
              </a:srgbClr>
            </a:gs>
            <a:gs pos="50000">
              <a:srgbClr val="B2B2B2">
                <a:shade val="80000"/>
                <a:hueOff val="0"/>
                <a:satOff val="0"/>
                <a:lumOff val="13487"/>
                <a:alphaOff val="0"/>
                <a:satMod val="110000"/>
                <a:lumMod val="100000"/>
                <a:shade val="100000"/>
              </a:srgbClr>
            </a:gs>
            <a:gs pos="100000">
              <a:srgbClr val="B2B2B2">
                <a:shade val="80000"/>
                <a:hueOff val="0"/>
                <a:satOff val="0"/>
                <a:lumOff val="13487"/>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problems making sense of data</a:t>
          </a:r>
        </a:p>
      </dgm:t>
    </dgm:pt>
    <dgm:pt modelId="{F61E3F8B-11BE-124A-AF47-8009368B26D3}" type="sibTrans" cxnId="{E0373831-ED60-D145-9083-AB7CE0CBBA91}">
      <dgm:prSet/>
      <dgm:spPr/>
      <dgm:t>
        <a:bodyPr/>
        <a:lstStyle/>
        <a:p>
          <a:pPr algn="ctr"/>
          <a:endParaRPr lang="en-US"/>
        </a:p>
      </dgm:t>
    </dgm:pt>
    <dgm:pt modelId="{2E75EB7C-1F26-8C40-A7E1-23325E470D2A}" type="parTrans" cxnId="{E0373831-ED60-D145-9083-AB7CE0CBBA91}">
      <dgm:prSet/>
      <dgm:spPr/>
      <dgm:t>
        <a:bodyPr/>
        <a:lstStyle/>
        <a:p>
          <a:pPr algn="ctr"/>
          <a:endParaRPr lang="en-US"/>
        </a:p>
      </dgm:t>
    </dgm:pt>
    <dgm:pt modelId="{0FBD09C1-A142-0543-AA6B-3672802D43F3}">
      <dgm:prSet custT="1"/>
      <dgm:spPr>
        <a:xfrm rot="10800000">
          <a:off x="375892" y="0"/>
          <a:ext cx="6375970" cy="568803"/>
        </a:xfrm>
        <a:prstGeom prst="upArrowCallout">
          <a:avLst/>
        </a:prstGeom>
        <a:gradFill rotWithShape="0">
          <a:gsLst>
            <a:gs pos="0">
              <a:srgbClr val="B2B2B2">
                <a:shade val="80000"/>
                <a:hueOff val="0"/>
                <a:satOff val="0"/>
                <a:lumOff val="17341"/>
                <a:alphaOff val="0"/>
                <a:satMod val="103000"/>
                <a:lumMod val="102000"/>
                <a:tint val="94000"/>
              </a:srgbClr>
            </a:gs>
            <a:gs pos="50000">
              <a:srgbClr val="B2B2B2">
                <a:shade val="80000"/>
                <a:hueOff val="0"/>
                <a:satOff val="0"/>
                <a:lumOff val="17341"/>
                <a:alphaOff val="0"/>
                <a:satMod val="110000"/>
                <a:lumMod val="100000"/>
                <a:shade val="100000"/>
              </a:srgbClr>
            </a:gs>
            <a:gs pos="100000">
              <a:srgbClr val="B2B2B2">
                <a:shade val="80000"/>
                <a:hueOff val="0"/>
                <a:satOff val="0"/>
                <a:lumOff val="17341"/>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rigid research design</a:t>
          </a:r>
        </a:p>
      </dgm:t>
    </dgm:pt>
    <dgm:pt modelId="{32B96A4A-D222-8C4A-99FB-1C69F14289EC}" type="sibTrans" cxnId="{9DDCFF42-EF6C-3B4D-90FE-8674FE216A95}">
      <dgm:prSet/>
      <dgm:spPr/>
      <dgm:t>
        <a:bodyPr/>
        <a:lstStyle/>
        <a:p>
          <a:pPr algn="ctr"/>
          <a:endParaRPr lang="en-US"/>
        </a:p>
      </dgm:t>
    </dgm:pt>
    <dgm:pt modelId="{2BD89F9C-6C6B-3C4A-A730-E56AEEE560ED}" type="parTrans" cxnId="{9DDCFF42-EF6C-3B4D-90FE-8674FE216A95}">
      <dgm:prSet/>
      <dgm:spPr/>
      <dgm:t>
        <a:bodyPr/>
        <a:lstStyle/>
        <a:p>
          <a:pPr algn="ctr"/>
          <a:endParaRPr lang="en-US"/>
        </a:p>
      </dgm:t>
    </dgm:pt>
    <dgm:pt modelId="{FFC48CB5-7E5D-C64A-9117-11330E2A29CC}">
      <dgm:prSet custT="1"/>
      <dgm:spPr>
        <a:xfrm rot="10800000">
          <a:off x="375892" y="568960"/>
          <a:ext cx="6375970" cy="568803"/>
        </a:xfrm>
        <a:prstGeom prst="upArrowCallout">
          <a:avLst/>
        </a:prstGeom>
        <a:gradFill rotWithShape="0">
          <a:gsLst>
            <a:gs pos="0">
              <a:srgbClr val="B2B2B2">
                <a:shade val="80000"/>
                <a:hueOff val="0"/>
                <a:satOff val="0"/>
                <a:lumOff val="15414"/>
                <a:alphaOff val="0"/>
                <a:satMod val="103000"/>
                <a:lumMod val="102000"/>
                <a:tint val="94000"/>
              </a:srgbClr>
            </a:gs>
            <a:gs pos="50000">
              <a:srgbClr val="B2B2B2">
                <a:shade val="80000"/>
                <a:hueOff val="0"/>
                <a:satOff val="0"/>
                <a:lumOff val="15414"/>
                <a:alphaOff val="0"/>
                <a:satMod val="110000"/>
                <a:lumMod val="100000"/>
                <a:shade val="100000"/>
              </a:srgbClr>
            </a:gs>
            <a:gs pos="100000">
              <a:srgbClr val="B2B2B2">
                <a:shade val="80000"/>
                <a:hueOff val="0"/>
                <a:satOff val="0"/>
                <a:lumOff val="15414"/>
                <a:alphaOff val="0"/>
                <a:lumMod val="99000"/>
                <a:satMod val="120000"/>
                <a:shade val="78000"/>
              </a:srgbClr>
            </a:gs>
          </a:gsLst>
          <a:lin ang="5400000" scaled="0"/>
        </a:gradFill>
        <a:ln>
          <a:noFill/>
        </a:ln>
        <a:effectLst/>
      </dgm:spPr>
      <dgm:t>
        <a:bodyPr tIns="457200" bIns="457200"/>
        <a:lstStyle/>
        <a:p>
          <a:pPr algn="ctr"/>
          <a:r>
            <a:rPr lang="en-US" sz="2000">
              <a:ln>
                <a:noFill/>
              </a:ln>
              <a:solidFill>
                <a:sysClr val="windowText" lastClr="000000"/>
              </a:solidFill>
              <a:latin typeface="Times New Roman" charset="0"/>
              <a:ea typeface="Times New Roman" charset="0"/>
              <a:cs typeface="Times New Roman" charset="0"/>
            </a:rPr>
            <a:t>belief in complete standpoint </a:t>
          </a:r>
        </a:p>
      </dgm:t>
    </dgm:pt>
    <dgm:pt modelId="{98096620-8707-EC44-8CC3-8E20B9306CBF}" type="sibTrans" cxnId="{51130E17-F61A-7B4F-AA58-9938AB523D22}">
      <dgm:prSet/>
      <dgm:spPr/>
      <dgm:t>
        <a:bodyPr/>
        <a:lstStyle/>
        <a:p>
          <a:pPr algn="ctr"/>
          <a:endParaRPr lang="en-US"/>
        </a:p>
      </dgm:t>
    </dgm:pt>
    <dgm:pt modelId="{94769B02-D051-AB4E-B413-46201BF3F163}" type="parTrans" cxnId="{51130E17-F61A-7B4F-AA58-9938AB523D22}">
      <dgm:prSet/>
      <dgm:spPr/>
      <dgm:t>
        <a:bodyPr/>
        <a:lstStyle/>
        <a:p>
          <a:pPr algn="ctr"/>
          <a:endParaRPr lang="en-US"/>
        </a:p>
      </dgm:t>
    </dgm:pt>
    <dgm:pt modelId="{56AA0236-5917-F54C-A75E-1ED567ADB3B8}">
      <dgm:prSet phldrT="[Text]" custT="1"/>
      <dgm:spPr>
        <a:xfrm rot="10800000">
          <a:off x="375892" y="2283460"/>
          <a:ext cx="6375970" cy="568803"/>
        </a:xfrm>
        <a:prstGeom prst="upArrowCallout">
          <a:avLst/>
        </a:prstGeom>
        <a:gradFill rotWithShape="0">
          <a:gsLst>
            <a:gs pos="0">
              <a:srgbClr val="B2B2B2">
                <a:shade val="80000"/>
                <a:hueOff val="0"/>
                <a:satOff val="0"/>
                <a:lumOff val="9634"/>
                <a:alphaOff val="0"/>
                <a:satMod val="103000"/>
                <a:lumMod val="102000"/>
                <a:tint val="94000"/>
              </a:srgbClr>
            </a:gs>
            <a:gs pos="50000">
              <a:srgbClr val="B2B2B2">
                <a:shade val="80000"/>
                <a:hueOff val="0"/>
                <a:satOff val="0"/>
                <a:lumOff val="9634"/>
                <a:alphaOff val="0"/>
                <a:satMod val="110000"/>
                <a:lumMod val="100000"/>
                <a:shade val="100000"/>
              </a:srgbClr>
            </a:gs>
            <a:gs pos="100000">
              <a:srgbClr val="B2B2B2">
                <a:shade val="80000"/>
                <a:hueOff val="0"/>
                <a:satOff val="0"/>
                <a:lumOff val="9634"/>
                <a:alphaOff val="0"/>
                <a:lumMod val="99000"/>
                <a:satMod val="120000"/>
                <a:shade val="78000"/>
              </a:srgbClr>
            </a:gs>
          </a:gsLst>
          <a:lin ang="5400000" scaled="0"/>
        </a:gradFill>
        <a:ln>
          <a:noFill/>
        </a:ln>
        <a:effectLst/>
      </dgm:spPr>
      <dgm:t>
        <a:bodyPr tIns="457200" bIns="457200"/>
        <a:lstStyle/>
        <a:p>
          <a:pPr algn="ctr"/>
          <a:r>
            <a:rPr lang="en-US" sz="2000" baseline="0">
              <a:ln>
                <a:noFill/>
              </a:ln>
              <a:solidFill>
                <a:sysClr val="windowText" lastClr="000000"/>
              </a:solidFill>
              <a:latin typeface="Times New Roman" charset="0"/>
              <a:ea typeface="Times New Roman" charset="0"/>
              <a:cs typeface="Times New Roman" charset="0"/>
            </a:rPr>
            <a:t>intersectionality literature</a:t>
          </a:r>
        </a:p>
      </dgm:t>
    </dgm:pt>
    <dgm:pt modelId="{439B7A65-ABCA-5449-B67F-1AE6D0B784D2}" type="sibTrans" cxnId="{9680EB13-588A-BA4C-B69F-82F15FCAC50F}">
      <dgm:prSet/>
      <dgm:spPr/>
      <dgm:t>
        <a:bodyPr/>
        <a:lstStyle/>
        <a:p>
          <a:pPr algn="ctr"/>
          <a:endParaRPr lang="en-US"/>
        </a:p>
      </dgm:t>
    </dgm:pt>
    <dgm:pt modelId="{B04E39E6-EAC7-8643-8F77-6572C4DFD2B5}" type="parTrans" cxnId="{9680EB13-588A-BA4C-B69F-82F15FCAC50F}">
      <dgm:prSet/>
      <dgm:spPr/>
      <dgm:t>
        <a:bodyPr/>
        <a:lstStyle/>
        <a:p>
          <a:pPr algn="ctr"/>
          <a:endParaRPr lang="en-US"/>
        </a:p>
      </dgm:t>
    </dgm:pt>
    <dgm:pt modelId="{9679D57A-7039-0145-8FE3-48E7EB71AEAB}" type="pres">
      <dgm:prSet presAssocID="{3F5C0628-FA19-BE4C-9D82-275A2F21ECC8}" presName="Name0" presStyleCnt="0">
        <dgm:presLayoutVars>
          <dgm:dir/>
          <dgm:animLvl val="lvl"/>
          <dgm:resizeHandles val="exact"/>
        </dgm:presLayoutVars>
      </dgm:prSet>
      <dgm:spPr/>
    </dgm:pt>
    <dgm:pt modelId="{7D399E51-A461-5A44-9A3E-920B824D1CDD}" type="pres">
      <dgm:prSet presAssocID="{51524C43-8D27-CC48-882C-A1B86AD6C616}" presName="boxAndChildren" presStyleCnt="0"/>
      <dgm:spPr/>
    </dgm:pt>
    <dgm:pt modelId="{CC851B08-4433-C543-AE91-E829DBFEED55}" type="pres">
      <dgm:prSet presAssocID="{51524C43-8D27-CC48-882C-A1B86AD6C616}" presName="parentTextBox" presStyleLbl="node1" presStyleIdx="0" presStyleCnt="10" custScaleX="90909" custScaleY="1818182" custLinFactY="7636" custLinFactNeighborX="814" custLinFactNeighborY="100000"/>
      <dgm:spPr/>
    </dgm:pt>
    <dgm:pt modelId="{0429573B-C36B-7044-8778-7CAB31A62299}" type="pres">
      <dgm:prSet presAssocID="{296658F2-FA23-4D48-B75D-FD935C31ADB7}" presName="sp" presStyleCnt="0"/>
      <dgm:spPr/>
    </dgm:pt>
    <dgm:pt modelId="{DD052627-2838-3B42-8ABF-037934E66C23}" type="pres">
      <dgm:prSet presAssocID="{B6DE9935-1CC4-4146-876D-B7F74DCDE16F}" presName="arrowAndChildren" presStyleCnt="0"/>
      <dgm:spPr/>
    </dgm:pt>
    <dgm:pt modelId="{00626A9A-0291-2240-9E50-A7DA313C86A6}" type="pres">
      <dgm:prSet presAssocID="{B6DE9935-1CC4-4146-876D-B7F74DCDE16F}" presName="parentTextArrow" presStyleLbl="node1" presStyleIdx="1" presStyleCnt="10" custScaleX="90909" custScaleY="1818182" custLinFactNeighborX="844" custLinFactNeighborY="90112"/>
      <dgm:spPr/>
    </dgm:pt>
    <dgm:pt modelId="{89B1D59C-E5CD-3E4C-AA25-B3767556BC51}" type="pres">
      <dgm:prSet presAssocID="{5EF97CBC-6EFC-1E40-B13D-9B7BAA5F3C37}" presName="sp" presStyleCnt="0"/>
      <dgm:spPr/>
    </dgm:pt>
    <dgm:pt modelId="{E74EA688-63B9-DC45-A56A-78625C560550}" type="pres">
      <dgm:prSet presAssocID="{AB040925-9214-4B46-B36C-F26C26F0F5F5}" presName="arrowAndChildren" presStyleCnt="0"/>
      <dgm:spPr/>
    </dgm:pt>
    <dgm:pt modelId="{4EE50A76-2B3E-F54F-9C66-137C127575C8}" type="pres">
      <dgm:prSet presAssocID="{AB040925-9214-4B46-B36C-F26C26F0F5F5}" presName="parentTextArrow" presStyleLbl="node1" presStyleIdx="2" presStyleCnt="10" custScaleX="90909" custScaleY="1818182" custLinFactNeighborX="814" custLinFactNeighborY="50796"/>
      <dgm:spPr/>
    </dgm:pt>
    <dgm:pt modelId="{F1B5021E-A770-724F-B95C-705AED73086A}" type="pres">
      <dgm:prSet presAssocID="{F26D610B-2D2F-EE45-B537-A04885CB6AA3}" presName="sp" presStyleCnt="0"/>
      <dgm:spPr/>
    </dgm:pt>
    <dgm:pt modelId="{6DED44A9-4ADA-BF4B-801E-608A465573CB}" type="pres">
      <dgm:prSet presAssocID="{1E3575B1-3E4E-914D-88D4-8E088AD47EDA}" presName="arrowAndChildren" presStyleCnt="0"/>
      <dgm:spPr/>
    </dgm:pt>
    <dgm:pt modelId="{8A4FCB58-B083-2949-B0F7-C8A7CFB62B4F}" type="pres">
      <dgm:prSet presAssocID="{1E3575B1-3E4E-914D-88D4-8E088AD47EDA}" presName="parentTextArrow" presStyleLbl="node1" presStyleIdx="3" presStyleCnt="10" custScaleX="90909" custScaleY="1818182" custLinFactNeighborX="745" custLinFactNeighborY="44022"/>
      <dgm:spPr/>
    </dgm:pt>
    <dgm:pt modelId="{81158510-C073-AF43-A071-A241E0290462}" type="pres">
      <dgm:prSet presAssocID="{F2182AD7-9891-334B-A76A-302AB80D6B6A}" presName="sp" presStyleCnt="0"/>
      <dgm:spPr/>
    </dgm:pt>
    <dgm:pt modelId="{50F46DFA-2B5F-AA40-87B0-7D28CA04A720}" type="pres">
      <dgm:prSet presAssocID="{0EB59D43-74B3-1648-929B-4F0C0DB94F57}" presName="arrowAndChildren" presStyleCnt="0"/>
      <dgm:spPr/>
    </dgm:pt>
    <dgm:pt modelId="{88CE1175-AE90-DE42-8ED2-81588E52FF37}" type="pres">
      <dgm:prSet presAssocID="{0EB59D43-74B3-1648-929B-4F0C0DB94F57}" presName="parentTextArrow" presStyleLbl="node1" presStyleIdx="4" presStyleCnt="10" custScaleX="90909" custScaleY="1818182" custLinFactNeighborX="844" custLinFactNeighborY="-3024"/>
      <dgm:spPr/>
    </dgm:pt>
    <dgm:pt modelId="{B478853E-EEE7-AC46-BFEB-6FFC03A90A75}" type="pres">
      <dgm:prSet presAssocID="{439B7A65-ABCA-5449-B67F-1AE6D0B784D2}" presName="sp" presStyleCnt="0"/>
      <dgm:spPr/>
    </dgm:pt>
    <dgm:pt modelId="{6036517A-6DCA-3241-8266-CD08EB1149FD}" type="pres">
      <dgm:prSet presAssocID="{56AA0236-5917-F54C-A75E-1ED567ADB3B8}" presName="arrowAndChildren" presStyleCnt="0"/>
      <dgm:spPr/>
    </dgm:pt>
    <dgm:pt modelId="{9F1E0A24-EEB3-CC4B-9ACF-3F0FAF43DB3D}" type="pres">
      <dgm:prSet presAssocID="{56AA0236-5917-F54C-A75E-1ED567ADB3B8}" presName="parentTextArrow" presStyleLbl="node1" presStyleIdx="5" presStyleCnt="10" custScaleX="90909" custScaleY="1818182" custLinFactNeighborX="814" custLinFactNeighborY="22011"/>
      <dgm:spPr/>
    </dgm:pt>
    <dgm:pt modelId="{73529DDD-5F2C-F547-B47D-FD601D897231}" type="pres">
      <dgm:prSet presAssocID="{C3305ADF-E8D1-024D-80C5-2C30CC793108}" presName="sp" presStyleCnt="0"/>
      <dgm:spPr/>
    </dgm:pt>
    <dgm:pt modelId="{F4F15CBB-BA6E-8C4E-B995-679E14F4DDA6}" type="pres">
      <dgm:prSet presAssocID="{035D4969-A4A2-F546-8D98-41AAF1A520F4}" presName="arrowAndChildren" presStyleCnt="0"/>
      <dgm:spPr/>
    </dgm:pt>
    <dgm:pt modelId="{6A07A15E-AEF1-A44C-8351-0FF1417C0F58}" type="pres">
      <dgm:prSet presAssocID="{035D4969-A4A2-F546-8D98-41AAF1A520F4}" presName="parentTextArrow" presStyleLbl="node1" presStyleIdx="6" presStyleCnt="10" custScaleX="90909" custScaleY="1818182" custLinFactNeighborX="814" custLinFactNeighborY="12418"/>
      <dgm:spPr/>
    </dgm:pt>
    <dgm:pt modelId="{A503AD43-FB4A-AD43-85B0-04A6BC998659}" type="pres">
      <dgm:prSet presAssocID="{F61E3F8B-11BE-124A-AF47-8009368B26D3}" presName="sp" presStyleCnt="0"/>
      <dgm:spPr/>
    </dgm:pt>
    <dgm:pt modelId="{6E3C22DD-026F-4D4D-9CB0-5BE729D528FB}" type="pres">
      <dgm:prSet presAssocID="{2C13CD39-6583-284B-A78B-5779D2304D00}" presName="arrowAndChildren" presStyleCnt="0"/>
      <dgm:spPr/>
    </dgm:pt>
    <dgm:pt modelId="{69DA661C-6CDD-B040-8D07-01D1C5F854E5}" type="pres">
      <dgm:prSet presAssocID="{2C13CD39-6583-284B-A78B-5779D2304D00}" presName="parentTextArrow" presStyleLbl="node1" presStyleIdx="7" presStyleCnt="10" custScaleX="90909" custScaleY="1818182" custLinFactNeighborX="814" custLinFactNeighborY="2826"/>
      <dgm:spPr/>
    </dgm:pt>
    <dgm:pt modelId="{D11514DA-78B6-D64C-88C5-96267C29436C}" type="pres">
      <dgm:prSet presAssocID="{98096620-8707-EC44-8CC3-8E20B9306CBF}" presName="sp" presStyleCnt="0"/>
      <dgm:spPr/>
    </dgm:pt>
    <dgm:pt modelId="{4261BC58-1C99-6B41-9928-1478C6464C62}" type="pres">
      <dgm:prSet presAssocID="{FFC48CB5-7E5D-C64A-9117-11330E2A29CC}" presName="arrowAndChildren" presStyleCnt="0"/>
      <dgm:spPr/>
    </dgm:pt>
    <dgm:pt modelId="{2EA140DF-4415-CF4A-B5EB-E7822D8DFB88}" type="pres">
      <dgm:prSet presAssocID="{FFC48CB5-7E5D-C64A-9117-11330E2A29CC}" presName="parentTextArrow" presStyleLbl="node1" presStyleIdx="8" presStyleCnt="10" custScaleX="90909" custScaleY="1818182" custLinFactNeighborX="814" custLinFactNeighborY="-6771"/>
      <dgm:spPr/>
    </dgm:pt>
    <dgm:pt modelId="{B07AD020-B0E7-ED42-9269-8F0ACDD19B0D}" type="pres">
      <dgm:prSet presAssocID="{32B96A4A-D222-8C4A-99FB-1C69F14289EC}" presName="sp" presStyleCnt="0"/>
      <dgm:spPr/>
    </dgm:pt>
    <dgm:pt modelId="{4D138A89-C430-D147-9751-B80606B6CDF9}" type="pres">
      <dgm:prSet presAssocID="{0FBD09C1-A142-0543-AA6B-3672802D43F3}" presName="arrowAndChildren" presStyleCnt="0"/>
      <dgm:spPr/>
    </dgm:pt>
    <dgm:pt modelId="{D76BBD67-8D14-A842-A485-7E50BB242861}" type="pres">
      <dgm:prSet presAssocID="{0FBD09C1-A142-0543-AA6B-3672802D43F3}" presName="parentTextArrow" presStyleLbl="node1" presStyleIdx="9" presStyleCnt="10" custScaleX="90909" custScaleY="1818182" custLinFactNeighborX="814" custLinFactNeighborY="-16364"/>
      <dgm:spPr/>
    </dgm:pt>
  </dgm:ptLst>
  <dgm:cxnLst>
    <dgm:cxn modelId="{9680EB13-588A-BA4C-B69F-82F15FCAC50F}" srcId="{3F5C0628-FA19-BE4C-9D82-275A2F21ECC8}" destId="{56AA0236-5917-F54C-A75E-1ED567ADB3B8}" srcOrd="4" destOrd="0" parTransId="{B04E39E6-EAC7-8643-8F77-6572C4DFD2B5}" sibTransId="{439B7A65-ABCA-5449-B67F-1AE6D0B784D2}"/>
    <dgm:cxn modelId="{51130E17-F61A-7B4F-AA58-9938AB523D22}" srcId="{3F5C0628-FA19-BE4C-9D82-275A2F21ECC8}" destId="{FFC48CB5-7E5D-C64A-9117-11330E2A29CC}" srcOrd="1" destOrd="0" parTransId="{94769B02-D051-AB4E-B413-46201BF3F163}" sibTransId="{98096620-8707-EC44-8CC3-8E20B9306CBF}"/>
    <dgm:cxn modelId="{7677B818-4AA0-664C-8C6A-09C0728919E9}" type="presOf" srcId="{AB040925-9214-4B46-B36C-F26C26F0F5F5}" destId="{4EE50A76-2B3E-F54F-9C66-137C127575C8}" srcOrd="0" destOrd="0" presId="urn:microsoft.com/office/officeart/2005/8/layout/process4"/>
    <dgm:cxn modelId="{2BA47F19-A9A0-374D-BB62-1A9131BBA169}" type="presOf" srcId="{1E3575B1-3E4E-914D-88D4-8E088AD47EDA}" destId="{8A4FCB58-B083-2949-B0F7-C8A7CFB62B4F}" srcOrd="0" destOrd="0" presId="urn:microsoft.com/office/officeart/2005/8/layout/process4"/>
    <dgm:cxn modelId="{69C2482E-2707-8D45-BE38-369A1D1468A1}" type="presOf" srcId="{B6DE9935-1CC4-4146-876D-B7F74DCDE16F}" destId="{00626A9A-0291-2240-9E50-A7DA313C86A6}" srcOrd="0" destOrd="0" presId="urn:microsoft.com/office/officeart/2005/8/layout/process4"/>
    <dgm:cxn modelId="{E0373831-ED60-D145-9083-AB7CE0CBBA91}" srcId="{3F5C0628-FA19-BE4C-9D82-275A2F21ECC8}" destId="{2C13CD39-6583-284B-A78B-5779D2304D00}" srcOrd="2" destOrd="0" parTransId="{2E75EB7C-1F26-8C40-A7E1-23325E470D2A}" sibTransId="{F61E3F8B-11BE-124A-AF47-8009368B26D3}"/>
    <dgm:cxn modelId="{6BC09433-27C9-814F-81D9-040FFED795F3}" type="presOf" srcId="{3F5C0628-FA19-BE4C-9D82-275A2F21ECC8}" destId="{9679D57A-7039-0145-8FE3-48E7EB71AEAB}" srcOrd="0" destOrd="0" presId="urn:microsoft.com/office/officeart/2005/8/layout/process4"/>
    <dgm:cxn modelId="{9DDCFF42-EF6C-3B4D-90FE-8674FE216A95}" srcId="{3F5C0628-FA19-BE4C-9D82-275A2F21ECC8}" destId="{0FBD09C1-A142-0543-AA6B-3672802D43F3}" srcOrd="0" destOrd="0" parTransId="{2BD89F9C-6C6B-3C4A-A730-E56AEEE560ED}" sibTransId="{32B96A4A-D222-8C4A-99FB-1C69F14289EC}"/>
    <dgm:cxn modelId="{1A49E654-2AE8-C548-AD3A-F338D2625452}" srcId="{3F5C0628-FA19-BE4C-9D82-275A2F21ECC8}" destId="{B6DE9935-1CC4-4146-876D-B7F74DCDE16F}" srcOrd="8" destOrd="0" parTransId="{42808216-8FC7-5248-B715-82A9627FF63B}" sibTransId="{296658F2-FA23-4D48-B75D-FD935C31ADB7}"/>
    <dgm:cxn modelId="{F0C21E55-1AB1-1D46-A4A0-D52D9DC0E159}" srcId="{3F5C0628-FA19-BE4C-9D82-275A2F21ECC8}" destId="{1E3575B1-3E4E-914D-88D4-8E088AD47EDA}" srcOrd="6" destOrd="0" parTransId="{D323D938-92BD-AA46-9D35-758950809F8D}" sibTransId="{F26D610B-2D2F-EE45-B537-A04885CB6AA3}"/>
    <dgm:cxn modelId="{8B97E667-D823-7B41-A923-664DDAB7B0F6}" type="presOf" srcId="{0FBD09C1-A142-0543-AA6B-3672802D43F3}" destId="{D76BBD67-8D14-A842-A485-7E50BB242861}" srcOrd="0" destOrd="0" presId="urn:microsoft.com/office/officeart/2005/8/layout/process4"/>
    <dgm:cxn modelId="{C4F9B975-9BCD-7743-BBC0-701920BED64D}" srcId="{3F5C0628-FA19-BE4C-9D82-275A2F21ECC8}" destId="{035D4969-A4A2-F546-8D98-41AAF1A520F4}" srcOrd="3" destOrd="0" parTransId="{3E916BD7-A81F-9C4A-BDDE-82671D7CB1A4}" sibTransId="{C3305ADF-E8D1-024D-80C5-2C30CC793108}"/>
    <dgm:cxn modelId="{5B8E3080-75BC-AA42-A699-BB65B0888BF4}" type="presOf" srcId="{51524C43-8D27-CC48-882C-A1B86AD6C616}" destId="{CC851B08-4433-C543-AE91-E829DBFEED55}" srcOrd="0" destOrd="0" presId="urn:microsoft.com/office/officeart/2005/8/layout/process4"/>
    <dgm:cxn modelId="{5D757E84-6B7C-C94F-B679-F826CF2E59B6}" srcId="{3F5C0628-FA19-BE4C-9D82-275A2F21ECC8}" destId="{51524C43-8D27-CC48-882C-A1B86AD6C616}" srcOrd="9" destOrd="0" parTransId="{47FB971D-E48D-1344-802C-95D0D4B61CCE}" sibTransId="{BAE3A691-9528-0E4F-B4D9-F662AEC3F3E9}"/>
    <dgm:cxn modelId="{61221BA0-569D-8147-AE77-0F28B8C678C7}" type="presOf" srcId="{56AA0236-5917-F54C-A75E-1ED567ADB3B8}" destId="{9F1E0A24-EEB3-CC4B-9ACF-3F0FAF43DB3D}" srcOrd="0" destOrd="0" presId="urn:microsoft.com/office/officeart/2005/8/layout/process4"/>
    <dgm:cxn modelId="{6C4970A4-118E-BA40-A511-B18AA3DB25D8}" type="presOf" srcId="{2C13CD39-6583-284B-A78B-5779D2304D00}" destId="{69DA661C-6CDD-B040-8D07-01D1C5F854E5}" srcOrd="0" destOrd="0" presId="urn:microsoft.com/office/officeart/2005/8/layout/process4"/>
    <dgm:cxn modelId="{92A35EB2-340B-0242-95A6-CE40357CF730}" type="presOf" srcId="{035D4969-A4A2-F546-8D98-41AAF1A520F4}" destId="{6A07A15E-AEF1-A44C-8351-0FF1417C0F58}" srcOrd="0" destOrd="0" presId="urn:microsoft.com/office/officeart/2005/8/layout/process4"/>
    <dgm:cxn modelId="{672662C0-C661-1347-B095-1C256322D7CD}" srcId="{3F5C0628-FA19-BE4C-9D82-275A2F21ECC8}" destId="{0EB59D43-74B3-1648-929B-4F0C0DB94F57}" srcOrd="5" destOrd="0" parTransId="{6CBC8DAF-DDF0-C54C-AD03-F82D68FCA28F}" sibTransId="{F2182AD7-9891-334B-A76A-302AB80D6B6A}"/>
    <dgm:cxn modelId="{683700C2-3C3C-1B47-9F8A-4F409C326B50}" type="presOf" srcId="{FFC48CB5-7E5D-C64A-9117-11330E2A29CC}" destId="{2EA140DF-4415-CF4A-B5EB-E7822D8DFB88}" srcOrd="0" destOrd="0" presId="urn:microsoft.com/office/officeart/2005/8/layout/process4"/>
    <dgm:cxn modelId="{480C24CE-6518-9345-9433-023D9BA6C83A}" type="presOf" srcId="{0EB59D43-74B3-1648-929B-4F0C0DB94F57}" destId="{88CE1175-AE90-DE42-8ED2-81588E52FF37}" srcOrd="0" destOrd="0" presId="urn:microsoft.com/office/officeart/2005/8/layout/process4"/>
    <dgm:cxn modelId="{E475D6D7-2199-404A-9C1E-FD88DFFE78CA}" srcId="{3F5C0628-FA19-BE4C-9D82-275A2F21ECC8}" destId="{AB040925-9214-4B46-B36C-F26C26F0F5F5}" srcOrd="7" destOrd="0" parTransId="{4607ED4F-82DC-BD44-BC31-BA6AA6049872}" sibTransId="{5EF97CBC-6EFC-1E40-B13D-9B7BAA5F3C37}"/>
    <dgm:cxn modelId="{D7D06DF8-0EEC-8C47-B4AE-A50193904A81}" type="presParOf" srcId="{9679D57A-7039-0145-8FE3-48E7EB71AEAB}" destId="{7D399E51-A461-5A44-9A3E-920B824D1CDD}" srcOrd="0" destOrd="0" presId="urn:microsoft.com/office/officeart/2005/8/layout/process4"/>
    <dgm:cxn modelId="{82AE5940-0646-EE42-A53F-A22E94C9100A}" type="presParOf" srcId="{7D399E51-A461-5A44-9A3E-920B824D1CDD}" destId="{CC851B08-4433-C543-AE91-E829DBFEED55}" srcOrd="0" destOrd="0" presId="urn:microsoft.com/office/officeart/2005/8/layout/process4"/>
    <dgm:cxn modelId="{E3500D60-F959-D54A-8A4E-34BCF7800FB3}" type="presParOf" srcId="{9679D57A-7039-0145-8FE3-48E7EB71AEAB}" destId="{0429573B-C36B-7044-8778-7CAB31A62299}" srcOrd="1" destOrd="0" presId="urn:microsoft.com/office/officeart/2005/8/layout/process4"/>
    <dgm:cxn modelId="{8CE7818C-3362-214A-B3E9-DC9A0AAAF92D}" type="presParOf" srcId="{9679D57A-7039-0145-8FE3-48E7EB71AEAB}" destId="{DD052627-2838-3B42-8ABF-037934E66C23}" srcOrd="2" destOrd="0" presId="urn:microsoft.com/office/officeart/2005/8/layout/process4"/>
    <dgm:cxn modelId="{C7D81D74-00B8-0042-B4AC-C70F66B2C88D}" type="presParOf" srcId="{DD052627-2838-3B42-8ABF-037934E66C23}" destId="{00626A9A-0291-2240-9E50-A7DA313C86A6}" srcOrd="0" destOrd="0" presId="urn:microsoft.com/office/officeart/2005/8/layout/process4"/>
    <dgm:cxn modelId="{0FF1EB16-F85A-DE40-908D-6590CF0A2DEA}" type="presParOf" srcId="{9679D57A-7039-0145-8FE3-48E7EB71AEAB}" destId="{89B1D59C-E5CD-3E4C-AA25-B3767556BC51}" srcOrd="3" destOrd="0" presId="urn:microsoft.com/office/officeart/2005/8/layout/process4"/>
    <dgm:cxn modelId="{5F753F46-EFBA-BC41-B6E3-DFEC81AF3CEB}" type="presParOf" srcId="{9679D57A-7039-0145-8FE3-48E7EB71AEAB}" destId="{E74EA688-63B9-DC45-A56A-78625C560550}" srcOrd="4" destOrd="0" presId="urn:microsoft.com/office/officeart/2005/8/layout/process4"/>
    <dgm:cxn modelId="{EF841D62-DD37-A545-9F57-A012A921C250}" type="presParOf" srcId="{E74EA688-63B9-DC45-A56A-78625C560550}" destId="{4EE50A76-2B3E-F54F-9C66-137C127575C8}" srcOrd="0" destOrd="0" presId="urn:microsoft.com/office/officeart/2005/8/layout/process4"/>
    <dgm:cxn modelId="{FC0CC535-127B-5549-A861-4D3D3A8AC0CE}" type="presParOf" srcId="{9679D57A-7039-0145-8FE3-48E7EB71AEAB}" destId="{F1B5021E-A770-724F-B95C-705AED73086A}" srcOrd="5" destOrd="0" presId="urn:microsoft.com/office/officeart/2005/8/layout/process4"/>
    <dgm:cxn modelId="{9A3F38C1-CD80-5A45-B72F-80CF4E088CAB}" type="presParOf" srcId="{9679D57A-7039-0145-8FE3-48E7EB71AEAB}" destId="{6DED44A9-4ADA-BF4B-801E-608A465573CB}" srcOrd="6" destOrd="0" presId="urn:microsoft.com/office/officeart/2005/8/layout/process4"/>
    <dgm:cxn modelId="{15F5D44B-D7E9-6F45-A8B4-8BA1962D8449}" type="presParOf" srcId="{6DED44A9-4ADA-BF4B-801E-608A465573CB}" destId="{8A4FCB58-B083-2949-B0F7-C8A7CFB62B4F}" srcOrd="0" destOrd="0" presId="urn:microsoft.com/office/officeart/2005/8/layout/process4"/>
    <dgm:cxn modelId="{2A85FB8E-243E-A940-853D-0D86F9162419}" type="presParOf" srcId="{9679D57A-7039-0145-8FE3-48E7EB71AEAB}" destId="{81158510-C073-AF43-A071-A241E0290462}" srcOrd="7" destOrd="0" presId="urn:microsoft.com/office/officeart/2005/8/layout/process4"/>
    <dgm:cxn modelId="{C6E9D1EE-C473-8144-BDF3-D386FEA3D747}" type="presParOf" srcId="{9679D57A-7039-0145-8FE3-48E7EB71AEAB}" destId="{50F46DFA-2B5F-AA40-87B0-7D28CA04A720}" srcOrd="8" destOrd="0" presId="urn:microsoft.com/office/officeart/2005/8/layout/process4"/>
    <dgm:cxn modelId="{AF7A612C-CF84-AC4A-AE45-CDAD19F28B09}" type="presParOf" srcId="{50F46DFA-2B5F-AA40-87B0-7D28CA04A720}" destId="{88CE1175-AE90-DE42-8ED2-81588E52FF37}" srcOrd="0" destOrd="0" presId="urn:microsoft.com/office/officeart/2005/8/layout/process4"/>
    <dgm:cxn modelId="{FCE31FA6-B938-8F4F-B3DF-8E8530E16798}" type="presParOf" srcId="{9679D57A-7039-0145-8FE3-48E7EB71AEAB}" destId="{B478853E-EEE7-AC46-BFEB-6FFC03A90A75}" srcOrd="9" destOrd="0" presId="urn:microsoft.com/office/officeart/2005/8/layout/process4"/>
    <dgm:cxn modelId="{FD1DE628-5338-2846-A7A8-521CD9C741D2}" type="presParOf" srcId="{9679D57A-7039-0145-8FE3-48E7EB71AEAB}" destId="{6036517A-6DCA-3241-8266-CD08EB1149FD}" srcOrd="10" destOrd="0" presId="urn:microsoft.com/office/officeart/2005/8/layout/process4"/>
    <dgm:cxn modelId="{BB2C2686-9B1C-D243-9345-82F7117B6D85}" type="presParOf" srcId="{6036517A-6DCA-3241-8266-CD08EB1149FD}" destId="{9F1E0A24-EEB3-CC4B-9ACF-3F0FAF43DB3D}" srcOrd="0" destOrd="0" presId="urn:microsoft.com/office/officeart/2005/8/layout/process4"/>
    <dgm:cxn modelId="{F5C64043-6CC5-B44C-B755-411BC2159676}" type="presParOf" srcId="{9679D57A-7039-0145-8FE3-48E7EB71AEAB}" destId="{73529DDD-5F2C-F547-B47D-FD601D897231}" srcOrd="11" destOrd="0" presId="urn:microsoft.com/office/officeart/2005/8/layout/process4"/>
    <dgm:cxn modelId="{80D84082-96D4-1045-9090-399078A6F823}" type="presParOf" srcId="{9679D57A-7039-0145-8FE3-48E7EB71AEAB}" destId="{F4F15CBB-BA6E-8C4E-B995-679E14F4DDA6}" srcOrd="12" destOrd="0" presId="urn:microsoft.com/office/officeart/2005/8/layout/process4"/>
    <dgm:cxn modelId="{512DAD30-CDCB-3D4B-9D8A-9ABA2B9DB118}" type="presParOf" srcId="{F4F15CBB-BA6E-8C4E-B995-679E14F4DDA6}" destId="{6A07A15E-AEF1-A44C-8351-0FF1417C0F58}" srcOrd="0" destOrd="0" presId="urn:microsoft.com/office/officeart/2005/8/layout/process4"/>
    <dgm:cxn modelId="{2B85B7E1-BDF4-4B46-8240-626CE7C709CE}" type="presParOf" srcId="{9679D57A-7039-0145-8FE3-48E7EB71AEAB}" destId="{A503AD43-FB4A-AD43-85B0-04A6BC998659}" srcOrd="13" destOrd="0" presId="urn:microsoft.com/office/officeart/2005/8/layout/process4"/>
    <dgm:cxn modelId="{41BCFCBA-8867-D64D-BA27-C97ECE0D4939}" type="presParOf" srcId="{9679D57A-7039-0145-8FE3-48E7EB71AEAB}" destId="{6E3C22DD-026F-4D4D-9CB0-5BE729D528FB}" srcOrd="14" destOrd="0" presId="urn:microsoft.com/office/officeart/2005/8/layout/process4"/>
    <dgm:cxn modelId="{051833E4-9D8B-B143-9232-18E0F904B3C6}" type="presParOf" srcId="{6E3C22DD-026F-4D4D-9CB0-5BE729D528FB}" destId="{69DA661C-6CDD-B040-8D07-01D1C5F854E5}" srcOrd="0" destOrd="0" presId="urn:microsoft.com/office/officeart/2005/8/layout/process4"/>
    <dgm:cxn modelId="{3EC124C3-B5C6-A344-AEC4-F722B7127CFE}" type="presParOf" srcId="{9679D57A-7039-0145-8FE3-48E7EB71AEAB}" destId="{D11514DA-78B6-D64C-88C5-96267C29436C}" srcOrd="15" destOrd="0" presId="urn:microsoft.com/office/officeart/2005/8/layout/process4"/>
    <dgm:cxn modelId="{8A5A6977-75BC-BD43-AE3F-F8EF32038EDA}" type="presParOf" srcId="{9679D57A-7039-0145-8FE3-48E7EB71AEAB}" destId="{4261BC58-1C99-6B41-9928-1478C6464C62}" srcOrd="16" destOrd="0" presId="urn:microsoft.com/office/officeart/2005/8/layout/process4"/>
    <dgm:cxn modelId="{8AC40EEF-2A7C-144B-A21D-EDB0726BD86D}" type="presParOf" srcId="{4261BC58-1C99-6B41-9928-1478C6464C62}" destId="{2EA140DF-4415-CF4A-B5EB-E7822D8DFB88}" srcOrd="0" destOrd="0" presId="urn:microsoft.com/office/officeart/2005/8/layout/process4"/>
    <dgm:cxn modelId="{95020AD1-0295-784B-8782-39F45F604097}" type="presParOf" srcId="{9679D57A-7039-0145-8FE3-48E7EB71AEAB}" destId="{B07AD020-B0E7-ED42-9269-8F0ACDD19B0D}" srcOrd="17" destOrd="0" presId="urn:microsoft.com/office/officeart/2005/8/layout/process4"/>
    <dgm:cxn modelId="{3B518C60-D91C-0F4F-9829-FFA64286DA96}" type="presParOf" srcId="{9679D57A-7039-0145-8FE3-48E7EB71AEAB}" destId="{4D138A89-C430-D147-9751-B80606B6CDF9}" srcOrd="18" destOrd="0" presId="urn:microsoft.com/office/officeart/2005/8/layout/process4"/>
    <dgm:cxn modelId="{891A2CD3-BEB4-154F-856C-BC86DA6B541F}" type="presParOf" srcId="{4D138A89-C430-D147-9751-B80606B6CDF9}" destId="{D76BBD67-8D14-A842-A485-7E50BB242861}" srcOrd="0" destOrd="0" presId="urn:microsoft.com/office/officeart/2005/8/layout/process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51B08-4433-C543-AE91-E829DBFEED55}">
      <dsp:nvSpPr>
        <dsp:cNvPr id="0" name=""/>
        <dsp:cNvSpPr/>
      </dsp:nvSpPr>
      <dsp:spPr>
        <a:xfrm>
          <a:off x="375892" y="5121646"/>
          <a:ext cx="6375970" cy="369833"/>
        </a:xfrm>
        <a:prstGeom prst="rect">
          <a:avLst/>
        </a:prstGeom>
        <a:gradFill rotWithShape="0">
          <a:gsLst>
            <a:gs pos="0">
              <a:srgbClr val="B2B2B2">
                <a:shade val="80000"/>
                <a:hueOff val="0"/>
                <a:satOff val="0"/>
                <a:lumOff val="0"/>
                <a:alphaOff val="0"/>
                <a:satMod val="103000"/>
                <a:lumMod val="102000"/>
                <a:tint val="94000"/>
              </a:srgbClr>
            </a:gs>
            <a:gs pos="50000">
              <a:srgbClr val="B2B2B2">
                <a:shade val="80000"/>
                <a:hueOff val="0"/>
                <a:satOff val="0"/>
                <a:lumOff val="0"/>
                <a:alphaOff val="0"/>
                <a:satMod val="110000"/>
                <a:lumMod val="100000"/>
                <a:shade val="100000"/>
              </a:srgbClr>
            </a:gs>
            <a:gs pos="100000">
              <a:srgbClr val="B2B2B2">
                <a:shade val="8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re-read and participants agency "discovered"</a:t>
          </a:r>
        </a:p>
      </dsp:txBody>
      <dsp:txXfrm>
        <a:off x="375892" y="5121646"/>
        <a:ext cx="6375970" cy="369833"/>
      </dsp:txXfrm>
    </dsp:sp>
    <dsp:sp modelId="{00626A9A-0291-2240-9E50-A7DA313C86A6}">
      <dsp:nvSpPr>
        <dsp:cNvPr id="0" name=""/>
        <dsp:cNvSpPr/>
      </dsp:nvSpPr>
      <dsp:spPr>
        <a:xfrm rot="10800000">
          <a:off x="377996" y="4578759"/>
          <a:ext cx="6375970" cy="568803"/>
        </a:xfrm>
        <a:prstGeom prst="upArrowCallout">
          <a:avLst/>
        </a:prstGeom>
        <a:gradFill rotWithShape="0">
          <a:gsLst>
            <a:gs pos="0">
              <a:srgbClr val="B2B2B2">
                <a:shade val="80000"/>
                <a:hueOff val="0"/>
                <a:satOff val="0"/>
                <a:lumOff val="1927"/>
                <a:alphaOff val="0"/>
                <a:satMod val="103000"/>
                <a:lumMod val="102000"/>
                <a:tint val="94000"/>
              </a:srgbClr>
            </a:gs>
            <a:gs pos="50000">
              <a:srgbClr val="B2B2B2">
                <a:shade val="80000"/>
                <a:hueOff val="0"/>
                <a:satOff val="0"/>
                <a:lumOff val="1927"/>
                <a:alphaOff val="0"/>
                <a:satMod val="110000"/>
                <a:lumMod val="100000"/>
                <a:shade val="100000"/>
              </a:srgbClr>
            </a:gs>
            <a:gs pos="100000">
              <a:srgbClr val="B2B2B2">
                <a:shade val="80000"/>
                <a:hueOff val="0"/>
                <a:satOff val="0"/>
                <a:lumOff val="1927"/>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explore my barriers to "seeing" (neuro-feminism)</a:t>
          </a:r>
        </a:p>
      </dsp:txBody>
      <dsp:txXfrm rot="10800000">
        <a:off x="377996" y="4578759"/>
        <a:ext cx="6375970" cy="369591"/>
      </dsp:txXfrm>
    </dsp:sp>
    <dsp:sp modelId="{4EE50A76-2B3E-F54F-9C66-137C127575C8}">
      <dsp:nvSpPr>
        <dsp:cNvPr id="0" name=""/>
        <dsp:cNvSpPr/>
      </dsp:nvSpPr>
      <dsp:spPr>
        <a:xfrm rot="10800000">
          <a:off x="375892" y="3997960"/>
          <a:ext cx="6375970" cy="568803"/>
        </a:xfrm>
        <a:prstGeom prst="upArrowCallout">
          <a:avLst/>
        </a:prstGeom>
        <a:gradFill rotWithShape="0">
          <a:gsLst>
            <a:gs pos="0">
              <a:srgbClr val="B2B2B2">
                <a:shade val="80000"/>
                <a:hueOff val="0"/>
                <a:satOff val="0"/>
                <a:lumOff val="3854"/>
                <a:alphaOff val="0"/>
                <a:satMod val="103000"/>
                <a:lumMod val="102000"/>
                <a:tint val="94000"/>
              </a:srgbClr>
            </a:gs>
            <a:gs pos="50000">
              <a:srgbClr val="B2B2B2">
                <a:shade val="80000"/>
                <a:hueOff val="0"/>
                <a:satOff val="0"/>
                <a:lumOff val="3854"/>
                <a:alphaOff val="0"/>
                <a:satMod val="110000"/>
                <a:lumMod val="100000"/>
                <a:shade val="100000"/>
              </a:srgbClr>
            </a:gs>
            <a:gs pos="100000">
              <a:srgbClr val="B2B2B2">
                <a:shade val="80000"/>
                <a:hueOff val="0"/>
                <a:satOff val="0"/>
                <a:lumOff val="3854"/>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use of another's gaze - completely partial - Gamez</a:t>
          </a:r>
        </a:p>
      </dsp:txBody>
      <dsp:txXfrm rot="10800000">
        <a:off x="375892" y="3997960"/>
        <a:ext cx="6375970" cy="369591"/>
      </dsp:txXfrm>
    </dsp:sp>
    <dsp:sp modelId="{8A4FCB58-B083-2949-B0F7-C8A7CFB62B4F}">
      <dsp:nvSpPr>
        <dsp:cNvPr id="0" name=""/>
        <dsp:cNvSpPr/>
      </dsp:nvSpPr>
      <dsp:spPr>
        <a:xfrm rot="10800000">
          <a:off x="371053" y="3427343"/>
          <a:ext cx="6375970" cy="568803"/>
        </a:xfrm>
        <a:prstGeom prst="upArrowCallout">
          <a:avLst/>
        </a:prstGeom>
        <a:gradFill rotWithShape="0">
          <a:gsLst>
            <a:gs pos="0">
              <a:srgbClr val="B2B2B2">
                <a:shade val="80000"/>
                <a:hueOff val="0"/>
                <a:satOff val="0"/>
                <a:lumOff val="5780"/>
                <a:alphaOff val="0"/>
                <a:satMod val="103000"/>
                <a:lumMod val="102000"/>
                <a:tint val="94000"/>
              </a:srgbClr>
            </a:gs>
            <a:gs pos="50000">
              <a:srgbClr val="B2B2B2">
                <a:shade val="80000"/>
                <a:hueOff val="0"/>
                <a:satOff val="0"/>
                <a:lumOff val="5780"/>
                <a:alphaOff val="0"/>
                <a:satMod val="110000"/>
                <a:lumMod val="100000"/>
                <a:shade val="100000"/>
              </a:srgbClr>
            </a:gs>
            <a:gs pos="100000">
              <a:srgbClr val="B2B2B2">
                <a:shade val="80000"/>
                <a:hueOff val="0"/>
                <a:satOff val="0"/>
                <a:lumOff val="578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focus on Haraway's "situated knowledges" </a:t>
          </a:r>
        </a:p>
      </dsp:txBody>
      <dsp:txXfrm rot="10800000">
        <a:off x="371053" y="3427343"/>
        <a:ext cx="6375970" cy="369591"/>
      </dsp:txXfrm>
    </dsp:sp>
    <dsp:sp modelId="{88CE1175-AE90-DE42-8ED2-81588E52FF37}">
      <dsp:nvSpPr>
        <dsp:cNvPr id="0" name=""/>
        <dsp:cNvSpPr/>
      </dsp:nvSpPr>
      <dsp:spPr>
        <a:xfrm rot="10800000">
          <a:off x="377996" y="2844126"/>
          <a:ext cx="6375970" cy="568803"/>
        </a:xfrm>
        <a:prstGeom prst="upArrowCallout">
          <a:avLst/>
        </a:prstGeom>
        <a:gradFill rotWithShape="0">
          <a:gsLst>
            <a:gs pos="0">
              <a:srgbClr val="B2B2B2">
                <a:shade val="80000"/>
                <a:hueOff val="0"/>
                <a:satOff val="0"/>
                <a:lumOff val="7707"/>
                <a:alphaOff val="0"/>
                <a:satMod val="103000"/>
                <a:lumMod val="102000"/>
                <a:tint val="94000"/>
              </a:srgbClr>
            </a:gs>
            <a:gs pos="50000">
              <a:srgbClr val="B2B2B2">
                <a:shade val="80000"/>
                <a:hueOff val="0"/>
                <a:satOff val="0"/>
                <a:lumOff val="7707"/>
                <a:alphaOff val="0"/>
                <a:satMod val="110000"/>
                <a:lumMod val="100000"/>
                <a:shade val="100000"/>
              </a:srgbClr>
            </a:gs>
            <a:gs pos="100000">
              <a:srgbClr val="B2B2B2">
                <a:shade val="80000"/>
                <a:hueOff val="0"/>
                <a:satOff val="0"/>
                <a:lumOff val="7707"/>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reflection writing and design adjustment</a:t>
          </a:r>
        </a:p>
      </dsp:txBody>
      <dsp:txXfrm rot="10800000">
        <a:off x="377996" y="2844126"/>
        <a:ext cx="6375970" cy="369591"/>
      </dsp:txXfrm>
    </dsp:sp>
    <dsp:sp modelId="{9F1E0A24-EEB3-CC4B-9ACF-3F0FAF43DB3D}">
      <dsp:nvSpPr>
        <dsp:cNvPr id="0" name=""/>
        <dsp:cNvSpPr/>
      </dsp:nvSpPr>
      <dsp:spPr>
        <a:xfrm rot="10800000">
          <a:off x="375892" y="2283460"/>
          <a:ext cx="6375970" cy="568803"/>
        </a:xfrm>
        <a:prstGeom prst="upArrowCallout">
          <a:avLst/>
        </a:prstGeom>
        <a:gradFill rotWithShape="0">
          <a:gsLst>
            <a:gs pos="0">
              <a:srgbClr val="B2B2B2">
                <a:shade val="80000"/>
                <a:hueOff val="0"/>
                <a:satOff val="0"/>
                <a:lumOff val="9634"/>
                <a:alphaOff val="0"/>
                <a:satMod val="103000"/>
                <a:lumMod val="102000"/>
                <a:tint val="94000"/>
              </a:srgbClr>
            </a:gs>
            <a:gs pos="50000">
              <a:srgbClr val="B2B2B2">
                <a:shade val="80000"/>
                <a:hueOff val="0"/>
                <a:satOff val="0"/>
                <a:lumOff val="9634"/>
                <a:alphaOff val="0"/>
                <a:satMod val="110000"/>
                <a:lumMod val="100000"/>
                <a:shade val="100000"/>
              </a:srgbClr>
            </a:gs>
            <a:gs pos="100000">
              <a:srgbClr val="B2B2B2">
                <a:shade val="80000"/>
                <a:hueOff val="0"/>
                <a:satOff val="0"/>
                <a:lumOff val="9634"/>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intersectionality literature</a:t>
          </a:r>
        </a:p>
      </dsp:txBody>
      <dsp:txXfrm rot="10800000">
        <a:off x="375892" y="2283460"/>
        <a:ext cx="6375970" cy="369591"/>
      </dsp:txXfrm>
    </dsp:sp>
    <dsp:sp modelId="{6A07A15E-AEF1-A44C-8351-0FF1417C0F58}">
      <dsp:nvSpPr>
        <dsp:cNvPr id="0" name=""/>
        <dsp:cNvSpPr/>
      </dsp:nvSpPr>
      <dsp:spPr>
        <a:xfrm rot="10800000">
          <a:off x="375892" y="1711960"/>
          <a:ext cx="6375970" cy="568803"/>
        </a:xfrm>
        <a:prstGeom prst="upArrowCallout">
          <a:avLst/>
        </a:prstGeom>
        <a:gradFill rotWithShape="0">
          <a:gsLst>
            <a:gs pos="0">
              <a:srgbClr val="B2B2B2">
                <a:shade val="80000"/>
                <a:hueOff val="0"/>
                <a:satOff val="0"/>
                <a:lumOff val="11561"/>
                <a:alphaOff val="0"/>
                <a:satMod val="103000"/>
                <a:lumMod val="102000"/>
                <a:tint val="94000"/>
              </a:srgbClr>
            </a:gs>
            <a:gs pos="50000">
              <a:srgbClr val="B2B2B2">
                <a:shade val="80000"/>
                <a:hueOff val="0"/>
                <a:satOff val="0"/>
                <a:lumOff val="11561"/>
                <a:alphaOff val="0"/>
                <a:satMod val="110000"/>
                <a:lumMod val="100000"/>
                <a:shade val="100000"/>
              </a:srgbClr>
            </a:gs>
            <a:gs pos="100000">
              <a:srgbClr val="B2B2B2">
                <a:shade val="80000"/>
                <a:hueOff val="0"/>
                <a:satOff val="0"/>
                <a:lumOff val="11561"/>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focus on the unexpected (racism)</a:t>
          </a:r>
        </a:p>
      </dsp:txBody>
      <dsp:txXfrm rot="10800000">
        <a:off x="375892" y="1711960"/>
        <a:ext cx="6375970" cy="369591"/>
      </dsp:txXfrm>
    </dsp:sp>
    <dsp:sp modelId="{69DA661C-6CDD-B040-8D07-01D1C5F854E5}">
      <dsp:nvSpPr>
        <dsp:cNvPr id="0" name=""/>
        <dsp:cNvSpPr/>
      </dsp:nvSpPr>
      <dsp:spPr>
        <a:xfrm rot="10800000">
          <a:off x="375892" y="1140460"/>
          <a:ext cx="6375970" cy="568803"/>
        </a:xfrm>
        <a:prstGeom prst="upArrowCallout">
          <a:avLst/>
        </a:prstGeom>
        <a:gradFill rotWithShape="0">
          <a:gsLst>
            <a:gs pos="0">
              <a:srgbClr val="B2B2B2">
                <a:shade val="80000"/>
                <a:hueOff val="0"/>
                <a:satOff val="0"/>
                <a:lumOff val="13487"/>
                <a:alphaOff val="0"/>
                <a:satMod val="103000"/>
                <a:lumMod val="102000"/>
                <a:tint val="94000"/>
              </a:srgbClr>
            </a:gs>
            <a:gs pos="50000">
              <a:srgbClr val="B2B2B2">
                <a:shade val="80000"/>
                <a:hueOff val="0"/>
                <a:satOff val="0"/>
                <a:lumOff val="13487"/>
                <a:alphaOff val="0"/>
                <a:satMod val="110000"/>
                <a:lumMod val="100000"/>
                <a:shade val="100000"/>
              </a:srgbClr>
            </a:gs>
            <a:gs pos="100000">
              <a:srgbClr val="B2B2B2">
                <a:shade val="80000"/>
                <a:hueOff val="0"/>
                <a:satOff val="0"/>
                <a:lumOff val="13487"/>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problems making sense of data</a:t>
          </a:r>
        </a:p>
      </dsp:txBody>
      <dsp:txXfrm rot="10800000">
        <a:off x="375892" y="1140460"/>
        <a:ext cx="6375970" cy="369591"/>
      </dsp:txXfrm>
    </dsp:sp>
    <dsp:sp modelId="{2EA140DF-4415-CF4A-B5EB-E7822D8DFB88}">
      <dsp:nvSpPr>
        <dsp:cNvPr id="0" name=""/>
        <dsp:cNvSpPr/>
      </dsp:nvSpPr>
      <dsp:spPr>
        <a:xfrm rot="10800000">
          <a:off x="375892" y="568960"/>
          <a:ext cx="6375970" cy="568803"/>
        </a:xfrm>
        <a:prstGeom prst="upArrowCallout">
          <a:avLst/>
        </a:prstGeom>
        <a:gradFill rotWithShape="0">
          <a:gsLst>
            <a:gs pos="0">
              <a:srgbClr val="B2B2B2">
                <a:shade val="80000"/>
                <a:hueOff val="0"/>
                <a:satOff val="0"/>
                <a:lumOff val="15414"/>
                <a:alphaOff val="0"/>
                <a:satMod val="103000"/>
                <a:lumMod val="102000"/>
                <a:tint val="94000"/>
              </a:srgbClr>
            </a:gs>
            <a:gs pos="50000">
              <a:srgbClr val="B2B2B2">
                <a:shade val="80000"/>
                <a:hueOff val="0"/>
                <a:satOff val="0"/>
                <a:lumOff val="15414"/>
                <a:alphaOff val="0"/>
                <a:satMod val="110000"/>
                <a:lumMod val="100000"/>
                <a:shade val="100000"/>
              </a:srgbClr>
            </a:gs>
            <a:gs pos="100000">
              <a:srgbClr val="B2B2B2">
                <a:shade val="80000"/>
                <a:hueOff val="0"/>
                <a:satOff val="0"/>
                <a:lumOff val="15414"/>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a:ln>
                <a:noFill/>
              </a:ln>
              <a:solidFill>
                <a:sysClr val="windowText" lastClr="000000"/>
              </a:solidFill>
              <a:latin typeface="Times New Roman" charset="0"/>
              <a:ea typeface="Times New Roman" charset="0"/>
              <a:cs typeface="Times New Roman" charset="0"/>
            </a:rPr>
            <a:t>belief in complete standpoint </a:t>
          </a:r>
        </a:p>
      </dsp:txBody>
      <dsp:txXfrm rot="10800000">
        <a:off x="375892" y="568960"/>
        <a:ext cx="6375970" cy="369591"/>
      </dsp:txXfrm>
    </dsp:sp>
    <dsp:sp modelId="{D76BBD67-8D14-A842-A485-7E50BB242861}">
      <dsp:nvSpPr>
        <dsp:cNvPr id="0" name=""/>
        <dsp:cNvSpPr/>
      </dsp:nvSpPr>
      <dsp:spPr>
        <a:xfrm rot="10800000">
          <a:off x="375892" y="0"/>
          <a:ext cx="6375970" cy="568803"/>
        </a:xfrm>
        <a:prstGeom prst="upArrowCallout">
          <a:avLst/>
        </a:prstGeom>
        <a:gradFill rotWithShape="0">
          <a:gsLst>
            <a:gs pos="0">
              <a:srgbClr val="B2B2B2">
                <a:shade val="80000"/>
                <a:hueOff val="0"/>
                <a:satOff val="0"/>
                <a:lumOff val="17341"/>
                <a:alphaOff val="0"/>
                <a:satMod val="103000"/>
                <a:lumMod val="102000"/>
                <a:tint val="94000"/>
              </a:srgbClr>
            </a:gs>
            <a:gs pos="50000">
              <a:srgbClr val="B2B2B2">
                <a:shade val="80000"/>
                <a:hueOff val="0"/>
                <a:satOff val="0"/>
                <a:lumOff val="17341"/>
                <a:alphaOff val="0"/>
                <a:satMod val="110000"/>
                <a:lumMod val="100000"/>
                <a:shade val="100000"/>
              </a:srgbClr>
            </a:gs>
            <a:gs pos="100000">
              <a:srgbClr val="B2B2B2">
                <a:shade val="80000"/>
                <a:hueOff val="0"/>
                <a:satOff val="0"/>
                <a:lumOff val="17341"/>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457200" rIns="142240" bIns="457200" numCol="1" spcCol="1270" anchor="ctr" anchorCtr="0">
          <a:noAutofit/>
        </a:bodyPr>
        <a:lstStyle/>
        <a:p>
          <a:pPr marL="0" lvl="0" indent="0" algn="ctr" defTabSz="889000">
            <a:lnSpc>
              <a:spcPct val="90000"/>
            </a:lnSpc>
            <a:spcBef>
              <a:spcPct val="0"/>
            </a:spcBef>
            <a:spcAft>
              <a:spcPct val="35000"/>
            </a:spcAft>
            <a:buNone/>
          </a:pPr>
          <a:r>
            <a:rPr lang="en-US" sz="2000" kern="1200" baseline="0">
              <a:ln>
                <a:noFill/>
              </a:ln>
              <a:solidFill>
                <a:sysClr val="windowText" lastClr="000000"/>
              </a:solidFill>
              <a:latin typeface="Times New Roman" charset="0"/>
              <a:ea typeface="Times New Roman" charset="0"/>
              <a:cs typeface="Times New Roman" charset="0"/>
            </a:rPr>
            <a:t>rigid research design</a:t>
          </a:r>
        </a:p>
      </dsp:txBody>
      <dsp:txXfrm rot="10800000">
        <a:off x="375892" y="0"/>
        <a:ext cx="6375970" cy="3695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23:55:57.480"/>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1172,'67'60,"-31"-26,1 2,-2 2,0 1,29 31,-15-17,-14-19,-13-9,-1-8,-2-4,4 4,0-2,-3 0,2-3,-1-5,-1-4,0-3,-4 0,1-3,-2-5,6-12,-2-7,5-10,7-10,12-13,-15 19,3-5,7-8,0-3,4-7,0-2,-1-3,-2-1,-4 8,-2 2,-7 10,-3 3,11-21,-14 27,-6 14,-6 10,3 2,6-7,5-9,6-7,0-3,-2 6,-5 2,-2 4,-1 2,1 0,1 1,-3 3,-4 3,-3 8,-3 3,3-3,-2 0,3-2,-4-1,4-1,1-4,3 1,-4 0,-3 5,-1 3,3-11,1 6,5-8,-9 14,-2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23:56:08.445"/>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1363,'74'23,"-7"5,-30 6,-5 2,-7-5,-6-5,1-6,5-6,10-5,11 3,-1-1,-2 0,-10-3,-8-4,-7 1,-7-1,3 3,-3 6,9-13,-3-4,8-22,-2-7,3-5,1-5,2-6,8-14,9-8,7-8,-25 36,1 1,28-39,-8 1,-5 7,-6 5,-4-1,5-5,10-6,-22 37,1 0,1-3,1 2,26-37,-9 13,-11 16,-9 12,-5 5,-2 3,-2-1,0 2,-4 3,-1 5,-1 4,-3 6,-2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23:56:18.478"/>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0 683,'70'63,"-8"-8,-21-14,-7-6,-6-5,-5-3,-4-8,-4-5,1-1,2 3,6 7,8 3,6 1,3-4,-1-4,-5-4,-5-4,-4-4,-5-3,-5-4,-2 3,3 1,0 1,-1-2,-5-28,2-3,5-28,9 1,1 10,-1 3,-1 3,7-7,5-9,5-5,3 1,1 3,4 3,2 3,1 4,0 1,-5 2,-8 2,-5 1,-4 3,-4-1,-3 2,-2 3,-5 7,-2 7,-5 7,-3 0,2 1,4-3,1-1,0 3,-4 2,-2 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5T23:56:21.294"/>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1184,'50'65,"-8"-10,3-9,-8-10,-3-13,-7-4,-9-8,-1-1,3 3,15 10,19 13,8 4,-1 2,-12-9,-20-10,-14-8,-5-8,8-45,6-20,-4 6,2-5,-1 4,0 0,3-3,2-1,4-6,2-2,2-7,2-1,5-13,1-2,-2 1,0 2,-4 8,0 4,-6 14,-1 4,13-23,-12 34,-10 15,0-1,4-5,4-11,-1 3,-7 10,-9 10,-8 15,-1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E6CF7-9476-AF4B-AA41-A8568262B6F0}" type="datetimeFigureOut">
              <a:rPr lang="en-US" smtClean="0"/>
              <a:t>10/6/23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6EE64-EB0A-A647-ACD1-CB28D9D4CFC8}" type="slidenum">
              <a:rPr lang="en-US" smtClean="0"/>
              <a:t>‹#›</a:t>
            </a:fld>
            <a:endParaRPr lang="en-US"/>
          </a:p>
        </p:txBody>
      </p:sp>
    </p:spTree>
    <p:extLst>
      <p:ext uri="{BB962C8B-B14F-4D97-AF65-F5344CB8AC3E}">
        <p14:creationId xmlns:p14="http://schemas.microsoft.com/office/powerpoint/2010/main" val="136853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Rooted in the/a sociological perspective that views actors as responding to the social environment (</a:t>
            </a:r>
            <a:r>
              <a:rPr lang="en-US" sz="1200" dirty="0" err="1">
                <a:solidFill>
                  <a:schemeClr val="bg1"/>
                </a:solidFill>
              </a:rPr>
              <a:t>Eitzen</a:t>
            </a:r>
            <a:r>
              <a:rPr lang="en-US" sz="1200" dirty="0">
                <a:solidFill>
                  <a:schemeClr val="bg1"/>
                </a:solidFill>
              </a:rPr>
              <a:t>, Zinn, Smith 2018)</a:t>
            </a:r>
          </a:p>
          <a:p>
            <a:r>
              <a:rPr lang="en-US" sz="1200" dirty="0">
                <a:solidFill>
                  <a:schemeClr val="bg1"/>
                </a:solidFill>
              </a:rPr>
              <a:t>Criminal Legal system rife with inequities and oppressions often get lopped onto individuals as personal problems (</a:t>
            </a:r>
            <a:r>
              <a:rPr lang="en-US" sz="1200" dirty="0" err="1">
                <a:solidFill>
                  <a:schemeClr val="bg1"/>
                </a:solidFill>
              </a:rPr>
              <a:t>Eitzen</a:t>
            </a:r>
            <a:r>
              <a:rPr lang="en-US" sz="1200" dirty="0">
                <a:solidFill>
                  <a:schemeClr val="bg1"/>
                </a:solidFill>
              </a:rPr>
              <a:t>, Zinn, Smith 2018)</a:t>
            </a:r>
          </a:p>
          <a:p>
            <a:r>
              <a:rPr lang="en-US" sz="1200" dirty="0">
                <a:solidFill>
                  <a:schemeClr val="bg1"/>
                </a:solidFill>
              </a:rPr>
              <a:t>The research comes from the perspective that systemic oppressions and systemic arrangements (in many ways) coerce (strain and gendered strain theory) and even mandate criminal behavior (Western). </a:t>
            </a:r>
          </a:p>
          <a:p>
            <a:r>
              <a:rPr lang="en-US" sz="1200" dirty="0">
                <a:solidFill>
                  <a:schemeClr val="bg1"/>
                </a:solidFill>
              </a:rPr>
              <a:t>A Critical or Penal Abolitionist assertion that a considerable amount of criminal behavior is a means of resistance to those inequalities, blocked opportunities, and intersecting oppressions (Agnew, Potter, Alexander, Wacquant, Garland, Western, Rios).</a:t>
            </a:r>
          </a:p>
          <a:p>
            <a:pPr marL="0" indent="0">
              <a:buNone/>
            </a:pP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0F36EE64-EB0A-A647-ACD1-CB28D9D4CFC8}" type="slidenum">
              <a:rPr lang="en-US" smtClean="0"/>
              <a:t>3</a:t>
            </a:fld>
            <a:endParaRPr lang="en-US"/>
          </a:p>
        </p:txBody>
      </p:sp>
    </p:spTree>
    <p:extLst>
      <p:ext uri="{BB962C8B-B14F-4D97-AF65-F5344CB8AC3E}">
        <p14:creationId xmlns:p14="http://schemas.microsoft.com/office/powerpoint/2010/main" val="44402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Could Just print this slide and skip over it.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NEW “GAZE” and “DISCOVERING” RESISTANCE</a:t>
            </a:r>
          </a:p>
          <a:p>
            <a:r>
              <a:rPr lang="en-US" sz="1200" kern="1200" dirty="0">
                <a:solidFill>
                  <a:schemeClr val="tx1"/>
                </a:solidFill>
                <a:effectLst/>
                <a:latin typeface="+mn-lt"/>
                <a:ea typeface="+mn-ea"/>
                <a:cs typeface="+mn-cs"/>
              </a:rPr>
              <a:t>First reading </a:t>
            </a:r>
            <a:r>
              <a:rPr lang="en-US" sz="1200" kern="1200" dirty="0" err="1">
                <a:solidFill>
                  <a:schemeClr val="tx1"/>
                </a:solidFill>
                <a:effectLst/>
                <a:latin typeface="+mn-lt"/>
                <a:ea typeface="+mn-ea"/>
                <a:cs typeface="+mn-cs"/>
              </a:rPr>
              <a:t>Harraway’s</a:t>
            </a:r>
            <a:r>
              <a:rPr lang="en-US" sz="1200" kern="1200" dirty="0">
                <a:solidFill>
                  <a:schemeClr val="tx1"/>
                </a:solidFill>
                <a:effectLst/>
                <a:latin typeface="+mn-lt"/>
                <a:ea typeface="+mn-ea"/>
                <a:cs typeface="+mn-cs"/>
              </a:rPr>
              <a:t> situated knowledges, I turned to someone </a:t>
            </a:r>
            <a:r>
              <a:rPr lang="en-US" sz="1200" kern="1200" dirty="0" err="1">
                <a:solidFill>
                  <a:schemeClr val="tx1"/>
                </a:solidFill>
                <a:effectLst/>
                <a:latin typeface="+mn-lt"/>
                <a:ea typeface="+mn-ea"/>
                <a:cs typeface="+mn-cs"/>
              </a:rPr>
              <a:t>elses’s</a:t>
            </a:r>
            <a:r>
              <a:rPr lang="en-US" sz="1200" kern="1200" dirty="0">
                <a:solidFill>
                  <a:schemeClr val="tx1"/>
                </a:solidFill>
                <a:effectLst/>
                <a:latin typeface="+mn-lt"/>
                <a:ea typeface="+mn-ea"/>
                <a:cs typeface="+mn-cs"/>
              </a:rPr>
              <a:t> standpoint, Grace </a:t>
            </a:r>
            <a:r>
              <a:rPr lang="en-US" sz="1200" kern="1200" dirty="0" err="1">
                <a:solidFill>
                  <a:schemeClr val="tx1"/>
                </a:solidFill>
                <a:effectLst/>
                <a:latin typeface="+mn-lt"/>
                <a:ea typeface="+mn-ea"/>
                <a:cs typeface="+mn-cs"/>
              </a:rPr>
              <a:t>Gamez</a:t>
            </a:r>
            <a:r>
              <a:rPr lang="en-US" sz="1200" kern="1200" dirty="0">
                <a:solidFill>
                  <a:schemeClr val="tx1"/>
                </a:solidFill>
                <a:effectLst/>
                <a:latin typeface="+mn-lt"/>
                <a:ea typeface="+mn-ea"/>
                <a:cs typeface="+mn-cs"/>
              </a:rPr>
              <a:t>. to learn through her experience, and see how I was resistant all along. I began to dig into intersectionality considering the negotiations between their gender and their criminalized identity. The women in the shame study had all been incarcerated and they were all mothers. So, an analysis of those three – against the grain were like a fresh new set of eyes…that revealed all new findings.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began to think about a theory of women’s punishment. The evil woman hypothesis. Claims that women violate two norms, that of good standing citizen and her woman role. I think that maybe “evil” and “woman” contend with one another, and offer routes to freedom for women under different circumstances, like a “fierce cyborg goddesses.”  (</a:t>
            </a:r>
            <a:r>
              <a:rPr lang="en-US" sz="1200" kern="1200" dirty="0" err="1">
                <a:solidFill>
                  <a:schemeClr val="tx1"/>
                </a:solidFill>
                <a:effectLst/>
                <a:latin typeface="+mn-lt"/>
                <a:ea typeface="+mn-ea"/>
                <a:cs typeface="+mn-cs"/>
              </a:rPr>
              <a:t>Gamez</a:t>
            </a:r>
            <a:r>
              <a:rPr lang="en-US" sz="1200" kern="1200" dirty="0">
                <a:solidFill>
                  <a:schemeClr val="tx1"/>
                </a:solidFill>
                <a:effectLst/>
                <a:latin typeface="+mn-lt"/>
                <a:ea typeface="+mn-ea"/>
                <a:cs typeface="+mn-cs"/>
              </a:rPr>
              <a:t> 2015 and </a:t>
            </a:r>
            <a:r>
              <a:rPr lang="en-US" sz="1200" kern="1200" dirty="0" err="1">
                <a:solidFill>
                  <a:schemeClr val="tx1"/>
                </a:solidFill>
                <a:effectLst/>
                <a:latin typeface="+mn-lt"/>
                <a:ea typeface="+mn-ea"/>
                <a:cs typeface="+mn-cs"/>
              </a:rPr>
              <a:t>Puar</a:t>
            </a:r>
            <a:r>
              <a:rPr lang="en-US" sz="1200" kern="1200" dirty="0">
                <a:solidFill>
                  <a:schemeClr val="tx1"/>
                </a:solidFill>
                <a:effectLst/>
                <a:latin typeface="+mn-lt"/>
                <a:ea typeface="+mn-ea"/>
                <a:cs typeface="+mn-cs"/>
              </a:rPr>
              <a:t>, 2011) Identity is so complex and our identities don’t marginalize us completely, nor do they empower us wholly. They aren’t static and they are more like assemblages. I wanted to look for “fierce negotiations” of feminine weakness and masculine criminality. Drawing from </a:t>
            </a:r>
            <a:r>
              <a:rPr lang="en-US" sz="1200" kern="1200" dirty="0" err="1">
                <a:solidFill>
                  <a:schemeClr val="tx1"/>
                </a:solidFill>
                <a:effectLst/>
                <a:latin typeface="+mn-lt"/>
                <a:ea typeface="+mn-ea"/>
                <a:cs typeface="+mn-cs"/>
              </a:rPr>
              <a:t>Gamez’s</a:t>
            </a:r>
            <a:r>
              <a:rPr lang="en-US" sz="1200" kern="1200" dirty="0">
                <a:solidFill>
                  <a:schemeClr val="tx1"/>
                </a:solidFill>
                <a:effectLst/>
                <a:latin typeface="+mn-lt"/>
                <a:ea typeface="+mn-ea"/>
                <a:cs typeface="+mn-cs"/>
              </a:rPr>
              <a:t> gaze, though impossible to achieve and partial, I could see justice, where before I could not. </a:t>
            </a:r>
          </a:p>
          <a:p>
            <a:r>
              <a:rPr lang="en-US" sz="1200" kern="1200" dirty="0">
                <a:solidFill>
                  <a:schemeClr val="tx1"/>
                </a:solidFill>
                <a:effectLst/>
                <a:latin typeface="+mn-lt"/>
                <a:ea typeface="+mn-ea"/>
                <a:cs typeface="+mn-cs"/>
              </a:rPr>
              <a:t>I framed this segment of coding the data sensitized to a criminological theory that women get dually punished for crimes. One, in that they committed a crime and two, because they violated their gender roles. How women negotiate the “Evil Woman”, in absence of a better phrase is how I proceeded, but with intent to reframe justice by reading ‘against the grain,’  </a:t>
            </a:r>
          </a:p>
          <a:p>
            <a:r>
              <a:rPr lang="en-US" sz="1200" kern="1200" dirty="0">
                <a:solidFill>
                  <a:schemeClr val="tx1"/>
                </a:solidFill>
                <a:effectLst/>
                <a:latin typeface="+mn-lt"/>
                <a:ea typeface="+mn-ea"/>
                <a:cs typeface="+mn-cs"/>
              </a:rPr>
              <a:t>First, I feel compelled to write on the tensions in feminist literature with the particular population that I’m dealing with which has bothered me throughout this process. Although my focus here is on criminalization. Each of the women had a history, or currently have, drug dependency. I struggled with how I could possibly articulate agency knowing personally what the virtual prison of drug dependency is like. Briefly, the research and treatment approach to drug use has incorporated a disease model of drug addiction, which assumes a flattened subject with a static and diseased brain.  Social scientists and feminists have railed against such an essentialist claim. For example, Tammy Anderson introducing the 2008 edited volume Neither </a:t>
            </a:r>
            <a:r>
              <a:rPr lang="en-US" sz="1200" kern="1200" dirty="0" err="1">
                <a:solidFill>
                  <a:schemeClr val="tx1"/>
                </a:solidFill>
                <a:effectLst/>
                <a:latin typeface="+mn-lt"/>
                <a:ea typeface="+mn-ea"/>
                <a:cs typeface="+mn-cs"/>
              </a:rPr>
              <a:t>Villian</a:t>
            </a:r>
            <a:r>
              <a:rPr lang="en-US" sz="1200" kern="1200" dirty="0">
                <a:solidFill>
                  <a:schemeClr val="tx1"/>
                </a:solidFill>
                <a:effectLst/>
                <a:latin typeface="+mn-lt"/>
                <a:ea typeface="+mn-ea"/>
                <a:cs typeface="+mn-cs"/>
              </a:rPr>
              <a:t> nor Victim, challenges such essentialist claims as well as the </a:t>
            </a:r>
            <a:r>
              <a:rPr lang="en-US" sz="1200" kern="1200" dirty="0" err="1">
                <a:solidFill>
                  <a:schemeClr val="tx1"/>
                </a:solidFill>
                <a:effectLst/>
                <a:latin typeface="+mn-lt"/>
                <a:ea typeface="+mn-ea"/>
                <a:cs typeface="+mn-cs"/>
              </a:rPr>
              <a:t>pathologization</a:t>
            </a:r>
            <a:r>
              <a:rPr lang="en-US" sz="1200" kern="1200" dirty="0">
                <a:solidFill>
                  <a:schemeClr val="tx1"/>
                </a:solidFill>
                <a:effectLst/>
                <a:latin typeface="+mn-lt"/>
                <a:ea typeface="+mn-ea"/>
                <a:cs typeface="+mn-cs"/>
              </a:rPr>
              <a:t> and powerlessness narratives of women drug users specifically. </a:t>
            </a:r>
            <a:r>
              <a:rPr lang="en-US" sz="1200" kern="1200" dirty="0" err="1">
                <a:solidFill>
                  <a:schemeClr val="tx1"/>
                </a:solidFill>
                <a:effectLst/>
                <a:latin typeface="+mn-lt"/>
                <a:ea typeface="+mn-ea"/>
                <a:cs typeface="+mn-cs"/>
              </a:rPr>
              <a:t>Elizzabeth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Ettorre</a:t>
            </a:r>
            <a:r>
              <a:rPr lang="en-US" sz="1200" kern="1200" dirty="0">
                <a:solidFill>
                  <a:schemeClr val="tx1"/>
                </a:solidFill>
                <a:effectLst/>
                <a:latin typeface="+mn-lt"/>
                <a:ea typeface="+mn-ea"/>
                <a:cs typeface="+mn-cs"/>
              </a:rPr>
              <a:t>, chapter </a:t>
            </a:r>
            <a:r>
              <a:rPr lang="en-US" sz="1200" kern="1200" dirty="0" err="1">
                <a:solidFill>
                  <a:schemeClr val="tx1"/>
                </a:solidFill>
                <a:effectLst/>
                <a:latin typeface="+mn-lt"/>
                <a:ea typeface="+mn-ea"/>
                <a:cs typeface="+mn-cs"/>
              </a:rPr>
              <a:t>reconceptualizes</a:t>
            </a:r>
            <a:r>
              <a:rPr lang="en-US" sz="1200" kern="1200" dirty="0">
                <a:solidFill>
                  <a:schemeClr val="tx1"/>
                </a:solidFill>
                <a:effectLst/>
                <a:latin typeface="+mn-lt"/>
                <a:ea typeface="+mn-ea"/>
                <a:cs typeface="+mn-cs"/>
              </a:rPr>
              <a:t> the “failed femininity” discourse into a creative femininity of drug use and associated behavior. For example, criminal pleasure may serve as escape from domination, how they insert their economic power in the drug economy (as consumers, or dealers), how they use Family relations for business, and wield their feminine power to evade unsuspecting police. Yet, such claims seem inadequate to describe a severe drug dependency, “feminists” may go as far as to claim that we’ve only been made to believe that we didn’t have control. However, this assertion seems inadequate to explain the thousands, maybe millions of women, who have consumed their drug into the gates of insanity or death.</a:t>
            </a:r>
          </a:p>
          <a:p>
            <a:r>
              <a:rPr lang="en-US" sz="1200" kern="1200" dirty="0">
                <a:solidFill>
                  <a:schemeClr val="tx1"/>
                </a:solidFill>
                <a:effectLst/>
                <a:latin typeface="+mn-lt"/>
                <a:ea typeface="+mn-ea"/>
                <a:cs typeface="+mn-cs"/>
              </a:rPr>
              <a:t> More recent neuroscientific knowledge and feminist thought – particularly inspired under new materialism, have a more promising approach, though I still proceed with caution. They come to question how the body is affected by such substances.  The brain disease model has been used by progressives to forward an agenda of decriminalizing drug users as under the control of amoral unconscious controls. But new frontiers point to the plasticity of the brain to recovery. To forge new pathways and ultimately change itself. Although this line of research and innovation is exciting and gives new promise for people to transform their lives, it also revives neoliberal arguments of personal responsibility and personal choice ( (EDITORIAL _____)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a more happy medium, for my tastes, lies in a </a:t>
            </a:r>
            <a:r>
              <a:rPr lang="en-US" sz="1200" kern="1200" dirty="0" err="1">
                <a:solidFill>
                  <a:schemeClr val="tx1"/>
                </a:solidFill>
                <a:effectLst/>
                <a:latin typeface="+mn-lt"/>
                <a:ea typeface="+mn-ea"/>
                <a:cs typeface="+mn-cs"/>
              </a:rPr>
              <a:t>Deleuzian</a:t>
            </a:r>
            <a:r>
              <a:rPr lang="en-US" sz="1200" kern="1200" dirty="0">
                <a:solidFill>
                  <a:schemeClr val="tx1"/>
                </a:solidFill>
                <a:effectLst/>
                <a:latin typeface="+mn-lt"/>
                <a:ea typeface="+mn-ea"/>
                <a:cs typeface="+mn-cs"/>
              </a:rPr>
              <a:t> critique and interpretation of a theory of addiction. Basically that Addiction are situational and interactional processes. Alcohol and drugs are used to connect us to context in a production of desire, but this behavior changes and alters the body, and thus alters the production of desire and life becomes reduced to a specific model of behavior shaped by alcohol and drugs.   In order to recover the body must increase its capacity to be affected in order to create new “biopsychosocial connections of desire”  (</a:t>
            </a:r>
            <a:r>
              <a:rPr lang="en-US" sz="1200" kern="1200" dirty="0" err="1">
                <a:solidFill>
                  <a:schemeClr val="tx1"/>
                </a:solidFill>
                <a:effectLst/>
                <a:latin typeface="+mn-lt"/>
                <a:ea typeface="+mn-ea"/>
                <a:cs typeface="+mn-cs"/>
              </a:rPr>
              <a:t>Oksanen</a:t>
            </a:r>
            <a:r>
              <a:rPr lang="en-US" sz="1200" kern="1200" dirty="0">
                <a:solidFill>
                  <a:schemeClr val="tx1"/>
                </a:solidFill>
                <a:effectLst/>
                <a:latin typeface="+mn-lt"/>
                <a:ea typeface="+mn-ea"/>
                <a:cs typeface="+mn-cs"/>
              </a:rPr>
              <a:t> 2013). </a:t>
            </a:r>
          </a:p>
          <a:p>
            <a:r>
              <a:rPr lang="en-US" sz="1200" kern="1200" dirty="0">
                <a:solidFill>
                  <a:schemeClr val="tx1"/>
                </a:solidFill>
                <a:effectLst/>
                <a:latin typeface="+mn-lt"/>
                <a:ea typeface="+mn-ea"/>
                <a:cs typeface="+mn-cs"/>
              </a:rPr>
              <a:t>I say all that to preface the following findings of women drug users navigation of conventional femininity and a very real experience of bodily subjugation under “addiction.”  in the absence of better theorizing, I can’t say with what conscious thought women negotiate their </a:t>
            </a:r>
            <a:r>
              <a:rPr lang="en-US" sz="1200" kern="1200" dirty="0" err="1">
                <a:solidFill>
                  <a:schemeClr val="tx1"/>
                </a:solidFill>
                <a:effectLst/>
                <a:latin typeface="+mn-lt"/>
                <a:ea typeface="+mn-ea"/>
                <a:cs typeface="+mn-cs"/>
              </a:rPr>
              <a:t>fieiminity</a:t>
            </a:r>
            <a:r>
              <a:rPr lang="en-US" sz="1200" kern="1200" dirty="0">
                <a:solidFill>
                  <a:schemeClr val="tx1"/>
                </a:solidFill>
                <a:effectLst/>
                <a:latin typeface="+mn-lt"/>
                <a:ea typeface="+mn-ea"/>
                <a:cs typeface="+mn-cs"/>
              </a:rPr>
              <a:t> and criminality, or drug use. But we are actors in the process of becoming always making decisions shaped by a variety of cultural expectations of gendered responsibilities perhaps internalized as desires, and the physiologically based desire that have come to dominate us. Though the plasticity of the mind and ability of the body to recover, why women negotiate the borders of femininity and drug dependency in the ways that they do, I can’t say. Only that gender is a system of power that constrains and shapes bodies and drug dependency can inhibit our process of becoming, both, then, are a systems of control that shape us. But women, find, in particular space, time, and milieus ways to negotiate those two experiences on their paths. Although much further research is needed to explore this tension, the following is what I found in the data.  </a:t>
            </a:r>
          </a:p>
          <a:p>
            <a:r>
              <a:rPr lang="en-US" sz="1200" kern="1200" dirty="0">
                <a:solidFill>
                  <a:schemeClr val="tx1"/>
                </a:solidFill>
                <a:effectLst/>
                <a:latin typeface="+mn-lt"/>
                <a:ea typeface="+mn-ea"/>
                <a:cs typeface="+mn-cs"/>
              </a:rPr>
              <a:t>Using </a:t>
            </a:r>
            <a:r>
              <a:rPr lang="en-US" sz="1200" kern="1200" dirty="0" err="1">
                <a:solidFill>
                  <a:schemeClr val="tx1"/>
                </a:solidFill>
                <a:effectLst/>
                <a:latin typeface="+mn-lt"/>
                <a:ea typeface="+mn-ea"/>
                <a:cs typeface="+mn-cs"/>
              </a:rPr>
              <a:t>Gamez’s</a:t>
            </a:r>
            <a:r>
              <a:rPr lang="en-US" sz="1200" kern="1200" dirty="0">
                <a:solidFill>
                  <a:schemeClr val="tx1"/>
                </a:solidFill>
                <a:effectLst/>
                <a:latin typeface="+mn-lt"/>
                <a:ea typeface="+mn-ea"/>
                <a:cs typeface="+mn-cs"/>
              </a:rPr>
              <a:t> gaze, and feeling fairly confident that feminist research has not come to terms with the intricacies of neuroscience and embodied drug dependency, I feel somewhat satisfied given my extremely limited data to illustrate the following themes of Rejections and reclamations of both  criminality and femininity – as a multi-dimensional negotiation of agency and oppression the woman con identity. </a:t>
            </a:r>
          </a:p>
          <a:p>
            <a:endParaRPr lang="en-US" dirty="0"/>
          </a:p>
        </p:txBody>
      </p:sp>
      <p:sp>
        <p:nvSpPr>
          <p:cNvPr id="4" name="Slide Number Placeholder 3"/>
          <p:cNvSpPr>
            <a:spLocks noGrp="1"/>
          </p:cNvSpPr>
          <p:nvPr>
            <p:ph type="sldNum" sz="quarter" idx="10"/>
          </p:nvPr>
        </p:nvSpPr>
        <p:spPr/>
        <p:txBody>
          <a:bodyPr/>
          <a:lstStyle/>
          <a:p>
            <a:fld id="{0F36EE64-EB0A-A647-ACD1-CB28D9D4CFC8}" type="slidenum">
              <a:rPr lang="en-US" smtClean="0"/>
              <a:t>8</a:t>
            </a:fld>
            <a:endParaRPr lang="en-US"/>
          </a:p>
        </p:txBody>
      </p:sp>
    </p:spTree>
    <p:extLst>
      <p:ext uri="{BB962C8B-B14F-4D97-AF65-F5344CB8AC3E}">
        <p14:creationId xmlns:p14="http://schemas.microsoft.com/office/powerpoint/2010/main" val="1968464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 </a:t>
            </a:r>
          </a:p>
          <a:p>
            <a:r>
              <a:rPr lang="en-US" dirty="0"/>
              <a:t>Cuts from quote </a:t>
            </a:r>
            <a:r>
              <a:rPr lang="en-US" sz="1200" i="1" dirty="0">
                <a:solidFill>
                  <a:srgbClr val="FEFFEE"/>
                </a:solidFill>
              </a:rPr>
              <a:t>“I wasn't strong enough to say “no, no I quit” you know…not being able to use the telephone, not being able to go smoke a cigarette when I wanted to, not being able to run to the grocery store and pick up something, you know </a:t>
            </a:r>
            <a:endParaRPr lang="en-US" dirty="0"/>
          </a:p>
        </p:txBody>
      </p:sp>
      <p:sp>
        <p:nvSpPr>
          <p:cNvPr id="4" name="Slide Number Placeholder 3"/>
          <p:cNvSpPr>
            <a:spLocks noGrp="1"/>
          </p:cNvSpPr>
          <p:nvPr>
            <p:ph type="sldNum" sz="quarter" idx="5"/>
          </p:nvPr>
        </p:nvSpPr>
        <p:spPr/>
        <p:txBody>
          <a:bodyPr/>
          <a:lstStyle/>
          <a:p>
            <a:fld id="{0F36EE64-EB0A-A647-ACD1-CB28D9D4CFC8}" type="slidenum">
              <a:rPr lang="en-US" smtClean="0"/>
              <a:t>10</a:t>
            </a:fld>
            <a:endParaRPr lang="en-US"/>
          </a:p>
        </p:txBody>
      </p:sp>
    </p:spTree>
    <p:extLst>
      <p:ext uri="{BB962C8B-B14F-4D97-AF65-F5344CB8AC3E}">
        <p14:creationId xmlns:p14="http://schemas.microsoft.com/office/powerpoint/2010/main" val="150537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engaging the feminist literature throughout the process of analysis, active reflection and subsequent processual adjustment as well as employing an active awareness of my representation of this marginalized population of drug using and criminalized women in write up, all helped me to “discover” the ways in which agency and oppression are negotiated between intersecting identities.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all adopt some these practices in researching and representing criminalized people. First, Allowing preconceived notions about our own socio-legal identity to be challenged in our research and willingness to adjust accordingly is critical for any claim to “giving voice” to others. Active reflexivity, serious absorption of feminist thought, and a commitment to producing the kind of research that respects our participants experiences are how we become better researchers and how we can better represent ourselves and our incarcerated family in ways that tell their story as living,  thriving,  agentic bodies, who are siblings, brother, sisters, mothers, daughter, , and hope.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Regarding my own criminal history and particular situation, I choose to not publish nor claim that identity. So, what is there to do?  It’s a secret I feel I need to keep and an identity I make visible in circles where I feel safe. That is my right. </a:t>
            </a:r>
          </a:p>
          <a:p>
            <a:r>
              <a:rPr lang="en-US" sz="1200" kern="1200" dirty="0">
                <a:solidFill>
                  <a:schemeClr val="tx1"/>
                </a:solidFill>
                <a:effectLst/>
                <a:latin typeface="+mn-lt"/>
                <a:ea typeface="+mn-ea"/>
                <a:cs typeface="+mn-cs"/>
              </a:rPr>
              <a:t>I’ve been told “what good are you to a department as a graduate student, if you’re not going to publish your experience?” </a:t>
            </a:r>
          </a:p>
          <a:p>
            <a:r>
              <a:rPr lang="en-US" sz="1200" kern="1200" dirty="0">
                <a:solidFill>
                  <a:schemeClr val="tx1"/>
                </a:solidFill>
                <a:effectLst/>
                <a:latin typeface="+mn-lt"/>
                <a:ea typeface="+mn-ea"/>
                <a:cs typeface="+mn-cs"/>
              </a:rPr>
              <a:t>I’ve heard the president of the ASC call for women to publish, with such flippant consideration for the devastation that can create for a budding faculty member.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love to say that I found a way that , for those like me who choose to stay closeted that we have a way to personally represent our own story and separate that from our own formal academic identity. However, I didn’t find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I did find, was innovative ways that we can conduct our research with other </a:t>
            </a:r>
            <a:r>
              <a:rPr lang="en-US" sz="1200" kern="1200" dirty="0" err="1">
                <a:solidFill>
                  <a:schemeClr val="tx1"/>
                </a:solidFill>
                <a:effectLst/>
                <a:latin typeface="+mn-lt"/>
                <a:ea typeface="+mn-ea"/>
                <a:cs typeface="+mn-cs"/>
              </a:rPr>
              <a:t>intersectionally</a:t>
            </a:r>
            <a:r>
              <a:rPr lang="en-US" sz="1200" kern="1200" dirty="0">
                <a:solidFill>
                  <a:schemeClr val="tx1"/>
                </a:solidFill>
                <a:effectLst/>
                <a:latin typeface="+mn-lt"/>
                <a:ea typeface="+mn-ea"/>
                <a:cs typeface="+mn-cs"/>
              </a:rPr>
              <a:t> marginalized people reflexively. Calling to attention the centrality of intersectionality to our perspective and seeking to re-envision incarcerated people through the eyes of others who’s identities and experiences are different than ours, and who may be better situated to see the way out of piling up more rhetoric about the ways we become damaged goods through the ringer of </a:t>
            </a:r>
            <a:r>
              <a:rPr lang="en-US" sz="1200" kern="1200" dirty="0" err="1">
                <a:solidFill>
                  <a:schemeClr val="tx1"/>
                </a:solidFill>
                <a:effectLst/>
                <a:latin typeface="+mn-lt"/>
                <a:ea typeface="+mn-ea"/>
                <a:cs typeface="+mn-cs"/>
              </a:rPr>
              <a:t>carceral</a:t>
            </a:r>
            <a:r>
              <a:rPr lang="en-US" sz="1200" kern="1200" dirty="0">
                <a:solidFill>
                  <a:schemeClr val="tx1"/>
                </a:solidFill>
                <a:effectLst/>
                <a:latin typeface="+mn-lt"/>
                <a:ea typeface="+mn-ea"/>
                <a:cs typeface="+mn-cs"/>
              </a:rPr>
              <a:t> processing, by sharing each other’s vision what we could not see, becomes visible.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case, to represent participants with agency and self-determination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argue that standpoint is indeed an entry point, but one we must continually reflect on and adjust through the research the process in order to have fruitful findings. </a:t>
            </a:r>
          </a:p>
          <a:p>
            <a:r>
              <a:rPr lang="en-US" sz="1200" kern="1200" dirty="0">
                <a:solidFill>
                  <a:schemeClr val="tx1"/>
                </a:solidFill>
                <a:effectLst/>
                <a:latin typeface="+mn-lt"/>
                <a:ea typeface="+mn-ea"/>
                <a:cs typeface="+mn-cs"/>
              </a:rPr>
              <a:t>reify current oppressions or </a:t>
            </a:r>
            <a:r>
              <a:rPr lang="en-US" sz="1200" kern="1200" dirty="0" err="1">
                <a:solidFill>
                  <a:schemeClr val="tx1"/>
                </a:solidFill>
                <a:effectLst/>
                <a:latin typeface="+mn-lt"/>
                <a:ea typeface="+mn-ea"/>
                <a:cs typeface="+mn-cs"/>
              </a:rPr>
              <a:t>nd</a:t>
            </a:r>
            <a:r>
              <a:rPr lang="en-US" sz="1200" kern="1200" dirty="0">
                <a:solidFill>
                  <a:schemeClr val="tx1"/>
                </a:solidFill>
                <a:effectLst/>
                <a:latin typeface="+mn-lt"/>
                <a:ea typeface="+mn-ea"/>
                <a:cs typeface="+mn-cs"/>
              </a:rPr>
              <a:t> intersectionality as a useful tool in theorizing justice for this population,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me, what I conceived to be “release” from domination – that is - </a:t>
            </a:r>
            <a:r>
              <a:rPr lang="en-US" sz="1200" kern="1200" dirty="0" err="1">
                <a:solidFill>
                  <a:schemeClr val="tx1"/>
                </a:solidFill>
                <a:effectLst/>
                <a:latin typeface="+mn-lt"/>
                <a:ea typeface="+mn-ea"/>
                <a:cs typeface="+mn-cs"/>
              </a:rPr>
              <a:t>externaliproblematized</a:t>
            </a:r>
            <a:r>
              <a:rPr lang="en-US" sz="1200" kern="1200" dirty="0">
                <a:solidFill>
                  <a:schemeClr val="tx1"/>
                </a:solidFill>
                <a:effectLst/>
                <a:latin typeface="+mn-lt"/>
                <a:ea typeface="+mn-ea"/>
                <a:cs typeface="+mn-cs"/>
              </a:rPr>
              <a:t> how I’m conceptualizing “release from domination”, it’s viewed differently for these women. The work of postmodern feminist conceptions of standpoint, informed this point in the research process. Finally, borrowing someone else’s gaze revealed agency I couldn’t otherwise see with my own eyes. I then trusted my own experiences as well to forge new paths for wielding the </a:t>
            </a:r>
            <a:r>
              <a:rPr lang="en-US" sz="1200" kern="1200" dirty="0" err="1">
                <a:solidFill>
                  <a:schemeClr val="tx1"/>
                </a:solidFill>
                <a:effectLst/>
                <a:latin typeface="+mn-lt"/>
                <a:ea typeface="+mn-ea"/>
                <a:cs typeface="+mn-cs"/>
              </a:rPr>
              <a:t>neurofeminist</a:t>
            </a:r>
            <a:r>
              <a:rPr lang="en-US" sz="1200" kern="1200" dirty="0">
                <a:solidFill>
                  <a:schemeClr val="tx1"/>
                </a:solidFill>
                <a:effectLst/>
                <a:latin typeface="+mn-lt"/>
                <a:ea typeface="+mn-ea"/>
                <a:cs typeface="+mn-cs"/>
              </a:rPr>
              <a:t> literature, no matter how foreign it may seem so that I can move closer to less partial truth.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F36EE64-EB0A-A647-ACD1-CB28D9D4CFC8}" type="slidenum">
              <a:rPr lang="en-US" smtClean="0"/>
              <a:t>19</a:t>
            </a:fld>
            <a:endParaRPr lang="en-US"/>
          </a:p>
        </p:txBody>
      </p:sp>
    </p:spTree>
    <p:extLst>
      <p:ext uri="{BB962C8B-B14F-4D97-AF65-F5344CB8AC3E}">
        <p14:creationId xmlns:p14="http://schemas.microsoft.com/office/powerpoint/2010/main" val="61908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engagement with the feminist literature on intersectionality helped me to question the utility of looking</a:t>
            </a:r>
            <a:r>
              <a:rPr lang="en-US" sz="1800" baseline="0" dirty="0">
                <a:solidFill>
                  <a:schemeClr val="bg1"/>
                </a:solidFill>
              </a:rPr>
              <a:t> for externalization of blames for </a:t>
            </a:r>
            <a:r>
              <a:rPr lang="en-US" sz="1800" dirty="0">
                <a:solidFill>
                  <a:schemeClr val="bg1"/>
                </a:solidFill>
              </a:rPr>
              <a:t>feminist goals, and intersectionality as a concept useful for theorizing justice for this population,  allowing</a:t>
            </a:r>
            <a:r>
              <a:rPr lang="en-US" sz="1800" baseline="0" dirty="0">
                <a:solidFill>
                  <a:schemeClr val="bg1"/>
                </a:solidFill>
              </a:rPr>
              <a:t> preconceived notions about our</a:t>
            </a:r>
            <a:r>
              <a:rPr lang="en-US" sz="1800" dirty="0">
                <a:solidFill>
                  <a:schemeClr val="bg1"/>
                </a:solidFill>
              </a:rPr>
              <a:t> own identity to be challenged. I realize that their racism problematized how I’m conceptualizing “release from domination”, it’s viewed differently for these women. The work of postmodern feminist conceptions of standpoint, informed this point in the research process. Finally, borrowing someone else’s gaze revealed agency I couldn’t otherwise see with my own eyes. I then trusted my own experiences as well to forge new paths for wielding the </a:t>
            </a:r>
            <a:r>
              <a:rPr lang="en-US" sz="1800" dirty="0" err="1">
                <a:solidFill>
                  <a:schemeClr val="bg1"/>
                </a:solidFill>
              </a:rPr>
              <a:t>neurofeminist</a:t>
            </a:r>
            <a:r>
              <a:rPr lang="en-US" sz="1800" dirty="0">
                <a:solidFill>
                  <a:schemeClr val="bg1"/>
                </a:solidFill>
              </a:rPr>
              <a:t> literature, no matter how foreign it may seem so that I can move closer to less partial truth. I argue that standpoint is indeed an entry point, but one we must continually reflect on and adjust through the research the process in order to have fruitful findings. In this case, to represent participants with agency and self-determination </a:t>
            </a:r>
          </a:p>
          <a:p>
            <a:endParaRPr lang="en-US" dirty="0"/>
          </a:p>
          <a:p>
            <a:endParaRPr lang="en-US" dirty="0"/>
          </a:p>
        </p:txBody>
      </p:sp>
      <p:sp>
        <p:nvSpPr>
          <p:cNvPr id="4" name="Slide Number Placeholder 3"/>
          <p:cNvSpPr>
            <a:spLocks noGrp="1"/>
          </p:cNvSpPr>
          <p:nvPr>
            <p:ph type="sldNum" sz="quarter" idx="10"/>
          </p:nvPr>
        </p:nvSpPr>
        <p:spPr/>
        <p:txBody>
          <a:bodyPr/>
          <a:lstStyle/>
          <a:p>
            <a:fld id="{0F36EE64-EB0A-A647-ACD1-CB28D9D4CFC8}" type="slidenum">
              <a:rPr lang="en-US" smtClean="0"/>
              <a:t>20</a:t>
            </a:fld>
            <a:endParaRPr lang="en-US"/>
          </a:p>
        </p:txBody>
      </p:sp>
    </p:spTree>
    <p:extLst>
      <p:ext uri="{BB962C8B-B14F-4D97-AF65-F5344CB8AC3E}">
        <p14:creationId xmlns:p14="http://schemas.microsoft.com/office/powerpoint/2010/main" val="1378591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52CB56F-579B-884B-A248-C5E650C1E349}" type="datetimeFigureOut">
              <a:rPr lang="en-US" smtClean="0"/>
              <a:t>10/6/23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CB13CA-4B40-494B-A3A7-1846E313083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s-ES" altLang="x-none"/>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ltLang="x-none"/>
              <a:t>Haga clic para modificar el estilo de texto del patrón</a:t>
            </a:r>
          </a:p>
          <a:p>
            <a:pPr lvl="1"/>
            <a:r>
              <a:rPr lang="es-ES" altLang="x-none"/>
              <a:t>Segundo nivel</a:t>
            </a:r>
          </a:p>
          <a:p>
            <a:pPr lvl="2"/>
            <a:r>
              <a:rPr lang="es-ES" altLang="x-none"/>
              <a:t>Tercer nivel</a:t>
            </a:r>
          </a:p>
          <a:p>
            <a:pPr lvl="3"/>
            <a:r>
              <a:rPr lang="es-ES" altLang="x-none"/>
              <a:t>Cuarto nivel</a:t>
            </a:r>
          </a:p>
          <a:p>
            <a:pPr lvl="4"/>
            <a:r>
              <a:rPr lang="es-ES" altLang="x-none"/>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fld id="{352CB56F-579B-884B-A248-C5E650C1E349}" type="datetimeFigureOut">
              <a:rPr lang="en-US" smtClean="0"/>
              <a:t>10/6/23</a:t>
            </a:fld>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BCB13CA-4B40-494B-A3A7-1846E3130837}" type="slidenum">
              <a:rPr lang="en-US" smtClean="0"/>
              <a:t>‹#›</a:t>
            </a:fld>
            <a:endParaRPr lang="en-US"/>
          </a:p>
        </p:txBody>
      </p:sp>
    </p:spTree>
    <p:extLst>
      <p:ext uri="{BB962C8B-B14F-4D97-AF65-F5344CB8AC3E}">
        <p14:creationId xmlns:p14="http://schemas.microsoft.com/office/powerpoint/2010/main" val="1731346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Arial" charset="0"/>
          <a:cs typeface="Arial" charset="0"/>
        </a:defRPr>
      </a:lvl2pPr>
      <a:lvl3pPr algn="ctr" rtl="0" eaLnBrk="1" fontAlgn="base" hangingPunct="1">
        <a:spcBef>
          <a:spcPct val="0"/>
        </a:spcBef>
        <a:spcAft>
          <a:spcPct val="0"/>
        </a:spcAft>
        <a:defRPr sz="4400">
          <a:solidFill>
            <a:schemeClr val="tx2"/>
          </a:solidFill>
          <a:latin typeface="Arial" charset="0"/>
          <a:ea typeface="Arial" charset="0"/>
          <a:cs typeface="Arial" charset="0"/>
        </a:defRPr>
      </a:lvl3pPr>
      <a:lvl4pPr algn="ctr" rtl="0" eaLnBrk="1" fontAlgn="base" hangingPunct="1">
        <a:spcBef>
          <a:spcPct val="0"/>
        </a:spcBef>
        <a:spcAft>
          <a:spcPct val="0"/>
        </a:spcAft>
        <a:defRPr sz="4400">
          <a:solidFill>
            <a:schemeClr val="tx2"/>
          </a:solidFill>
          <a:latin typeface="Arial" charset="0"/>
          <a:ea typeface="Arial" charset="0"/>
          <a:cs typeface="Arial" charset="0"/>
        </a:defRPr>
      </a:lvl4pPr>
      <a:lvl5pPr algn="ctr" rtl="0" eaLnBrk="1" fontAlgn="base" hangingPunct="1">
        <a:spcBef>
          <a:spcPct val="0"/>
        </a:spcBef>
        <a:spcAft>
          <a:spcPct val="0"/>
        </a:spcAft>
        <a:defRPr sz="4400">
          <a:solidFill>
            <a:schemeClr val="tx2"/>
          </a:solidFill>
          <a:latin typeface="Arial" charset="0"/>
          <a:ea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ea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ea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ea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4.xml"/><Relationship Id="rId3" Type="http://schemas.openxmlformats.org/officeDocument/2006/relationships/diagramLayout" Target="../diagrams/layout1.xml"/><Relationship Id="rId7" Type="http://schemas.openxmlformats.org/officeDocument/2006/relationships/customXml" Target="../ink/ink1.xml"/><Relationship Id="rId12"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customXml" Target="../ink/ink3.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customXml" Target="../ink/ink2.xml"/><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400" i="1" dirty="0">
                <a:solidFill>
                  <a:schemeClr val="bg1"/>
                </a:solidFill>
              </a:rPr>
              <a:t>Criminalized Women’s Negotiations of Domination and Agency</a:t>
            </a:r>
            <a:br>
              <a:rPr lang="en-US" sz="4400" dirty="0">
                <a:solidFill>
                  <a:schemeClr val="bg1"/>
                </a:solidFill>
              </a:rPr>
            </a:br>
            <a:r>
              <a:rPr lang="en-US" sz="4400" i="1" dirty="0">
                <a:solidFill>
                  <a:schemeClr val="bg1"/>
                </a:solidFill>
              </a:rPr>
              <a:t>and the Methods that Illuminate them.</a:t>
            </a:r>
            <a:endParaRPr lang="en-US" sz="4400" dirty="0">
              <a:solidFill>
                <a:schemeClr val="bg1"/>
              </a:solidFill>
            </a:endParaRPr>
          </a:p>
        </p:txBody>
      </p:sp>
      <p:sp>
        <p:nvSpPr>
          <p:cNvPr id="3" name="Subtitle 2"/>
          <p:cNvSpPr>
            <a:spLocks noGrp="1"/>
          </p:cNvSpPr>
          <p:nvPr>
            <p:ph type="subTitle" idx="1"/>
          </p:nvPr>
        </p:nvSpPr>
        <p:spPr>
          <a:xfrm>
            <a:off x="1524000" y="3984002"/>
            <a:ext cx="9144000" cy="1655762"/>
          </a:xfrm>
        </p:spPr>
        <p:txBody>
          <a:bodyPr/>
          <a:lstStyle/>
          <a:p>
            <a:r>
              <a:rPr lang="en-US" dirty="0">
                <a:solidFill>
                  <a:srgbClr val="98947C"/>
                </a:solidFill>
              </a:rPr>
              <a:t>Denise Ruth Woodall, Ph.D. </a:t>
            </a:r>
            <a:r>
              <a:rPr lang="en-US">
                <a:solidFill>
                  <a:srgbClr val="98947C"/>
                </a:solidFill>
              </a:rPr>
              <a:t>CPS-AD</a:t>
            </a:r>
            <a:endParaRPr lang="en-US" dirty="0">
              <a:solidFill>
                <a:srgbClr val="98947C"/>
              </a:solidFill>
            </a:endParaRPr>
          </a:p>
          <a:p>
            <a:r>
              <a:rPr lang="en-US" dirty="0">
                <a:solidFill>
                  <a:srgbClr val="98947C"/>
                </a:solidFill>
              </a:rPr>
              <a:t>University of North Georgia </a:t>
            </a:r>
          </a:p>
          <a:p>
            <a:r>
              <a:rPr lang="en-US" dirty="0" err="1">
                <a:solidFill>
                  <a:srgbClr val="98947C"/>
                </a:solidFill>
              </a:rPr>
              <a:t>denise.woodall@ung.edu</a:t>
            </a:r>
            <a:endParaRPr lang="en-US" dirty="0">
              <a:solidFill>
                <a:srgbClr val="98947C"/>
              </a:solidFill>
            </a:endParaRPr>
          </a:p>
          <a:p>
            <a:endParaRPr lang="en-US" dirty="0">
              <a:solidFill>
                <a:schemeClr val="bg1"/>
              </a:solidFill>
            </a:endParaRPr>
          </a:p>
        </p:txBody>
      </p:sp>
      <p:sp>
        <p:nvSpPr>
          <p:cNvPr id="4" name="TextBox 3">
            <a:extLst>
              <a:ext uri="{FF2B5EF4-FFF2-40B4-BE49-F238E27FC236}">
                <a16:creationId xmlns:a16="http://schemas.microsoft.com/office/drawing/2014/main" id="{9E00A63D-8E62-1791-2471-D9D722916463}"/>
              </a:ext>
            </a:extLst>
          </p:cNvPr>
          <p:cNvSpPr txBox="1"/>
          <p:nvPr/>
        </p:nvSpPr>
        <p:spPr>
          <a:xfrm>
            <a:off x="-278969" y="661777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38565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72140"/>
            <a:ext cx="10972800" cy="1143000"/>
          </a:xfrm>
        </p:spPr>
        <p:txBody>
          <a:bodyPr/>
          <a:lstStyle/>
          <a:p>
            <a:r>
              <a:rPr lang="en-US" i="1" dirty="0">
                <a:solidFill>
                  <a:schemeClr val="bg1"/>
                </a:solidFill>
              </a:rPr>
              <a:t> </a:t>
            </a:r>
            <a:r>
              <a:rPr lang="en-US" sz="2800" i="1" dirty="0">
                <a:solidFill>
                  <a:schemeClr val="bg1"/>
                </a:solidFill>
              </a:rPr>
              <a:t>Rejection of Criminal Seduction by Avenging the Domestic Body and Radical Homemaking</a:t>
            </a:r>
            <a:endParaRPr lang="en-US" sz="2800" dirty="0">
              <a:solidFill>
                <a:schemeClr val="bg1"/>
              </a:solidFill>
            </a:endParaRPr>
          </a:p>
        </p:txBody>
      </p:sp>
      <p:sp>
        <p:nvSpPr>
          <p:cNvPr id="5" name="Content Placeholder 4"/>
          <p:cNvSpPr>
            <a:spLocks noGrp="1"/>
          </p:cNvSpPr>
          <p:nvPr>
            <p:ph idx="1"/>
          </p:nvPr>
        </p:nvSpPr>
        <p:spPr>
          <a:xfrm>
            <a:off x="289933" y="1600201"/>
            <a:ext cx="10342626" cy="4525963"/>
          </a:xfrm>
        </p:spPr>
        <p:txBody>
          <a:bodyPr/>
          <a:lstStyle/>
          <a:p>
            <a:pPr marL="0" indent="0">
              <a:buNone/>
            </a:pPr>
            <a:r>
              <a:rPr lang="en-US" sz="2400" b="1" dirty="0">
                <a:solidFill>
                  <a:srgbClr val="FEFFEE"/>
                </a:solidFill>
              </a:rPr>
              <a:t>Women took hold of conventional feminine roles as a tool to help them avoid engaging in behavior defined as criminal, or activity which they self-declared - harmful. </a:t>
            </a:r>
          </a:p>
          <a:p>
            <a:pPr marL="0" indent="0">
              <a:buNone/>
            </a:pPr>
            <a:r>
              <a:rPr lang="en-US" sz="2400" dirty="0">
                <a:solidFill>
                  <a:srgbClr val="FEFFEE"/>
                </a:solidFill>
              </a:rPr>
              <a:t>Tara-</a:t>
            </a:r>
          </a:p>
          <a:p>
            <a:pPr marL="0" indent="0">
              <a:buNone/>
            </a:pPr>
            <a:r>
              <a:rPr lang="en-US" sz="2400" i="1" dirty="0">
                <a:solidFill>
                  <a:srgbClr val="FEFFEE"/>
                </a:solidFill>
              </a:rPr>
              <a:t>“just not having the little freedoms in life was the hardest for me for sure….but it was what I needed.” </a:t>
            </a:r>
            <a:endParaRPr lang="en-US" sz="2400" dirty="0">
              <a:solidFill>
                <a:srgbClr val="FEFFEE"/>
              </a:solidFill>
            </a:endParaRPr>
          </a:p>
          <a:p>
            <a:pPr marL="0" indent="0">
              <a:buNone/>
            </a:pPr>
            <a:r>
              <a:rPr lang="en-US" sz="2400" dirty="0">
                <a:solidFill>
                  <a:srgbClr val="FEFFEE"/>
                </a:solidFill>
              </a:rPr>
              <a:t>Page- </a:t>
            </a:r>
          </a:p>
          <a:p>
            <a:pPr marL="0" indent="0">
              <a:buNone/>
            </a:pPr>
            <a:r>
              <a:rPr lang="en-US" sz="2400" i="1" dirty="0">
                <a:solidFill>
                  <a:srgbClr val="FEFFEE"/>
                </a:solidFill>
              </a:rPr>
              <a:t>“I did what I was told to do….and I just went to meetings, and I listened. </a:t>
            </a:r>
          </a:p>
          <a:p>
            <a:pPr marL="0" indent="0">
              <a:buNone/>
            </a:pPr>
            <a:r>
              <a:rPr lang="en-US" sz="2400" i="1" dirty="0">
                <a:solidFill>
                  <a:srgbClr val="FEFFEE"/>
                </a:solidFill>
              </a:rPr>
              <a:t>I spent a lot of time alone and with my child that I did have custody of, I mean it was boring and lonely, but I just knew I had to do it.”</a:t>
            </a:r>
            <a:endParaRPr lang="en-US" sz="2400" dirty="0">
              <a:solidFill>
                <a:srgbClr val="FEFFEE"/>
              </a:solidFill>
            </a:endParaRPr>
          </a:p>
          <a:p>
            <a:r>
              <a:rPr lang="en-US" dirty="0">
                <a:solidFill>
                  <a:srgbClr val="FEFFEE"/>
                </a:solidFill>
              </a:rPr>
              <a:t> </a:t>
            </a:r>
          </a:p>
        </p:txBody>
      </p:sp>
      <p:pic>
        <p:nvPicPr>
          <p:cNvPr id="3074" name="Picture 2" descr="58 Words Flour Stock Illustrations, Vectors &amp; Clipart - Dreamstime">
            <a:extLst>
              <a:ext uri="{FF2B5EF4-FFF2-40B4-BE49-F238E27FC236}">
                <a16:creationId xmlns:a16="http://schemas.microsoft.com/office/drawing/2014/main" id="{6E30D1F9-DBB0-C92D-2DF8-F1AFBB29C2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44" b="1"/>
          <a:stretch/>
        </p:blipFill>
        <p:spPr bwMode="auto">
          <a:xfrm>
            <a:off x="10300996" y="2573078"/>
            <a:ext cx="1601072" cy="2054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2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r>
              <a:rPr lang="en-US" sz="3200" i="1" dirty="0">
                <a:solidFill>
                  <a:schemeClr val="bg1"/>
                </a:solidFill>
              </a:rPr>
              <a:t>Transcendent Femininity as Stylized Resistance </a:t>
            </a:r>
            <a:endParaRPr lang="en-US" sz="3200" dirty="0">
              <a:solidFill>
                <a:schemeClr val="bg1"/>
              </a:solidFill>
            </a:endParaRPr>
          </a:p>
        </p:txBody>
      </p:sp>
      <p:sp>
        <p:nvSpPr>
          <p:cNvPr id="5" name="Content Placeholder 4"/>
          <p:cNvSpPr>
            <a:spLocks noGrp="1"/>
          </p:cNvSpPr>
          <p:nvPr>
            <p:ph idx="1"/>
          </p:nvPr>
        </p:nvSpPr>
        <p:spPr>
          <a:xfrm>
            <a:off x="609600" y="1417639"/>
            <a:ext cx="9486122" cy="4938556"/>
          </a:xfrm>
        </p:spPr>
        <p:txBody>
          <a:bodyPr/>
          <a:lstStyle/>
          <a:p>
            <a:pPr marL="0" indent="0" algn="ctr">
              <a:buNone/>
            </a:pPr>
            <a:r>
              <a:rPr lang="en-US" sz="2800" dirty="0">
                <a:solidFill>
                  <a:srgbClr val="FEFFEE"/>
                </a:solidFill>
              </a:rPr>
              <a:t>Claiming criminalized behaviors when womanhood is stripped, or when domestic roles are not desired. </a:t>
            </a:r>
          </a:p>
          <a:p>
            <a:pPr marL="0" indent="0">
              <a:buNone/>
            </a:pPr>
            <a:r>
              <a:rPr lang="en-US" sz="2400" dirty="0">
                <a:solidFill>
                  <a:srgbClr val="FEFFEE"/>
                </a:solidFill>
              </a:rPr>
              <a:t>Sara-</a:t>
            </a:r>
          </a:p>
          <a:p>
            <a:pPr marL="0" indent="0">
              <a:buNone/>
            </a:pPr>
            <a:r>
              <a:rPr lang="en-US" sz="2400" i="1" dirty="0">
                <a:solidFill>
                  <a:srgbClr val="FEFFEE"/>
                </a:solidFill>
              </a:rPr>
              <a:t>“I tried to be a good mom to my son, but I wasn’t capable. So no, I did not ask for help …I felt I didn't deserve it…so I went out and earned money in my own way.”</a:t>
            </a:r>
          </a:p>
          <a:p>
            <a:pPr marL="0" indent="0">
              <a:buNone/>
            </a:pPr>
            <a:r>
              <a:rPr lang="en-US" sz="2400" dirty="0">
                <a:solidFill>
                  <a:srgbClr val="FEFFEE"/>
                </a:solidFill>
              </a:rPr>
              <a:t>	</a:t>
            </a:r>
          </a:p>
          <a:p>
            <a:pPr marL="0" indent="0">
              <a:buNone/>
            </a:pPr>
            <a:r>
              <a:rPr lang="en-US" sz="2400" dirty="0">
                <a:solidFill>
                  <a:srgbClr val="FEFFEE"/>
                </a:solidFill>
              </a:rPr>
              <a:t>Page- </a:t>
            </a:r>
          </a:p>
          <a:p>
            <a:pPr marL="0" indent="0">
              <a:buNone/>
            </a:pPr>
            <a:r>
              <a:rPr lang="en-US" sz="2400" i="1" dirty="0">
                <a:solidFill>
                  <a:srgbClr val="FEFFEE"/>
                </a:solidFill>
              </a:rPr>
              <a:t>“So when I got out of there [residential treatment] nothing had changed. Somebody else still had my kids, so I was just angry and  I went right back to what I knew how to do.”</a:t>
            </a:r>
            <a:endParaRPr lang="en-US" sz="2400" dirty="0">
              <a:solidFill>
                <a:srgbClr val="FEFFEE"/>
              </a:solidFill>
            </a:endParaRPr>
          </a:p>
          <a:p>
            <a:pPr marL="0" indent="0">
              <a:buNone/>
            </a:pPr>
            <a:r>
              <a:rPr lang="en-US" sz="2400" dirty="0">
                <a:solidFill>
                  <a:srgbClr val="FEFFEE"/>
                </a:solidFill>
              </a:rPr>
              <a:t> </a:t>
            </a:r>
          </a:p>
        </p:txBody>
      </p:sp>
      <p:pic>
        <p:nvPicPr>
          <p:cNvPr id="6146" name="Picture 2" descr="14 Ways to Reconnect to Your Wild Woman: The Antidote to Hustling | by Anna  Rova | Medium">
            <a:extLst>
              <a:ext uri="{FF2B5EF4-FFF2-40B4-BE49-F238E27FC236}">
                <a16:creationId xmlns:a16="http://schemas.microsoft.com/office/drawing/2014/main" id="{F5920FB4-71CD-D1EB-9700-C65305E61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1788" y="2450002"/>
            <a:ext cx="2320212" cy="242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81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79863"/>
            <a:ext cx="10972800" cy="1293541"/>
          </a:xfrm>
        </p:spPr>
        <p:txBody>
          <a:bodyPr/>
          <a:lstStyle/>
          <a:p>
            <a:r>
              <a:rPr lang="en-US" sz="2800" i="1" dirty="0">
                <a:solidFill>
                  <a:schemeClr val="bg1"/>
                </a:solidFill>
              </a:rPr>
              <a:t>Transcendent Femininity as Stylized Resistance </a:t>
            </a:r>
            <a:br>
              <a:rPr lang="en-US" sz="2800" i="1" dirty="0">
                <a:solidFill>
                  <a:schemeClr val="bg1"/>
                </a:solidFill>
              </a:rPr>
            </a:br>
            <a:r>
              <a:rPr lang="en-US" sz="2800" i="1" dirty="0">
                <a:solidFill>
                  <a:schemeClr val="bg1"/>
                </a:solidFill>
              </a:rPr>
              <a:t>(</a:t>
            </a:r>
            <a:r>
              <a:rPr lang="en-US" sz="2800" i="1" dirty="0" err="1">
                <a:solidFill>
                  <a:schemeClr val="bg1"/>
                </a:solidFill>
              </a:rPr>
              <a:t>contd</a:t>
            </a:r>
            <a:r>
              <a:rPr lang="en-US" sz="2800" i="1" dirty="0">
                <a:solidFill>
                  <a:schemeClr val="bg1"/>
                </a:solidFill>
              </a:rPr>
              <a:t>)</a:t>
            </a:r>
            <a:br>
              <a:rPr lang="en-US" sz="2800" dirty="0">
                <a:solidFill>
                  <a:schemeClr val="bg1"/>
                </a:solidFill>
              </a:rPr>
            </a:br>
            <a:endParaRPr lang="en-US" sz="2800" dirty="0">
              <a:solidFill>
                <a:schemeClr val="bg1"/>
              </a:solidFill>
            </a:endParaRPr>
          </a:p>
        </p:txBody>
      </p:sp>
      <p:sp>
        <p:nvSpPr>
          <p:cNvPr id="5" name="Content Placeholder 4"/>
          <p:cNvSpPr>
            <a:spLocks noGrp="1"/>
          </p:cNvSpPr>
          <p:nvPr>
            <p:ph idx="1"/>
          </p:nvPr>
        </p:nvSpPr>
        <p:spPr>
          <a:xfrm>
            <a:off x="609600" y="1600201"/>
            <a:ext cx="7284098" cy="4525963"/>
          </a:xfrm>
        </p:spPr>
        <p:txBody>
          <a:bodyPr/>
          <a:lstStyle/>
          <a:p>
            <a:pPr marL="0" indent="0">
              <a:buNone/>
            </a:pPr>
            <a:r>
              <a:rPr lang="en-US" sz="2400" dirty="0">
                <a:solidFill>
                  <a:srgbClr val="FEFFEE"/>
                </a:solidFill>
              </a:rPr>
              <a:t>A12-</a:t>
            </a:r>
          </a:p>
          <a:p>
            <a:pPr marL="0" indent="0">
              <a:buNone/>
            </a:pPr>
            <a:r>
              <a:rPr lang="en-US" sz="2400" i="1" dirty="0">
                <a:solidFill>
                  <a:srgbClr val="FEFFEE"/>
                </a:solidFill>
              </a:rPr>
              <a:t>I put in every nickel I had into that home and then I lost it all. And then at that point, my drinking got even worse and so I was just like– whatever and was back at it.” </a:t>
            </a:r>
            <a:endParaRPr lang="en-US" sz="2400" dirty="0">
              <a:solidFill>
                <a:srgbClr val="FEFFEE"/>
              </a:solidFill>
            </a:endParaRPr>
          </a:p>
          <a:p>
            <a:pPr marL="0" indent="0">
              <a:buNone/>
            </a:pPr>
            <a:r>
              <a:rPr lang="en-US" sz="2400" i="1" dirty="0">
                <a:solidFill>
                  <a:srgbClr val="FEFFEE"/>
                </a:solidFill>
              </a:rPr>
              <a:t> </a:t>
            </a:r>
          </a:p>
          <a:p>
            <a:pPr marL="0" indent="0">
              <a:buNone/>
            </a:pPr>
            <a:r>
              <a:rPr lang="en-US" sz="2400" i="1" dirty="0">
                <a:solidFill>
                  <a:srgbClr val="FEFFEE"/>
                </a:solidFill>
              </a:rPr>
              <a:t>Tara </a:t>
            </a:r>
            <a:r>
              <a:rPr lang="mr-IN" sz="2400" i="1" dirty="0">
                <a:solidFill>
                  <a:srgbClr val="FEFFEE"/>
                </a:solidFill>
              </a:rPr>
              <a:t>–</a:t>
            </a:r>
            <a:endParaRPr lang="en-US" sz="2400" i="1" dirty="0">
              <a:solidFill>
                <a:srgbClr val="FEFFEE"/>
              </a:solidFill>
            </a:endParaRPr>
          </a:p>
          <a:p>
            <a:pPr marL="0" indent="0">
              <a:buNone/>
            </a:pPr>
            <a:r>
              <a:rPr lang="en-US" sz="2400" i="1" dirty="0">
                <a:solidFill>
                  <a:srgbClr val="FEFFEE"/>
                </a:solidFill>
              </a:rPr>
              <a:t>“I had so many responsibilities as a young parent… I personally know that I didn't use drugs and alcohol because I necessarily liked it, it was because I have been trapped…When my kids got taken, it’s sad that it was almost a relief.”</a:t>
            </a:r>
            <a:endParaRPr lang="en-US" sz="2400" dirty="0">
              <a:solidFill>
                <a:srgbClr val="FEFFEE"/>
              </a:solidFill>
            </a:endParaRPr>
          </a:p>
          <a:p>
            <a:pPr marL="0" indent="0">
              <a:buNone/>
            </a:pPr>
            <a:endParaRPr lang="en-US" sz="2400" i="1" dirty="0">
              <a:solidFill>
                <a:srgbClr val="FEFFEE"/>
              </a:solidFill>
            </a:endParaRPr>
          </a:p>
          <a:p>
            <a:pPr marL="0" indent="0">
              <a:buNone/>
            </a:pPr>
            <a:endParaRPr lang="en-US" i="1" dirty="0">
              <a:solidFill>
                <a:srgbClr val="FEFFEE"/>
              </a:solidFill>
            </a:endParaRPr>
          </a:p>
        </p:txBody>
      </p:sp>
      <p:pic>
        <p:nvPicPr>
          <p:cNvPr id="2" name="Picture 2" descr="14 Ways to Reconnect to Your Wild Woman: The Antidote to Hustling | by Anna  Rova | Medium">
            <a:extLst>
              <a:ext uri="{FF2B5EF4-FFF2-40B4-BE49-F238E27FC236}">
                <a16:creationId xmlns:a16="http://schemas.microsoft.com/office/drawing/2014/main" id="{EF0908B8-7E85-AF80-F1DF-F8B1BC3D1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016" y="2444689"/>
            <a:ext cx="2320212" cy="242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2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i="1" dirty="0">
                <a:solidFill>
                  <a:schemeClr val="bg1"/>
                </a:solidFill>
              </a:rPr>
              <a:t>Conspiracy Femininity (or hyper-feminine criminality)</a:t>
            </a:r>
            <a:r>
              <a:rPr lang="en-US" i="1" dirty="0"/>
              <a:t>)</a:t>
            </a:r>
            <a:endParaRPr lang="en-US" dirty="0"/>
          </a:p>
        </p:txBody>
      </p:sp>
      <p:sp>
        <p:nvSpPr>
          <p:cNvPr id="5" name="Content Placeholder 4"/>
          <p:cNvSpPr>
            <a:spLocks noGrp="1"/>
          </p:cNvSpPr>
          <p:nvPr>
            <p:ph idx="1"/>
          </p:nvPr>
        </p:nvSpPr>
        <p:spPr>
          <a:xfrm>
            <a:off x="609600" y="1600201"/>
            <a:ext cx="8254482" cy="4525963"/>
          </a:xfrm>
        </p:spPr>
        <p:txBody>
          <a:bodyPr/>
          <a:lstStyle/>
          <a:p>
            <a:pPr marL="0" indent="0">
              <a:buNone/>
            </a:pPr>
            <a:r>
              <a:rPr lang="en-US" sz="2400" dirty="0">
                <a:solidFill>
                  <a:srgbClr val="FEFFEE"/>
                </a:solidFill>
              </a:rPr>
              <a:t>Women used crime to assist their feminine power, or used their feminine power in gaining resources on the streets. </a:t>
            </a:r>
          </a:p>
          <a:p>
            <a:pPr marL="0" indent="0">
              <a:buNone/>
            </a:pPr>
            <a:endParaRPr lang="en-US" sz="2400" dirty="0">
              <a:solidFill>
                <a:srgbClr val="FEFFEE"/>
              </a:solidFill>
            </a:endParaRPr>
          </a:p>
          <a:p>
            <a:pPr marL="0" indent="0">
              <a:buNone/>
            </a:pPr>
            <a:r>
              <a:rPr lang="en-US" sz="2400" dirty="0">
                <a:solidFill>
                  <a:srgbClr val="FEFFEE"/>
                </a:solidFill>
              </a:rPr>
              <a:t>Tara –</a:t>
            </a:r>
          </a:p>
          <a:p>
            <a:pPr marL="0" indent="0">
              <a:buNone/>
            </a:pPr>
            <a:r>
              <a:rPr lang="en-US" sz="2400" i="1" dirty="0">
                <a:solidFill>
                  <a:srgbClr val="FEFFEE"/>
                </a:solidFill>
              </a:rPr>
              <a:t>“I think why I really started using meth, was for weight control.” </a:t>
            </a:r>
            <a:endParaRPr lang="en-US" sz="2400" dirty="0">
              <a:solidFill>
                <a:srgbClr val="FEFFEE"/>
              </a:solidFill>
            </a:endParaRPr>
          </a:p>
          <a:p>
            <a:pPr marL="0" indent="0">
              <a:buNone/>
            </a:pPr>
            <a:r>
              <a:rPr lang="en-US" sz="2400" dirty="0">
                <a:solidFill>
                  <a:srgbClr val="FEFFEE"/>
                </a:solidFill>
              </a:rPr>
              <a:t> </a:t>
            </a:r>
          </a:p>
          <a:p>
            <a:pPr marL="0" indent="0">
              <a:buNone/>
            </a:pPr>
            <a:r>
              <a:rPr lang="en-US" sz="2400" dirty="0">
                <a:solidFill>
                  <a:srgbClr val="FEFFEE"/>
                </a:solidFill>
              </a:rPr>
              <a:t>SOS A12 -</a:t>
            </a:r>
          </a:p>
          <a:p>
            <a:pPr marL="0" indent="0">
              <a:buNone/>
            </a:pPr>
            <a:r>
              <a:rPr lang="en-US" sz="2400" i="1" dirty="0">
                <a:solidFill>
                  <a:srgbClr val="FEFFEE"/>
                </a:solidFill>
              </a:rPr>
              <a:t>“[Drugs] probably wouldn’t have been as easy to get if I were a guy (laughs), honestly.  I mean truthfully, like that’s the way it is. Guys would just hand me whatever I wanted, you know.”</a:t>
            </a:r>
            <a:endParaRPr lang="en-US" sz="2400" dirty="0">
              <a:solidFill>
                <a:srgbClr val="FEFFEE"/>
              </a:solidFill>
            </a:endParaRPr>
          </a:p>
          <a:p>
            <a:pPr marL="0" indent="0">
              <a:buNone/>
            </a:pPr>
            <a:r>
              <a:rPr lang="en-US" sz="2400" i="1" dirty="0">
                <a:solidFill>
                  <a:srgbClr val="FEFFEE"/>
                </a:solidFill>
              </a:rPr>
              <a:t> </a:t>
            </a:r>
            <a:endParaRPr lang="en-US" sz="2400" dirty="0">
              <a:solidFill>
                <a:srgbClr val="FEFFEE"/>
              </a:solidFill>
            </a:endParaRPr>
          </a:p>
        </p:txBody>
      </p:sp>
      <p:pic>
        <p:nvPicPr>
          <p:cNvPr id="8194" name="Picture 2" descr="Girly Bruiser - TV Tropes">
            <a:extLst>
              <a:ext uri="{FF2B5EF4-FFF2-40B4-BE49-F238E27FC236}">
                <a16:creationId xmlns:a16="http://schemas.microsoft.com/office/drawing/2014/main" id="{19A81C11-36CE-A3BB-D10A-287A6CA31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7305" y="1943020"/>
            <a:ext cx="2524449" cy="38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102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i="1" dirty="0">
                <a:solidFill>
                  <a:schemeClr val="bg1"/>
                </a:solidFill>
              </a:rPr>
              <a:t>Hedging Domestication and Transcendence</a:t>
            </a:r>
            <a:endParaRPr lang="en-US" sz="2800" dirty="0">
              <a:solidFill>
                <a:schemeClr val="bg1"/>
              </a:solidFill>
            </a:endParaRPr>
          </a:p>
        </p:txBody>
      </p:sp>
      <p:sp>
        <p:nvSpPr>
          <p:cNvPr id="5" name="Content Placeholder 4"/>
          <p:cNvSpPr>
            <a:spLocks noGrp="1"/>
          </p:cNvSpPr>
          <p:nvPr>
            <p:ph idx="1"/>
          </p:nvPr>
        </p:nvSpPr>
        <p:spPr>
          <a:xfrm>
            <a:off x="286214" y="1250302"/>
            <a:ext cx="11296185" cy="4496721"/>
          </a:xfrm>
        </p:spPr>
        <p:txBody>
          <a:bodyPr/>
          <a:lstStyle/>
          <a:p>
            <a:pPr marL="0" indent="0">
              <a:buNone/>
            </a:pPr>
            <a:r>
              <a:rPr lang="en-US" sz="2400" dirty="0">
                <a:solidFill>
                  <a:srgbClr val="FEFFEE"/>
                </a:solidFill>
              </a:rPr>
              <a:t>Women had to negotiate criminality, drug use or dependency as well as their roles as women and mothers. I anticipate that fewer of these themes exist since the original interviewing was not designed to uncover such resistance, and this behavior is demonized in traditional treatment discourse.</a:t>
            </a:r>
          </a:p>
          <a:p>
            <a:pPr marL="0" indent="0">
              <a:buNone/>
            </a:pPr>
            <a:r>
              <a:rPr lang="en-US" sz="2400" dirty="0">
                <a:solidFill>
                  <a:srgbClr val="FEFFEE"/>
                </a:solidFill>
              </a:rPr>
              <a:t>Sara-</a:t>
            </a:r>
          </a:p>
          <a:p>
            <a:pPr marL="0" indent="0">
              <a:spcBef>
                <a:spcPts val="0"/>
              </a:spcBef>
              <a:buNone/>
            </a:pPr>
            <a:r>
              <a:rPr lang="en-US" sz="2400" i="1" dirty="0">
                <a:solidFill>
                  <a:srgbClr val="FEFFEE"/>
                </a:solidFill>
              </a:rPr>
              <a:t>The people who were supervising the visits reported me to DFACS </a:t>
            </a:r>
          </a:p>
          <a:p>
            <a:pPr marL="0" indent="0">
              <a:spcBef>
                <a:spcPts val="0"/>
              </a:spcBef>
              <a:buNone/>
            </a:pPr>
            <a:r>
              <a:rPr lang="en-US" sz="2400" i="1" dirty="0">
                <a:solidFill>
                  <a:srgbClr val="FEFFEE"/>
                </a:solidFill>
              </a:rPr>
              <a:t>for drinking during our visit and I did take a Coke bottle full of whiskey</a:t>
            </a:r>
          </a:p>
          <a:p>
            <a:pPr marL="0" indent="0">
              <a:spcBef>
                <a:spcPts val="0"/>
              </a:spcBef>
              <a:buNone/>
            </a:pPr>
            <a:r>
              <a:rPr lang="en-US" sz="2400" i="1" dirty="0">
                <a:solidFill>
                  <a:srgbClr val="FEFFEE"/>
                </a:solidFill>
              </a:rPr>
              <a:t> into the visit with me because I was drinking 24-7 and so  I’d get by.</a:t>
            </a:r>
            <a:endParaRPr lang="en-US" sz="2400" dirty="0">
              <a:solidFill>
                <a:srgbClr val="FEFFEE"/>
              </a:solidFill>
            </a:endParaRPr>
          </a:p>
          <a:p>
            <a:pPr marL="0" indent="0">
              <a:buNone/>
            </a:pPr>
            <a:r>
              <a:rPr lang="en-US" sz="2400" dirty="0">
                <a:solidFill>
                  <a:srgbClr val="FEFFEE"/>
                </a:solidFill>
              </a:rPr>
              <a:t>Page – </a:t>
            </a:r>
          </a:p>
          <a:p>
            <a:pPr marL="0" indent="0">
              <a:buNone/>
            </a:pPr>
            <a:r>
              <a:rPr lang="en-US" sz="2400" i="1" dirty="0">
                <a:solidFill>
                  <a:srgbClr val="FEFFEE"/>
                </a:solidFill>
              </a:rPr>
              <a:t>I had a job and a car but I was still dabbling in using and all that stuff I didn't have all my shit together. I did just enough to be present like I did. Where they could still come over and I could be more involved</a:t>
            </a:r>
            <a:endParaRPr lang="en-US" sz="2400" dirty="0">
              <a:solidFill>
                <a:srgbClr val="FEFFEE"/>
              </a:solidFill>
            </a:endParaRPr>
          </a:p>
          <a:p>
            <a:pPr marL="0" indent="0">
              <a:buNone/>
            </a:pPr>
            <a:r>
              <a:rPr lang="en-US" sz="2400" dirty="0">
                <a:solidFill>
                  <a:srgbClr val="FEFFEE"/>
                </a:solidFill>
              </a:rPr>
              <a:t> </a:t>
            </a:r>
          </a:p>
        </p:txBody>
      </p:sp>
      <p:pic>
        <p:nvPicPr>
          <p:cNvPr id="9218" name="Picture 2" descr="Mother Gangster | Funny Mom Blog">
            <a:extLst>
              <a:ext uri="{FF2B5EF4-FFF2-40B4-BE49-F238E27FC236}">
                <a16:creationId xmlns:a16="http://schemas.microsoft.com/office/drawing/2014/main" id="{F9F93FBA-1A9B-4FE1-6A36-712389344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2562961"/>
            <a:ext cx="1847386" cy="206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826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i="1" dirty="0">
                <a:solidFill>
                  <a:schemeClr val="bg1"/>
                </a:solidFill>
              </a:rPr>
              <a:t>Provisioning resources with hustling skills. </a:t>
            </a:r>
            <a:endParaRPr lang="en-US" sz="2800" dirty="0">
              <a:solidFill>
                <a:schemeClr val="bg1"/>
              </a:solidFill>
            </a:endParaRPr>
          </a:p>
        </p:txBody>
      </p:sp>
      <p:sp>
        <p:nvSpPr>
          <p:cNvPr id="5" name="Rectangle 2"/>
          <p:cNvSpPr>
            <a:spLocks noGrp="1" noChangeArrowheads="1"/>
          </p:cNvSpPr>
          <p:nvPr>
            <p:ph idx="1"/>
          </p:nvPr>
        </p:nvSpPr>
        <p:spPr bwMode="auto">
          <a:xfrm>
            <a:off x="304800" y="1469968"/>
            <a:ext cx="882053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400" b="0" i="0" u="none" strike="noStrike" cap="none" normalizeH="0" baseline="0" dirty="0">
                <a:ln>
                  <a:noFill/>
                </a:ln>
                <a:solidFill>
                  <a:srgbClr val="FEFFEE"/>
                </a:solidFill>
                <a:effectLst/>
                <a:latin typeface="Arial" charset="0"/>
              </a:rPr>
              <a:t>Sara-</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400" b="0" i="1" u="none" strike="noStrike" cap="none" normalizeH="0" baseline="0">
                <a:ln>
                  <a:noFill/>
                </a:ln>
                <a:solidFill>
                  <a:srgbClr val="FEFFEE"/>
                </a:solidFill>
                <a:effectLst/>
                <a:latin typeface="Arial" charset="0"/>
              </a:rPr>
              <a:t>“they </a:t>
            </a:r>
            <a:r>
              <a:rPr kumimoji="0" lang="x-none" altLang="x-none" sz="2400" b="0" i="1" u="none" strike="noStrike" cap="none" normalizeH="0" baseline="0" dirty="0">
                <a:ln>
                  <a:noFill/>
                </a:ln>
                <a:solidFill>
                  <a:srgbClr val="FEFFEE"/>
                </a:solidFill>
                <a:effectLst/>
                <a:latin typeface="Arial" charset="0"/>
              </a:rPr>
              <a:t>have a waiting list </a:t>
            </a:r>
            <a:r>
              <a:rPr kumimoji="0" lang="x-none" altLang="x-none" sz="2400" b="0" i="1" u="none" strike="noStrike" cap="none" normalizeH="0" baseline="0">
                <a:ln>
                  <a:noFill/>
                </a:ln>
                <a:solidFill>
                  <a:srgbClr val="FEFFEE"/>
                </a:solidFill>
                <a:effectLst/>
                <a:latin typeface="Arial" charset="0"/>
              </a:rPr>
              <a:t>at </a:t>
            </a:r>
            <a:r>
              <a:rPr lang="en-US" altLang="x-none" sz="2400" i="1" dirty="0">
                <a:solidFill>
                  <a:srgbClr val="FEFFEE"/>
                </a:solidFill>
                <a:latin typeface="Arial" charset="0"/>
              </a:rPr>
              <a:t>this rehab</a:t>
            </a:r>
            <a:r>
              <a:rPr kumimoji="0" lang="x-none" altLang="x-none" sz="2400" b="0" i="1" u="none" strike="noStrike" cap="none" normalizeH="0" baseline="0">
                <a:ln>
                  <a:noFill/>
                </a:ln>
                <a:solidFill>
                  <a:srgbClr val="FEFFEE"/>
                </a:solidFill>
                <a:effectLst/>
                <a:latin typeface="Arial" charset="0"/>
              </a:rPr>
              <a:t>I </a:t>
            </a:r>
            <a:r>
              <a:rPr kumimoji="0" lang="x-none" altLang="x-none" sz="2400" b="0" i="1" u="none" strike="noStrike" cap="none" normalizeH="0" baseline="0" dirty="0">
                <a:ln>
                  <a:noFill/>
                </a:ln>
                <a:solidFill>
                  <a:srgbClr val="FEFFEE"/>
                </a:solidFill>
                <a:effectLst/>
                <a:latin typeface="Arial" charset="0"/>
              </a:rPr>
              <a:t>had sat down one day, high as a kite on meth and I wrote this letter, like asking them to let me in and give me residential treatment…and I got in.  And there were friends that would give me </a:t>
            </a:r>
            <a:r>
              <a:rPr kumimoji="0" lang="x-none" altLang="x-none" sz="2400" b="0" i="1" u="none" strike="noStrike" cap="none" normalizeH="0" baseline="0">
                <a:ln>
                  <a:noFill/>
                </a:ln>
                <a:solidFill>
                  <a:srgbClr val="FEFFEE"/>
                </a:solidFill>
                <a:effectLst/>
                <a:latin typeface="Arial" charset="0"/>
              </a:rPr>
              <a:t>odd jobs</a:t>
            </a:r>
            <a:r>
              <a:rPr kumimoji="0" lang="en-US" altLang="x-none" sz="2400" b="0" i="1" u="none" strike="noStrike" cap="none" normalizeH="0" baseline="0" dirty="0">
                <a:ln>
                  <a:noFill/>
                </a:ln>
                <a:solidFill>
                  <a:srgbClr val="FEFFEE"/>
                </a:solidFill>
                <a:effectLst/>
                <a:latin typeface="Arial" charset="0"/>
              </a:rPr>
              <a:t> to pay my way</a:t>
            </a:r>
            <a:r>
              <a:rPr kumimoji="0" lang="x-none" altLang="x-none" sz="2400" b="0" i="1" u="none" strike="noStrike" cap="none" normalizeH="0" baseline="0">
                <a:ln>
                  <a:noFill/>
                </a:ln>
                <a:solidFill>
                  <a:srgbClr val="FEFFEE"/>
                </a:solidFill>
                <a:effectLst/>
                <a:latin typeface="Arial" charset="0"/>
              </a:rPr>
              <a:t>”</a:t>
            </a:r>
            <a:endParaRPr kumimoji="0" lang="x-none" altLang="x-none" sz="2400" b="0" i="0" u="none" strike="noStrike" cap="none" normalizeH="0" baseline="0" dirty="0">
              <a:ln>
                <a:noFill/>
              </a:ln>
              <a:solidFill>
                <a:srgbClr val="FEFFEE"/>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400" b="0" i="0" u="none" strike="noStrike" cap="none" normalizeH="0" baseline="0" dirty="0">
                <a:ln>
                  <a:noFill/>
                </a:ln>
                <a:solidFill>
                  <a:srgbClr val="FEFFEE"/>
                </a:solidFill>
                <a:effectLst/>
                <a:latin typeface="Arial" charset="0"/>
              </a:rPr>
              <a:t>Tara -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400" b="0" i="1" u="none" strike="noStrike" cap="none" normalizeH="0" baseline="0" dirty="0">
                <a:ln>
                  <a:noFill/>
                </a:ln>
                <a:solidFill>
                  <a:srgbClr val="FEFFEE"/>
                </a:solidFill>
                <a:effectLst/>
                <a:latin typeface="Arial" charset="0"/>
              </a:rPr>
              <a:t>“I’m a very analytical person anyway I've had to literally work my way up from the minute I had gotten clean you know. I applied for a license to work in real estate , it got declined because of my arrest</a:t>
            </a:r>
            <a:r>
              <a:rPr kumimoji="0" lang="x-none" altLang="x-none" sz="2400" b="0" i="1" u="none" strike="noStrike" cap="none" normalizeH="0" baseline="0">
                <a:ln>
                  <a:noFill/>
                </a:ln>
                <a:solidFill>
                  <a:srgbClr val="FEFFEE"/>
                </a:solidFill>
                <a:effectLst/>
                <a:latin typeface="Arial" charset="0"/>
              </a:rPr>
              <a:t>. </a:t>
            </a:r>
            <a:r>
              <a:rPr kumimoji="0" lang="en-US" altLang="x-none" sz="2400" b="0" i="1" u="none" strike="noStrike" cap="none" normalizeH="0" baseline="0" dirty="0">
                <a:ln>
                  <a:noFill/>
                </a:ln>
                <a:solidFill>
                  <a:srgbClr val="FEFFEE"/>
                </a:solidFill>
                <a:effectLst/>
                <a:latin typeface="Arial" charset="0"/>
              </a:rPr>
              <a:t>I </a:t>
            </a:r>
            <a:r>
              <a:rPr kumimoji="0" lang="x-none" altLang="x-none" sz="2400" b="0" i="1" u="none" strike="noStrike" cap="none" normalizeH="0" baseline="0">
                <a:ln>
                  <a:noFill/>
                </a:ln>
                <a:solidFill>
                  <a:srgbClr val="FEFFEE"/>
                </a:solidFill>
                <a:effectLst/>
                <a:latin typeface="Arial" charset="0"/>
              </a:rPr>
              <a:t>fought </a:t>
            </a:r>
            <a:r>
              <a:rPr kumimoji="0" lang="x-none" altLang="x-none" sz="2400" b="0" i="1" u="none" strike="noStrike" cap="none" normalizeH="0" baseline="0" dirty="0">
                <a:ln>
                  <a:noFill/>
                </a:ln>
                <a:solidFill>
                  <a:srgbClr val="FEFFEE"/>
                </a:solidFill>
                <a:effectLst/>
                <a:latin typeface="Arial" charset="0"/>
              </a:rPr>
              <a:t>through appeals and got that judge to grant me my insurance license which the lawyer said the insurance commissioner said was almost unheard of.”</a:t>
            </a:r>
            <a:endParaRPr kumimoji="0" lang="x-none" altLang="x-none" sz="2400" b="0" i="0" u="none" strike="noStrike" cap="none" normalizeH="0" baseline="0" dirty="0">
              <a:ln>
                <a:noFill/>
              </a:ln>
              <a:solidFill>
                <a:srgbClr val="FEFFEE"/>
              </a:solidFill>
              <a:effectLst/>
              <a:latin typeface="Arial" charset="0"/>
            </a:endParaRPr>
          </a:p>
        </p:txBody>
      </p:sp>
      <p:pic>
        <p:nvPicPr>
          <p:cNvPr id="10242" name="Picture 2" descr="Photo of a 'Hustling Mother' goes viral as door to social issues open">
            <a:extLst>
              <a:ext uri="{FF2B5EF4-FFF2-40B4-BE49-F238E27FC236}">
                <a16:creationId xmlns:a16="http://schemas.microsoft.com/office/drawing/2014/main" id="{9E019878-0DBE-FAB8-41C1-9F7631476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939" y="2851021"/>
            <a:ext cx="170815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572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i="1" dirty="0">
                <a:solidFill>
                  <a:schemeClr val="bg1"/>
                </a:solidFill>
              </a:rPr>
              <a:t>Provisioning resources with hustling skills (</a:t>
            </a:r>
            <a:r>
              <a:rPr lang="en-US" sz="2800" i="1" dirty="0" err="1">
                <a:solidFill>
                  <a:schemeClr val="bg1"/>
                </a:solidFill>
              </a:rPr>
              <a:t>contd</a:t>
            </a:r>
            <a:r>
              <a:rPr lang="en-US" sz="2800" i="1" dirty="0">
                <a:solidFill>
                  <a:schemeClr val="bg1"/>
                </a:solidFill>
              </a:rPr>
              <a:t>)</a:t>
            </a:r>
            <a:endParaRPr lang="en-US" sz="2800" dirty="0">
              <a:solidFill>
                <a:schemeClr val="bg1"/>
              </a:solidFill>
            </a:endParaRPr>
          </a:p>
        </p:txBody>
      </p:sp>
      <p:sp>
        <p:nvSpPr>
          <p:cNvPr id="3" name="Content Placeholder 2"/>
          <p:cNvSpPr>
            <a:spLocks noGrp="1"/>
          </p:cNvSpPr>
          <p:nvPr>
            <p:ph idx="1"/>
          </p:nvPr>
        </p:nvSpPr>
        <p:spPr>
          <a:xfrm>
            <a:off x="609600" y="1600201"/>
            <a:ext cx="8254482" cy="4525963"/>
          </a:xfrm>
        </p:spPr>
        <p:txBody>
          <a:bodyPr/>
          <a:lstStyle/>
          <a:p>
            <a:pPr marL="0" lvl="0" indent="0" eaLnBrk="0" hangingPunct="0">
              <a:spcBef>
                <a:spcPct val="0"/>
              </a:spcBef>
              <a:buNone/>
            </a:pPr>
            <a:r>
              <a:rPr lang="x-none" altLang="x-none" sz="2400" dirty="0">
                <a:solidFill>
                  <a:srgbClr val="FEFFEE"/>
                </a:solidFill>
                <a:latin typeface="Arial" charset="0"/>
              </a:rPr>
              <a:t>A12 – </a:t>
            </a:r>
          </a:p>
          <a:p>
            <a:pPr marL="0" lvl="0" indent="0" eaLnBrk="0" hangingPunct="0">
              <a:spcBef>
                <a:spcPct val="0"/>
              </a:spcBef>
              <a:buNone/>
            </a:pPr>
            <a:r>
              <a:rPr lang="x-none" altLang="x-none" sz="2400" i="1" dirty="0">
                <a:solidFill>
                  <a:srgbClr val="FEFFEE"/>
                </a:solidFill>
                <a:latin typeface="Arial" charset="0"/>
              </a:rPr>
              <a:t>“I didn’t use drugs at the club [as a dancer] because it would keep me from making money. But I drank at the club. I didn’t use because it would keep me from making money (mumbles)—I had certain frame of mind I had to be in to work.”</a:t>
            </a:r>
            <a:endParaRPr lang="x-none" altLang="x-none" sz="2400" dirty="0">
              <a:solidFill>
                <a:srgbClr val="FEFFEE"/>
              </a:solidFill>
              <a:latin typeface="Arial" charset="0"/>
            </a:endParaRPr>
          </a:p>
          <a:p>
            <a:pPr marL="0" lvl="0" indent="0" eaLnBrk="0" hangingPunct="0">
              <a:spcBef>
                <a:spcPct val="0"/>
              </a:spcBef>
              <a:buNone/>
            </a:pPr>
            <a:r>
              <a:rPr lang="x-none" altLang="x-none" sz="2400" dirty="0">
                <a:solidFill>
                  <a:srgbClr val="FEFFEE"/>
                </a:solidFill>
                <a:latin typeface="Arial" charset="0"/>
              </a:rPr>
              <a:t>Page - </a:t>
            </a:r>
          </a:p>
          <a:p>
            <a:pPr marL="0" lvl="0" indent="0" eaLnBrk="0" hangingPunct="0">
              <a:spcBef>
                <a:spcPct val="0"/>
              </a:spcBef>
              <a:buNone/>
            </a:pPr>
            <a:r>
              <a:rPr lang="x-none" altLang="x-none" sz="2400" i="1" dirty="0">
                <a:solidFill>
                  <a:srgbClr val="FEFFEE"/>
                </a:solidFill>
                <a:latin typeface="Arial" charset="0"/>
              </a:rPr>
              <a:t>So [I found meetings] through my second ex-husband who had gone to [a men’s treatment facility] and then from there, I met someone who told me about [a recovery clubhouse] where I went to a lot of meetings on nights my kids had football and cheerleading or I’d have the lady I was staying with watch them.</a:t>
            </a:r>
            <a:endParaRPr lang="x-none" altLang="x-none" sz="2400" dirty="0">
              <a:solidFill>
                <a:srgbClr val="FEFFEE"/>
              </a:solidFill>
              <a:latin typeface="Arial" charset="0"/>
            </a:endParaRPr>
          </a:p>
          <a:p>
            <a:pPr marL="0" lvl="0" indent="0" eaLnBrk="0" hangingPunct="0">
              <a:spcBef>
                <a:spcPct val="0"/>
              </a:spcBef>
              <a:buNone/>
            </a:pPr>
            <a:endParaRPr lang="x-none" altLang="x-none" sz="2400" dirty="0">
              <a:latin typeface="Arial" charset="0"/>
            </a:endParaRPr>
          </a:p>
          <a:p>
            <a:endParaRPr lang="en-US" dirty="0"/>
          </a:p>
        </p:txBody>
      </p:sp>
      <p:pic>
        <p:nvPicPr>
          <p:cNvPr id="4" name="Picture 2" descr="Photo of a 'Hustling Mother' goes viral as door to social issues open">
            <a:extLst>
              <a:ext uri="{FF2B5EF4-FFF2-40B4-BE49-F238E27FC236}">
                <a16:creationId xmlns:a16="http://schemas.microsoft.com/office/drawing/2014/main" id="{998C9FB0-18BC-A42E-3F72-CA0D4CEBF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939" y="2851021"/>
            <a:ext cx="170815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53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9B85-7FB1-C4C8-8D9F-FD4F3B8138A1}"/>
              </a:ext>
            </a:extLst>
          </p:cNvPr>
          <p:cNvSpPr>
            <a:spLocks noGrp="1"/>
          </p:cNvSpPr>
          <p:nvPr>
            <p:ph type="title"/>
          </p:nvPr>
        </p:nvSpPr>
        <p:spPr/>
        <p:txBody>
          <a:bodyPr/>
          <a:lstStyle/>
          <a:p>
            <a:r>
              <a:rPr lang="en-US" dirty="0">
                <a:solidFill>
                  <a:schemeClr val="bg1"/>
                </a:solidFill>
              </a:rPr>
              <a:t>Conclusion</a:t>
            </a:r>
          </a:p>
        </p:txBody>
      </p:sp>
      <p:sp>
        <p:nvSpPr>
          <p:cNvPr id="3" name="Content Placeholder 2">
            <a:extLst>
              <a:ext uri="{FF2B5EF4-FFF2-40B4-BE49-F238E27FC236}">
                <a16:creationId xmlns:a16="http://schemas.microsoft.com/office/drawing/2014/main" id="{9A46FBE3-752D-F056-E286-2DF3C1BB1261}"/>
              </a:ext>
            </a:extLst>
          </p:cNvPr>
          <p:cNvSpPr>
            <a:spLocks noGrp="1"/>
          </p:cNvSpPr>
          <p:nvPr>
            <p:ph idx="1"/>
          </p:nvPr>
        </p:nvSpPr>
        <p:spPr>
          <a:xfrm>
            <a:off x="2593910" y="1417638"/>
            <a:ext cx="9181323" cy="4525963"/>
          </a:xfrm>
        </p:spPr>
        <p:txBody>
          <a:bodyPr/>
          <a:lstStyle/>
          <a:p>
            <a:r>
              <a:rPr lang="en-US" sz="2800" dirty="0">
                <a:solidFill>
                  <a:schemeClr val="bg1"/>
                </a:solidFill>
              </a:rPr>
              <a:t>It’s difficult to uncover women’s agentic moves when they’re multiply marginalized. Participants Speaking the script is a problem in qualitative research.</a:t>
            </a:r>
          </a:p>
          <a:p>
            <a:r>
              <a:rPr lang="en-US" sz="2800" dirty="0">
                <a:solidFill>
                  <a:schemeClr val="bg1"/>
                </a:solidFill>
              </a:rPr>
              <a:t>Some technicalities of method in collection can offset this but internalization is powerful. </a:t>
            </a:r>
          </a:p>
          <a:p>
            <a:r>
              <a:rPr lang="en-US" sz="2800" dirty="0">
                <a:solidFill>
                  <a:schemeClr val="bg1"/>
                </a:solidFill>
              </a:rPr>
              <a:t>Radical Re-framing can be accomplished when we draw from (borrow) another’s gaze (although partial).</a:t>
            </a:r>
          </a:p>
          <a:p>
            <a:r>
              <a:rPr lang="en-US" sz="2800" dirty="0">
                <a:solidFill>
                  <a:schemeClr val="bg1"/>
                </a:solidFill>
              </a:rPr>
              <a:t>There is a deep and detailed relationship between the performance of gender and criminality that is largely under-theorized in contemporary scholarship.</a:t>
            </a:r>
          </a:p>
        </p:txBody>
      </p:sp>
      <p:pic>
        <p:nvPicPr>
          <p:cNvPr id="4" name="Picture 3">
            <a:extLst>
              <a:ext uri="{FF2B5EF4-FFF2-40B4-BE49-F238E27FC236}">
                <a16:creationId xmlns:a16="http://schemas.microsoft.com/office/drawing/2014/main" id="{D277F478-DC96-A966-2269-0DF7329AB085}"/>
              </a:ext>
            </a:extLst>
          </p:cNvPr>
          <p:cNvPicPr>
            <a:picLocks noChangeAspect="1"/>
          </p:cNvPicPr>
          <p:nvPr/>
        </p:nvPicPr>
        <p:blipFill>
          <a:blip r:embed="rId2"/>
          <a:stretch>
            <a:fillRect/>
          </a:stretch>
        </p:blipFill>
        <p:spPr>
          <a:xfrm>
            <a:off x="416767" y="1882143"/>
            <a:ext cx="2177143" cy="3093713"/>
          </a:xfrm>
          <a:prstGeom prst="rect">
            <a:avLst/>
          </a:prstGeom>
        </p:spPr>
      </p:pic>
    </p:spTree>
    <p:extLst>
      <p:ext uri="{BB962C8B-B14F-4D97-AF65-F5344CB8AC3E}">
        <p14:creationId xmlns:p14="http://schemas.microsoft.com/office/powerpoint/2010/main" val="3949848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bg1"/>
                </a:solidFill>
              </a:rPr>
              <a:t>Limitations</a:t>
            </a:r>
          </a:p>
        </p:txBody>
      </p:sp>
      <p:sp>
        <p:nvSpPr>
          <p:cNvPr id="3" name="Content Placeholder 2"/>
          <p:cNvSpPr>
            <a:spLocks noGrp="1"/>
          </p:cNvSpPr>
          <p:nvPr>
            <p:ph idx="1"/>
          </p:nvPr>
        </p:nvSpPr>
        <p:spPr>
          <a:xfrm>
            <a:off x="348343" y="1417638"/>
            <a:ext cx="10972800" cy="4525963"/>
          </a:xfrm>
        </p:spPr>
        <p:txBody>
          <a:bodyPr/>
          <a:lstStyle/>
          <a:p>
            <a:r>
              <a:rPr lang="en-US" dirty="0">
                <a:solidFill>
                  <a:srgbClr val="FEFFEE"/>
                </a:solidFill>
              </a:rPr>
              <a:t>A full examination of the literature is needed to understand if these themes fit, disrupt, or have relevancy for advancing gender or criminal legal theory</a:t>
            </a:r>
          </a:p>
          <a:p>
            <a:r>
              <a:rPr lang="en-US" dirty="0">
                <a:solidFill>
                  <a:srgbClr val="FEFFEE"/>
                </a:solidFill>
              </a:rPr>
              <a:t>Limited sample</a:t>
            </a:r>
          </a:p>
          <a:p>
            <a:r>
              <a:rPr lang="en-US" dirty="0">
                <a:solidFill>
                  <a:srgbClr val="FEFFEE"/>
                </a:solidFill>
              </a:rPr>
              <a:t>Taking the gaze of another is always and subject to methodological scrutiny.</a:t>
            </a:r>
          </a:p>
          <a:p>
            <a:r>
              <a:rPr lang="en-US" dirty="0">
                <a:solidFill>
                  <a:srgbClr val="FEFFEE"/>
                </a:solidFill>
              </a:rPr>
              <a:t>More border negotiation research and theorizing between gender and carceral status necessary intersected with other identity categories. </a:t>
            </a:r>
          </a:p>
          <a:p>
            <a:endParaRPr lang="en-US" dirty="0">
              <a:solidFill>
                <a:srgbClr val="FEFFEE"/>
              </a:solidFill>
            </a:endParaRPr>
          </a:p>
        </p:txBody>
      </p:sp>
    </p:spTree>
    <p:extLst>
      <p:ext uri="{BB962C8B-B14F-4D97-AF65-F5344CB8AC3E}">
        <p14:creationId xmlns:p14="http://schemas.microsoft.com/office/powerpoint/2010/main" val="1708709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400" i="1" dirty="0">
                <a:solidFill>
                  <a:schemeClr val="bg1"/>
                </a:solidFill>
              </a:rPr>
              <a:t>THANK YOU</a:t>
            </a:r>
            <a:br>
              <a:rPr lang="en-US" sz="4400" i="1" dirty="0">
                <a:solidFill>
                  <a:schemeClr val="bg1"/>
                </a:solidFill>
              </a:rPr>
            </a:br>
            <a:br>
              <a:rPr lang="en-US" sz="4400" i="1" dirty="0">
                <a:solidFill>
                  <a:schemeClr val="bg1"/>
                </a:solidFill>
              </a:rPr>
            </a:br>
            <a:r>
              <a:rPr lang="en-US" sz="4400" i="1" dirty="0">
                <a:solidFill>
                  <a:schemeClr val="bg1"/>
                </a:solidFill>
              </a:rPr>
              <a:t>Criminalized Women’s Negotiations of Domination and Agency</a:t>
            </a:r>
            <a:br>
              <a:rPr lang="en-US" sz="4400" dirty="0">
                <a:solidFill>
                  <a:schemeClr val="bg1"/>
                </a:solidFill>
              </a:rPr>
            </a:br>
            <a:r>
              <a:rPr lang="en-US" sz="4400" i="1" dirty="0">
                <a:solidFill>
                  <a:schemeClr val="bg1"/>
                </a:solidFill>
              </a:rPr>
              <a:t>and the Methods that Illuminate them.</a:t>
            </a:r>
            <a:endParaRPr lang="en-US" sz="4400" dirty="0">
              <a:solidFill>
                <a:schemeClr val="bg1"/>
              </a:solidFill>
            </a:endParaRPr>
          </a:p>
        </p:txBody>
      </p:sp>
      <p:sp>
        <p:nvSpPr>
          <p:cNvPr id="3" name="Subtitle 2"/>
          <p:cNvSpPr>
            <a:spLocks noGrp="1"/>
          </p:cNvSpPr>
          <p:nvPr>
            <p:ph type="subTitle" idx="1"/>
          </p:nvPr>
        </p:nvSpPr>
        <p:spPr>
          <a:xfrm>
            <a:off x="1524000" y="3984002"/>
            <a:ext cx="9144000" cy="1655762"/>
          </a:xfrm>
        </p:spPr>
        <p:txBody>
          <a:bodyPr/>
          <a:lstStyle/>
          <a:p>
            <a:r>
              <a:rPr lang="en-US" dirty="0">
                <a:solidFill>
                  <a:srgbClr val="98947C"/>
                </a:solidFill>
              </a:rPr>
              <a:t>Denise Ruth  Woodall, Ph.D. CPS-AD </a:t>
            </a:r>
          </a:p>
          <a:p>
            <a:r>
              <a:rPr lang="en-US" dirty="0">
                <a:solidFill>
                  <a:srgbClr val="98947C"/>
                </a:solidFill>
              </a:rPr>
              <a:t>University of North Georgia </a:t>
            </a:r>
          </a:p>
          <a:p>
            <a:r>
              <a:rPr lang="en-US" dirty="0" err="1">
                <a:solidFill>
                  <a:srgbClr val="98947C"/>
                </a:solidFill>
              </a:rPr>
              <a:t>denise.woodall@ung.edu</a:t>
            </a:r>
            <a:endParaRPr lang="en-US" dirty="0">
              <a:solidFill>
                <a:srgbClr val="98947C"/>
              </a:solidFill>
            </a:endParaRPr>
          </a:p>
          <a:p>
            <a:endParaRPr lang="en-US" dirty="0">
              <a:solidFill>
                <a:schemeClr val="bg1"/>
              </a:solidFill>
            </a:endParaRPr>
          </a:p>
        </p:txBody>
      </p:sp>
    </p:spTree>
    <p:extLst>
      <p:ext uri="{BB962C8B-B14F-4D97-AF65-F5344CB8AC3E}">
        <p14:creationId xmlns:p14="http://schemas.microsoft.com/office/powerpoint/2010/main" val="144640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4321-26F2-34EE-B37F-F9FA1E434758}"/>
              </a:ext>
            </a:extLst>
          </p:cNvPr>
          <p:cNvSpPr>
            <a:spLocks noGrp="1"/>
          </p:cNvSpPr>
          <p:nvPr>
            <p:ph type="title"/>
          </p:nvPr>
        </p:nvSpPr>
        <p:spPr>
          <a:xfrm>
            <a:off x="609600" y="274638"/>
            <a:ext cx="10972800" cy="1143000"/>
          </a:xfrm>
        </p:spPr>
        <p:txBody>
          <a:bodyPr wrap="square" anchor="ctr">
            <a:normAutofit/>
          </a:bodyPr>
          <a:lstStyle/>
          <a:p>
            <a:r>
              <a:rPr lang="en-US" dirty="0">
                <a:solidFill>
                  <a:schemeClr val="bg1"/>
                </a:solidFill>
              </a:rPr>
              <a:t>Initial vision VS what this became </a:t>
            </a:r>
          </a:p>
        </p:txBody>
      </p:sp>
      <p:sp>
        <p:nvSpPr>
          <p:cNvPr id="1031" name="Content Placeholder 2">
            <a:extLst>
              <a:ext uri="{FF2B5EF4-FFF2-40B4-BE49-F238E27FC236}">
                <a16:creationId xmlns:a16="http://schemas.microsoft.com/office/drawing/2014/main" id="{EC11F93F-7920-0DBC-7A51-8F99F323B21F}"/>
              </a:ext>
            </a:extLst>
          </p:cNvPr>
          <p:cNvSpPr>
            <a:spLocks noGrp="1"/>
          </p:cNvSpPr>
          <p:nvPr>
            <p:ph sz="half" idx="1"/>
          </p:nvPr>
        </p:nvSpPr>
        <p:spPr>
          <a:xfrm>
            <a:off x="571121" y="1375652"/>
            <a:ext cx="6033796" cy="4316021"/>
          </a:xfrm>
        </p:spPr>
        <p:txBody>
          <a:bodyPr/>
          <a:lstStyle/>
          <a:p>
            <a:r>
              <a:rPr lang="en-US" sz="2400" dirty="0">
                <a:solidFill>
                  <a:schemeClr val="bg1"/>
                </a:solidFill>
              </a:rPr>
              <a:t>How interviewing technicalities of method reproduce power and we get canned responses and regurgitations of what they think they’re supposed to say. </a:t>
            </a:r>
          </a:p>
          <a:p>
            <a:r>
              <a:rPr lang="en-US" sz="2400" dirty="0">
                <a:solidFill>
                  <a:schemeClr val="bg1"/>
                </a:solidFill>
              </a:rPr>
              <a:t>I found that some adjustments can be made when collecting data to minimize ‘speaking the script’. </a:t>
            </a:r>
          </a:p>
          <a:p>
            <a:r>
              <a:rPr lang="en-US" sz="2400" dirty="0">
                <a:solidFill>
                  <a:schemeClr val="bg1"/>
                </a:solidFill>
              </a:rPr>
              <a:t>But what about if the data is already collected and you can’t go back and you cannot recreate the conditions that the data were collected under?</a:t>
            </a:r>
          </a:p>
          <a:p>
            <a:r>
              <a:rPr lang="en-US" sz="2400" dirty="0">
                <a:solidFill>
                  <a:schemeClr val="bg1"/>
                </a:solidFill>
              </a:rPr>
              <a:t>I suggest-- analyzing with another’s gaze…..  </a:t>
            </a:r>
          </a:p>
        </p:txBody>
      </p:sp>
      <p:pic>
        <p:nvPicPr>
          <p:cNvPr id="1026" name="Picture 2" descr="You're Sexually Assaulted. You Report. And Police Make You the Suspect. –  Mother Jones">
            <a:extLst>
              <a:ext uri="{FF2B5EF4-FFF2-40B4-BE49-F238E27FC236}">
                <a16:creationId xmlns:a16="http://schemas.microsoft.com/office/drawing/2014/main" id="{07F717AB-5DC2-664A-F673-56F0C55F8463}"/>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956" r="30119" b="-2"/>
          <a:stretch/>
        </p:blipFill>
        <p:spPr bwMode="auto">
          <a:xfrm>
            <a:off x="7102548" y="1600202"/>
            <a:ext cx="4479851" cy="2270050"/>
          </a:xfrm>
          <a:prstGeom prst="rect">
            <a:avLst/>
          </a:prstGeom>
          <a:solidFill>
            <a:srgbClr val="FFFFFF"/>
          </a:solidFill>
        </p:spPr>
      </p:pic>
      <p:pic>
        <p:nvPicPr>
          <p:cNvPr id="1028" name="Picture 4" descr="Life through a different lens — Vira Bhava Yoga School">
            <a:extLst>
              <a:ext uri="{FF2B5EF4-FFF2-40B4-BE49-F238E27FC236}">
                <a16:creationId xmlns:a16="http://schemas.microsoft.com/office/drawing/2014/main" id="{F8C579BD-5675-F01F-6574-2145C0042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673" y="4279898"/>
            <a:ext cx="4165600" cy="195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1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1">
                                            <p:txEl>
                                              <p:pRg st="0" end="0"/>
                                            </p:txEl>
                                          </p:spTgt>
                                        </p:tgtEl>
                                        <p:attrNameLst>
                                          <p:attrName>style.visibility</p:attrName>
                                        </p:attrNameLst>
                                      </p:cBhvr>
                                      <p:to>
                                        <p:strVal val="visible"/>
                                      </p:to>
                                    </p:set>
                                    <p:animEffect transition="in" filter="blinds(horizontal)">
                                      <p:cBhvr>
                                        <p:cTn id="7" dur="500"/>
                                        <p:tgtEl>
                                          <p:spTgt spid="10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31">
                                            <p:txEl>
                                              <p:pRg st="1" end="1"/>
                                            </p:txEl>
                                          </p:spTgt>
                                        </p:tgtEl>
                                        <p:attrNameLst>
                                          <p:attrName>style.visibility</p:attrName>
                                        </p:attrNameLst>
                                      </p:cBhvr>
                                      <p:to>
                                        <p:strVal val="visible"/>
                                      </p:to>
                                    </p:set>
                                    <p:animEffect transition="in" filter="blinds(horizontal)">
                                      <p:cBhvr>
                                        <p:cTn id="12" dur="500"/>
                                        <p:tgtEl>
                                          <p:spTgt spid="10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31">
                                            <p:txEl>
                                              <p:pRg st="2" end="2"/>
                                            </p:txEl>
                                          </p:spTgt>
                                        </p:tgtEl>
                                        <p:attrNameLst>
                                          <p:attrName>style.visibility</p:attrName>
                                        </p:attrNameLst>
                                      </p:cBhvr>
                                      <p:to>
                                        <p:strVal val="visible"/>
                                      </p:to>
                                    </p:set>
                                    <p:animEffect transition="in" filter="blinds(horizontal)">
                                      <p:cBhvr>
                                        <p:cTn id="17" dur="500"/>
                                        <p:tgtEl>
                                          <p:spTgt spid="10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1">
                                            <p:txEl>
                                              <p:pRg st="3" end="3"/>
                                            </p:txEl>
                                          </p:spTgt>
                                        </p:tgtEl>
                                        <p:attrNameLst>
                                          <p:attrName>style.visibility</p:attrName>
                                        </p:attrNameLst>
                                      </p:cBhvr>
                                      <p:to>
                                        <p:strVal val="visible"/>
                                      </p:to>
                                    </p:set>
                                    <p:animEffect transition="in" filter="blinds(horizontal)">
                                      <p:cBhvr>
                                        <p:cTn id="22" dur="500"/>
                                        <p:tgtEl>
                                          <p:spTgt spid="10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316" y="0"/>
            <a:ext cx="12312316" cy="6858000"/>
          </a:xfrm>
          <a:prstGeom prst="rect">
            <a:avLst/>
          </a:prstGeom>
        </p:spPr>
      </p:pic>
      <p:sp>
        <p:nvSpPr>
          <p:cNvPr id="2" name="TextBox 1">
            <a:extLst>
              <a:ext uri="{FF2B5EF4-FFF2-40B4-BE49-F238E27FC236}">
                <a16:creationId xmlns:a16="http://schemas.microsoft.com/office/drawing/2014/main" id="{7C618CF4-60B3-245F-14BE-1D46256719C2}"/>
              </a:ext>
            </a:extLst>
          </p:cNvPr>
          <p:cNvSpPr txBox="1"/>
          <p:nvPr/>
        </p:nvSpPr>
        <p:spPr>
          <a:xfrm>
            <a:off x="7718155" y="433953"/>
            <a:ext cx="3146156" cy="2308324"/>
          </a:xfrm>
          <a:prstGeom prst="rect">
            <a:avLst/>
          </a:prstGeom>
          <a:noFill/>
        </p:spPr>
        <p:txBody>
          <a:bodyPr wrap="square" rtlCol="0">
            <a:spAutoFit/>
          </a:bodyPr>
          <a:lstStyle/>
          <a:p>
            <a:r>
              <a:rPr lang="en-US" i="1" dirty="0">
                <a:solidFill>
                  <a:srgbClr val="FFC5A7"/>
                </a:solidFill>
              </a:rPr>
              <a:t>The so what question? </a:t>
            </a:r>
          </a:p>
          <a:p>
            <a:endParaRPr lang="en-US" i="1" dirty="0">
              <a:solidFill>
                <a:srgbClr val="FFC5A7"/>
              </a:solidFill>
            </a:endParaRPr>
          </a:p>
          <a:p>
            <a:r>
              <a:rPr lang="en-US" i="1" dirty="0">
                <a:solidFill>
                  <a:srgbClr val="FFC5A7"/>
                </a:solidFill>
              </a:rPr>
              <a:t>If women are going to recover we need new schemas for them to identify themselves with and </a:t>
            </a:r>
            <a:r>
              <a:rPr lang="en-US" i="1" dirty="0" err="1">
                <a:solidFill>
                  <a:srgbClr val="FFC5A7"/>
                </a:solidFill>
              </a:rPr>
              <a:t>sociallyaccepted</a:t>
            </a:r>
            <a:r>
              <a:rPr lang="en-US" i="1" dirty="0">
                <a:solidFill>
                  <a:srgbClr val="FFC5A7"/>
                </a:solidFill>
              </a:rPr>
              <a:t> alternatives of what they can be.  </a:t>
            </a:r>
          </a:p>
        </p:txBody>
      </p:sp>
    </p:spTree>
    <p:extLst>
      <p:ext uri="{BB962C8B-B14F-4D97-AF65-F5344CB8AC3E}">
        <p14:creationId xmlns:p14="http://schemas.microsoft.com/office/powerpoint/2010/main" val="113231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1AD6-9B5A-42DD-54EC-10E82D27A395}"/>
              </a:ext>
            </a:extLst>
          </p:cNvPr>
          <p:cNvSpPr>
            <a:spLocks noGrp="1"/>
          </p:cNvSpPr>
          <p:nvPr>
            <p:ph type="title"/>
          </p:nvPr>
        </p:nvSpPr>
        <p:spPr>
          <a:xfrm>
            <a:off x="423620" y="290136"/>
            <a:ext cx="11768380" cy="1143000"/>
          </a:xfrm>
        </p:spPr>
        <p:txBody>
          <a:bodyPr/>
          <a:lstStyle/>
          <a:p>
            <a:r>
              <a:rPr lang="en-US" dirty="0">
                <a:solidFill>
                  <a:schemeClr val="bg1"/>
                </a:solidFill>
              </a:rPr>
              <a:t>System-Blame, Criminality as Resistance, &amp;  Feminist Inquiry</a:t>
            </a:r>
          </a:p>
        </p:txBody>
      </p:sp>
      <p:sp>
        <p:nvSpPr>
          <p:cNvPr id="3" name="Content Placeholder 2">
            <a:extLst>
              <a:ext uri="{FF2B5EF4-FFF2-40B4-BE49-F238E27FC236}">
                <a16:creationId xmlns:a16="http://schemas.microsoft.com/office/drawing/2014/main" id="{7EF2F398-BC71-2192-03BD-D1B00554CDA4}"/>
              </a:ext>
            </a:extLst>
          </p:cNvPr>
          <p:cNvSpPr>
            <a:spLocks noGrp="1"/>
          </p:cNvSpPr>
          <p:nvPr>
            <p:ph idx="1"/>
          </p:nvPr>
        </p:nvSpPr>
        <p:spPr>
          <a:xfrm>
            <a:off x="423620" y="1600201"/>
            <a:ext cx="8933031" cy="4525963"/>
          </a:xfrm>
        </p:spPr>
        <p:txBody>
          <a:bodyPr/>
          <a:lstStyle/>
          <a:p>
            <a:pPr marL="0" indent="0">
              <a:buNone/>
            </a:pPr>
            <a:r>
              <a:rPr lang="en-US" sz="2400" dirty="0">
                <a:solidFill>
                  <a:schemeClr val="bg1"/>
                </a:solidFill>
              </a:rPr>
              <a:t>Project is rooted in….</a:t>
            </a:r>
          </a:p>
          <a:p>
            <a:r>
              <a:rPr lang="en-US" sz="1800" dirty="0">
                <a:solidFill>
                  <a:schemeClr val="bg1"/>
                </a:solidFill>
              </a:rPr>
              <a:t>The Criminal legal system is very Unequal and Oppressive (the pathology of that gets translated into personal pathology  (Jill McCorkle, Shoshana Pollack, Hannah </a:t>
            </a:r>
            <a:r>
              <a:rPr lang="en-US" sz="1800" dirty="0" err="1">
                <a:solidFill>
                  <a:schemeClr val="bg1"/>
                </a:solidFill>
              </a:rPr>
              <a:t>Moffet</a:t>
            </a:r>
            <a:r>
              <a:rPr lang="en-US" sz="1800" dirty="0">
                <a:solidFill>
                  <a:schemeClr val="bg1"/>
                </a:solidFill>
              </a:rPr>
              <a:t>)</a:t>
            </a:r>
          </a:p>
          <a:p>
            <a:r>
              <a:rPr lang="en-US" sz="1800" dirty="0">
                <a:solidFill>
                  <a:schemeClr val="bg1"/>
                </a:solidFill>
              </a:rPr>
              <a:t>Systemic Oppressions Coerce and even Mandate criminal behavior (Agnew; </a:t>
            </a:r>
            <a:r>
              <a:rPr lang="en-US" sz="1800" dirty="0" err="1">
                <a:solidFill>
                  <a:schemeClr val="bg1"/>
                </a:solidFill>
              </a:rPr>
              <a:t>Broidy</a:t>
            </a:r>
            <a:r>
              <a:rPr lang="en-US" sz="1800" dirty="0">
                <a:solidFill>
                  <a:schemeClr val="bg1"/>
                </a:solidFill>
              </a:rPr>
              <a:t> and Agnew, Wacquant; Western; Garland). </a:t>
            </a:r>
          </a:p>
          <a:p>
            <a:r>
              <a:rPr lang="en-US" sz="1800" dirty="0">
                <a:solidFill>
                  <a:schemeClr val="bg1"/>
                </a:solidFill>
              </a:rPr>
              <a:t>A Critical or Penal Abolitionist assertion that a considerable amount of criminal behavior is a means of resistance to those inequalities, blocked opportunities, and intersecting oppressions (Potter, Alexander, Rios).</a:t>
            </a:r>
          </a:p>
          <a:p>
            <a:r>
              <a:rPr lang="en-US" sz="1800" dirty="0">
                <a:solidFill>
                  <a:schemeClr val="bg1"/>
                </a:solidFill>
              </a:rPr>
              <a:t>Alternatives to viewing criminalized women as either victims or villains ( Anderson et al). </a:t>
            </a:r>
          </a:p>
          <a:p>
            <a:r>
              <a:rPr lang="en-US" sz="1800" dirty="0">
                <a:solidFill>
                  <a:schemeClr val="bg1"/>
                </a:solidFill>
              </a:rPr>
              <a:t>A search to understand how pathways to re-entry and recovery are problematic for women when the alternative to criminality is engaging in traditional gender schemas in which they do not feel they’ll ever fit, have been denied (ex parental rights termination), or do not want. </a:t>
            </a:r>
          </a:p>
          <a:p>
            <a:endParaRPr lang="en-US" sz="1800" dirty="0">
              <a:solidFill>
                <a:schemeClr val="bg1"/>
              </a:solidFill>
            </a:endParaRPr>
          </a:p>
          <a:p>
            <a:pPr marL="0" indent="0">
              <a:buNone/>
            </a:pPr>
            <a:endParaRPr lang="en-US" sz="2400" dirty="0">
              <a:solidFill>
                <a:schemeClr val="bg1"/>
              </a:solidFill>
            </a:endParaRPr>
          </a:p>
          <a:p>
            <a:endParaRPr lang="en-US" dirty="0"/>
          </a:p>
        </p:txBody>
      </p:sp>
      <p:pic>
        <p:nvPicPr>
          <p:cNvPr id="4" name="Picture 3">
            <a:extLst>
              <a:ext uri="{FF2B5EF4-FFF2-40B4-BE49-F238E27FC236}">
                <a16:creationId xmlns:a16="http://schemas.microsoft.com/office/drawing/2014/main" id="{78F089B6-D023-9EBB-6972-F73E5F63FFAC}"/>
              </a:ext>
            </a:extLst>
          </p:cNvPr>
          <p:cNvPicPr>
            <a:picLocks noChangeAspect="1"/>
          </p:cNvPicPr>
          <p:nvPr/>
        </p:nvPicPr>
        <p:blipFill>
          <a:blip r:embed="rId3"/>
          <a:stretch>
            <a:fillRect/>
          </a:stretch>
        </p:blipFill>
        <p:spPr>
          <a:xfrm>
            <a:off x="9624448" y="1600201"/>
            <a:ext cx="1999282" cy="1548389"/>
          </a:xfrm>
          <a:prstGeom prst="rect">
            <a:avLst/>
          </a:prstGeom>
        </p:spPr>
      </p:pic>
      <p:pic>
        <p:nvPicPr>
          <p:cNvPr id="1026" name="Picture 2" descr="Women's Criminality in Europe, 1600–1914: Amazon.co.uk: van der Heijden,  Manon, Pluskota, Marion, Muurling, Sanne: 9781108477710: Books">
            <a:extLst>
              <a:ext uri="{FF2B5EF4-FFF2-40B4-BE49-F238E27FC236}">
                <a16:creationId xmlns:a16="http://schemas.microsoft.com/office/drawing/2014/main" id="{BFE26D5E-2C96-5C49-164C-3925A848A6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8" t="28726" r="-1"/>
          <a:stretch/>
        </p:blipFill>
        <p:spPr bwMode="auto">
          <a:xfrm>
            <a:off x="9271590" y="3315655"/>
            <a:ext cx="2810610" cy="279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46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rPr>
              <a:t>Literature</a:t>
            </a:r>
          </a:p>
        </p:txBody>
      </p:sp>
      <p:sp>
        <p:nvSpPr>
          <p:cNvPr id="3" name="Content Placeholder 2"/>
          <p:cNvSpPr>
            <a:spLocks noGrp="1"/>
          </p:cNvSpPr>
          <p:nvPr>
            <p:ph idx="1"/>
          </p:nvPr>
        </p:nvSpPr>
        <p:spPr>
          <a:xfrm>
            <a:off x="433137" y="1299411"/>
            <a:ext cx="11149263" cy="5236856"/>
          </a:xfrm>
        </p:spPr>
        <p:txBody>
          <a:bodyPr/>
          <a:lstStyle/>
          <a:p>
            <a:r>
              <a:rPr lang="en-US" sz="2000" dirty="0">
                <a:solidFill>
                  <a:schemeClr val="bg1"/>
                </a:solidFill>
                <a:latin typeface="+mj-lt"/>
              </a:rPr>
              <a:t>Standpoint epistemology </a:t>
            </a:r>
            <a:r>
              <a:rPr lang="mr-IN" sz="2000" dirty="0">
                <a:solidFill>
                  <a:schemeClr val="bg1"/>
                </a:solidFill>
                <a:latin typeface="+mj-lt"/>
              </a:rPr>
              <a:t>–</a:t>
            </a:r>
            <a:r>
              <a:rPr lang="en-US" sz="2000" dirty="0">
                <a:solidFill>
                  <a:schemeClr val="bg1"/>
                </a:solidFill>
                <a:latin typeface="+mj-lt"/>
              </a:rPr>
              <a:t> Dorothy Smith</a:t>
            </a:r>
          </a:p>
          <a:p>
            <a:r>
              <a:rPr lang="en-US" sz="2000" dirty="0">
                <a:solidFill>
                  <a:schemeClr val="bg1"/>
                </a:solidFill>
                <a:latin typeface="+mj-lt"/>
              </a:rPr>
              <a:t>Insider/outsider - Patricia Hill-Collins</a:t>
            </a:r>
          </a:p>
          <a:p>
            <a:r>
              <a:rPr lang="en-US" sz="2000" dirty="0">
                <a:solidFill>
                  <a:schemeClr val="bg1"/>
                </a:solidFill>
                <a:latin typeface="+mj-lt"/>
              </a:rPr>
              <a:t> Intersectionality - </a:t>
            </a:r>
            <a:r>
              <a:rPr lang="en-US" sz="2000" dirty="0" err="1">
                <a:solidFill>
                  <a:schemeClr val="bg1"/>
                </a:solidFill>
                <a:latin typeface="+mj-lt"/>
              </a:rPr>
              <a:t>Kimberle</a:t>
            </a:r>
            <a:r>
              <a:rPr lang="en-US" sz="2000" dirty="0">
                <a:solidFill>
                  <a:schemeClr val="bg1"/>
                </a:solidFill>
                <a:latin typeface="+mj-lt"/>
              </a:rPr>
              <a:t> Crenshaw</a:t>
            </a:r>
          </a:p>
          <a:p>
            <a:r>
              <a:rPr lang="en-US" sz="2000" dirty="0">
                <a:solidFill>
                  <a:schemeClr val="bg1"/>
                </a:solidFill>
                <a:latin typeface="+mj-lt"/>
              </a:rPr>
              <a:t> </a:t>
            </a:r>
            <a:r>
              <a:rPr lang="en-US" sz="2000" dirty="0" err="1">
                <a:solidFill>
                  <a:schemeClr val="bg1"/>
                </a:solidFill>
                <a:latin typeface="+mj-lt"/>
              </a:rPr>
              <a:t>Cyborgian</a:t>
            </a:r>
            <a:r>
              <a:rPr lang="en-US" sz="2000" dirty="0">
                <a:solidFill>
                  <a:schemeClr val="bg1"/>
                </a:solidFill>
                <a:latin typeface="+mj-lt"/>
              </a:rPr>
              <a:t> goddess </a:t>
            </a:r>
            <a:r>
              <a:rPr lang="en-US" sz="2000" dirty="0">
                <a:solidFill>
                  <a:schemeClr val="bg1"/>
                </a:solidFill>
              </a:rPr>
              <a:t>assemblages </a:t>
            </a:r>
            <a:r>
              <a:rPr lang="mr-IN" sz="2000" dirty="0">
                <a:solidFill>
                  <a:schemeClr val="bg1"/>
                </a:solidFill>
                <a:latin typeface="+mj-lt"/>
              </a:rPr>
              <a:t>–</a:t>
            </a:r>
            <a:r>
              <a:rPr lang="en-US" sz="2000" dirty="0">
                <a:solidFill>
                  <a:schemeClr val="bg1"/>
                </a:solidFill>
                <a:latin typeface="+mj-lt"/>
              </a:rPr>
              <a:t> Puar</a:t>
            </a:r>
          </a:p>
          <a:p>
            <a:r>
              <a:rPr lang="en-US" sz="2000" dirty="0">
                <a:solidFill>
                  <a:schemeClr val="bg1"/>
                </a:solidFill>
                <a:latin typeface="+mj-lt"/>
              </a:rPr>
              <a:t>Fierce Mothering  - Grace </a:t>
            </a:r>
            <a:r>
              <a:rPr lang="en-US" sz="2000" dirty="0" err="1">
                <a:solidFill>
                  <a:schemeClr val="bg1"/>
                </a:solidFill>
                <a:latin typeface="+mj-lt"/>
              </a:rPr>
              <a:t>Gamez</a:t>
            </a:r>
            <a:endParaRPr lang="en-US" sz="2000" dirty="0">
              <a:solidFill>
                <a:schemeClr val="bg1"/>
              </a:solidFill>
              <a:latin typeface="+mj-lt"/>
            </a:endParaRPr>
          </a:p>
          <a:p>
            <a:r>
              <a:rPr lang="fi-FI" sz="2000" dirty="0">
                <a:solidFill>
                  <a:schemeClr val="bg1"/>
                </a:solidFill>
              </a:rPr>
              <a:t> </a:t>
            </a:r>
            <a:r>
              <a:rPr lang="fi-FI" sz="2000" dirty="0" err="1">
                <a:solidFill>
                  <a:schemeClr val="bg1"/>
                </a:solidFill>
              </a:rPr>
              <a:t>Deleuzian</a:t>
            </a:r>
            <a:r>
              <a:rPr lang="fi-FI" sz="2000" dirty="0">
                <a:solidFill>
                  <a:schemeClr val="bg1"/>
                </a:solidFill>
              </a:rPr>
              <a:t> </a:t>
            </a:r>
            <a:r>
              <a:rPr lang="fi-FI" sz="2000" dirty="0" err="1">
                <a:solidFill>
                  <a:schemeClr val="bg1"/>
                </a:solidFill>
              </a:rPr>
              <a:t>theory</a:t>
            </a:r>
            <a:r>
              <a:rPr lang="fi-FI" sz="2000" dirty="0">
                <a:solidFill>
                  <a:schemeClr val="bg1"/>
                </a:solidFill>
              </a:rPr>
              <a:t> of </a:t>
            </a:r>
            <a:r>
              <a:rPr lang="fi-FI" sz="2000" dirty="0" err="1">
                <a:solidFill>
                  <a:schemeClr val="bg1"/>
                </a:solidFill>
              </a:rPr>
              <a:t>addiction</a:t>
            </a:r>
            <a:r>
              <a:rPr lang="fi-FI" sz="2000" dirty="0">
                <a:solidFill>
                  <a:schemeClr val="bg1"/>
                </a:solidFill>
              </a:rPr>
              <a:t> - Atte Oksanen 2013 </a:t>
            </a:r>
          </a:p>
          <a:p>
            <a:r>
              <a:rPr lang="en-US" sz="2000" dirty="0">
                <a:solidFill>
                  <a:schemeClr val="bg1"/>
                </a:solidFill>
                <a:latin typeface="+mj-lt"/>
              </a:rPr>
              <a:t> Women, power, drugs and embodiment - </a:t>
            </a:r>
            <a:r>
              <a:rPr lang="fi-FI" sz="2000" dirty="0">
                <a:solidFill>
                  <a:schemeClr val="bg1"/>
                </a:solidFill>
              </a:rPr>
              <a:t>E</a:t>
            </a:r>
            <a:r>
              <a:rPr lang="en-US" sz="2000" dirty="0" err="1">
                <a:solidFill>
                  <a:schemeClr val="bg1"/>
                </a:solidFill>
              </a:rPr>
              <a:t>lizabeth</a:t>
            </a:r>
            <a:r>
              <a:rPr lang="en-US" sz="2000" dirty="0">
                <a:solidFill>
                  <a:schemeClr val="bg1"/>
                </a:solidFill>
              </a:rPr>
              <a:t> Ettore </a:t>
            </a:r>
          </a:p>
          <a:p>
            <a:endParaRPr lang="en-US" sz="2800" dirty="0">
              <a:solidFill>
                <a:schemeClr val="bg1"/>
              </a:solidFill>
              <a:latin typeface="+mj-lt"/>
            </a:endParaRPr>
          </a:p>
          <a:p>
            <a:r>
              <a:rPr lang="en-US" sz="2800" b="1" dirty="0">
                <a:solidFill>
                  <a:schemeClr val="bg1"/>
                </a:solidFill>
              </a:rPr>
              <a:t>Situated knowledges </a:t>
            </a:r>
            <a:r>
              <a:rPr lang="mr-IN" sz="2800" b="1" dirty="0">
                <a:solidFill>
                  <a:schemeClr val="bg1"/>
                </a:solidFill>
              </a:rPr>
              <a:t>–</a:t>
            </a:r>
            <a:r>
              <a:rPr lang="en-US" sz="2800" b="1" dirty="0">
                <a:solidFill>
                  <a:schemeClr val="bg1"/>
                </a:solidFill>
              </a:rPr>
              <a:t> Donna Haraway. </a:t>
            </a:r>
          </a:p>
          <a:p>
            <a:pPr lvl="1"/>
            <a:r>
              <a:rPr lang="en-US" sz="2400" b="1" dirty="0">
                <a:solidFill>
                  <a:schemeClr val="bg1"/>
                </a:solidFill>
              </a:rPr>
              <a:t>I have borrowed Haraway’s theorizing and used it to suggest that we try (although partially) the creative use of another’s gaze to re-interpret and reframe participant responses.</a:t>
            </a:r>
          </a:p>
          <a:p>
            <a:endParaRPr lang="en-US" sz="2800" dirty="0">
              <a:solidFill>
                <a:schemeClr val="bg1"/>
              </a:solidFill>
              <a:latin typeface="+mj-lt"/>
            </a:endParaRPr>
          </a:p>
          <a:p>
            <a:endParaRPr lang="en-US" dirty="0">
              <a:solidFill>
                <a:schemeClr val="bg1"/>
              </a:solidFill>
            </a:endParaRPr>
          </a:p>
        </p:txBody>
      </p:sp>
      <p:pic>
        <p:nvPicPr>
          <p:cNvPr id="2050" name="Picture 2" descr="Mesmerizing Gaze: EyeAntic – UP MAGAZINE">
            <a:extLst>
              <a:ext uri="{FF2B5EF4-FFF2-40B4-BE49-F238E27FC236}">
                <a16:creationId xmlns:a16="http://schemas.microsoft.com/office/drawing/2014/main" id="{BBD7CA3E-159D-2D05-8C78-1D31D90D4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5804" y="1148316"/>
            <a:ext cx="2890284" cy="300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36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3">
                                            <p:txEl>
                                              <p:pRg st="8" end="8"/>
                                            </p:txEl>
                                          </p:spTgt>
                                        </p:tgtEl>
                                        <p:attrNameLst>
                                          <p:attrName>r</p:attrName>
                                        </p:attrNameLst>
                                      </p:cBhvr>
                                    </p:animRot>
                                  </p:childTnLst>
                                </p:cTn>
                              </p:par>
                              <p:par>
                                <p:cTn id="35" presetID="8" presetClass="emph" presetSubtype="0" fill="hold" grpId="0" nodeType="withEffect">
                                  <p:stCondLst>
                                    <p:cond delay="0"/>
                                  </p:stCondLst>
                                  <p:childTnLst>
                                    <p:animRot by="21600000">
                                      <p:cBhvr>
                                        <p:cTn id="36" dur="2000" fill="hold"/>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3390-54D4-2C4C-6196-F0C74CD75EAC}"/>
              </a:ext>
            </a:extLst>
          </p:cNvPr>
          <p:cNvSpPr>
            <a:spLocks noGrp="1"/>
          </p:cNvSpPr>
          <p:nvPr>
            <p:ph type="title"/>
          </p:nvPr>
        </p:nvSpPr>
        <p:spPr/>
        <p:txBody>
          <a:bodyPr/>
          <a:lstStyle/>
          <a:p>
            <a:r>
              <a:rPr lang="en-US" dirty="0">
                <a:solidFill>
                  <a:schemeClr val="bg1"/>
                </a:solidFill>
              </a:rPr>
              <a:t>Research Questions </a:t>
            </a:r>
          </a:p>
        </p:txBody>
      </p:sp>
      <p:sp>
        <p:nvSpPr>
          <p:cNvPr id="3" name="Content Placeholder 2">
            <a:extLst>
              <a:ext uri="{FF2B5EF4-FFF2-40B4-BE49-F238E27FC236}">
                <a16:creationId xmlns:a16="http://schemas.microsoft.com/office/drawing/2014/main" id="{AE4A737A-F378-F26E-6D32-73BF28E401D0}"/>
              </a:ext>
            </a:extLst>
          </p:cNvPr>
          <p:cNvSpPr>
            <a:spLocks noGrp="1"/>
          </p:cNvSpPr>
          <p:nvPr>
            <p:ph idx="1"/>
          </p:nvPr>
        </p:nvSpPr>
        <p:spPr>
          <a:xfrm>
            <a:off x="609599" y="1417638"/>
            <a:ext cx="7731967" cy="4525963"/>
          </a:xfrm>
        </p:spPr>
        <p:txBody>
          <a:bodyPr/>
          <a:lstStyle/>
          <a:p>
            <a:pPr marL="0" indent="0">
              <a:buNone/>
            </a:pPr>
            <a:r>
              <a:rPr lang="en-US" sz="2800" i="1" dirty="0">
                <a:solidFill>
                  <a:schemeClr val="bg1"/>
                </a:solidFill>
                <a:latin typeface="Times New Roman" panose="02020603050405020304" pitchFamily="18" charset="0"/>
                <a:ea typeface="SimSun" panose="02010600030101010101" pitchFamily="2" charset="-122"/>
              </a:rPr>
              <a:t>to prevent casting criminalized women as all consumed and void of agency</a:t>
            </a:r>
          </a:p>
          <a:p>
            <a:pPr marL="742950" indent="-742950">
              <a:buAutoNum type="arabicParenR"/>
            </a:pPr>
            <a:r>
              <a:rPr lang="en-US" dirty="0">
                <a:solidFill>
                  <a:schemeClr val="bg1"/>
                </a:solidFill>
                <a:latin typeface="Times New Roman" panose="02020603050405020304" pitchFamily="18" charset="0"/>
                <a:ea typeface="SimSun" panose="02010600030101010101" pitchFamily="2" charset="-122"/>
              </a:rPr>
              <a:t>In what ways do criminalized women exhibit agency under an oppressive CL system and Patriarchal society?(in non-conforming ways)</a:t>
            </a:r>
          </a:p>
          <a:p>
            <a:pPr marL="742950" indent="-742950">
              <a:buAutoNum type="arabicParenR"/>
            </a:pPr>
            <a:r>
              <a:rPr lang="en-US" dirty="0">
                <a:solidFill>
                  <a:schemeClr val="bg1"/>
                </a:solidFill>
                <a:latin typeface="Times New Roman" panose="02020603050405020304" pitchFamily="18" charset="0"/>
                <a:ea typeface="SimSun" panose="02010600030101010101" pitchFamily="2" charset="-122"/>
              </a:rPr>
              <a:t>What methods and techniques can we employ to uncover those answers? </a:t>
            </a:r>
            <a:endParaRPr lang="en-US" dirty="0">
              <a:solidFill>
                <a:schemeClr val="bg1"/>
              </a:solidFill>
            </a:endParaRPr>
          </a:p>
        </p:txBody>
      </p:sp>
      <p:pic>
        <p:nvPicPr>
          <p:cNvPr id="4098" name="Picture 2" descr="Prison Free Press">
            <a:extLst>
              <a:ext uri="{FF2B5EF4-FFF2-40B4-BE49-F238E27FC236}">
                <a16:creationId xmlns:a16="http://schemas.microsoft.com/office/drawing/2014/main" id="{B6BE070D-8316-C435-CA54-B7A59424E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3798" y="1841500"/>
            <a:ext cx="20574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99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65541" y="0"/>
            <a:ext cx="5885228" cy="6858000"/>
          </a:xfrm>
          <a:prstGeom prst="rect">
            <a:avLst/>
          </a:prstGeom>
        </p:spPr>
      </p:pic>
      <p:sp>
        <p:nvSpPr>
          <p:cNvPr id="7" name="TextBox 6"/>
          <p:cNvSpPr txBox="1"/>
          <p:nvPr/>
        </p:nvSpPr>
        <p:spPr>
          <a:xfrm>
            <a:off x="929898" y="1305341"/>
            <a:ext cx="3280595" cy="4801314"/>
          </a:xfrm>
          <a:prstGeom prst="rect">
            <a:avLst/>
          </a:prstGeom>
          <a:noFill/>
        </p:spPr>
        <p:txBody>
          <a:bodyPr wrap="square" rtlCol="0">
            <a:spAutoFit/>
          </a:bodyPr>
          <a:lstStyle/>
          <a:p>
            <a:r>
              <a:rPr lang="en-US" dirty="0">
                <a:solidFill>
                  <a:schemeClr val="bg1"/>
                </a:solidFill>
              </a:rPr>
              <a:t>Conducted a re-reading of a selection of Interviews from 3 different studies</a:t>
            </a:r>
          </a:p>
          <a:p>
            <a:endParaRPr lang="en-US" dirty="0">
              <a:solidFill>
                <a:schemeClr val="bg1"/>
              </a:solidFill>
            </a:endParaRPr>
          </a:p>
          <a:p>
            <a:r>
              <a:rPr lang="en-US" dirty="0">
                <a:solidFill>
                  <a:schemeClr val="bg1"/>
                </a:solidFill>
              </a:rPr>
              <a:t>Details: ALL WOMEN </a:t>
            </a:r>
          </a:p>
          <a:p>
            <a:r>
              <a:rPr lang="en-US" dirty="0">
                <a:solidFill>
                  <a:schemeClr val="bg1"/>
                </a:solidFill>
              </a:rPr>
              <a:t>-SHAME – Drug using mothers in recovery (interviews), </a:t>
            </a:r>
          </a:p>
          <a:p>
            <a:r>
              <a:rPr lang="en-US" dirty="0">
                <a:solidFill>
                  <a:schemeClr val="bg1"/>
                </a:solidFill>
              </a:rPr>
              <a:t>-SOS- suburban opioid using women  (interviews)</a:t>
            </a:r>
          </a:p>
          <a:p>
            <a:r>
              <a:rPr lang="en-US" dirty="0">
                <a:solidFill>
                  <a:schemeClr val="bg1"/>
                </a:solidFill>
              </a:rPr>
              <a:t>-MA- suburban meth using women (focus groups)</a:t>
            </a:r>
          </a:p>
          <a:p>
            <a:endParaRPr lang="en-US" dirty="0">
              <a:solidFill>
                <a:schemeClr val="bg1"/>
              </a:solidFill>
            </a:endParaRPr>
          </a:p>
          <a:p>
            <a:r>
              <a:rPr lang="en-US" dirty="0">
                <a:solidFill>
                  <a:schemeClr val="bg1"/>
                </a:solidFill>
              </a:rPr>
              <a:t>Entered in </a:t>
            </a:r>
            <a:r>
              <a:rPr lang="en-US" dirty="0" err="1">
                <a:solidFill>
                  <a:schemeClr val="bg1"/>
                </a:solidFill>
              </a:rPr>
              <a:t>NVivo</a:t>
            </a:r>
            <a:r>
              <a:rPr lang="en-US" dirty="0">
                <a:solidFill>
                  <a:schemeClr val="bg1"/>
                </a:solidFill>
              </a:rPr>
              <a:t>, coded for themes, I’ll explain in a moment, and wrote reflective notes.</a:t>
            </a:r>
          </a:p>
        </p:txBody>
      </p:sp>
    </p:spTree>
    <p:extLst>
      <p:ext uri="{BB962C8B-B14F-4D97-AF65-F5344CB8AC3E}">
        <p14:creationId xmlns:p14="http://schemas.microsoft.com/office/powerpoint/2010/main" val="1543318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Previous problems in findings - oppression</a:t>
            </a:r>
          </a:p>
        </p:txBody>
      </p:sp>
      <p:sp>
        <p:nvSpPr>
          <p:cNvPr id="3" name="Content Placeholder 2"/>
          <p:cNvSpPr>
            <a:spLocks noGrp="1"/>
          </p:cNvSpPr>
          <p:nvPr>
            <p:ph idx="1"/>
          </p:nvPr>
        </p:nvSpPr>
        <p:spPr/>
        <p:txBody>
          <a:bodyPr/>
          <a:lstStyle/>
          <a:p>
            <a:pPr>
              <a:defRPr/>
            </a:pPr>
            <a:r>
              <a:rPr lang="en-US" sz="2000" dirty="0">
                <a:solidFill>
                  <a:schemeClr val="bg1">
                    <a:lumMod val="95000"/>
                  </a:schemeClr>
                </a:solidFill>
              </a:rPr>
              <a:t>Good mom/Bad mom narratives  (perpetuate gender </a:t>
            </a:r>
            <a:r>
              <a:rPr lang="en-US" sz="2000" dirty="0" err="1">
                <a:solidFill>
                  <a:schemeClr val="bg1">
                    <a:lumMod val="95000"/>
                  </a:schemeClr>
                </a:solidFill>
              </a:rPr>
              <a:t>ineq</a:t>
            </a:r>
            <a:r>
              <a:rPr lang="en-US" sz="2000" dirty="0">
                <a:solidFill>
                  <a:schemeClr val="bg1">
                    <a:lumMod val="95000"/>
                  </a:schemeClr>
                </a:solidFill>
              </a:rPr>
              <a:t>)</a:t>
            </a:r>
          </a:p>
          <a:p>
            <a:pPr lvl="1">
              <a:defRPr/>
            </a:pPr>
            <a:r>
              <a:rPr lang="en-US" sz="1600" dirty="0">
                <a:solidFill>
                  <a:schemeClr val="bg1">
                    <a:lumMod val="95000"/>
                  </a:schemeClr>
                </a:solidFill>
              </a:rPr>
              <a:t>“I went all their functions and did all the things the mother is supposed to do” Page</a:t>
            </a:r>
          </a:p>
          <a:p>
            <a:pPr lvl="1">
              <a:defRPr/>
            </a:pPr>
            <a:r>
              <a:rPr lang="en-US" sz="1600" dirty="0">
                <a:solidFill>
                  <a:schemeClr val="bg1">
                    <a:lumMod val="95000"/>
                  </a:schemeClr>
                </a:solidFill>
              </a:rPr>
              <a:t>“a woman is supposed to be all about her kids”   TARA</a:t>
            </a:r>
          </a:p>
          <a:p>
            <a:pPr>
              <a:defRPr/>
            </a:pPr>
            <a:r>
              <a:rPr lang="en-US" sz="2000" dirty="0">
                <a:solidFill>
                  <a:schemeClr val="bg1">
                    <a:lumMod val="95000"/>
                  </a:schemeClr>
                </a:solidFill>
              </a:rPr>
              <a:t>Hard work pays off    (perpetuates neoliberal ideals, ignores real barriers)</a:t>
            </a:r>
          </a:p>
          <a:p>
            <a:pPr lvl="1">
              <a:defRPr/>
            </a:pPr>
            <a:r>
              <a:rPr lang="en-US" sz="1600" dirty="0">
                <a:solidFill>
                  <a:schemeClr val="bg1">
                    <a:lumMod val="95000"/>
                  </a:schemeClr>
                </a:solidFill>
              </a:rPr>
              <a:t>“it feels good to know that I worked so hard at something and got my kids back, others don’t because they don’t get their life together” -TARA</a:t>
            </a:r>
          </a:p>
          <a:p>
            <a:pPr>
              <a:defRPr/>
            </a:pPr>
            <a:r>
              <a:rPr lang="en-US" sz="2000" dirty="0">
                <a:solidFill>
                  <a:schemeClr val="bg1">
                    <a:lumMod val="95000"/>
                  </a:schemeClr>
                </a:solidFill>
              </a:rPr>
              <a:t>Justifying trauma  (approve social harms as ‘good things’)</a:t>
            </a:r>
          </a:p>
          <a:p>
            <a:pPr lvl="1">
              <a:defRPr/>
            </a:pPr>
            <a:r>
              <a:rPr lang="en-US" sz="1600" dirty="0">
                <a:solidFill>
                  <a:schemeClr val="bg1">
                    <a:lumMod val="95000"/>
                  </a:schemeClr>
                </a:solidFill>
              </a:rPr>
              <a:t>“It motivated me more than anything, to do whatever I had to do to get her back” – </a:t>
            </a:r>
            <a:r>
              <a:rPr lang="en-US" sz="1600" dirty="0" err="1">
                <a:solidFill>
                  <a:schemeClr val="bg1">
                    <a:lumMod val="95000"/>
                  </a:schemeClr>
                </a:solidFill>
              </a:rPr>
              <a:t>mable</a:t>
            </a:r>
            <a:endParaRPr lang="en-US" sz="1600" dirty="0">
              <a:solidFill>
                <a:schemeClr val="bg1">
                  <a:lumMod val="95000"/>
                </a:schemeClr>
              </a:solidFill>
            </a:endParaRPr>
          </a:p>
          <a:p>
            <a:pPr lvl="1">
              <a:defRPr/>
            </a:pPr>
            <a:r>
              <a:rPr lang="en-US" sz="1600" dirty="0">
                <a:solidFill>
                  <a:schemeClr val="bg1">
                    <a:lumMod val="95000"/>
                  </a:schemeClr>
                </a:solidFill>
              </a:rPr>
              <a:t>just not having her ….I cherish every day with her now more than ever. And I don’t know that if I would be if I  never lost her.” </a:t>
            </a:r>
          </a:p>
          <a:p>
            <a:pPr lvl="1">
              <a:defRPr/>
            </a:pPr>
            <a:r>
              <a:rPr lang="en-US" sz="1600" dirty="0">
                <a:solidFill>
                  <a:schemeClr val="bg1">
                    <a:lumMod val="95000"/>
                  </a:schemeClr>
                </a:solidFill>
              </a:rPr>
              <a:t>“It took me overdosing twice after they took my kids, to help me really wake up” – TARA</a:t>
            </a:r>
          </a:p>
          <a:p>
            <a:pPr>
              <a:defRPr/>
            </a:pPr>
            <a:r>
              <a:rPr lang="en-US" sz="2000" dirty="0">
                <a:solidFill>
                  <a:schemeClr val="bg1">
                    <a:lumMod val="95000"/>
                  </a:schemeClr>
                </a:solidFill>
              </a:rPr>
              <a:t>Idolize Routines (idealizes confining sanction social control)</a:t>
            </a:r>
          </a:p>
          <a:p>
            <a:pPr lvl="1">
              <a:defRPr/>
            </a:pPr>
            <a:r>
              <a:rPr lang="en-US" sz="1400" dirty="0">
                <a:solidFill>
                  <a:schemeClr val="bg1"/>
                </a:solidFill>
              </a:rPr>
              <a:t>I needed a lot of structure and a lot of rules because I was so comfortable with that active addiction lifestyle – Sara </a:t>
            </a:r>
          </a:p>
          <a:p>
            <a:endParaRPr lang="en-US" dirty="0"/>
          </a:p>
        </p:txBody>
      </p:sp>
    </p:spTree>
    <p:extLst>
      <p:ext uri="{BB962C8B-B14F-4D97-AF65-F5344CB8AC3E}">
        <p14:creationId xmlns:p14="http://schemas.microsoft.com/office/powerpoint/2010/main" val="1488500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32" y="493295"/>
            <a:ext cx="10972800" cy="601579"/>
          </a:xfrm>
        </p:spPr>
        <p:txBody>
          <a:bodyPr/>
          <a:lstStyle/>
          <a:p>
            <a:r>
              <a:rPr lang="en-US" dirty="0">
                <a:solidFill>
                  <a:schemeClr val="bg1"/>
                </a:solidFill>
              </a:rPr>
              <a:t>Liberating Perceptions in Data Analysis</a:t>
            </a:r>
          </a:p>
        </p:txBody>
      </p:sp>
      <p:sp>
        <p:nvSpPr>
          <p:cNvPr id="3" name="Content Placeholder 2"/>
          <p:cNvSpPr>
            <a:spLocks noGrp="1"/>
          </p:cNvSpPr>
          <p:nvPr>
            <p:ph idx="1"/>
          </p:nvPr>
        </p:nvSpPr>
        <p:spPr>
          <a:xfrm>
            <a:off x="162426" y="1318809"/>
            <a:ext cx="11836741" cy="4764750"/>
          </a:xfrm>
        </p:spPr>
        <p:txBody>
          <a:bodyPr/>
          <a:lstStyle/>
          <a:p>
            <a:pPr marL="457200" indent="-457200">
              <a:spcBef>
                <a:spcPts val="0"/>
              </a:spcBef>
              <a:buAutoNum type="arabicParenR"/>
            </a:pPr>
            <a:r>
              <a:rPr lang="en-US" sz="2000" dirty="0">
                <a:solidFill>
                  <a:schemeClr val="bg1"/>
                </a:solidFill>
                <a:latin typeface="+mj-lt"/>
                <a:ea typeface="Arial" charset="0"/>
                <a:cs typeface="Arial" charset="0"/>
              </a:rPr>
              <a:t>Coded for themes self-blame and system blame, expected to </a:t>
            </a:r>
            <a:r>
              <a:rPr lang="en-US" sz="2000" b="1" dirty="0">
                <a:solidFill>
                  <a:schemeClr val="bg1"/>
                </a:solidFill>
                <a:latin typeface="+mj-lt"/>
                <a:ea typeface="Arial" charset="0"/>
                <a:cs typeface="Arial" charset="0"/>
              </a:rPr>
              <a:t>FEW DIFFERENCES ACROSS SETTINGS</a:t>
            </a:r>
            <a:r>
              <a:rPr lang="en-US" sz="2000" dirty="0">
                <a:solidFill>
                  <a:schemeClr val="bg1"/>
                </a:solidFill>
                <a:latin typeface="+mj-lt"/>
                <a:ea typeface="Arial" charset="0"/>
                <a:cs typeface="Arial" charset="0"/>
              </a:rPr>
              <a:t>. Found problems with methodologies like intimacy, leading, and generally wasn’t finding anything too different.  (</a:t>
            </a:r>
            <a:r>
              <a:rPr lang="en-US" sz="2000" dirty="0" err="1">
                <a:solidFill>
                  <a:schemeClr val="bg1"/>
                </a:solidFill>
                <a:latin typeface="+mj-lt"/>
                <a:ea typeface="Arial" charset="0"/>
                <a:cs typeface="Arial" charset="0"/>
              </a:rPr>
              <a:t>Esterberg</a:t>
            </a:r>
            <a:r>
              <a:rPr lang="en-US" sz="2000" dirty="0">
                <a:solidFill>
                  <a:schemeClr val="bg1"/>
                </a:solidFill>
                <a:latin typeface="+mj-lt"/>
                <a:ea typeface="Arial" charset="0"/>
                <a:cs typeface="Arial" charset="0"/>
              </a:rPr>
              <a:t> and </a:t>
            </a:r>
            <a:r>
              <a:rPr lang="en-US" sz="2000" dirty="0" err="1">
                <a:solidFill>
                  <a:schemeClr val="bg1"/>
                </a:solidFill>
                <a:latin typeface="+mj-lt"/>
                <a:ea typeface="Arial" charset="0"/>
                <a:cs typeface="Arial" charset="0"/>
              </a:rPr>
              <a:t>McCorkel</a:t>
            </a:r>
            <a:r>
              <a:rPr lang="en-US" sz="2000" dirty="0">
                <a:solidFill>
                  <a:schemeClr val="bg1"/>
                </a:solidFill>
                <a:latin typeface="+mj-lt"/>
                <a:ea typeface="Arial" charset="0"/>
                <a:cs typeface="Arial" charset="0"/>
              </a:rPr>
              <a:t>)</a:t>
            </a:r>
          </a:p>
          <a:p>
            <a:pPr marL="457200" indent="-457200">
              <a:spcBef>
                <a:spcPts val="0"/>
              </a:spcBef>
              <a:buAutoNum type="arabicParenR"/>
            </a:pPr>
            <a:r>
              <a:rPr lang="en-US" sz="2000" dirty="0">
                <a:solidFill>
                  <a:schemeClr val="bg1"/>
                </a:solidFill>
                <a:latin typeface="+mj-lt"/>
                <a:ea typeface="Arial" charset="0"/>
                <a:cs typeface="Arial" charset="0"/>
              </a:rPr>
              <a:t>Re-reading, reflecting, and engaging the feminist literature. </a:t>
            </a:r>
            <a:r>
              <a:rPr lang="en-US" sz="2000" b="1" dirty="0">
                <a:solidFill>
                  <a:schemeClr val="bg1"/>
                </a:solidFill>
                <a:latin typeface="+mj-lt"/>
                <a:ea typeface="Arial" charset="0"/>
                <a:cs typeface="Arial" charset="0"/>
              </a:rPr>
              <a:t>LOOKING FOR WHAT WAS SURPRISING. NOT MUCH.</a:t>
            </a:r>
          </a:p>
          <a:p>
            <a:pPr marL="457200" indent="-457200">
              <a:spcBef>
                <a:spcPts val="0"/>
              </a:spcBef>
              <a:buAutoNum type="arabicParenR"/>
            </a:pPr>
            <a:r>
              <a:rPr lang="en-US" sz="2000" dirty="0">
                <a:solidFill>
                  <a:schemeClr val="bg1"/>
                </a:solidFill>
                <a:latin typeface="+mj-lt"/>
                <a:ea typeface="Arial" charset="0"/>
                <a:cs typeface="Arial" charset="0"/>
              </a:rPr>
              <a:t>Looked to the power that drug dependence has over our bodies and that’s one additional oppression. So, I went to </a:t>
            </a:r>
            <a:r>
              <a:rPr lang="en-US" sz="2000" b="1" dirty="0">
                <a:solidFill>
                  <a:schemeClr val="bg1"/>
                </a:solidFill>
                <a:latin typeface="+mj-lt"/>
                <a:ea typeface="Arial" charset="0"/>
                <a:cs typeface="Arial" charset="0"/>
              </a:rPr>
              <a:t>LITERATURE OF EMBODIMENT AND NEUROFEMINISM </a:t>
            </a:r>
            <a:r>
              <a:rPr lang="en-US" sz="2000" dirty="0">
                <a:solidFill>
                  <a:schemeClr val="bg1"/>
                </a:solidFill>
                <a:latin typeface="+mj-lt"/>
                <a:ea typeface="Arial" charset="0"/>
                <a:cs typeface="Arial" charset="0"/>
              </a:rPr>
              <a:t>(Oksanen, Tammy Anderson, and Elizabeth </a:t>
            </a:r>
            <a:r>
              <a:rPr lang="en-US" sz="2000" dirty="0" err="1">
                <a:solidFill>
                  <a:schemeClr val="bg1"/>
                </a:solidFill>
                <a:latin typeface="+mj-lt"/>
                <a:ea typeface="Arial" charset="0"/>
                <a:cs typeface="Arial" charset="0"/>
              </a:rPr>
              <a:t>Ettorre</a:t>
            </a:r>
            <a:r>
              <a:rPr lang="en-US" sz="2000" dirty="0">
                <a:solidFill>
                  <a:schemeClr val="bg1"/>
                </a:solidFill>
                <a:latin typeface="+mj-lt"/>
                <a:ea typeface="Arial" charset="0"/>
                <a:cs typeface="Arial" charset="0"/>
              </a:rPr>
              <a:t>). Looking for ways that women can be ‘agentic’ Decided </a:t>
            </a:r>
            <a:r>
              <a:rPr lang="en-US" sz="2000" b="1" dirty="0">
                <a:solidFill>
                  <a:schemeClr val="bg1"/>
                </a:solidFill>
                <a:latin typeface="+mj-lt"/>
                <a:ea typeface="Arial" charset="0"/>
                <a:cs typeface="Arial" charset="0"/>
              </a:rPr>
              <a:t>THAT THEY REALLY AREN’T SURE EITHER.</a:t>
            </a:r>
            <a:r>
              <a:rPr lang="en-US" sz="2000" dirty="0">
                <a:solidFill>
                  <a:schemeClr val="bg1"/>
                </a:solidFill>
                <a:latin typeface="+mj-lt"/>
                <a:ea typeface="Arial" charset="0"/>
                <a:cs typeface="Arial" charset="0"/>
              </a:rPr>
              <a:t> </a:t>
            </a:r>
          </a:p>
          <a:p>
            <a:pPr marL="457200" indent="-457200">
              <a:spcBef>
                <a:spcPts val="0"/>
              </a:spcBef>
              <a:buAutoNum type="arabicParenR"/>
            </a:pPr>
            <a:r>
              <a:rPr lang="en-US" sz="2000" dirty="0">
                <a:solidFill>
                  <a:schemeClr val="bg1"/>
                </a:solidFill>
                <a:latin typeface="+mj-lt"/>
                <a:ea typeface="Arial" charset="0"/>
                <a:cs typeface="Arial" charset="0"/>
              </a:rPr>
              <a:t>Using the ideas of standpoint epistemology and situated knowledges, I used what I know about the experience being dependent on drugs, with incarceration, </a:t>
            </a:r>
            <a:r>
              <a:rPr lang="en-US" sz="2000" b="1" dirty="0">
                <a:solidFill>
                  <a:schemeClr val="bg1"/>
                </a:solidFill>
                <a:latin typeface="+mj-lt"/>
                <a:ea typeface="Arial" charset="0"/>
                <a:cs typeface="Arial" charset="0"/>
              </a:rPr>
              <a:t>THE GAZE OF A FORMERLY INCARCERATED SCHOLAR (GRACE GAMEZ</a:t>
            </a:r>
            <a:r>
              <a:rPr lang="en-US" sz="2000" dirty="0">
                <a:solidFill>
                  <a:schemeClr val="bg1"/>
                </a:solidFill>
                <a:latin typeface="+mj-lt"/>
                <a:ea typeface="Arial" charset="0"/>
                <a:cs typeface="Arial" charset="0"/>
              </a:rPr>
              <a:t> 2012) who saw  the power  women probationers exhibited in mothering. She called it ‘</a:t>
            </a:r>
            <a:r>
              <a:rPr lang="en-US" sz="2000" b="1" dirty="0">
                <a:solidFill>
                  <a:schemeClr val="bg1"/>
                </a:solidFill>
                <a:latin typeface="+mj-lt"/>
                <a:ea typeface="Arial" charset="0"/>
                <a:cs typeface="Arial" charset="0"/>
              </a:rPr>
              <a:t>FIERCE MOTHERING</a:t>
            </a:r>
            <a:r>
              <a:rPr lang="en-US" sz="2000" dirty="0">
                <a:solidFill>
                  <a:schemeClr val="bg1"/>
                </a:solidFill>
                <a:latin typeface="+mj-lt"/>
                <a:ea typeface="Arial" charset="0"/>
                <a:cs typeface="Arial" charset="0"/>
              </a:rPr>
              <a:t>.’ I engaged with her perspectives to try and “see” my participants words differently. 	</a:t>
            </a:r>
          </a:p>
          <a:p>
            <a:pPr marL="0" indent="0">
              <a:spcBef>
                <a:spcPts val="0"/>
              </a:spcBef>
              <a:buNone/>
            </a:pPr>
            <a:r>
              <a:rPr lang="en-US" sz="2000" b="1" dirty="0">
                <a:solidFill>
                  <a:schemeClr val="bg1"/>
                </a:solidFill>
                <a:latin typeface="+mj-lt"/>
                <a:cs typeface="Arial" charset="0"/>
              </a:rPr>
              <a:t>The next slides explain is what was uncovered……..</a:t>
            </a:r>
            <a:endParaRPr lang="en-US" sz="2000" b="1" dirty="0">
              <a:latin typeface="+mj-lt"/>
            </a:endParaRPr>
          </a:p>
          <a:p>
            <a:pPr marL="457200" indent="-457200">
              <a:spcBef>
                <a:spcPts val="0"/>
              </a:spcBef>
              <a:buAutoNum type="arabicParenR"/>
            </a:pPr>
            <a:endParaRPr lang="en-US" dirty="0"/>
          </a:p>
        </p:txBody>
      </p:sp>
      <p:pic>
        <p:nvPicPr>
          <p:cNvPr id="5124" name="Picture 4" descr="Seeing Through Another's Eyes: How We Use Others' Viewpoints to Make  Decisions - Neuroscience News">
            <a:extLst>
              <a:ext uri="{FF2B5EF4-FFF2-40B4-BE49-F238E27FC236}">
                <a16:creationId xmlns:a16="http://schemas.microsoft.com/office/drawing/2014/main" id="{8ECF8EFD-2646-77C6-D009-B1C47BC4C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472" y="5481980"/>
            <a:ext cx="3340359" cy="82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75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82365287"/>
              </p:ext>
            </p:extLst>
          </p:nvPr>
        </p:nvGraphicFramePr>
        <p:xfrm>
          <a:off x="2589212" y="683260"/>
          <a:ext cx="7013575" cy="5491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30629" y="2402059"/>
            <a:ext cx="1730828" cy="1661993"/>
          </a:xfrm>
          <a:prstGeom prst="rect">
            <a:avLst/>
          </a:prstGeom>
          <a:noFill/>
        </p:spPr>
        <p:txBody>
          <a:bodyPr wrap="square" rtlCol="0">
            <a:spAutoFit/>
          </a:bodyPr>
          <a:lstStyle/>
          <a:p>
            <a:r>
              <a:rPr lang="en-US" sz="2800" dirty="0">
                <a:solidFill>
                  <a:schemeClr val="bg1"/>
                </a:solidFill>
              </a:rPr>
              <a:t>The </a:t>
            </a:r>
          </a:p>
          <a:p>
            <a:r>
              <a:rPr lang="en-US" sz="2800" dirty="0">
                <a:solidFill>
                  <a:schemeClr val="bg1"/>
                </a:solidFill>
              </a:rPr>
              <a:t>Research </a:t>
            </a:r>
          </a:p>
          <a:p>
            <a:r>
              <a:rPr lang="en-US" sz="2800" dirty="0">
                <a:solidFill>
                  <a:schemeClr val="bg1"/>
                </a:solidFill>
              </a:rPr>
              <a:t>Process </a:t>
            </a:r>
          </a:p>
          <a:p>
            <a:endParaRPr lang="en-US" dirty="0">
              <a:solidFill>
                <a:schemeClr val="bg1"/>
              </a:solidFill>
            </a:endParaRPr>
          </a:p>
        </p:txBody>
      </p:sp>
      <p:sp>
        <p:nvSpPr>
          <p:cNvPr id="4" name="Right Brace 3"/>
          <p:cNvSpPr/>
          <p:nvPr/>
        </p:nvSpPr>
        <p:spPr>
          <a:xfrm>
            <a:off x="1510392" y="832757"/>
            <a:ext cx="702129" cy="4490358"/>
          </a:xfrm>
          <a:prstGeom prst="rightBrace">
            <a:avLst>
              <a:gd name="adj1" fmla="val 85077"/>
              <a:gd name="adj2" fmla="val 50000"/>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2">
                  <a:lumMod val="60000"/>
                  <a:lumOff val="40000"/>
                </a:schemeClr>
              </a:solidFill>
            </a:endParaRPr>
          </a:p>
        </p:txBody>
      </p:sp>
      <p:sp>
        <p:nvSpPr>
          <p:cNvPr id="6" name="Double Bracket 5"/>
          <p:cNvSpPr/>
          <p:nvPr/>
        </p:nvSpPr>
        <p:spPr>
          <a:xfrm>
            <a:off x="2589213" y="683260"/>
            <a:ext cx="7161665" cy="1537426"/>
          </a:xfrm>
          <a:prstGeom prst="bracketPair">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p:sp>
        <p:nvSpPr>
          <p:cNvPr id="7" name="Double Bracket 6"/>
          <p:cNvSpPr/>
          <p:nvPr/>
        </p:nvSpPr>
        <p:spPr>
          <a:xfrm>
            <a:off x="2589211" y="2402058"/>
            <a:ext cx="7161665" cy="2169941"/>
          </a:xfrm>
          <a:prstGeom prst="bracketPair">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p:sp>
        <p:nvSpPr>
          <p:cNvPr id="8" name="Double Bracket 7"/>
          <p:cNvSpPr/>
          <p:nvPr/>
        </p:nvSpPr>
        <p:spPr>
          <a:xfrm>
            <a:off x="2589211" y="4637314"/>
            <a:ext cx="7161665" cy="1537426"/>
          </a:xfrm>
          <a:prstGeom prst="bracketPair">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BD7D5FDB-77F0-224E-CD25-2E501EDBB587}"/>
                  </a:ext>
                </a:extLst>
              </p14:cNvPr>
              <p14:cNvContentPartPr/>
              <p14:nvPr/>
            </p14:nvContentPartPr>
            <p14:xfrm>
              <a:off x="3665461" y="1694620"/>
              <a:ext cx="602640" cy="597960"/>
            </p14:xfrm>
          </p:contentPart>
        </mc:Choice>
        <mc:Fallback xmlns="">
          <p:pic>
            <p:nvPicPr>
              <p:cNvPr id="17" name="Ink 16">
                <a:extLst>
                  <a:ext uri="{FF2B5EF4-FFF2-40B4-BE49-F238E27FC236}">
                    <a16:creationId xmlns:a16="http://schemas.microsoft.com/office/drawing/2014/main" id="{BD7D5FDB-77F0-224E-CD25-2E501EDBB587}"/>
                  </a:ext>
                </a:extLst>
              </p:cNvPr>
              <p:cNvPicPr/>
              <p:nvPr/>
            </p:nvPicPr>
            <p:blipFill>
              <a:blip r:embed="rId8"/>
              <a:stretch>
                <a:fillRect/>
              </a:stretch>
            </p:blipFill>
            <p:spPr>
              <a:xfrm>
                <a:off x="3611821" y="1586620"/>
                <a:ext cx="710280" cy="81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F834C138-47FF-3A20-3D5C-65C5932296C2}"/>
                  </a:ext>
                </a:extLst>
              </p14:cNvPr>
              <p14:cNvContentPartPr/>
              <p14:nvPr/>
            </p14:nvContentPartPr>
            <p14:xfrm>
              <a:off x="3300061" y="3817900"/>
              <a:ext cx="599040" cy="597600"/>
            </p14:xfrm>
          </p:contentPart>
        </mc:Choice>
        <mc:Fallback xmlns="">
          <p:pic>
            <p:nvPicPr>
              <p:cNvPr id="18" name="Ink 17">
                <a:extLst>
                  <a:ext uri="{FF2B5EF4-FFF2-40B4-BE49-F238E27FC236}">
                    <a16:creationId xmlns:a16="http://schemas.microsoft.com/office/drawing/2014/main" id="{F834C138-47FF-3A20-3D5C-65C5932296C2}"/>
                  </a:ext>
                </a:extLst>
              </p:cNvPr>
              <p:cNvPicPr/>
              <p:nvPr/>
            </p:nvPicPr>
            <p:blipFill>
              <a:blip r:embed="rId10"/>
              <a:stretch>
                <a:fillRect/>
              </a:stretch>
            </p:blipFill>
            <p:spPr>
              <a:xfrm>
                <a:off x="3246061" y="3709900"/>
                <a:ext cx="706680" cy="813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0997029C-3519-D155-F5F6-1B4917DC1E09}"/>
                  </a:ext>
                </a:extLst>
              </p14:cNvPr>
              <p14:cNvContentPartPr/>
              <p14:nvPr/>
            </p14:nvContentPartPr>
            <p14:xfrm>
              <a:off x="3124381" y="4677940"/>
              <a:ext cx="584640" cy="420120"/>
            </p14:xfrm>
          </p:contentPart>
        </mc:Choice>
        <mc:Fallback xmlns="">
          <p:pic>
            <p:nvPicPr>
              <p:cNvPr id="19" name="Ink 18">
                <a:extLst>
                  <a:ext uri="{FF2B5EF4-FFF2-40B4-BE49-F238E27FC236}">
                    <a16:creationId xmlns:a16="http://schemas.microsoft.com/office/drawing/2014/main" id="{0997029C-3519-D155-F5F6-1B4917DC1E09}"/>
                  </a:ext>
                </a:extLst>
              </p:cNvPr>
              <p:cNvPicPr/>
              <p:nvPr/>
            </p:nvPicPr>
            <p:blipFill>
              <a:blip r:embed="rId12"/>
              <a:stretch>
                <a:fillRect/>
              </a:stretch>
            </p:blipFill>
            <p:spPr>
              <a:xfrm>
                <a:off x="3070381" y="4569940"/>
                <a:ext cx="692280" cy="635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E7038B11-8F9D-9163-7363-7B8B70F5A43A}"/>
                  </a:ext>
                </a:extLst>
              </p14:cNvPr>
              <p14:cNvContentPartPr/>
              <p14:nvPr/>
            </p14:nvContentPartPr>
            <p14:xfrm>
              <a:off x="3230941" y="5526460"/>
              <a:ext cx="516240" cy="605520"/>
            </p14:xfrm>
          </p:contentPart>
        </mc:Choice>
        <mc:Fallback xmlns="">
          <p:pic>
            <p:nvPicPr>
              <p:cNvPr id="20" name="Ink 19">
                <a:extLst>
                  <a:ext uri="{FF2B5EF4-FFF2-40B4-BE49-F238E27FC236}">
                    <a16:creationId xmlns:a16="http://schemas.microsoft.com/office/drawing/2014/main" id="{E7038B11-8F9D-9163-7363-7B8B70F5A43A}"/>
                  </a:ext>
                </a:extLst>
              </p:cNvPr>
              <p:cNvPicPr/>
              <p:nvPr/>
            </p:nvPicPr>
            <p:blipFill>
              <a:blip r:embed="rId14"/>
              <a:stretch>
                <a:fillRect/>
              </a:stretch>
            </p:blipFill>
            <p:spPr>
              <a:xfrm>
                <a:off x="3176941" y="5418460"/>
                <a:ext cx="623880" cy="821160"/>
              </a:xfrm>
              <a:prstGeom prst="rect">
                <a:avLst/>
              </a:prstGeom>
            </p:spPr>
          </p:pic>
        </mc:Fallback>
      </mc:AlternateContent>
    </p:spTree>
    <p:extLst>
      <p:ext uri="{BB962C8B-B14F-4D97-AF65-F5344CB8AC3E}">
        <p14:creationId xmlns:p14="http://schemas.microsoft.com/office/powerpoint/2010/main" val="2000555143"/>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odall_Intern Narr pres" id="{83462B8C-FF5E-7C44-A457-06BA4D389467}" vid="{EECB4A40-653A-2E4D-A8C6-E53D5ACAFA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Woodall_Intern Narr pres</Template>
  <TotalTime>1042</TotalTime>
  <Words>4098</Words>
  <Application>Microsoft Macintosh PowerPoint</Application>
  <PresentationFormat>Widescreen</PresentationFormat>
  <Paragraphs>195</Paragraphs>
  <Slides>20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Diseño predeterminado</vt:lpstr>
      <vt:lpstr>Criminalized Women’s Negotiations of Domination and Agency and the Methods that Illuminate them.</vt:lpstr>
      <vt:lpstr>Initial vision VS what this became </vt:lpstr>
      <vt:lpstr>System-Blame, Criminality as Resistance, &amp;  Feminist Inquiry</vt:lpstr>
      <vt:lpstr>Literature</vt:lpstr>
      <vt:lpstr>Research Questions </vt:lpstr>
      <vt:lpstr>PowerPoint Presentation</vt:lpstr>
      <vt:lpstr>Previous problems in findings - oppression</vt:lpstr>
      <vt:lpstr>Liberating Perceptions in Data Analysis</vt:lpstr>
      <vt:lpstr>PowerPoint Presentation</vt:lpstr>
      <vt:lpstr> Rejection of Criminal Seduction by Avenging the Domestic Body and Radical Homemaking</vt:lpstr>
      <vt:lpstr> Transcendent Femininity as Stylized Resistance </vt:lpstr>
      <vt:lpstr>Transcendent Femininity as Stylized Resistance  (contd) </vt:lpstr>
      <vt:lpstr>Conspiracy Femininity (or hyper-feminine criminality))</vt:lpstr>
      <vt:lpstr>Hedging Domestication and Transcendence</vt:lpstr>
      <vt:lpstr>Provisioning resources with hustling skills. </vt:lpstr>
      <vt:lpstr>Provisioning resources with hustling skills (contd)</vt:lpstr>
      <vt:lpstr>Conclusion</vt:lpstr>
      <vt:lpstr>Limitations</vt:lpstr>
      <vt:lpstr>THANK YOU  Criminalized Women’s Negotiations of Domination and Agency and the Methods that Illuminate them.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Criminalized Women’s Negotiations of Domination and Agency and the Methods that Illuminate them.</dc:title>
  <dc:creator>Harry Bentley</dc:creator>
  <cp:lastModifiedBy>Denise Woodall</cp:lastModifiedBy>
  <cp:revision>44</cp:revision>
  <dcterms:created xsi:type="dcterms:W3CDTF">2017-10-27T23:38:05Z</dcterms:created>
  <dcterms:modified xsi:type="dcterms:W3CDTF">2023-10-06T14:58:49Z</dcterms:modified>
</cp:coreProperties>
</file>