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28"/>
  </p:notesMasterIdLst>
  <p:sldIdLst>
    <p:sldId id="269" r:id="rId2"/>
    <p:sldId id="266" r:id="rId3"/>
    <p:sldId id="274" r:id="rId4"/>
    <p:sldId id="275" r:id="rId5"/>
    <p:sldId id="276" r:id="rId6"/>
    <p:sldId id="277" r:id="rId7"/>
    <p:sldId id="278" r:id="rId8"/>
    <p:sldId id="279" r:id="rId9"/>
    <p:sldId id="280" r:id="rId10"/>
    <p:sldId id="281" r:id="rId11"/>
    <p:sldId id="282" r:id="rId12"/>
    <p:sldId id="283" r:id="rId13"/>
    <p:sldId id="285" r:id="rId14"/>
    <p:sldId id="284" r:id="rId15"/>
    <p:sldId id="286" r:id="rId16"/>
    <p:sldId id="287" r:id="rId17"/>
    <p:sldId id="289" r:id="rId18"/>
    <p:sldId id="293" r:id="rId19"/>
    <p:sldId id="292" r:id="rId20"/>
    <p:sldId id="270" r:id="rId21"/>
    <p:sldId id="290" r:id="rId22"/>
    <p:sldId id="288" r:id="rId23"/>
    <p:sldId id="291" r:id="rId24"/>
    <p:sldId id="296" r:id="rId25"/>
    <p:sldId id="297" r:id="rId26"/>
    <p:sldId id="295" r:id="rId27"/>
  </p:sldIdLst>
  <p:sldSz cx="12192000" cy="6858000"/>
  <p:notesSz cx="7010400" cy="92964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A0"/>
    <a:srgbClr val="EAAA00"/>
    <a:srgbClr val="FFAA2D"/>
    <a:srgbClr val="FFCC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24" autoAdjust="0"/>
    <p:restoredTop sz="86452" autoAdjust="0"/>
  </p:normalViewPr>
  <p:slideViewPr>
    <p:cSldViewPr snapToGrid="0">
      <p:cViewPr varScale="1">
        <p:scale>
          <a:sx n="113" d="100"/>
          <a:sy n="113" d="100"/>
        </p:scale>
        <p:origin x="192" y="17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73AB73-D5F9-43A7-8CA8-31E89C81F148}" type="datetimeFigureOut">
              <a:rPr lang="en-US" smtClean="0"/>
              <a:t>10/5/23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8A4858-AE83-4525-A360-B7F10DE41D3D}" type="slidenum">
              <a:rPr lang="en-US" smtClean="0"/>
              <a:t>‹#›</a:t>
            </a:fld>
            <a:endParaRPr lang="en-US"/>
          </a:p>
        </p:txBody>
      </p:sp>
    </p:spTree>
    <p:extLst>
      <p:ext uri="{BB962C8B-B14F-4D97-AF65-F5344CB8AC3E}">
        <p14:creationId xmlns:p14="http://schemas.microsoft.com/office/powerpoint/2010/main" val="567273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1</a:t>
            </a:fld>
            <a:endParaRPr lang="en-US"/>
          </a:p>
        </p:txBody>
      </p:sp>
    </p:spTree>
    <p:extLst>
      <p:ext uri="{BB962C8B-B14F-4D97-AF65-F5344CB8AC3E}">
        <p14:creationId xmlns:p14="http://schemas.microsoft.com/office/powerpoint/2010/main" val="531760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10</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11</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12</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13</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14</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15</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16</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17</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18</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19</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2</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8A4858-AE83-4525-A360-B7F10DE41D3D}" type="slidenum">
              <a:rPr lang="en-US" smtClean="0"/>
              <a:t>20</a:t>
            </a:fld>
            <a:endParaRPr lang="en-US"/>
          </a:p>
        </p:txBody>
      </p:sp>
    </p:spTree>
    <p:extLst>
      <p:ext uri="{BB962C8B-B14F-4D97-AF65-F5344CB8AC3E}">
        <p14:creationId xmlns:p14="http://schemas.microsoft.com/office/powerpoint/2010/main" val="4192977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21</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22</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23</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24</a:t>
            </a:fld>
            <a:endParaRPr lang="en-US"/>
          </a:p>
        </p:txBody>
      </p:sp>
    </p:spTree>
    <p:extLst>
      <p:ext uri="{BB962C8B-B14F-4D97-AF65-F5344CB8AC3E}">
        <p14:creationId xmlns:p14="http://schemas.microsoft.com/office/powerpoint/2010/main" val="1591628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25</a:t>
            </a:fld>
            <a:endParaRPr lang="en-US"/>
          </a:p>
        </p:txBody>
      </p:sp>
    </p:spTree>
    <p:extLst>
      <p:ext uri="{BB962C8B-B14F-4D97-AF65-F5344CB8AC3E}">
        <p14:creationId xmlns:p14="http://schemas.microsoft.com/office/powerpoint/2010/main" val="920991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26</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3</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4</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5</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6</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7</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8</a:t>
            </a:fld>
            <a:endParaRPr lang="en-US"/>
          </a:p>
        </p:txBody>
      </p:sp>
    </p:spTree>
    <p:extLst>
      <p:ext uri="{BB962C8B-B14F-4D97-AF65-F5344CB8AC3E}">
        <p14:creationId xmlns:p14="http://schemas.microsoft.com/office/powerpoint/2010/main" val="4203404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Criminal profiling provides valuable insights into patterns and characteristics, narrowing down the suspect pool. However, it's important to note that profiling alone does not confirm or capture suspects. Good investigative work is still required for successful arrests. Let's explore how criminal profiling, combined with a stroke of luck, has led to the capture of notorious serial killers.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168A4858-AE83-4525-A360-B7F10DE41D3D}" type="slidenum">
              <a:rPr lang="en-US" smtClean="0"/>
              <a:t>9</a:t>
            </a:fld>
            <a:endParaRPr lang="en-US"/>
          </a:p>
        </p:txBody>
      </p:sp>
    </p:spTree>
    <p:extLst>
      <p:ext uri="{BB962C8B-B14F-4D97-AF65-F5344CB8AC3E}">
        <p14:creationId xmlns:p14="http://schemas.microsoft.com/office/powerpoint/2010/main" val="4203404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E7AF70-799A-44D8-AF37-0C58C5B4A78A}" type="datetimeFigureOut">
              <a:rPr lang="en-US" smtClean="0"/>
              <a:t>10/5/23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656006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E7AF70-799A-44D8-AF37-0C58C5B4A78A}" type="datetimeFigureOut">
              <a:rPr lang="en-US" smtClean="0"/>
              <a:t>10/5/23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13812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E7AF70-799A-44D8-AF37-0C58C5B4A78A}" type="datetimeFigureOut">
              <a:rPr lang="en-US" smtClean="0"/>
              <a:t>10/5/23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1074820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E7AF70-799A-44D8-AF37-0C58C5B4A78A}" type="datetimeFigureOut">
              <a:rPr lang="en-US" smtClean="0"/>
              <a:t>10/5/23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326967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E7AF70-799A-44D8-AF37-0C58C5B4A78A}" type="datetimeFigureOut">
              <a:rPr lang="en-US" smtClean="0"/>
              <a:t>10/5/23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1544569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E7AF70-799A-44D8-AF37-0C58C5B4A78A}" type="datetimeFigureOut">
              <a:rPr lang="en-US" smtClean="0"/>
              <a:t>10/5/23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2983145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E7AF70-799A-44D8-AF37-0C58C5B4A78A}" type="datetimeFigureOut">
              <a:rPr lang="en-US" smtClean="0"/>
              <a:t>10/5/23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94750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E7AF70-799A-44D8-AF37-0C58C5B4A78A}" type="datetimeFigureOut">
              <a:rPr lang="en-US" smtClean="0"/>
              <a:t>10/5/23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1461241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7AF70-799A-44D8-AF37-0C58C5B4A78A}" type="datetimeFigureOut">
              <a:rPr lang="en-US" smtClean="0"/>
              <a:t>10/5/23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428280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E7AF70-799A-44D8-AF37-0C58C5B4A78A}" type="datetimeFigureOut">
              <a:rPr lang="en-US" smtClean="0"/>
              <a:t>10/5/23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14869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E7AF70-799A-44D8-AF37-0C58C5B4A78A}" type="datetimeFigureOut">
              <a:rPr lang="en-US" smtClean="0"/>
              <a:t>10/5/23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3138431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7AF70-799A-44D8-AF37-0C58C5B4A78A}" type="datetimeFigureOut">
              <a:rPr lang="en-US" smtClean="0"/>
              <a:t>10/5/23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67DFE-5479-469B-874A-B348AD04F646}" type="slidenum">
              <a:rPr lang="en-US" smtClean="0"/>
              <a:t>‹#›</a:t>
            </a:fld>
            <a:endParaRPr lang="en-US"/>
          </a:p>
        </p:txBody>
      </p:sp>
    </p:spTree>
    <p:extLst>
      <p:ext uri="{BB962C8B-B14F-4D97-AF65-F5344CB8AC3E}">
        <p14:creationId xmlns:p14="http://schemas.microsoft.com/office/powerpoint/2010/main" val="12801372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1"/>
            <a:ext cx="12191308" cy="6858389"/>
          </a:xfrm>
          <a:prstGeom prst="rect">
            <a:avLst/>
          </a:prstGeom>
        </p:spPr>
      </p:pic>
      <p:sp>
        <p:nvSpPr>
          <p:cNvPr id="2" name="Rectangle 1"/>
          <p:cNvSpPr/>
          <p:nvPr/>
        </p:nvSpPr>
        <p:spPr>
          <a:xfrm>
            <a:off x="1080654" y="473825"/>
            <a:ext cx="10482350" cy="3539430"/>
          </a:xfrm>
          <a:prstGeom prst="rect">
            <a:avLst/>
          </a:prstGeom>
        </p:spPr>
        <p:txBody>
          <a:bodyPr wrap="square">
            <a:spAutoFit/>
          </a:bodyPr>
          <a:lstStyle/>
          <a:p>
            <a:r>
              <a:rPr lang="en-US" sz="4400" b="1" dirty="0"/>
              <a:t>Criminal Profiling Plus a Little Luck in Capturing Serial Killers</a:t>
            </a:r>
          </a:p>
          <a:p>
            <a:endParaRPr lang="en-US" sz="4400" b="1" dirty="0"/>
          </a:p>
          <a:p>
            <a:endParaRPr lang="en-US" sz="3200" dirty="0"/>
          </a:p>
          <a:p>
            <a:r>
              <a:rPr lang="en-US" sz="3000" dirty="0"/>
              <a:t>Dr. Pamela Pitman Brown, Associate Professor of Sociology, ASU</a:t>
            </a:r>
          </a:p>
          <a:p>
            <a:r>
              <a:rPr lang="en-US" sz="3000" dirty="0"/>
              <a:t>Dr. Jason Armstrong, Associate Professor of Criminal Justice, ASU</a:t>
            </a:r>
          </a:p>
        </p:txBody>
      </p:sp>
    </p:spTree>
    <p:extLst>
      <p:ext uri="{BB962C8B-B14F-4D97-AF65-F5344CB8AC3E}">
        <p14:creationId xmlns:p14="http://schemas.microsoft.com/office/powerpoint/2010/main" val="1109235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469900" y="1152120"/>
            <a:ext cx="10699537" cy="2123658"/>
          </a:xfrm>
          <a:prstGeom prst="rect">
            <a:avLst/>
          </a:prstGeom>
        </p:spPr>
        <p:txBody>
          <a:bodyPr wrap="square">
            <a:spAutoFit/>
          </a:bodyPr>
          <a:lstStyle/>
          <a:p>
            <a:pPr fontAlgn="base"/>
            <a:r>
              <a:rPr lang="en-US" sz="2400" dirty="0"/>
              <a:t>He also severely beat Kathy </a:t>
            </a:r>
            <a:r>
              <a:rPr lang="en-US" sz="2400" dirty="0" err="1"/>
              <a:t>Kleiner</a:t>
            </a:r>
            <a:r>
              <a:rPr lang="en-US" sz="2400" dirty="0"/>
              <a:t> and Karen Ann Chandler, but they both survived with severe injuries. He left the Chi Omega house and broke into the apartment of Cheryl Thomas, where her neighbors heard noises and called the police. Thomas survived the attack but Bundy escaped. </a:t>
            </a:r>
          </a:p>
          <a:p>
            <a:br>
              <a:rPr lang="en-US" dirty="0"/>
            </a:br>
            <a:endParaRPr lang="en-US" dirty="0"/>
          </a:p>
        </p:txBody>
      </p:sp>
      <p:sp>
        <p:nvSpPr>
          <p:cNvPr id="5" name="TextBox 4"/>
          <p:cNvSpPr txBox="1"/>
          <p:nvPr/>
        </p:nvSpPr>
        <p:spPr>
          <a:xfrm>
            <a:off x="1587500" y="268379"/>
            <a:ext cx="8394700" cy="769441"/>
          </a:xfrm>
          <a:prstGeom prst="rect">
            <a:avLst/>
          </a:prstGeom>
          <a:noFill/>
        </p:spPr>
        <p:txBody>
          <a:bodyPr wrap="square" rtlCol="0">
            <a:spAutoFit/>
          </a:bodyPr>
          <a:lstStyle/>
          <a:p>
            <a:pPr algn="ctr"/>
            <a:r>
              <a:rPr lang="en-US" sz="4400" b="1" dirty="0"/>
              <a:t>The Chi Omega Murders</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79" y="2832100"/>
            <a:ext cx="5440667" cy="306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12201" y="5818274"/>
            <a:ext cx="5127622" cy="369332"/>
          </a:xfrm>
          <a:prstGeom prst="rect">
            <a:avLst/>
          </a:prstGeom>
        </p:spPr>
        <p:txBody>
          <a:bodyPr wrap="none">
            <a:spAutoFit/>
          </a:bodyPr>
          <a:lstStyle/>
          <a:p>
            <a:r>
              <a:rPr lang="de-DE" dirty="0"/>
              <a:t>Kathy Kleiner and Karen Ann Chandler, October 1977</a:t>
            </a:r>
            <a:endParaRPr lang="en-US" dirty="0"/>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0063" y="2507265"/>
            <a:ext cx="2581275" cy="349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9431338" y="4628634"/>
            <a:ext cx="1577227" cy="369332"/>
          </a:xfrm>
          <a:prstGeom prst="rect">
            <a:avLst/>
          </a:prstGeom>
        </p:spPr>
        <p:txBody>
          <a:bodyPr wrap="none">
            <a:spAutoFit/>
          </a:bodyPr>
          <a:lstStyle/>
          <a:p>
            <a:r>
              <a:rPr lang="en-US" dirty="0"/>
              <a:t>Cheryl Thomas</a:t>
            </a:r>
          </a:p>
        </p:txBody>
      </p:sp>
    </p:spTree>
    <p:extLst>
      <p:ext uri="{BB962C8B-B14F-4D97-AF65-F5344CB8AC3E}">
        <p14:creationId xmlns:p14="http://schemas.microsoft.com/office/powerpoint/2010/main" val="417935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469900" y="1152120"/>
            <a:ext cx="6680199" cy="5447645"/>
          </a:xfrm>
          <a:prstGeom prst="rect">
            <a:avLst/>
          </a:prstGeom>
        </p:spPr>
        <p:txBody>
          <a:bodyPr wrap="square">
            <a:spAutoFit/>
          </a:bodyPr>
          <a:lstStyle/>
          <a:p>
            <a:pPr fontAlgn="base"/>
            <a:r>
              <a:rPr lang="en-US" sz="2400" dirty="0"/>
              <a:t>On February 8th, 1978, Bundy stole an FSU van and headed to Jacksonville, where he attempted to abduct 14-year-old Leslie </a:t>
            </a:r>
            <a:r>
              <a:rPr lang="en-US" sz="2400" dirty="0" err="1"/>
              <a:t>Parmenter</a:t>
            </a:r>
            <a:r>
              <a:rPr lang="en-US" sz="2400" dirty="0"/>
              <a:t>. Leslie was the daughter of Jacksonville Police Department's Chief of Detectives, but Bundy abandoned the attempt after Leslie's older brother confronted him and scared him away. </a:t>
            </a:r>
          </a:p>
          <a:p>
            <a:pPr fontAlgn="base"/>
            <a:endParaRPr lang="en-US" sz="2400" dirty="0"/>
          </a:p>
          <a:p>
            <a:pPr fontAlgn="base"/>
            <a:r>
              <a:rPr lang="en-US" sz="2400" dirty="0"/>
              <a:t>February 9, 1978 in Lake City, Florida, Bundy abducted, assaulted, and killed 12-year-old </a:t>
            </a:r>
            <a:r>
              <a:rPr lang="en-US" sz="2400" b="1" dirty="0"/>
              <a:t>Kimberly Dianne Leach </a:t>
            </a:r>
            <a:r>
              <a:rPr lang="en-US" sz="2400" dirty="0"/>
              <a:t>at Lake City Junior High, leaving her body in a shed (Suwannee River State Park) 35 miles from where she was abducted. </a:t>
            </a:r>
          </a:p>
          <a:p>
            <a:pPr fontAlgn="base"/>
            <a:br>
              <a:rPr lang="en-US" dirty="0"/>
            </a:br>
            <a:endParaRPr lang="en-US" dirty="0"/>
          </a:p>
        </p:txBody>
      </p:sp>
      <p:sp>
        <p:nvSpPr>
          <p:cNvPr id="5" name="TextBox 4"/>
          <p:cNvSpPr txBox="1"/>
          <p:nvPr/>
        </p:nvSpPr>
        <p:spPr>
          <a:xfrm>
            <a:off x="1587500" y="268379"/>
            <a:ext cx="8394700" cy="769441"/>
          </a:xfrm>
          <a:prstGeom prst="rect">
            <a:avLst/>
          </a:prstGeom>
          <a:noFill/>
        </p:spPr>
        <p:txBody>
          <a:bodyPr wrap="square" rtlCol="0">
            <a:spAutoFit/>
          </a:bodyPr>
          <a:lstStyle/>
          <a:p>
            <a:pPr algn="ctr"/>
            <a:r>
              <a:rPr lang="en-US" sz="4400" b="1" dirty="0"/>
              <a:t>After the Chi Omega Murders</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00" y="1152120"/>
            <a:ext cx="3060700" cy="4325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6288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469901" y="1152120"/>
            <a:ext cx="6616699" cy="4539704"/>
          </a:xfrm>
          <a:prstGeom prst="rect">
            <a:avLst/>
          </a:prstGeom>
        </p:spPr>
        <p:txBody>
          <a:bodyPr wrap="square">
            <a:spAutoFit/>
          </a:bodyPr>
          <a:lstStyle/>
          <a:p>
            <a:r>
              <a:rPr lang="en-US" sz="2300" dirty="0"/>
              <a:t>Bundy was arrested February 15, 1978 in Pensacola, by chance. Patrolman David Lee saw an orange VW driving erratically leaving a restaurant (Oscar’s) on W Cervantes Street. The officer then ran the plates discovering the car was stolen. After refusing to give Officer Lee his name and resisting arrest, a struggle ensued but Bundy was subdued and arrested after Office Lee firing two shots after him. </a:t>
            </a:r>
          </a:p>
          <a:p>
            <a:endParaRPr lang="en-US" sz="2300" dirty="0"/>
          </a:p>
          <a:p>
            <a:r>
              <a:rPr lang="en-US" sz="2300" dirty="0"/>
              <a:t>During the arrest he gave the officers a stolen ID. On February 17, 1978 Bundy finally identified himself. </a:t>
            </a:r>
          </a:p>
          <a:p>
            <a:pPr fontAlgn="base"/>
            <a:br>
              <a:rPr lang="en-US" dirty="0"/>
            </a:br>
            <a:endParaRPr lang="en-US" dirty="0"/>
          </a:p>
        </p:txBody>
      </p:sp>
      <p:sp>
        <p:nvSpPr>
          <p:cNvPr id="5" name="TextBox 4"/>
          <p:cNvSpPr txBox="1"/>
          <p:nvPr/>
        </p:nvSpPr>
        <p:spPr>
          <a:xfrm>
            <a:off x="1587500" y="268379"/>
            <a:ext cx="8394700" cy="769441"/>
          </a:xfrm>
          <a:prstGeom prst="rect">
            <a:avLst/>
          </a:prstGeom>
          <a:noFill/>
        </p:spPr>
        <p:txBody>
          <a:bodyPr wrap="square" rtlCol="0">
            <a:spAutoFit/>
          </a:bodyPr>
          <a:lstStyle/>
          <a:p>
            <a:pPr algn="ctr"/>
            <a:r>
              <a:rPr lang="en-US" sz="4400" b="1" dirty="0"/>
              <a:t>Bundy’s Luck Runs Out!</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8400" y="1037820"/>
            <a:ext cx="3936999" cy="295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900" y="3615019"/>
            <a:ext cx="4572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246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2216496" y="923790"/>
            <a:ext cx="7759700" cy="5262979"/>
          </a:xfrm>
          <a:prstGeom prst="rect">
            <a:avLst/>
          </a:prstGeom>
        </p:spPr>
        <p:txBody>
          <a:bodyPr wrap="square">
            <a:spAutoFit/>
          </a:bodyPr>
          <a:lstStyle/>
          <a:p>
            <a:pPr fontAlgn="base"/>
            <a:r>
              <a:rPr lang="en-US" sz="2400" b="1" dirty="0"/>
              <a:t>A Shocking Departure: </a:t>
            </a:r>
          </a:p>
          <a:p>
            <a:pPr fontAlgn="base"/>
            <a:r>
              <a:rPr lang="en-US" sz="2400" dirty="0"/>
              <a:t>The Chi Omega murders marked a significant deviation from Bundy's usual modus operandi, characterized by a violent frenzy.</a:t>
            </a:r>
          </a:p>
          <a:p>
            <a:pPr fontAlgn="base"/>
            <a:endParaRPr lang="en-US" sz="2400" dirty="0"/>
          </a:p>
          <a:p>
            <a:pPr fontAlgn="base"/>
            <a:r>
              <a:rPr lang="en-US" sz="2400" b="1" dirty="0"/>
              <a:t>Recklessness Unveiled: </a:t>
            </a:r>
          </a:p>
          <a:p>
            <a:pPr fontAlgn="base"/>
            <a:r>
              <a:rPr lang="en-US" sz="2400" dirty="0"/>
              <a:t>Leaving behind a mask with hair and bite marks that deviated from his typical control, Bundy began engaging in disorganized killings.</a:t>
            </a:r>
          </a:p>
          <a:p>
            <a:pPr fontAlgn="base"/>
            <a:endParaRPr lang="en-US" sz="2400" dirty="0"/>
          </a:p>
          <a:p>
            <a:pPr fontAlgn="base"/>
            <a:r>
              <a:rPr lang="en-US" sz="2400" b="1" dirty="0"/>
              <a:t>Risks and Mistakes: </a:t>
            </a:r>
          </a:p>
          <a:p>
            <a:pPr fontAlgn="base"/>
            <a:r>
              <a:rPr lang="en-US" sz="2400" dirty="0"/>
              <a:t>The Chi Omega murders demonstrated a critical turning point, revealing Bundy's growing disregard for caution and ultimately hastening his apprehension.</a:t>
            </a:r>
          </a:p>
        </p:txBody>
      </p:sp>
      <p:sp>
        <p:nvSpPr>
          <p:cNvPr id="5" name="TextBox 4"/>
          <p:cNvSpPr txBox="1"/>
          <p:nvPr/>
        </p:nvSpPr>
        <p:spPr>
          <a:xfrm>
            <a:off x="1092200" y="268379"/>
            <a:ext cx="9613900" cy="769441"/>
          </a:xfrm>
          <a:prstGeom prst="rect">
            <a:avLst/>
          </a:prstGeom>
          <a:noFill/>
        </p:spPr>
        <p:txBody>
          <a:bodyPr wrap="square" rtlCol="0">
            <a:spAutoFit/>
          </a:bodyPr>
          <a:lstStyle/>
          <a:p>
            <a:pPr algn="ctr"/>
            <a:r>
              <a:rPr lang="en-US" sz="4400" b="1" dirty="0"/>
              <a:t>Chi Omega: Departure from Bundy MO</a:t>
            </a:r>
          </a:p>
        </p:txBody>
      </p:sp>
    </p:spTree>
    <p:extLst>
      <p:ext uri="{BB962C8B-B14F-4D97-AF65-F5344CB8AC3E}">
        <p14:creationId xmlns:p14="http://schemas.microsoft.com/office/powerpoint/2010/main" val="2673637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469901" y="1152120"/>
            <a:ext cx="7177498" cy="5447645"/>
          </a:xfrm>
          <a:prstGeom prst="rect">
            <a:avLst/>
          </a:prstGeom>
        </p:spPr>
        <p:txBody>
          <a:bodyPr wrap="square">
            <a:spAutoFit/>
          </a:bodyPr>
          <a:lstStyle/>
          <a:p>
            <a:r>
              <a:rPr lang="en-US" sz="2400" dirty="0"/>
              <a:t>On Christmas Eve 1975, Berkowitz stabbed two women with a hunting knife; one was never identified, and the other one was a 15-year-old sophomore in high school, Michelle Forman. He stabbed her six times on a bridge near Dreiser Loop, but she survived after hospitalization. </a:t>
            </a:r>
          </a:p>
          <a:p>
            <a:endParaRPr lang="en-US" sz="2400" dirty="0"/>
          </a:p>
          <a:p>
            <a:r>
              <a:rPr lang="en-US" sz="2400" dirty="0"/>
              <a:t>This was an area that Berkowitz knew as he had lived in an apartment at Dreiser Loop from 1967 to 1971.</a:t>
            </a:r>
          </a:p>
          <a:p>
            <a:endParaRPr lang="en-US" sz="2400" dirty="0"/>
          </a:p>
          <a:p>
            <a:endParaRPr lang="en-US" sz="2400" dirty="0"/>
          </a:p>
          <a:p>
            <a:r>
              <a:rPr lang="en-US" sz="2400" dirty="0"/>
              <a:t>Between then and July 31, 1977 Berkowitz struck fear into New Yorkers, killing six people and injuring seven, using a .44 caliber Bulldog revolver.</a:t>
            </a:r>
          </a:p>
          <a:p>
            <a:pPr fontAlgn="base"/>
            <a:br>
              <a:rPr lang="en-US" dirty="0"/>
            </a:br>
            <a:endParaRPr lang="en-US" dirty="0"/>
          </a:p>
        </p:txBody>
      </p:sp>
      <p:sp>
        <p:nvSpPr>
          <p:cNvPr id="5" name="TextBox 4"/>
          <p:cNvSpPr txBox="1"/>
          <p:nvPr/>
        </p:nvSpPr>
        <p:spPr>
          <a:xfrm>
            <a:off x="1587500" y="268379"/>
            <a:ext cx="8394700" cy="769441"/>
          </a:xfrm>
          <a:prstGeom prst="rect">
            <a:avLst/>
          </a:prstGeom>
          <a:noFill/>
        </p:spPr>
        <p:txBody>
          <a:bodyPr wrap="square" rtlCol="0">
            <a:spAutoFit/>
          </a:bodyPr>
          <a:lstStyle/>
          <a:p>
            <a:pPr algn="ctr"/>
            <a:r>
              <a:rPr lang="en-US" sz="4400" b="1" dirty="0"/>
              <a:t>David Berkowitz “Son of Sam”</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7273" y="1296789"/>
            <a:ext cx="3010328" cy="403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7410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469901" y="1469620"/>
            <a:ext cx="7177498" cy="4339650"/>
          </a:xfrm>
          <a:prstGeom prst="rect">
            <a:avLst/>
          </a:prstGeom>
        </p:spPr>
        <p:txBody>
          <a:bodyPr wrap="square">
            <a:spAutoFit/>
          </a:bodyPr>
          <a:lstStyle/>
          <a:p>
            <a:r>
              <a:rPr lang="en-US" sz="2400" dirty="0"/>
              <a:t>Berkowitz strategically chose to communicate through letters, incessantly taunting the police and authorities.</a:t>
            </a:r>
          </a:p>
          <a:p>
            <a:endParaRPr lang="en-US" sz="2400" dirty="0"/>
          </a:p>
          <a:p>
            <a:r>
              <a:rPr lang="en-US" sz="2400" dirty="0"/>
              <a:t>In his letters, Berkowitz revealed chilling details about the crimes that had not been released to the public, creating a sense of urgency for his capture.</a:t>
            </a:r>
          </a:p>
          <a:p>
            <a:endParaRPr lang="en-US" sz="2400" dirty="0"/>
          </a:p>
          <a:p>
            <a:r>
              <a:rPr lang="en-US" sz="2400" dirty="0"/>
              <a:t>Profiling experts deduced that the writer of the letters was a shy, loner individual, likely a Caucasian man of the Catholic faith.</a:t>
            </a:r>
          </a:p>
          <a:p>
            <a:br>
              <a:rPr lang="en-US" dirty="0"/>
            </a:br>
            <a:endParaRPr lang="en-US" dirty="0"/>
          </a:p>
        </p:txBody>
      </p:sp>
      <p:sp>
        <p:nvSpPr>
          <p:cNvPr id="5" name="TextBox 4"/>
          <p:cNvSpPr txBox="1"/>
          <p:nvPr/>
        </p:nvSpPr>
        <p:spPr>
          <a:xfrm>
            <a:off x="1587500" y="268379"/>
            <a:ext cx="8394700" cy="769441"/>
          </a:xfrm>
          <a:prstGeom prst="rect">
            <a:avLst/>
          </a:prstGeom>
          <a:noFill/>
        </p:spPr>
        <p:txBody>
          <a:bodyPr wrap="square" rtlCol="0">
            <a:spAutoFit/>
          </a:bodyPr>
          <a:lstStyle/>
          <a:p>
            <a:pPr algn="ctr"/>
            <a:r>
              <a:rPr lang="en-US" sz="4400" b="1" dirty="0"/>
              <a:t>Berkowitz “Son of Sam”</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7271" y="1211126"/>
            <a:ext cx="3010330" cy="3892014"/>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79648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469901" y="1469620"/>
            <a:ext cx="7177498" cy="2954655"/>
          </a:xfrm>
          <a:prstGeom prst="rect">
            <a:avLst/>
          </a:prstGeom>
        </p:spPr>
        <p:txBody>
          <a:bodyPr wrap="square">
            <a:spAutoFit/>
          </a:bodyPr>
          <a:lstStyle/>
          <a:p>
            <a:r>
              <a:rPr lang="en-US" sz="2400" dirty="0"/>
              <a:t>A parking ticket on a car near Berkowitz's last shooting location provided a crucial lead for the authorities.</a:t>
            </a:r>
          </a:p>
          <a:p>
            <a:endParaRPr lang="en-US" sz="2400" dirty="0"/>
          </a:p>
          <a:p>
            <a:r>
              <a:rPr lang="en-US" sz="2400" dirty="0"/>
              <a:t>Neighbors, astutely observing Berkowitz's suspicious behavior, contacted the police, firmly believing that he matched the shooter's description.</a:t>
            </a:r>
          </a:p>
          <a:p>
            <a:br>
              <a:rPr lang="en-US" sz="2400" dirty="0"/>
            </a:br>
            <a:endParaRPr lang="en-US" dirty="0"/>
          </a:p>
        </p:txBody>
      </p:sp>
      <p:sp>
        <p:nvSpPr>
          <p:cNvPr id="5" name="TextBox 4"/>
          <p:cNvSpPr txBox="1"/>
          <p:nvPr/>
        </p:nvSpPr>
        <p:spPr>
          <a:xfrm>
            <a:off x="305800" y="320858"/>
            <a:ext cx="7505700" cy="769441"/>
          </a:xfrm>
          <a:prstGeom prst="rect">
            <a:avLst/>
          </a:prstGeom>
          <a:noFill/>
        </p:spPr>
        <p:txBody>
          <a:bodyPr wrap="square" rtlCol="0">
            <a:spAutoFit/>
          </a:bodyPr>
          <a:lstStyle/>
          <a:p>
            <a:pPr algn="ctr"/>
            <a:r>
              <a:rPr lang="en-US" sz="4400" b="1" dirty="0"/>
              <a:t>Berkowitz “Son of Sam”</a:t>
            </a:r>
          </a:p>
        </p:txBody>
      </p:sp>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8813" y="1180059"/>
            <a:ext cx="1857375"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249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4058649" y="2061242"/>
            <a:ext cx="3588749" cy="3323987"/>
          </a:xfrm>
          <a:prstGeom prst="rect">
            <a:avLst/>
          </a:prstGeom>
        </p:spPr>
        <p:txBody>
          <a:bodyPr wrap="square">
            <a:spAutoFit/>
          </a:bodyPr>
          <a:lstStyle/>
          <a:p>
            <a:endParaRPr lang="en-US" sz="2400" dirty="0"/>
          </a:p>
          <a:p>
            <a:r>
              <a:rPr lang="en-US" sz="2400" dirty="0"/>
              <a:t>Neighbors, astutely observing Berkowitz's suspicious behavior, contacted the police, firmly believing that he matched the shooter's description.</a:t>
            </a:r>
          </a:p>
          <a:p>
            <a:br>
              <a:rPr lang="en-US" sz="2400" dirty="0"/>
            </a:br>
            <a:endParaRPr lang="en-US" dirty="0"/>
          </a:p>
        </p:txBody>
      </p:sp>
      <p:sp>
        <p:nvSpPr>
          <p:cNvPr id="5" name="TextBox 4"/>
          <p:cNvSpPr txBox="1"/>
          <p:nvPr/>
        </p:nvSpPr>
        <p:spPr>
          <a:xfrm>
            <a:off x="305800" y="320858"/>
            <a:ext cx="7505700" cy="769441"/>
          </a:xfrm>
          <a:prstGeom prst="rect">
            <a:avLst/>
          </a:prstGeom>
          <a:noFill/>
        </p:spPr>
        <p:txBody>
          <a:bodyPr wrap="square" rtlCol="0">
            <a:spAutoFit/>
          </a:bodyPr>
          <a:lstStyle/>
          <a:p>
            <a:pPr algn="ctr"/>
            <a:r>
              <a:rPr lang="en-US" sz="4400" b="1" dirty="0"/>
              <a:t>Berkowitz “Son of Sam”</a:t>
            </a: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1500" y="422458"/>
            <a:ext cx="3687762" cy="500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800" y="1090299"/>
            <a:ext cx="3419345" cy="486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396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407901" y="995899"/>
            <a:ext cx="6348500" cy="5262979"/>
          </a:xfrm>
          <a:prstGeom prst="rect">
            <a:avLst/>
          </a:prstGeom>
        </p:spPr>
        <p:txBody>
          <a:bodyPr wrap="square">
            <a:spAutoFit/>
          </a:bodyPr>
          <a:lstStyle/>
          <a:p>
            <a:r>
              <a:rPr lang="en-US" sz="2400" dirty="0"/>
              <a:t>In 1976 Sam Carr, one of Berkowitz’s neighbors, received a letter that complained about his dog, Harvey, barking and Harvey was shot in September of 1976. </a:t>
            </a:r>
          </a:p>
          <a:p>
            <a:endParaRPr lang="en-US" sz="2400" dirty="0"/>
          </a:p>
          <a:p>
            <a:r>
              <a:rPr lang="en-US" sz="2400" dirty="0"/>
              <a:t>In 1977, another neighbor Jack Cassara received a get-well card from Sam Carr and his wife; however, Jack is not sick or injured. </a:t>
            </a:r>
          </a:p>
          <a:p>
            <a:endParaRPr lang="en-US" sz="2400" dirty="0"/>
          </a:p>
          <a:p>
            <a:r>
              <a:rPr lang="en-US" sz="2400" dirty="0"/>
              <a:t>Cassara and Carr determine that their letters and cards are written by Berkowitz, and Carr contacts the police to say that he believes Berkowitz is the Son of Sam killer. The police do nothing. </a:t>
            </a:r>
          </a:p>
          <a:p>
            <a:endParaRPr lang="en-US" sz="2400" dirty="0"/>
          </a:p>
        </p:txBody>
      </p:sp>
      <p:sp>
        <p:nvSpPr>
          <p:cNvPr id="5" name="TextBox 4"/>
          <p:cNvSpPr txBox="1"/>
          <p:nvPr/>
        </p:nvSpPr>
        <p:spPr>
          <a:xfrm>
            <a:off x="1969500" y="324216"/>
            <a:ext cx="7505700" cy="769441"/>
          </a:xfrm>
          <a:prstGeom prst="rect">
            <a:avLst/>
          </a:prstGeom>
          <a:noFill/>
        </p:spPr>
        <p:txBody>
          <a:bodyPr wrap="square" rtlCol="0">
            <a:spAutoFit/>
          </a:bodyPr>
          <a:lstStyle/>
          <a:p>
            <a:pPr algn="ctr"/>
            <a:r>
              <a:rPr lang="en-US" sz="4400" b="1" dirty="0"/>
              <a:t>Berkowitz’s Neighbors</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220724"/>
            <a:ext cx="3505200" cy="441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969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407901" y="995899"/>
            <a:ext cx="6958100" cy="4062651"/>
          </a:xfrm>
          <a:prstGeom prst="rect">
            <a:avLst/>
          </a:prstGeom>
        </p:spPr>
        <p:txBody>
          <a:bodyPr wrap="square">
            <a:spAutoFit/>
          </a:bodyPr>
          <a:lstStyle/>
          <a:p>
            <a:endParaRPr lang="en-US" sz="2400" dirty="0"/>
          </a:p>
          <a:p>
            <a:r>
              <a:rPr lang="en-US" sz="2400" dirty="0"/>
              <a:t>On August 6, 1977, Glassman found a bucket on fire outside his door that was filled with gunpowder and .22 bullets . He files a complaint against Berkowitz and told some of his police force colleagues that he thought Berkowitz could be the </a:t>
            </a:r>
            <a:r>
              <a:rPr lang="en-US" sz="2400" i="1" dirty="0"/>
              <a:t>Son of Sam</a:t>
            </a:r>
            <a:r>
              <a:rPr lang="en-US" sz="2400" dirty="0"/>
              <a:t>. </a:t>
            </a:r>
          </a:p>
          <a:p>
            <a:endParaRPr lang="en-US" sz="2400" dirty="0"/>
          </a:p>
          <a:p>
            <a:r>
              <a:rPr lang="en-US" sz="2400" dirty="0"/>
              <a:t>Glassman was a 29 year old Westchester County auxiliary deputy sheriff and aided in Berkowitz’s arrest!</a:t>
            </a:r>
          </a:p>
          <a:p>
            <a:endParaRPr lang="en-US" dirty="0"/>
          </a:p>
        </p:txBody>
      </p:sp>
      <p:sp>
        <p:nvSpPr>
          <p:cNvPr id="5" name="TextBox 4"/>
          <p:cNvSpPr txBox="1"/>
          <p:nvPr/>
        </p:nvSpPr>
        <p:spPr>
          <a:xfrm>
            <a:off x="1969500" y="324216"/>
            <a:ext cx="7505700" cy="769441"/>
          </a:xfrm>
          <a:prstGeom prst="rect">
            <a:avLst/>
          </a:prstGeom>
          <a:noFill/>
        </p:spPr>
        <p:txBody>
          <a:bodyPr wrap="square" rtlCol="0">
            <a:spAutoFit/>
          </a:bodyPr>
          <a:lstStyle/>
          <a:p>
            <a:pPr algn="ctr"/>
            <a:r>
              <a:rPr lang="en-US" sz="4400" b="1" dirty="0"/>
              <a:t>Berkowitz’s Neighbors</a:t>
            </a:r>
          </a:p>
        </p:txBody>
      </p:sp>
      <p:pic>
        <p:nvPicPr>
          <p:cNvPr id="1433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t="55634" r="49004" b="3090"/>
          <a:stretch/>
        </p:blipFill>
        <p:spPr bwMode="auto">
          <a:xfrm>
            <a:off x="7647399" y="995899"/>
            <a:ext cx="3886217" cy="5023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036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844896" y="1737836"/>
            <a:ext cx="10502900" cy="3600986"/>
          </a:xfrm>
          <a:prstGeom prst="rect">
            <a:avLst/>
          </a:prstGeom>
        </p:spPr>
        <p:txBody>
          <a:bodyPr wrap="square">
            <a:spAutoFit/>
          </a:bodyPr>
          <a:lstStyle/>
          <a:p>
            <a:r>
              <a:rPr lang="en-US" sz="2400" dirty="0"/>
              <a:t>Criminal profiling provides crucial information about behavioral patterns and characteristics, helping investigators focus their resources and efforts effectively.</a:t>
            </a:r>
          </a:p>
          <a:p>
            <a:endParaRPr lang="en-US" sz="2400" dirty="0"/>
          </a:p>
          <a:p>
            <a:r>
              <a:rPr lang="en-US" sz="2400" dirty="0"/>
              <a:t>It's crucial to understand that profiling does not guarantee the capture of the perpetrator. While it provides valuable insights, it's only one piece of the puzzle.</a:t>
            </a:r>
          </a:p>
          <a:p>
            <a:br>
              <a:rPr lang="en-US" sz="2400" dirty="0"/>
            </a:br>
            <a:r>
              <a:rPr lang="en-US" sz="2400" dirty="0"/>
              <a:t>Successful capture requires a combination of profiling techniques and meticulous investigative work to gather evidence and build a solid case against the suspect.</a:t>
            </a:r>
          </a:p>
          <a:p>
            <a:br>
              <a:rPr lang="en-US" dirty="0"/>
            </a:br>
            <a:endParaRPr lang="en-US" dirty="0"/>
          </a:p>
        </p:txBody>
      </p:sp>
      <p:sp>
        <p:nvSpPr>
          <p:cNvPr id="5" name="TextBox 4"/>
          <p:cNvSpPr txBox="1"/>
          <p:nvPr/>
        </p:nvSpPr>
        <p:spPr>
          <a:xfrm>
            <a:off x="3708400" y="381000"/>
            <a:ext cx="4343400" cy="769441"/>
          </a:xfrm>
          <a:prstGeom prst="rect">
            <a:avLst/>
          </a:prstGeom>
          <a:noFill/>
        </p:spPr>
        <p:txBody>
          <a:bodyPr wrap="square" rtlCol="0">
            <a:spAutoFit/>
          </a:bodyPr>
          <a:lstStyle/>
          <a:p>
            <a:r>
              <a:rPr lang="en-US" sz="4400" b="1" dirty="0"/>
              <a:t>Criminal Profiling</a:t>
            </a:r>
          </a:p>
        </p:txBody>
      </p:sp>
    </p:spTree>
    <p:extLst>
      <p:ext uri="{BB962C8B-B14F-4D97-AF65-F5344CB8AC3E}">
        <p14:creationId xmlns:p14="http://schemas.microsoft.com/office/powerpoint/2010/main" val="1069419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540096" y="314742"/>
            <a:ext cx="11112500" cy="6001643"/>
          </a:xfrm>
          <a:prstGeom prst="rect">
            <a:avLst/>
          </a:prstGeom>
        </p:spPr>
        <p:txBody>
          <a:bodyPr wrap="square">
            <a:spAutoFit/>
          </a:bodyPr>
          <a:lstStyle/>
          <a:p>
            <a:pPr algn="ctr"/>
            <a:r>
              <a:rPr lang="en-US" sz="3600" b="1" dirty="0"/>
              <a:t>Did Bundy and Berkowitz “Want” to get caught?</a:t>
            </a:r>
          </a:p>
          <a:p>
            <a:endParaRPr lang="en-US" sz="3600" dirty="0"/>
          </a:p>
          <a:p>
            <a:r>
              <a:rPr lang="en-US" sz="2400" dirty="0"/>
              <a:t>Toward the end of both Bundy and Berkowitz’s run of murders, there were a series of mishaps and missteps that made it easier for them to be caught. This leads to the myth that they “wanted” to be caught in order to “stop the killing.” </a:t>
            </a:r>
          </a:p>
          <a:p>
            <a:endParaRPr lang="en-US" sz="2400" dirty="0"/>
          </a:p>
          <a:p>
            <a:r>
              <a:rPr lang="en-US" sz="2400" dirty="0"/>
              <a:t>It is often referenced to Freud, and as Bonn (2014) notes, serial killers get better and bolder with their experience. One key point to this is that it takes time to get the experience to not be detected, and therefore they have to perfect their skills while avoiding mistakes. As they continue to kill, and avoid being caught they are more willing to take risks in their killing. </a:t>
            </a:r>
          </a:p>
          <a:p>
            <a:endParaRPr lang="en-US" sz="2400" dirty="0"/>
          </a:p>
          <a:p>
            <a:r>
              <a:rPr lang="en-US" sz="2400" dirty="0"/>
              <a:t>They began to believe they are invincible but as Bonn notes they “may become bored, reckless, or sloppy in their work and make mistakes that can lead to their apprehension” (2014). </a:t>
            </a:r>
          </a:p>
        </p:txBody>
      </p:sp>
    </p:spTree>
    <p:extLst>
      <p:ext uri="{BB962C8B-B14F-4D97-AF65-F5344CB8AC3E}">
        <p14:creationId xmlns:p14="http://schemas.microsoft.com/office/powerpoint/2010/main" val="3888946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355600" y="1037820"/>
            <a:ext cx="11328400" cy="5078313"/>
          </a:xfrm>
          <a:prstGeom prst="rect">
            <a:avLst/>
          </a:prstGeom>
        </p:spPr>
        <p:txBody>
          <a:bodyPr wrap="square">
            <a:spAutoFit/>
          </a:bodyPr>
          <a:lstStyle/>
          <a:p>
            <a:r>
              <a:rPr lang="en-US" sz="2400" dirty="0"/>
              <a:t>Due to the numerous psychologists/psychiatrists who were weighing in on the profile Berkowitz, the police issued the profile as follows, </a:t>
            </a:r>
          </a:p>
          <a:p>
            <a:pPr algn="ctr"/>
            <a:endParaRPr lang="en-US" sz="2400" dirty="0"/>
          </a:p>
          <a:p>
            <a:pPr algn="ctr"/>
            <a:r>
              <a:rPr lang="en-US" sz="2000" b="1" dirty="0">
                <a:solidFill>
                  <a:schemeClr val="tx1">
                    <a:lumMod val="85000"/>
                    <a:lumOff val="15000"/>
                  </a:schemeClr>
                </a:solidFill>
              </a:rPr>
              <a:t>“neurotic, schizophrenic and paranoid individual who might believe that he was suffering from a kind of demonic possession, … probably shy and odd, a loner inept in establishing personal relationships, especially with women” (Ewings, 2008, p. 41). </a:t>
            </a:r>
          </a:p>
          <a:p>
            <a:endParaRPr lang="en-US" sz="2400" dirty="0"/>
          </a:p>
          <a:p>
            <a:r>
              <a:rPr lang="en-US" sz="2400" dirty="0"/>
              <a:t>Brussel also noted that the individual most likely enjoyed “toying” with the police, and was certain that the killer would kill again rather than turn himself in or attempt to communicate with the police (Ewings, 2008, p. 41). They later suggested he was a “polite, very intelligent, probably college educated, worked days at a white collar job, and was likely a Catholic or Episcopalian” (Ewings, 2008, p. 42). </a:t>
            </a:r>
          </a:p>
          <a:p>
            <a:br>
              <a:rPr lang="en-US" dirty="0"/>
            </a:br>
            <a:endParaRPr lang="en-US" dirty="0"/>
          </a:p>
        </p:txBody>
      </p:sp>
      <p:sp>
        <p:nvSpPr>
          <p:cNvPr id="5" name="TextBox 4"/>
          <p:cNvSpPr txBox="1"/>
          <p:nvPr/>
        </p:nvSpPr>
        <p:spPr>
          <a:xfrm>
            <a:off x="1587500" y="268379"/>
            <a:ext cx="8394700" cy="769441"/>
          </a:xfrm>
          <a:prstGeom prst="rect">
            <a:avLst/>
          </a:prstGeom>
          <a:noFill/>
        </p:spPr>
        <p:txBody>
          <a:bodyPr wrap="square" rtlCol="0">
            <a:spAutoFit/>
          </a:bodyPr>
          <a:lstStyle/>
          <a:p>
            <a:pPr algn="ctr"/>
            <a:r>
              <a:rPr lang="en-US" sz="4400" b="1" dirty="0"/>
              <a:t>Berkowitz Profile</a:t>
            </a:r>
          </a:p>
        </p:txBody>
      </p:sp>
    </p:spTree>
    <p:extLst>
      <p:ext uri="{BB962C8B-B14F-4D97-AF65-F5344CB8AC3E}">
        <p14:creationId xmlns:p14="http://schemas.microsoft.com/office/powerpoint/2010/main" val="1730050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5041900" y="1160669"/>
            <a:ext cx="6855575" cy="3970318"/>
          </a:xfrm>
          <a:prstGeom prst="rect">
            <a:avLst/>
          </a:prstGeom>
        </p:spPr>
        <p:txBody>
          <a:bodyPr wrap="square">
            <a:spAutoFit/>
          </a:bodyPr>
          <a:lstStyle/>
          <a:p>
            <a:r>
              <a:rPr lang="en-US" sz="2400" dirty="0"/>
              <a:t>After Berkowitz’s last shooting (July 31, 1977) the police were able to match the bullets and connect them to the same .44 caliber Charter Arms Bulldog. There were several witnesses, Cacilia Davis who was walking her dog. She also provided the information on the ticket writing police officer, Michael Cataneo. This lead to a ticket just before another shooting…which lead them to his Ford Galaxie, and his Yonkers address! </a:t>
            </a:r>
          </a:p>
          <a:p>
            <a:br>
              <a:rPr lang="en-US" dirty="0"/>
            </a:br>
            <a:endParaRPr lang="en-US" dirty="0"/>
          </a:p>
        </p:txBody>
      </p:sp>
      <p:sp>
        <p:nvSpPr>
          <p:cNvPr id="5" name="TextBox 4"/>
          <p:cNvSpPr txBox="1"/>
          <p:nvPr/>
        </p:nvSpPr>
        <p:spPr>
          <a:xfrm>
            <a:off x="1587500" y="268379"/>
            <a:ext cx="8394700" cy="769441"/>
          </a:xfrm>
          <a:prstGeom prst="rect">
            <a:avLst/>
          </a:prstGeom>
          <a:noFill/>
        </p:spPr>
        <p:txBody>
          <a:bodyPr wrap="square" rtlCol="0">
            <a:spAutoFit/>
          </a:bodyPr>
          <a:lstStyle/>
          <a:p>
            <a:pPr algn="ctr"/>
            <a:r>
              <a:rPr lang="en-US" sz="4400" b="1" dirty="0"/>
              <a:t>Berkowitz “Son of Sam”</a:t>
            </a:r>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189" y="1295400"/>
            <a:ext cx="4450966" cy="251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987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355600" y="1037820"/>
            <a:ext cx="11328400" cy="5724644"/>
          </a:xfrm>
          <a:prstGeom prst="rect">
            <a:avLst/>
          </a:prstGeom>
        </p:spPr>
        <p:txBody>
          <a:bodyPr wrap="square">
            <a:spAutoFit/>
          </a:bodyPr>
          <a:lstStyle/>
          <a:p>
            <a:r>
              <a:rPr lang="en-US" sz="2200" dirty="0"/>
              <a:t>Berkowitz’s arrest was a good bit of luck. It was also some of his arrogance of writing letters to his neighbors, the police, and to the newspaper that allowed some of the pieces to fit together. </a:t>
            </a:r>
          </a:p>
          <a:p>
            <a:endParaRPr lang="en-US" sz="2200" dirty="0"/>
          </a:p>
          <a:p>
            <a:r>
              <a:rPr lang="en-US" sz="2200" dirty="0"/>
              <a:t>Additionally, the location of his car and the parking tickets which placed him in the area of the Moskowtiz, Esau, and Suriani shootings were fortuitous. This allowed for the police to search for his address. </a:t>
            </a:r>
          </a:p>
          <a:p>
            <a:endParaRPr lang="en-US" sz="2200" dirty="0"/>
          </a:p>
          <a:p>
            <a:r>
              <a:rPr lang="en-US" sz="2200" dirty="0"/>
              <a:t>If the dog walker, Cacilia Davis had not noticed the ticketing, and had not been out walking her dog during the time frame of that even recalling that she had seen the police officer giving out tickets. </a:t>
            </a:r>
          </a:p>
          <a:p>
            <a:endParaRPr lang="en-US" sz="2200" dirty="0"/>
          </a:p>
          <a:p>
            <a:r>
              <a:rPr lang="en-US" sz="2200" dirty="0"/>
              <a:t>In fact, a police officer who attended the Moskowitz funeral, Irving </a:t>
            </a:r>
            <a:r>
              <a:rPr lang="en-US" sz="2200" dirty="0" err="1"/>
              <a:t>Levitan</a:t>
            </a:r>
            <a:r>
              <a:rPr lang="en-US" sz="2200" dirty="0"/>
              <a:t>, said it would be something “silly” that would get him, like a traffic ticket (Sherman, et al., 1977). </a:t>
            </a:r>
            <a:r>
              <a:rPr lang="en-US" sz="2200" b="1" dirty="0"/>
              <a:t>It seems that the Police Inspector </a:t>
            </a:r>
            <a:r>
              <a:rPr lang="en-US" sz="2200" b="1" dirty="0" err="1"/>
              <a:t>Levitan</a:t>
            </a:r>
            <a:r>
              <a:rPr lang="en-US" sz="2200" b="1" dirty="0"/>
              <a:t> knew that there were often pieces of evidence that were sheer “luck” that allowed them to capture offenders. </a:t>
            </a:r>
          </a:p>
          <a:p>
            <a:br>
              <a:rPr lang="en-US" dirty="0"/>
            </a:br>
            <a:endParaRPr lang="en-US" dirty="0"/>
          </a:p>
        </p:txBody>
      </p:sp>
      <p:sp>
        <p:nvSpPr>
          <p:cNvPr id="5" name="TextBox 4"/>
          <p:cNvSpPr txBox="1"/>
          <p:nvPr/>
        </p:nvSpPr>
        <p:spPr>
          <a:xfrm>
            <a:off x="1587500" y="268379"/>
            <a:ext cx="8394700" cy="769441"/>
          </a:xfrm>
          <a:prstGeom prst="rect">
            <a:avLst/>
          </a:prstGeom>
          <a:noFill/>
        </p:spPr>
        <p:txBody>
          <a:bodyPr wrap="square" rtlCol="0">
            <a:spAutoFit/>
          </a:bodyPr>
          <a:lstStyle/>
          <a:p>
            <a:pPr algn="ctr"/>
            <a:r>
              <a:rPr lang="en-US" sz="4400" b="1" dirty="0"/>
              <a:t>Berkowitz’s Luck Ran Out</a:t>
            </a:r>
          </a:p>
        </p:txBody>
      </p:sp>
    </p:spTree>
    <p:extLst>
      <p:ext uri="{BB962C8B-B14F-4D97-AF65-F5344CB8AC3E}">
        <p14:creationId xmlns:p14="http://schemas.microsoft.com/office/powerpoint/2010/main" val="2779869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355600" y="1037820"/>
            <a:ext cx="4690533" cy="4154984"/>
          </a:xfrm>
          <a:prstGeom prst="rect">
            <a:avLst/>
          </a:prstGeom>
        </p:spPr>
        <p:txBody>
          <a:bodyPr wrap="square">
            <a:spAutoFit/>
          </a:bodyPr>
          <a:lstStyle/>
          <a:p>
            <a:pPr marL="285750" indent="-285750">
              <a:buFont typeface="Arial" panose="020B0604020202020204" pitchFamily="34" charset="0"/>
              <a:buChar char="•"/>
            </a:pPr>
            <a:r>
              <a:rPr lang="en-US" sz="2400" dirty="0"/>
              <a:t>Serial bomber (2 killed, over 100 injured)</a:t>
            </a:r>
          </a:p>
          <a:p>
            <a:pPr marL="742950" lvl="1" indent="-285750">
              <a:buFont typeface="Arial" panose="020B0604020202020204" pitchFamily="34" charset="0"/>
              <a:buChar char="•"/>
            </a:pPr>
            <a:r>
              <a:rPr lang="en-US" sz="2400" dirty="0"/>
              <a:t>Atlanta Olympic Park (1996)</a:t>
            </a:r>
          </a:p>
          <a:p>
            <a:pPr marL="742950" lvl="1" indent="-285750">
              <a:buFont typeface="Arial" panose="020B0604020202020204" pitchFamily="34" charset="0"/>
              <a:buChar char="•"/>
            </a:pPr>
            <a:r>
              <a:rPr lang="en-US" sz="2400" dirty="0"/>
              <a:t>Atlanta abortion clinic (1997)</a:t>
            </a:r>
          </a:p>
          <a:p>
            <a:pPr marL="742950" lvl="1" indent="-285750">
              <a:buFont typeface="Arial" panose="020B0604020202020204" pitchFamily="34" charset="0"/>
              <a:buChar char="•"/>
            </a:pPr>
            <a:r>
              <a:rPr lang="en-US" sz="2400" dirty="0"/>
              <a:t>Atlanta LGBTQ+ bar (1997)</a:t>
            </a:r>
          </a:p>
          <a:p>
            <a:pPr marL="742950" lvl="1" indent="-285750">
              <a:buFont typeface="Arial" panose="020B0604020202020204" pitchFamily="34" charset="0"/>
              <a:buChar char="•"/>
            </a:pPr>
            <a:r>
              <a:rPr lang="en-US" sz="2400" dirty="0"/>
              <a:t>Birmingham abortion clinic (1998)</a:t>
            </a:r>
          </a:p>
          <a:p>
            <a:pPr marL="285750" indent="-285750">
              <a:buFont typeface="Arial" panose="020B0604020202020204" pitchFamily="34" charset="0"/>
              <a:buChar char="•"/>
            </a:pPr>
            <a:r>
              <a:rPr lang="en-US" sz="2400" dirty="0"/>
              <a:t>FBI spent $24 million and 5 years searching for him in the North Carolina mountains</a:t>
            </a:r>
            <a:br>
              <a:rPr lang="en-US" sz="2400" dirty="0"/>
            </a:br>
            <a:endParaRPr lang="en-US" sz="2400" dirty="0"/>
          </a:p>
        </p:txBody>
      </p:sp>
      <p:sp>
        <p:nvSpPr>
          <p:cNvPr id="5" name="TextBox 4"/>
          <p:cNvSpPr txBox="1"/>
          <p:nvPr/>
        </p:nvSpPr>
        <p:spPr>
          <a:xfrm>
            <a:off x="1587500" y="268379"/>
            <a:ext cx="8394700" cy="769441"/>
          </a:xfrm>
          <a:prstGeom prst="rect">
            <a:avLst/>
          </a:prstGeom>
          <a:noFill/>
        </p:spPr>
        <p:txBody>
          <a:bodyPr wrap="square" rtlCol="0">
            <a:spAutoFit/>
          </a:bodyPr>
          <a:lstStyle/>
          <a:p>
            <a:pPr algn="ctr"/>
            <a:r>
              <a:rPr lang="en-US" sz="4400" b="1" dirty="0"/>
              <a:t>Eric Rudolph</a:t>
            </a:r>
          </a:p>
        </p:txBody>
      </p:sp>
      <p:pic>
        <p:nvPicPr>
          <p:cNvPr id="10" name="Picture 9" descr="A person with dark hair wearing a green shirt&#10;&#10;Description automatically generated">
            <a:extLst>
              <a:ext uri="{FF2B5EF4-FFF2-40B4-BE49-F238E27FC236}">
                <a16:creationId xmlns:a16="http://schemas.microsoft.com/office/drawing/2014/main" id="{18FB0833-D51E-791C-FB45-52213F2D0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8200" y="1198151"/>
            <a:ext cx="2794000" cy="3937000"/>
          </a:xfrm>
          <a:prstGeom prst="rect">
            <a:avLst/>
          </a:prstGeom>
        </p:spPr>
      </p:pic>
    </p:spTree>
    <p:extLst>
      <p:ext uri="{BB962C8B-B14F-4D97-AF65-F5344CB8AC3E}">
        <p14:creationId xmlns:p14="http://schemas.microsoft.com/office/powerpoint/2010/main" val="781586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355600" y="1037820"/>
            <a:ext cx="4690533" cy="4524315"/>
          </a:xfrm>
          <a:prstGeom prst="rect">
            <a:avLst/>
          </a:prstGeom>
        </p:spPr>
        <p:txBody>
          <a:bodyPr wrap="square">
            <a:spAutoFit/>
          </a:bodyPr>
          <a:lstStyle/>
          <a:p>
            <a:pPr marL="285750" indent="-285750">
              <a:buFont typeface="Arial" panose="020B0604020202020204" pitchFamily="34" charset="0"/>
              <a:buChar char="•"/>
            </a:pPr>
            <a:r>
              <a:rPr lang="en-US" sz="3200" dirty="0"/>
              <a:t>Captured on May 31, 2003, by a 21-year-old rookie police officer, Jeffery Postell. </a:t>
            </a:r>
          </a:p>
          <a:p>
            <a:pPr marL="285750" indent="-285750">
              <a:buFont typeface="Arial" panose="020B0604020202020204" pitchFamily="34" charset="0"/>
              <a:buChar char="•"/>
            </a:pPr>
            <a:r>
              <a:rPr lang="en-US" sz="3200" dirty="0"/>
              <a:t>Gave a false name (Jerry Wilson)</a:t>
            </a:r>
          </a:p>
          <a:p>
            <a:pPr marL="285750" indent="-285750">
              <a:buFont typeface="Arial" panose="020B0604020202020204" pitchFamily="34" charset="0"/>
              <a:buChar char="•"/>
            </a:pPr>
            <a:r>
              <a:rPr lang="en-US" sz="3200" dirty="0"/>
              <a:t>At the jail he finally confessed who he was</a:t>
            </a:r>
            <a:br>
              <a:rPr lang="en-US" sz="3200" dirty="0"/>
            </a:br>
            <a:endParaRPr lang="en-US" sz="3200" dirty="0"/>
          </a:p>
        </p:txBody>
      </p:sp>
      <p:sp>
        <p:nvSpPr>
          <p:cNvPr id="5" name="TextBox 4"/>
          <p:cNvSpPr txBox="1"/>
          <p:nvPr/>
        </p:nvSpPr>
        <p:spPr>
          <a:xfrm>
            <a:off x="1587500" y="268379"/>
            <a:ext cx="8394700" cy="769441"/>
          </a:xfrm>
          <a:prstGeom prst="rect">
            <a:avLst/>
          </a:prstGeom>
          <a:noFill/>
        </p:spPr>
        <p:txBody>
          <a:bodyPr wrap="square" rtlCol="0">
            <a:spAutoFit/>
          </a:bodyPr>
          <a:lstStyle/>
          <a:p>
            <a:pPr algn="ctr"/>
            <a:r>
              <a:rPr lang="en-US" sz="4400" b="1" dirty="0"/>
              <a:t>Eric Rudolph</a:t>
            </a:r>
          </a:p>
        </p:txBody>
      </p:sp>
      <p:pic>
        <p:nvPicPr>
          <p:cNvPr id="7" name="Picture 6" descr="A large metal container next to a building&#10;&#10;Description automatically generated">
            <a:extLst>
              <a:ext uri="{FF2B5EF4-FFF2-40B4-BE49-F238E27FC236}">
                <a16:creationId xmlns:a16="http://schemas.microsoft.com/office/drawing/2014/main" id="{940A9762-7ECF-E914-F473-37C02E946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0622" y="1198151"/>
            <a:ext cx="6575778" cy="4535899"/>
          </a:xfrm>
          <a:prstGeom prst="rect">
            <a:avLst/>
          </a:prstGeom>
        </p:spPr>
      </p:pic>
    </p:spTree>
    <p:extLst>
      <p:ext uri="{BB962C8B-B14F-4D97-AF65-F5344CB8AC3E}">
        <p14:creationId xmlns:p14="http://schemas.microsoft.com/office/powerpoint/2010/main" val="2643358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355600" y="1037820"/>
            <a:ext cx="11328400" cy="646331"/>
          </a:xfrm>
          <a:prstGeom prst="rect">
            <a:avLst/>
          </a:prstGeom>
        </p:spPr>
        <p:txBody>
          <a:bodyPr wrap="square">
            <a:spAutoFit/>
          </a:bodyPr>
          <a:lstStyle/>
          <a:p>
            <a:br>
              <a:rPr lang="en-US" dirty="0"/>
            </a:br>
            <a:endParaRPr lang="en-US" dirty="0"/>
          </a:p>
        </p:txBody>
      </p:sp>
      <p:sp>
        <p:nvSpPr>
          <p:cNvPr id="5" name="TextBox 4"/>
          <p:cNvSpPr txBox="1"/>
          <p:nvPr/>
        </p:nvSpPr>
        <p:spPr>
          <a:xfrm>
            <a:off x="1587500" y="268379"/>
            <a:ext cx="8394700" cy="769441"/>
          </a:xfrm>
          <a:prstGeom prst="rect">
            <a:avLst/>
          </a:prstGeom>
          <a:noFill/>
        </p:spPr>
        <p:txBody>
          <a:bodyPr wrap="square" rtlCol="0">
            <a:spAutoFit/>
          </a:bodyPr>
          <a:lstStyle/>
          <a:p>
            <a:pPr algn="ctr"/>
            <a:r>
              <a:rPr lang="en-US" sz="4400" b="1" dirty="0"/>
              <a:t>Thank you!</a:t>
            </a:r>
          </a:p>
        </p:txBody>
      </p:sp>
    </p:spTree>
    <p:extLst>
      <p:ext uri="{BB962C8B-B14F-4D97-AF65-F5344CB8AC3E}">
        <p14:creationId xmlns:p14="http://schemas.microsoft.com/office/powerpoint/2010/main" val="3010311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444500" y="1737836"/>
            <a:ext cx="11175999" cy="1138773"/>
          </a:xfrm>
          <a:prstGeom prst="rect">
            <a:avLst/>
          </a:prstGeom>
        </p:spPr>
        <p:txBody>
          <a:bodyPr wrap="square">
            <a:spAutoFit/>
          </a:bodyPr>
          <a:lstStyle/>
          <a:p>
            <a:r>
              <a:rPr lang="en-US" sz="3200" b="1" dirty="0"/>
              <a:t>Theodore Bundy                                                   David Berkowitz</a:t>
            </a:r>
          </a:p>
          <a:p>
            <a:br>
              <a:rPr lang="en-US" dirty="0"/>
            </a:br>
            <a:endParaRPr lang="en-US" dirty="0"/>
          </a:p>
        </p:txBody>
      </p:sp>
      <p:sp>
        <p:nvSpPr>
          <p:cNvPr id="5" name="TextBox 4"/>
          <p:cNvSpPr txBox="1"/>
          <p:nvPr/>
        </p:nvSpPr>
        <p:spPr>
          <a:xfrm>
            <a:off x="2781300" y="381000"/>
            <a:ext cx="6007100" cy="769441"/>
          </a:xfrm>
          <a:prstGeom prst="rect">
            <a:avLst/>
          </a:prstGeom>
          <a:noFill/>
        </p:spPr>
        <p:txBody>
          <a:bodyPr wrap="square" rtlCol="0">
            <a:spAutoFit/>
          </a:bodyPr>
          <a:lstStyle/>
          <a:p>
            <a:r>
              <a:rPr lang="en-US" sz="4400" b="1" dirty="0"/>
              <a:t>   Organized Serial Killers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1" y="2366921"/>
            <a:ext cx="2870200" cy="2870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750" y="2572522"/>
            <a:ext cx="333375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16301" y="1345673"/>
            <a:ext cx="4489449" cy="1938992"/>
          </a:xfrm>
          <a:prstGeom prst="rect">
            <a:avLst/>
          </a:prstGeom>
          <a:noFill/>
        </p:spPr>
        <p:txBody>
          <a:bodyPr wrap="square" rtlCol="0">
            <a:spAutoFit/>
          </a:bodyPr>
          <a:lstStyle/>
          <a:p>
            <a:r>
              <a:rPr lang="en-US" sz="2400" b="1" dirty="0"/>
              <a:t>Organized Offenders:</a:t>
            </a:r>
          </a:p>
          <a:p>
            <a:pPr marL="342900" indent="-342900">
              <a:buFont typeface="Arial" panose="020B0604020202020204" pitchFamily="34" charset="0"/>
              <a:buChar char="•"/>
            </a:pPr>
            <a:r>
              <a:rPr lang="en-US" sz="2400" dirty="0"/>
              <a:t>Plan and execute their crimes</a:t>
            </a:r>
          </a:p>
          <a:p>
            <a:pPr marL="342900" indent="-342900">
              <a:buFont typeface="Arial" panose="020B0604020202020204" pitchFamily="34" charset="0"/>
              <a:buChar char="•"/>
            </a:pPr>
            <a:r>
              <a:rPr lang="en-US" sz="2400" dirty="0"/>
              <a:t>Target victims</a:t>
            </a:r>
          </a:p>
          <a:p>
            <a:pPr marL="342900" indent="-342900">
              <a:buFont typeface="Arial" panose="020B0604020202020204" pitchFamily="34" charset="0"/>
              <a:buChar char="•"/>
            </a:pPr>
            <a:r>
              <a:rPr lang="en-US" sz="2400" dirty="0"/>
              <a:t>Take time to remove evidence</a:t>
            </a:r>
          </a:p>
          <a:p>
            <a:pPr marL="342900" indent="-342900">
              <a:buFont typeface="Arial" panose="020B0604020202020204" pitchFamily="34" charset="0"/>
              <a:buChar char="•"/>
            </a:pPr>
            <a:r>
              <a:rPr lang="en-US" sz="2400" dirty="0"/>
              <a:t>May move/conceal the victim</a:t>
            </a:r>
          </a:p>
        </p:txBody>
      </p:sp>
      <p:sp>
        <p:nvSpPr>
          <p:cNvPr id="9" name="TextBox 8"/>
          <p:cNvSpPr txBox="1"/>
          <p:nvPr/>
        </p:nvSpPr>
        <p:spPr>
          <a:xfrm>
            <a:off x="3480301" y="3390373"/>
            <a:ext cx="4361448" cy="2308324"/>
          </a:xfrm>
          <a:prstGeom prst="rect">
            <a:avLst/>
          </a:prstGeom>
          <a:noFill/>
        </p:spPr>
        <p:txBody>
          <a:bodyPr wrap="square" rtlCol="0">
            <a:spAutoFit/>
          </a:bodyPr>
          <a:lstStyle/>
          <a:p>
            <a:r>
              <a:rPr lang="en-US" sz="2400" b="1" dirty="0"/>
              <a:t>Behavior/Personality</a:t>
            </a:r>
          </a:p>
          <a:p>
            <a:pPr marL="342900" indent="-342900">
              <a:buFont typeface="Arial" panose="020B0604020202020204" pitchFamily="34" charset="0"/>
              <a:buChar char="•"/>
            </a:pPr>
            <a:r>
              <a:rPr lang="en-US" sz="2400" dirty="0"/>
              <a:t>Average to Above Average IQ</a:t>
            </a:r>
          </a:p>
          <a:p>
            <a:pPr marL="342900" indent="-342900">
              <a:buFont typeface="Arial" panose="020B0604020202020204" pitchFamily="34" charset="0"/>
              <a:buChar char="•"/>
            </a:pPr>
            <a:r>
              <a:rPr lang="en-US" sz="2400" dirty="0"/>
              <a:t>Crime scene away from home</a:t>
            </a:r>
          </a:p>
          <a:p>
            <a:pPr marL="342900" indent="-342900">
              <a:buFont typeface="Arial" panose="020B0604020202020204" pitchFamily="34" charset="0"/>
              <a:buChar char="•"/>
            </a:pPr>
            <a:r>
              <a:rPr lang="en-US" sz="2400" dirty="0"/>
              <a:t>Has car</a:t>
            </a:r>
          </a:p>
          <a:p>
            <a:pPr marL="342900" indent="-342900">
              <a:buFont typeface="Arial" panose="020B0604020202020204" pitchFamily="34" charset="0"/>
              <a:buChar char="•"/>
            </a:pPr>
            <a:r>
              <a:rPr lang="en-US" sz="2400" dirty="0"/>
              <a:t>Follows the media</a:t>
            </a:r>
          </a:p>
          <a:p>
            <a:pPr marL="342900" indent="-342900">
              <a:buFont typeface="Arial" panose="020B0604020202020204" pitchFamily="34" charset="0"/>
              <a:buChar char="•"/>
            </a:pPr>
            <a:r>
              <a:rPr lang="en-US" sz="2400" dirty="0"/>
              <a:t>Plays games with police</a:t>
            </a:r>
          </a:p>
        </p:txBody>
      </p:sp>
    </p:spTree>
    <p:extLst>
      <p:ext uri="{BB962C8B-B14F-4D97-AF65-F5344CB8AC3E}">
        <p14:creationId xmlns:p14="http://schemas.microsoft.com/office/powerpoint/2010/main" val="454330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190500" y="1138872"/>
            <a:ext cx="5689599" cy="5724644"/>
          </a:xfrm>
          <a:prstGeom prst="rect">
            <a:avLst/>
          </a:prstGeom>
        </p:spPr>
        <p:txBody>
          <a:bodyPr wrap="square">
            <a:spAutoFit/>
          </a:bodyPr>
          <a:lstStyle/>
          <a:p>
            <a:r>
              <a:rPr lang="en-US" sz="2400" dirty="0"/>
              <a:t>Over the span of four years, from 1974 to 1978, Bundy ruthlessly claimed the lives of more than 30 women across Washington, Oregon, Utah, Colorado, Idaho, </a:t>
            </a:r>
          </a:p>
          <a:p>
            <a:endParaRPr lang="en-US" sz="2400" dirty="0"/>
          </a:p>
          <a:p>
            <a:r>
              <a:rPr lang="en-US" sz="2400" dirty="0"/>
              <a:t>Using brutal methods such as bludgeoning and strangulation, Bundy exerted a terrifying level of power and control over his victims.</a:t>
            </a:r>
          </a:p>
          <a:p>
            <a:endParaRPr lang="en-US" sz="2400" dirty="0"/>
          </a:p>
          <a:p>
            <a:r>
              <a:rPr lang="en-US" sz="2400" dirty="0"/>
              <a:t>Bundy would often pose as an injured individual or an authoritative figure, expertly luring his victims into his trap.</a:t>
            </a:r>
          </a:p>
          <a:p>
            <a:br>
              <a:rPr lang="en-US" dirty="0"/>
            </a:br>
            <a:br>
              <a:rPr lang="en-US" dirty="0"/>
            </a:br>
            <a:endParaRPr lang="en-US" dirty="0"/>
          </a:p>
        </p:txBody>
      </p:sp>
      <p:sp>
        <p:nvSpPr>
          <p:cNvPr id="5" name="TextBox 4"/>
          <p:cNvSpPr txBox="1"/>
          <p:nvPr/>
        </p:nvSpPr>
        <p:spPr>
          <a:xfrm>
            <a:off x="3708400" y="381000"/>
            <a:ext cx="4343400" cy="769441"/>
          </a:xfrm>
          <a:prstGeom prst="rect">
            <a:avLst/>
          </a:prstGeom>
          <a:noFill/>
        </p:spPr>
        <p:txBody>
          <a:bodyPr wrap="square" rtlCol="0">
            <a:spAutoFit/>
          </a:bodyPr>
          <a:lstStyle/>
          <a:p>
            <a:r>
              <a:rPr lang="en-US" sz="4400" b="1" dirty="0"/>
              <a:t>Theodore Bundy</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100" y="1233031"/>
            <a:ext cx="5905500"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693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1587500" y="1152120"/>
            <a:ext cx="9581937" cy="5724644"/>
          </a:xfrm>
          <a:prstGeom prst="rect">
            <a:avLst/>
          </a:prstGeom>
        </p:spPr>
        <p:txBody>
          <a:bodyPr wrap="square">
            <a:spAutoFit/>
          </a:bodyPr>
          <a:lstStyle/>
          <a:p>
            <a:pPr fontAlgn="base"/>
            <a:r>
              <a:rPr lang="en-US" sz="2400" b="1" dirty="0"/>
              <a:t>Public Lure: </a:t>
            </a:r>
            <a:r>
              <a:rPr lang="en-US" sz="2400" dirty="0"/>
              <a:t>Bundy targeted victims in public venues like parks and college campuses, taking advantage of their innocence and vulnerability.</a:t>
            </a:r>
          </a:p>
          <a:p>
            <a:pPr fontAlgn="base"/>
            <a:endParaRPr lang="en-US" sz="2400" dirty="0"/>
          </a:p>
          <a:p>
            <a:pPr fontAlgn="base"/>
            <a:r>
              <a:rPr lang="en-US" sz="2400" b="1" dirty="0"/>
              <a:t>Deception Tactics: </a:t>
            </a:r>
            <a:r>
              <a:rPr lang="en-US" sz="2400" dirty="0"/>
              <a:t>Posing as an injured person or flashing a fake badge, Bundy skillfully gained his victims' trust.</a:t>
            </a:r>
          </a:p>
          <a:p>
            <a:pPr fontAlgn="base"/>
            <a:endParaRPr lang="en-US" sz="2400" dirty="0"/>
          </a:p>
          <a:p>
            <a:pPr fontAlgn="base"/>
            <a:r>
              <a:rPr lang="en-US" sz="2400" b="1" dirty="0"/>
              <a:t>Rendition and Transport: </a:t>
            </a:r>
            <a:r>
              <a:rPr lang="en-US" sz="2400" dirty="0"/>
              <a:t>Once lured, Bundy would render his victims unconscious and transport them to secondary locations, enabling his heinous acts.</a:t>
            </a:r>
          </a:p>
          <a:p>
            <a:pPr fontAlgn="base"/>
            <a:endParaRPr lang="en-US" sz="2400" dirty="0"/>
          </a:p>
          <a:p>
            <a:pPr fontAlgn="base"/>
            <a:r>
              <a:rPr lang="en-US" sz="2400" b="1" dirty="0"/>
              <a:t>Pattern of Control: </a:t>
            </a:r>
            <a:r>
              <a:rPr lang="en-US" sz="2400" dirty="0"/>
              <a:t>Bundy's killings followed an organized pattern, driven by his desire for control over his victims' lives.</a:t>
            </a:r>
          </a:p>
          <a:p>
            <a:pPr fontAlgn="base"/>
            <a:endParaRPr lang="en-US" sz="2400" dirty="0"/>
          </a:p>
          <a:p>
            <a:br>
              <a:rPr lang="en-US" dirty="0"/>
            </a:br>
            <a:br>
              <a:rPr lang="en-US" dirty="0"/>
            </a:br>
            <a:endParaRPr lang="en-US" dirty="0"/>
          </a:p>
        </p:txBody>
      </p:sp>
      <p:sp>
        <p:nvSpPr>
          <p:cNvPr id="5" name="TextBox 4"/>
          <p:cNvSpPr txBox="1"/>
          <p:nvPr/>
        </p:nvSpPr>
        <p:spPr>
          <a:xfrm>
            <a:off x="1968500" y="381000"/>
            <a:ext cx="8394700" cy="769441"/>
          </a:xfrm>
          <a:prstGeom prst="rect">
            <a:avLst/>
          </a:prstGeom>
          <a:noFill/>
        </p:spPr>
        <p:txBody>
          <a:bodyPr wrap="square" rtlCol="0">
            <a:spAutoFit/>
          </a:bodyPr>
          <a:lstStyle/>
          <a:p>
            <a:pPr algn="ctr"/>
            <a:r>
              <a:rPr lang="en-US" sz="4400" b="1" dirty="0"/>
              <a:t>Theodore Bundy’s MO</a:t>
            </a:r>
          </a:p>
        </p:txBody>
      </p:sp>
    </p:spTree>
    <p:extLst>
      <p:ext uri="{BB962C8B-B14F-4D97-AF65-F5344CB8AC3E}">
        <p14:creationId xmlns:p14="http://schemas.microsoft.com/office/powerpoint/2010/main" val="3505671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469900" y="1152120"/>
            <a:ext cx="10699537" cy="3970318"/>
          </a:xfrm>
          <a:prstGeom prst="rect">
            <a:avLst/>
          </a:prstGeom>
        </p:spPr>
        <p:txBody>
          <a:bodyPr wrap="square">
            <a:spAutoFit/>
          </a:bodyPr>
          <a:lstStyle/>
          <a:p>
            <a:pPr fontAlgn="base"/>
            <a:r>
              <a:rPr lang="en-US" sz="2400" b="1" dirty="0"/>
              <a:t>First Brush with the Law: Utah (August 16, 1975)</a:t>
            </a:r>
          </a:p>
          <a:p>
            <a:pPr fontAlgn="base"/>
            <a:r>
              <a:rPr lang="en-US" sz="2400" dirty="0"/>
              <a:t>Bundy was arrested by Sgt. Robert Hayward. Had his “kill kit” with him. Did not comply with officer. </a:t>
            </a:r>
          </a:p>
          <a:p>
            <a:pPr fontAlgn="base"/>
            <a:endParaRPr lang="en-US" sz="2400" dirty="0"/>
          </a:p>
          <a:p>
            <a:pPr fontAlgn="base"/>
            <a:r>
              <a:rPr lang="en-US" sz="2400" b="1" dirty="0"/>
              <a:t>Second Arrest: Utah (August 21, 1975)</a:t>
            </a:r>
          </a:p>
          <a:p>
            <a:pPr fontAlgn="base"/>
            <a:r>
              <a:rPr lang="en-US" sz="2400" dirty="0"/>
              <a:t>Possession of burglary tools by Deputy Darrel </a:t>
            </a:r>
            <a:r>
              <a:rPr lang="en-US" sz="2400" dirty="0" err="1"/>
              <a:t>Ondrak</a:t>
            </a:r>
            <a:r>
              <a:rPr lang="en-US" sz="2400" dirty="0"/>
              <a:t>. October 2, 1975 Bundy was identified by Carol </a:t>
            </a:r>
            <a:r>
              <a:rPr lang="en-US" sz="2400" dirty="0" err="1"/>
              <a:t>DaRonch</a:t>
            </a:r>
            <a:r>
              <a:rPr lang="en-US" sz="2400" dirty="0"/>
              <a:t> as the person who tried to abduct her and who assaulted her. Charged with attempted criminal assault and aggravated kidnapping of </a:t>
            </a:r>
            <a:r>
              <a:rPr lang="en-US" sz="2400" dirty="0" err="1"/>
              <a:t>DaRonch</a:t>
            </a:r>
            <a:endParaRPr lang="en-US" sz="2400" dirty="0"/>
          </a:p>
          <a:p>
            <a:br>
              <a:rPr lang="en-US" dirty="0"/>
            </a:br>
            <a:endParaRPr lang="en-US" dirty="0"/>
          </a:p>
        </p:txBody>
      </p:sp>
      <p:sp>
        <p:nvSpPr>
          <p:cNvPr id="5" name="TextBox 4"/>
          <p:cNvSpPr txBox="1"/>
          <p:nvPr/>
        </p:nvSpPr>
        <p:spPr>
          <a:xfrm>
            <a:off x="1587500" y="382679"/>
            <a:ext cx="8394700" cy="769441"/>
          </a:xfrm>
          <a:prstGeom prst="rect">
            <a:avLst/>
          </a:prstGeom>
          <a:noFill/>
        </p:spPr>
        <p:txBody>
          <a:bodyPr wrap="square" rtlCol="0">
            <a:spAutoFit/>
          </a:bodyPr>
          <a:lstStyle/>
          <a:p>
            <a:pPr algn="ctr"/>
            <a:r>
              <a:rPr lang="en-US" sz="4400" b="1" dirty="0"/>
              <a:t>Bundy’s Arrests </a:t>
            </a:r>
          </a:p>
        </p:txBody>
      </p:sp>
    </p:spTree>
    <p:extLst>
      <p:ext uri="{BB962C8B-B14F-4D97-AF65-F5344CB8AC3E}">
        <p14:creationId xmlns:p14="http://schemas.microsoft.com/office/powerpoint/2010/main" val="2876683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469901" y="1152120"/>
            <a:ext cx="6569074" cy="5986254"/>
          </a:xfrm>
          <a:prstGeom prst="rect">
            <a:avLst/>
          </a:prstGeom>
        </p:spPr>
        <p:txBody>
          <a:bodyPr wrap="square">
            <a:spAutoFit/>
          </a:bodyPr>
          <a:lstStyle/>
          <a:p>
            <a:pPr fontAlgn="base"/>
            <a:r>
              <a:rPr lang="en-US" sz="2400" b="1" dirty="0"/>
              <a:t>First Escape &amp; Recapture: </a:t>
            </a:r>
          </a:p>
          <a:p>
            <a:pPr fontAlgn="base"/>
            <a:r>
              <a:rPr lang="en-US" sz="2300" dirty="0"/>
              <a:t>Bundy was moved to Colorado (January 1977) for the trial of Caryn Eileen Campbell (killed January 1975). Pleaded “not guilty” (May 1977), escaped from Pitkin Co. Jail Law Library (June, 7 1977) [Jumped from second floor window]. </a:t>
            </a:r>
          </a:p>
          <a:p>
            <a:pPr fontAlgn="base"/>
            <a:endParaRPr lang="en-US" sz="2300" dirty="0"/>
          </a:p>
          <a:p>
            <a:pPr fontAlgn="base"/>
            <a:r>
              <a:rPr lang="en-US" sz="2300" dirty="0"/>
              <a:t>Captured five days later (June 13, 1977).</a:t>
            </a:r>
          </a:p>
          <a:p>
            <a:pPr marL="342900" indent="-342900" fontAlgn="base">
              <a:buFont typeface="Arial" panose="020B0604020202020204" pitchFamily="34" charset="0"/>
              <a:buChar char="•"/>
            </a:pPr>
            <a:r>
              <a:rPr lang="en-US" sz="2300" dirty="0"/>
              <a:t>Made a U-turn in a stolen 1966 Cadillac at 2am</a:t>
            </a:r>
          </a:p>
          <a:p>
            <a:pPr marL="342900" indent="-342900" fontAlgn="base">
              <a:buFont typeface="Arial" panose="020B0604020202020204" pitchFamily="34" charset="0"/>
              <a:buChar char="•"/>
            </a:pPr>
            <a:r>
              <a:rPr lang="en-US" sz="2300" dirty="0"/>
              <a:t>Deputy Sheriffs: Gene Flatt and Maureen Higgins.</a:t>
            </a:r>
          </a:p>
          <a:p>
            <a:pPr marL="342900" indent="-342900" fontAlgn="base">
              <a:buFont typeface="Arial" panose="020B0604020202020204" pitchFamily="34" charset="0"/>
              <a:buChar char="•"/>
            </a:pPr>
            <a:r>
              <a:rPr lang="en-US" sz="2300" dirty="0"/>
              <a:t>Assisted by Officer Terry Quirk.</a:t>
            </a:r>
          </a:p>
          <a:p>
            <a:pPr marL="342900" indent="-342900" fontAlgn="base">
              <a:buFont typeface="Arial" panose="020B0604020202020204" pitchFamily="34" charset="0"/>
              <a:buChar char="•"/>
            </a:pPr>
            <a:endParaRPr lang="en-US" sz="2300" dirty="0"/>
          </a:p>
          <a:p>
            <a:pPr fontAlgn="base"/>
            <a:r>
              <a:rPr lang="en-US" sz="2300" dirty="0"/>
              <a:t>Arrested and charged with escape, burglary, and felony theft on June 15, 1977</a:t>
            </a:r>
          </a:p>
          <a:p>
            <a:pPr fontAlgn="base"/>
            <a:endParaRPr lang="en-US" sz="2400" dirty="0"/>
          </a:p>
          <a:p>
            <a:br>
              <a:rPr lang="en-US" dirty="0"/>
            </a:br>
            <a:endParaRPr lang="en-US" dirty="0"/>
          </a:p>
        </p:txBody>
      </p:sp>
      <p:sp>
        <p:nvSpPr>
          <p:cNvPr id="5" name="TextBox 4"/>
          <p:cNvSpPr txBox="1"/>
          <p:nvPr/>
        </p:nvSpPr>
        <p:spPr>
          <a:xfrm>
            <a:off x="1587500" y="382679"/>
            <a:ext cx="8394700" cy="769441"/>
          </a:xfrm>
          <a:prstGeom prst="rect">
            <a:avLst/>
          </a:prstGeom>
          <a:noFill/>
        </p:spPr>
        <p:txBody>
          <a:bodyPr wrap="square" rtlCol="0">
            <a:spAutoFit/>
          </a:bodyPr>
          <a:lstStyle/>
          <a:p>
            <a:pPr algn="ctr"/>
            <a:r>
              <a:rPr lang="en-US" sz="4400" b="1" dirty="0"/>
              <a:t>Bundy’s First Escape &amp; Recapture</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8975" y="1537825"/>
            <a:ext cx="4972050" cy="435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6137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469901" y="1152120"/>
            <a:ext cx="6616700" cy="5447645"/>
          </a:xfrm>
          <a:prstGeom prst="rect">
            <a:avLst/>
          </a:prstGeom>
        </p:spPr>
        <p:txBody>
          <a:bodyPr wrap="square">
            <a:spAutoFit/>
          </a:bodyPr>
          <a:lstStyle/>
          <a:p>
            <a:pPr fontAlgn="base"/>
            <a:r>
              <a:rPr lang="en-US" sz="2400" b="1" dirty="0"/>
              <a:t>Second Escape: </a:t>
            </a:r>
          </a:p>
          <a:p>
            <a:pPr fontAlgn="base"/>
            <a:r>
              <a:rPr lang="en-US" sz="2400" dirty="0"/>
              <a:t>Bundy escaped from Glenwood Springs, Colorado (Garfield County Jail) (December 30, 1977). </a:t>
            </a:r>
          </a:p>
          <a:p>
            <a:pPr fontAlgn="base"/>
            <a:endParaRPr lang="en-US" sz="2400" dirty="0"/>
          </a:p>
          <a:p>
            <a:pPr fontAlgn="base"/>
            <a:r>
              <a:rPr lang="en-US" sz="2400" dirty="0"/>
              <a:t>Made his way to Tallahassee Florida via a plane from Chicago, train to Ann Arbor, a stolen vehicle where he drove south to Atlanta and took a bus to Tallahassee. </a:t>
            </a:r>
          </a:p>
          <a:p>
            <a:pPr fontAlgn="base"/>
            <a:endParaRPr lang="en-US" sz="2400" dirty="0"/>
          </a:p>
          <a:p>
            <a:pPr fontAlgn="base"/>
            <a:r>
              <a:rPr lang="en-US" sz="2400" dirty="0"/>
              <a:t>He then rented a room (using the name Chris Hagen) at The Oaks.</a:t>
            </a:r>
          </a:p>
          <a:p>
            <a:pPr fontAlgn="base"/>
            <a:endParaRPr lang="en-US" sz="2400" dirty="0"/>
          </a:p>
          <a:p>
            <a:pPr fontAlgn="base"/>
            <a:endParaRPr lang="en-US" sz="2400" dirty="0"/>
          </a:p>
          <a:p>
            <a:br>
              <a:rPr lang="en-US" dirty="0"/>
            </a:br>
            <a:endParaRPr lang="en-US" dirty="0"/>
          </a:p>
        </p:txBody>
      </p:sp>
      <p:sp>
        <p:nvSpPr>
          <p:cNvPr id="5" name="TextBox 4"/>
          <p:cNvSpPr txBox="1"/>
          <p:nvPr/>
        </p:nvSpPr>
        <p:spPr>
          <a:xfrm>
            <a:off x="1587500" y="382679"/>
            <a:ext cx="8394700" cy="769441"/>
          </a:xfrm>
          <a:prstGeom prst="rect">
            <a:avLst/>
          </a:prstGeom>
          <a:noFill/>
        </p:spPr>
        <p:txBody>
          <a:bodyPr wrap="square" rtlCol="0">
            <a:spAutoFit/>
          </a:bodyPr>
          <a:lstStyle/>
          <a:p>
            <a:pPr algn="ctr"/>
            <a:r>
              <a:rPr lang="en-US" sz="4400" b="1" dirty="0"/>
              <a:t>Bundy’s Second Escape</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1" y="2081196"/>
            <a:ext cx="4699000" cy="2645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9462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dirty="0">
                <a:solidFill>
                  <a:schemeClr val="bg1"/>
                </a:solidFill>
                <a:latin typeface="Trajan Pro" pitchFamily="18" charset="0"/>
              </a:rPr>
              <a:t>Department of  Criminal Justice</a:t>
            </a:r>
          </a:p>
        </p:txBody>
      </p:sp>
      <p:sp>
        <p:nvSpPr>
          <p:cNvPr id="3" name="Rectangle 2"/>
          <p:cNvSpPr/>
          <p:nvPr/>
        </p:nvSpPr>
        <p:spPr>
          <a:xfrm>
            <a:off x="469900" y="1152120"/>
            <a:ext cx="10699537" cy="1384995"/>
          </a:xfrm>
          <a:prstGeom prst="rect">
            <a:avLst/>
          </a:prstGeom>
        </p:spPr>
        <p:txBody>
          <a:bodyPr wrap="square">
            <a:spAutoFit/>
          </a:bodyPr>
          <a:lstStyle/>
          <a:p>
            <a:pPr fontAlgn="base"/>
            <a:r>
              <a:rPr lang="en-US" sz="2400" dirty="0"/>
              <a:t>January 15, 1978, Bundy entered the Chi Omega sorority house at Florida State University and murdered 20-year-old Lisa Levy and 21-year-old Margaret Bowman. </a:t>
            </a:r>
          </a:p>
          <a:p>
            <a:br>
              <a:rPr lang="en-US" dirty="0"/>
            </a:br>
            <a:endParaRPr lang="en-US" dirty="0"/>
          </a:p>
        </p:txBody>
      </p:sp>
      <p:sp>
        <p:nvSpPr>
          <p:cNvPr id="5" name="TextBox 4"/>
          <p:cNvSpPr txBox="1"/>
          <p:nvPr/>
        </p:nvSpPr>
        <p:spPr>
          <a:xfrm>
            <a:off x="1587500" y="268379"/>
            <a:ext cx="8394700" cy="769441"/>
          </a:xfrm>
          <a:prstGeom prst="rect">
            <a:avLst/>
          </a:prstGeom>
          <a:noFill/>
        </p:spPr>
        <p:txBody>
          <a:bodyPr wrap="square" rtlCol="0">
            <a:spAutoFit/>
          </a:bodyPr>
          <a:lstStyle/>
          <a:p>
            <a:pPr algn="ctr"/>
            <a:r>
              <a:rPr lang="en-US" sz="4400" b="1" dirty="0"/>
              <a:t>The Chi Omega Murders</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4779" y="3187046"/>
            <a:ext cx="4862696" cy="2794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2233894"/>
            <a:ext cx="62103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6542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69&quot;/&gt;&lt;/object&gt;&lt;object type=&quot;3&quot; unique_id=&quot;10005&quot;&gt;&lt;property id=&quot;20148&quot; value=&quot;5&quot;/&gt;&lt;property id=&quot;20300&quot; value=&quot;Slide 2&quot;/&gt;&lt;property id=&quot;20307&quot; value=&quot;266&quot;/&gt;&lt;/object&gt;&lt;object type=&quot;3&quot; unique_id=&quot;10006&quot;&gt;&lt;property id=&quot;20148&quot; value=&quot;5&quot;/&gt;&lt;property id=&quot;20300&quot; value=&quot;Slide 20&quot;/&gt;&lt;property id=&quot;20307&quot; value=&quot;270&quot;/&gt;&lt;/object&gt;&lt;object type=&quot;3&quot; unique_id=&quot;10114&quot;&gt;&lt;property id=&quot;20148&quot; value=&quot;5&quot;/&gt;&lt;property id=&quot;20300&quot; value=&quot;Slide 3&quot;/&gt;&lt;property id=&quot;20307&quot; value=&quot;274&quot;/&gt;&lt;/object&gt;&lt;object type=&quot;3&quot; unique_id=&quot;10187&quot;&gt;&lt;property id=&quot;20148&quot; value=&quot;5&quot;/&gt;&lt;property id=&quot;20300&quot; value=&quot;Slide 4&quot;/&gt;&lt;property id=&quot;20307&quot; value=&quot;275&quot;/&gt;&lt;/object&gt;&lt;object type=&quot;3&quot; unique_id=&quot;10188&quot;&gt;&lt;property id=&quot;20148&quot; value=&quot;5&quot;/&gt;&lt;property id=&quot;20300&quot; value=&quot;Slide 5&quot;/&gt;&lt;property id=&quot;20307&quot; value=&quot;276&quot;/&gt;&lt;/object&gt;&lt;object type=&quot;3&quot; unique_id=&quot;10189&quot;&gt;&lt;property id=&quot;20148&quot; value=&quot;5&quot;/&gt;&lt;property id=&quot;20300&quot; value=&quot;Slide 6&quot;/&gt;&lt;property id=&quot;20307&quot; value=&quot;277&quot;/&gt;&lt;/object&gt;&lt;object type=&quot;3&quot; unique_id=&quot;10190&quot;&gt;&lt;property id=&quot;20148&quot; value=&quot;5&quot;/&gt;&lt;property id=&quot;20300&quot; value=&quot;Slide 7&quot;/&gt;&lt;property id=&quot;20307&quot; value=&quot;278&quot;/&gt;&lt;/object&gt;&lt;object type=&quot;3&quot; unique_id=&quot;10191&quot;&gt;&lt;property id=&quot;20148&quot; value=&quot;5&quot;/&gt;&lt;property id=&quot;20300&quot; value=&quot;Slide 8&quot;/&gt;&lt;property id=&quot;20307&quot; value=&quot;279&quot;/&gt;&lt;/object&gt;&lt;object type=&quot;3&quot; unique_id=&quot;10276&quot;&gt;&lt;property id=&quot;20148&quot; value=&quot;5&quot;/&gt;&lt;property id=&quot;20300&quot; value=&quot;Slide 9&quot;/&gt;&lt;property id=&quot;20307&quot; value=&quot;280&quot;/&gt;&lt;/object&gt;&lt;object type=&quot;3&quot; unique_id=&quot;10277&quot;&gt;&lt;property id=&quot;20148&quot; value=&quot;5&quot;/&gt;&lt;property id=&quot;20300&quot; value=&quot;Slide 10&quot;/&gt;&lt;property id=&quot;20307&quot; value=&quot;281&quot;/&gt;&lt;/object&gt;&lt;object type=&quot;3&quot; unique_id=&quot;10278&quot;&gt;&lt;property id=&quot;20148&quot; value=&quot;5&quot;/&gt;&lt;property id=&quot;20300&quot; value=&quot;Slide 11&quot;/&gt;&lt;property id=&quot;20307&quot; value=&quot;282&quot;/&gt;&lt;/object&gt;&lt;object type=&quot;3&quot; unique_id=&quot;10279&quot;&gt;&lt;property id=&quot;20148&quot; value=&quot;5&quot;/&gt;&lt;property id=&quot;20300&quot; value=&quot;Slide 12&quot;/&gt;&lt;property id=&quot;20307&quot; value=&quot;283&quot;/&gt;&lt;/object&gt;&lt;object type=&quot;3&quot; unique_id=&quot;10424&quot;&gt;&lt;property id=&quot;20148&quot; value=&quot;5&quot;/&gt;&lt;property id=&quot;20300&quot; value=&quot;Slide 13&quot;/&gt;&lt;property id=&quot;20307&quot; value=&quot;285&quot;/&gt;&lt;/object&gt;&lt;object type=&quot;3&quot; unique_id=&quot;10425&quot;&gt;&lt;property id=&quot;20148&quot; value=&quot;5&quot;/&gt;&lt;property id=&quot;20300&quot; value=&quot;Slide 14&quot;/&gt;&lt;property id=&quot;20307&quot; value=&quot;284&quot;/&gt;&lt;/object&gt;&lt;object type=&quot;3&quot; unique_id=&quot;10626&quot;&gt;&lt;property id=&quot;20148&quot; value=&quot;5&quot;/&gt;&lt;property id=&quot;20300&quot; value=&quot;Slide 15&quot;/&gt;&lt;property id=&quot;20307&quot; value=&quot;286&quot;/&gt;&lt;/object&gt;&lt;object type=&quot;3&quot; unique_id=&quot;10627&quot;&gt;&lt;property id=&quot;20148&quot; value=&quot;5&quot;/&gt;&lt;property id=&quot;20300&quot; value=&quot;Slide 16&quot;/&gt;&lt;property id=&quot;20307&quot; value=&quot;287&quot;/&gt;&lt;/object&gt;&lt;object type=&quot;3&quot; unique_id=&quot;10628&quot;&gt;&lt;property id=&quot;20148&quot; value=&quot;5&quot;/&gt;&lt;property id=&quot;20300&quot; value=&quot;Slide 17&quot;/&gt;&lt;property id=&quot;20307&quot; value=&quot;289&quot;/&gt;&lt;/object&gt;&lt;object type=&quot;3&quot; unique_id=&quot;10629&quot;&gt;&lt;property id=&quot;20148&quot; value=&quot;5&quot;/&gt;&lt;property id=&quot;20300&quot; value=&quot;Slide 18&quot;/&gt;&lt;property id=&quot;20307&quot; value=&quot;293&quot;/&gt;&lt;/object&gt;&lt;object type=&quot;3&quot; unique_id=&quot;10630&quot;&gt;&lt;property id=&quot;20148&quot; value=&quot;5&quot;/&gt;&lt;property id=&quot;20300&quot; value=&quot;Slide 19&quot;/&gt;&lt;property id=&quot;20307&quot; value=&quot;292&quot;/&gt;&lt;/object&gt;&lt;object type=&quot;3&quot; unique_id=&quot;10631&quot;&gt;&lt;property id=&quot;20148&quot; value=&quot;5&quot;/&gt;&lt;property id=&quot;20300&quot; value=&quot;Slide 21&quot;/&gt;&lt;property id=&quot;20307&quot; value=&quot;290&quot;/&gt;&lt;/object&gt;&lt;object type=&quot;3&quot; unique_id=&quot;10632&quot;&gt;&lt;property id=&quot;20148&quot; value=&quot;5&quot;/&gt;&lt;property id=&quot;20300&quot; value=&quot;Slide 22&quot;/&gt;&lt;property id=&quot;20307&quot; value=&quot;288&quot;/&gt;&lt;/object&gt;&lt;object type=&quot;3&quot; unique_id=&quot;10633&quot;&gt;&lt;property id=&quot;20148&quot; value=&quot;5&quot;/&gt;&lt;property id=&quot;20300&quot; value=&quot;Slide 23&quot;/&gt;&lt;property id=&quot;20307&quot; value=&quot;291&quot;/&gt;&lt;/object&gt;&lt;object type=&quot;3&quot; unique_id=&quot;10737&quot;&gt;&lt;property id=&quot;20148&quot; value=&quot;5&quot;/&gt;&lt;property id=&quot;20300&quot; value=&quot;Slide 24&quot;/&gt;&lt;property id=&quot;20307&quot; value=&quot;295&quot;/&gt;&lt;/object&gt;&lt;object type=&quot;3&quot; unique_id=&quot;10738&quot;&gt;&lt;property id=&quot;20148&quot; value=&quot;5&quot;/&gt;&lt;property id=&quot;20300&quot; value=&quot;Slide 25 - &amp;quot;Thank you!&amp;quot;&quot;/&gt;&lt;property id=&quot;20307&quot; value=&quot;294&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5184</TotalTime>
  <Words>3863</Words>
  <Application>Microsoft Macintosh PowerPoint</Application>
  <PresentationFormat>Widescreen</PresentationFormat>
  <Paragraphs>271</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Trajan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Recognition of Service</dc:title>
  <dc:creator>Malone, Sheila P.</dc:creator>
  <cp:lastModifiedBy>Armstrong, Jason</cp:lastModifiedBy>
  <cp:revision>96</cp:revision>
  <cp:lastPrinted>2018-04-20T18:12:29Z</cp:lastPrinted>
  <dcterms:created xsi:type="dcterms:W3CDTF">2018-04-20T16:18:10Z</dcterms:created>
  <dcterms:modified xsi:type="dcterms:W3CDTF">2023-10-05T14:08:25Z</dcterms:modified>
</cp:coreProperties>
</file>