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6f9e470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6f9e47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88b102f1fd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88b102f1f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t>
            </a:r>
            <a:r>
              <a:rPr lang="en" sz="1200">
                <a:solidFill>
                  <a:schemeClr val="dk1"/>
                </a:solidFill>
              </a:rPr>
              <a:t>Family interactions play a crucial role in influencing juvenile delinquency.</a:t>
            </a:r>
            <a:endParaRPr sz="1200">
              <a:solidFill>
                <a:schemeClr val="dk1"/>
              </a:solidFill>
            </a:endParaRPr>
          </a:p>
          <a:p>
            <a:pPr indent="0" lvl="0" marL="0" rtl="0" algn="l">
              <a:spcBef>
                <a:spcPts val="0"/>
              </a:spcBef>
              <a:spcAft>
                <a:spcPts val="0"/>
              </a:spcAft>
              <a:buNone/>
            </a:pPr>
            <a:r>
              <a:rPr lang="en" sz="1200">
                <a:solidFill>
                  <a:schemeClr val="dk1"/>
                </a:solidFill>
              </a:rPr>
              <a:t>-Bonds: Lack of a strong parent-child bond or feelings of rejection from parents can increase a juvenile's vulnerability to delinquency</a:t>
            </a:r>
            <a:endParaRPr sz="1200">
              <a:solidFill>
                <a:schemeClr val="dk1"/>
              </a:solidFill>
            </a:endParaRPr>
          </a:p>
          <a:p>
            <a:pPr indent="0" lvl="0" marL="0" rtl="0" algn="l">
              <a:spcBef>
                <a:spcPts val="0"/>
              </a:spcBef>
              <a:spcAft>
                <a:spcPts val="0"/>
              </a:spcAft>
              <a:buNone/>
            </a:pPr>
            <a:r>
              <a:rPr lang="en" sz="1200">
                <a:solidFill>
                  <a:schemeClr val="dk1"/>
                </a:solidFill>
              </a:rPr>
              <a:t>-Conflict: Families that model constructive ways to address disagreements and conflicts can help juveniles develop similar problem-solving abilities.</a:t>
            </a:r>
            <a:endParaRPr sz="1200">
              <a:solidFill>
                <a:schemeClr val="dk1"/>
              </a:solidFill>
            </a:endParaRPr>
          </a:p>
          <a:p>
            <a:pPr indent="0" lvl="0" marL="0" rtl="0" algn="l">
              <a:spcBef>
                <a:spcPts val="0"/>
              </a:spcBef>
              <a:spcAft>
                <a:spcPts val="0"/>
              </a:spcAft>
              <a:buNone/>
            </a:pPr>
            <a:r>
              <a:rPr lang="en" sz="1200">
                <a:solidFill>
                  <a:schemeClr val="dk1"/>
                </a:solidFill>
              </a:rPr>
              <a:t>-Supervision: inadequate supervision can create opportunities for juveniles to engage in delinquent activities</a:t>
            </a:r>
            <a:endParaRPr sz="1200">
              <a:solidFill>
                <a:schemeClr val="dk1"/>
              </a:solidFill>
            </a:endParaRPr>
          </a:p>
          <a:p>
            <a:pPr indent="0" lvl="0" marL="0" rtl="0" algn="l">
              <a:spcBef>
                <a:spcPts val="0"/>
              </a:spcBef>
              <a:spcAft>
                <a:spcPts val="0"/>
              </a:spcAft>
              <a:buNone/>
            </a:pPr>
            <a:r>
              <a:rPr lang="en" sz="1200">
                <a:solidFill>
                  <a:schemeClr val="dk1"/>
                </a:solidFill>
              </a:rPr>
              <a:t>-Dysfunction: exposure to family dysfunction, such as substance abuse, domestic violence, or criminal behavior among family members, can increase the likelihood that juveniles will engage in delinquent activities as they may normalize such behaviors or be directly influenced by them. Again, “monkey see, monkey do”</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8b102f1fd_1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88b102f1fd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How do we fix this? How can we get ahead of the delinquency?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Early intervention is key in these instances to provide guidance while still in the developmental phase of </a:t>
            </a:r>
            <a:r>
              <a:rPr lang="en" sz="1200">
                <a:solidFill>
                  <a:schemeClr val="dk1"/>
                </a:solidFill>
              </a:rPr>
              <a:t>adolescence</a:t>
            </a:r>
            <a:r>
              <a:rPr lang="en" sz="1200">
                <a:solidFill>
                  <a:schemeClr val="dk1"/>
                </a:solidFill>
              </a:rPr>
              <a:t>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Family therapy, mentoring programs, school based interventions and mental health services to include substance abuse programs are highly </a:t>
            </a:r>
            <a:r>
              <a:rPr lang="en" sz="1200">
                <a:solidFill>
                  <a:schemeClr val="dk1"/>
                </a:solidFill>
              </a:rPr>
              <a:t>recommended</a:t>
            </a:r>
            <a:r>
              <a:rPr lang="en" sz="1200">
                <a:solidFill>
                  <a:schemeClr val="dk1"/>
                </a:solidFill>
              </a:rPr>
              <a:t> to provide </a:t>
            </a:r>
            <a:r>
              <a:rPr lang="en" sz="1200">
                <a:solidFill>
                  <a:schemeClr val="dk1"/>
                </a:solidFill>
              </a:rPr>
              <a:t>A holistic approach that addresses the underlying causes and provides support and resources to at-risk youth is essential in reducing juvenile delinquency rates.</a:t>
            </a: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88b102f1fd_1_6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88b102f1fd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t>
            </a:r>
            <a:r>
              <a:rPr lang="en" sz="1200">
                <a:solidFill>
                  <a:schemeClr val="dk1"/>
                </a:solidFill>
              </a:rPr>
              <a:t>Juvenile crime has been frequently associated with low-income family status, drug abuse, poverty, unemployment, and family violence. It is examined that different types of maltreatment, underlined by abuse and neglect, have been found to have a link to delinquent offending. The differences in adverse treatment within a child’s home life are the leading causes of susceptibility of juvenile delinquency. Additional factors associated with delinquency include demographics and other specific family interactions.</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88b102f1fd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88b102f1fd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88b102f1fd_1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88b102f1fd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chemeClr val="dk1"/>
              </a:buClr>
              <a:buSzPts val="900"/>
              <a:buChar char="-"/>
            </a:pPr>
            <a:r>
              <a:rPr b="1" lang="en" sz="900">
                <a:solidFill>
                  <a:schemeClr val="dk1"/>
                </a:solidFill>
              </a:rPr>
              <a:t>First we are going to want to understand juvenile delinquency as a problem</a:t>
            </a:r>
            <a:endParaRPr b="1" sz="900">
              <a:solidFill>
                <a:schemeClr val="dk1"/>
              </a:solidFill>
            </a:endParaRPr>
          </a:p>
          <a:p>
            <a:pPr indent="-285750" lvl="0" marL="457200" rtl="0" algn="l">
              <a:spcBef>
                <a:spcPts val="0"/>
              </a:spcBef>
              <a:spcAft>
                <a:spcPts val="0"/>
              </a:spcAft>
              <a:buClr>
                <a:schemeClr val="dk1"/>
              </a:buClr>
              <a:buSzPts val="900"/>
              <a:buChar char="-"/>
            </a:pPr>
            <a:r>
              <a:rPr b="1" lang="en" sz="900">
                <a:solidFill>
                  <a:schemeClr val="dk1"/>
                </a:solidFill>
              </a:rPr>
              <a:t>The following are </a:t>
            </a:r>
            <a:r>
              <a:rPr b="1" lang="en" sz="900">
                <a:solidFill>
                  <a:schemeClr val="dk1"/>
                </a:solidFill>
              </a:rPr>
              <a:t>statistics</a:t>
            </a:r>
            <a:r>
              <a:rPr b="1" lang="en" sz="900">
                <a:solidFill>
                  <a:schemeClr val="dk1"/>
                </a:solidFill>
              </a:rPr>
              <a:t> that will help to put into perspective the severity of the issue and the importance for a push for change</a:t>
            </a:r>
            <a:endParaRPr b="1" sz="900">
              <a:solidFill>
                <a:schemeClr val="dk1"/>
              </a:solidFill>
            </a:endParaRPr>
          </a:p>
          <a:p>
            <a:pPr indent="-285750" lvl="0" marL="457200" rtl="0" algn="l">
              <a:spcBef>
                <a:spcPts val="0"/>
              </a:spcBef>
              <a:spcAft>
                <a:spcPts val="0"/>
              </a:spcAft>
              <a:buClr>
                <a:schemeClr val="dk1"/>
              </a:buClr>
              <a:buSzPts val="900"/>
              <a:buChar char="-"/>
            </a:pPr>
            <a:r>
              <a:rPr b="1" lang="en" sz="900">
                <a:solidFill>
                  <a:schemeClr val="dk1"/>
                </a:solidFill>
              </a:rPr>
              <a:t>Total juvenile population which dictates that juveniles make up 1in 5 people in the US (0-17)</a:t>
            </a:r>
            <a:endParaRPr b="1" sz="900">
              <a:solidFill>
                <a:schemeClr val="dk1"/>
              </a:solidFill>
            </a:endParaRPr>
          </a:p>
          <a:p>
            <a:pPr indent="-285750" lvl="0" marL="457200" rtl="0" algn="l">
              <a:spcBef>
                <a:spcPts val="0"/>
              </a:spcBef>
              <a:spcAft>
                <a:spcPts val="0"/>
              </a:spcAft>
              <a:buClr>
                <a:schemeClr val="dk1"/>
              </a:buClr>
              <a:buSzPts val="900"/>
              <a:buChar char="-"/>
            </a:pPr>
            <a:r>
              <a:rPr b="1" lang="en" sz="900">
                <a:solidFill>
                  <a:schemeClr val="dk1"/>
                </a:solidFill>
              </a:rPr>
              <a:t>Second: 25% of that which stimulates from juveniles of the ages 15-17 years old</a:t>
            </a:r>
            <a:endParaRPr b="1" sz="900">
              <a:solidFill>
                <a:schemeClr val="dk1"/>
              </a:solidFill>
            </a:endParaRPr>
          </a:p>
          <a:p>
            <a:pPr indent="-285750" lvl="0" marL="457200" rtl="0" algn="l">
              <a:spcBef>
                <a:spcPts val="0"/>
              </a:spcBef>
              <a:spcAft>
                <a:spcPts val="0"/>
              </a:spcAft>
              <a:buClr>
                <a:schemeClr val="dk1"/>
              </a:buClr>
              <a:buSzPts val="900"/>
              <a:buChar char="-"/>
            </a:pPr>
            <a:r>
              <a:rPr b="1" lang="en" sz="900">
                <a:solidFill>
                  <a:schemeClr val="dk1"/>
                </a:solidFill>
              </a:rPr>
              <a:t>In 2020, law enforcement agencies in the U.S. made an estimated 424,300 arrests of persons under age 18, however 71% less than the number of arrests in 2011.</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9e470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9e470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t>
            </a:r>
            <a:r>
              <a:rPr lang="en" sz="1200">
                <a:solidFill>
                  <a:schemeClr val="dk1"/>
                </a:solidFill>
              </a:rPr>
              <a:t>Property crimes can provide a sense of excitement and adventure for some juveniles. The act of committing a crime and avoiding detection can be appealing to those seeking thrills, allowing being destructive but not harmful. </a:t>
            </a:r>
            <a:endParaRPr sz="1200">
              <a:solidFill>
                <a:schemeClr val="dk1"/>
              </a:solidFill>
            </a:endParaRPr>
          </a:p>
          <a:p>
            <a:pPr indent="0" lvl="0" marL="0" rtl="0" algn="l">
              <a:spcBef>
                <a:spcPts val="0"/>
              </a:spcBef>
              <a:spcAft>
                <a:spcPts val="0"/>
              </a:spcAft>
              <a:buNone/>
            </a:pPr>
            <a:r>
              <a:rPr lang="en" sz="1200">
                <a:solidFill>
                  <a:schemeClr val="dk1"/>
                </a:solidFill>
              </a:rPr>
              <a:t>-Adolescents are still developing their decision-making abilities and impulse control. They may not fully consider the consequences of their actions and may engage in property crimes on impulse.</a:t>
            </a:r>
            <a:endParaRPr sz="1200">
              <a:solidFill>
                <a:schemeClr val="dk1"/>
              </a:solidFill>
            </a:endParaRPr>
          </a:p>
          <a:p>
            <a:pPr indent="0" lvl="0" marL="0" rtl="0" algn="l">
              <a:spcBef>
                <a:spcPts val="0"/>
              </a:spcBef>
              <a:spcAft>
                <a:spcPts val="0"/>
              </a:spcAft>
              <a:buNone/>
            </a:pPr>
            <a:r>
              <a:rPr lang="en" sz="1200">
                <a:solidFill>
                  <a:schemeClr val="dk1"/>
                </a:solidFill>
              </a:rPr>
              <a:t>- Drug offenses are one of the leading offenses among juveniles due to: Peer influence, and the use as a coping mechanism for underlying factors</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88b102f1fd_1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88b102f1f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rPr>
              <a:t>Individual factors stemming from Psychological Factors such as mental illness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Family factors that emerge through Parenting and Family Dynamics, Family Dysfunction and parental bonding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Peer factors is often demonstrated through peer influence, however can also be shown after peer rejection</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6f9e470d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6f9e470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t>
            </a:r>
            <a:r>
              <a:rPr lang="en" sz="1200">
                <a:solidFill>
                  <a:schemeClr val="dk1"/>
                </a:solidFill>
              </a:rPr>
              <a:t>Adolescents, particularly those in mid-to-late adolescence (ages 15 to 17), are more likely to engage in delinquent behavior. This age group often faces challenges related to identity development, and peer pressure.</a:t>
            </a:r>
            <a:endParaRPr sz="1200">
              <a:solidFill>
                <a:schemeClr val="dk1"/>
              </a:solidFill>
            </a:endParaRPr>
          </a:p>
          <a:p>
            <a:pPr indent="0" lvl="0" marL="0" rtl="0" algn="l">
              <a:spcBef>
                <a:spcPts val="0"/>
              </a:spcBef>
              <a:spcAft>
                <a:spcPts val="0"/>
              </a:spcAft>
              <a:buNone/>
            </a:pPr>
            <a:r>
              <a:rPr lang="en" sz="1200">
                <a:solidFill>
                  <a:schemeClr val="dk1"/>
                </a:solidFill>
              </a:rPr>
              <a:t>-Historically, males have been more likely to engage in delinquent behavior compared to females. </a:t>
            </a:r>
            <a:endParaRPr sz="1200">
              <a:solidFill>
                <a:schemeClr val="dk1"/>
              </a:solidFill>
            </a:endParaRPr>
          </a:p>
          <a:p>
            <a:pPr indent="0" lvl="0" marL="0" rtl="0" algn="l">
              <a:spcBef>
                <a:spcPts val="0"/>
              </a:spcBef>
              <a:spcAft>
                <a:spcPts val="0"/>
              </a:spcAft>
              <a:buNone/>
            </a:pPr>
            <a:r>
              <a:rPr lang="en" sz="1200">
                <a:solidFill>
                  <a:schemeClr val="dk1"/>
                </a:solidFill>
              </a:rPr>
              <a:t>-Racial and ethnic disparities may result from various factors, including socioeconomic inequalities, bias within the justice system, and limited access to resources.</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88b102f1fd_1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88b102f1fd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-Low-income family status, drug abuse, poverty, unemployment, and family violence are all interconnected factors that can significantly contribute to juvenile delinquency.</a:t>
            </a:r>
            <a:endParaRPr sz="1200">
              <a:solidFill>
                <a:schemeClr val="dk1"/>
              </a:solidFill>
            </a:endParaRPr>
          </a:p>
          <a:p>
            <a:pPr indent="0" lvl="0" marL="0" rtl="0" algn="l">
              <a:spcBef>
                <a:spcPts val="0"/>
              </a:spcBef>
              <a:spcAft>
                <a:spcPts val="0"/>
              </a:spcAft>
              <a:buNone/>
            </a:pPr>
            <a:r>
              <a:rPr lang="en" sz="1200">
                <a:solidFill>
                  <a:schemeClr val="dk1"/>
                </a:solidFill>
              </a:rPr>
              <a:t>-Low income: leads to stress and tension within household, use delinquency as a coping mechanism</a:t>
            </a:r>
            <a:endParaRPr sz="1200">
              <a:solidFill>
                <a:schemeClr val="dk1"/>
              </a:solidFill>
            </a:endParaRPr>
          </a:p>
          <a:p>
            <a:pPr indent="0" lvl="0" marL="0" rtl="0" algn="l">
              <a:spcBef>
                <a:spcPts val="0"/>
              </a:spcBef>
              <a:spcAft>
                <a:spcPts val="0"/>
              </a:spcAft>
              <a:buNone/>
            </a:pPr>
            <a:r>
              <a:rPr lang="en" sz="1200">
                <a:solidFill>
                  <a:schemeClr val="dk1"/>
                </a:solidFill>
              </a:rPr>
              <a:t>-Drug Abuse: Increases the likelihood of impaired judgment and decision making </a:t>
            </a:r>
            <a:endParaRPr sz="1200">
              <a:solidFill>
                <a:schemeClr val="dk1"/>
              </a:solidFill>
            </a:endParaRPr>
          </a:p>
          <a:p>
            <a:pPr indent="0" lvl="0" marL="0" rtl="0" algn="l">
              <a:spcBef>
                <a:spcPts val="0"/>
              </a:spcBef>
              <a:spcAft>
                <a:spcPts val="0"/>
              </a:spcAft>
              <a:buNone/>
            </a:pPr>
            <a:r>
              <a:rPr lang="en" sz="1200">
                <a:solidFill>
                  <a:schemeClr val="dk1"/>
                </a:solidFill>
              </a:rPr>
              <a:t>-Poverty: Lack of </a:t>
            </a:r>
            <a:r>
              <a:rPr lang="en" sz="1200">
                <a:solidFill>
                  <a:schemeClr val="dk1"/>
                </a:solidFill>
              </a:rPr>
              <a:t>opportunities</a:t>
            </a:r>
            <a:r>
              <a:rPr lang="en" sz="1200">
                <a:solidFill>
                  <a:schemeClr val="dk1"/>
                </a:solidFill>
              </a:rPr>
              <a:t> provides a negative outlet for youths struggling, Economic desperation </a:t>
            </a:r>
            <a:endParaRPr sz="1200">
              <a:solidFill>
                <a:schemeClr val="dk1"/>
              </a:solidFill>
            </a:endParaRPr>
          </a:p>
          <a:p>
            <a:pPr indent="0" lvl="0" marL="0" rtl="0" algn="l">
              <a:spcBef>
                <a:spcPts val="0"/>
              </a:spcBef>
              <a:spcAft>
                <a:spcPts val="0"/>
              </a:spcAft>
              <a:buNone/>
            </a:pPr>
            <a:r>
              <a:rPr lang="en" sz="1200">
                <a:solidFill>
                  <a:schemeClr val="dk1"/>
                </a:solidFill>
              </a:rPr>
              <a:t>-Family Violence:</a:t>
            </a:r>
            <a:r>
              <a:rPr lang="en" sz="1200">
                <a:solidFill>
                  <a:schemeClr val="dk1"/>
                </a:solidFill>
                <a:latin typeface="Roboto"/>
                <a:ea typeface="Roboto"/>
                <a:cs typeface="Roboto"/>
                <a:sym typeface="Roboto"/>
              </a:rPr>
              <a:t>Exposure to family violence can cause emotional trauma in children, leading to aggression, acting out, or other delinquent behaviors as a response to their traumatic experiences. “Monkey see, Monkey do”response.</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6f9e470d_0_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6f9e470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t>
            </a:r>
            <a:r>
              <a:rPr lang="en" sz="1200">
                <a:solidFill>
                  <a:schemeClr val="dk1"/>
                </a:solidFill>
              </a:rPr>
              <a:t>The family environment has a profound impact on juvenile delinquency. The family is often considered the primary socialization agent, and its dynamics, relationships, and experiences significantly influence a young person's behavior and choices. Here are ways in which the family environment can impact juvenile delinquency:</a:t>
            </a:r>
            <a:endParaRPr sz="1200">
              <a:solidFill>
                <a:schemeClr val="dk1"/>
              </a:solidFill>
            </a:endParaRPr>
          </a:p>
          <a:p>
            <a:pPr indent="0" lvl="0" marL="0" rtl="0" algn="l">
              <a:spcBef>
                <a:spcPts val="0"/>
              </a:spcBef>
              <a:spcAft>
                <a:spcPts val="0"/>
              </a:spcAft>
              <a:buNone/>
            </a:pPr>
            <a:r>
              <a:rPr lang="en" sz="1200">
                <a:solidFill>
                  <a:schemeClr val="dk1"/>
                </a:solidFill>
              </a:rPr>
              <a:t>-the absence of parenting or authority through permissive parenting provides juveniles unsupervised access to make impulsive </a:t>
            </a:r>
            <a:r>
              <a:rPr lang="en" sz="1200">
                <a:solidFill>
                  <a:schemeClr val="dk1"/>
                </a:solidFill>
              </a:rPr>
              <a:t>decisions</a:t>
            </a:r>
            <a:r>
              <a:rPr lang="en" sz="1200">
                <a:solidFill>
                  <a:schemeClr val="dk1"/>
                </a:solidFill>
              </a:rPr>
              <a:t> subject from environmental and peer influence</a:t>
            </a:r>
            <a:endParaRPr sz="1200">
              <a:solidFill>
                <a:schemeClr val="dk1"/>
              </a:solidFill>
            </a:endParaRPr>
          </a:p>
          <a:p>
            <a:pPr indent="0" lvl="0" marL="0" rtl="0" algn="l">
              <a:spcBef>
                <a:spcPts val="0"/>
              </a:spcBef>
              <a:spcAft>
                <a:spcPts val="0"/>
              </a:spcAft>
              <a:buNone/>
            </a:pPr>
            <a:r>
              <a:rPr lang="en" sz="1200">
                <a:solidFill>
                  <a:schemeClr val="dk1"/>
                </a:solidFill>
              </a:rPr>
              <a:t>- Abuse and neglect are the maltreatments caused by family and peers that affect likelihoods of delinquency as coping </a:t>
            </a:r>
            <a:r>
              <a:rPr lang="en" sz="1200">
                <a:solidFill>
                  <a:schemeClr val="dk1"/>
                </a:solidFill>
              </a:rPr>
              <a:t>mechanism</a:t>
            </a:r>
            <a:endParaRPr sz="1200">
              <a:solidFill>
                <a:schemeClr val="dk1"/>
              </a:solidFill>
            </a:endParaRPr>
          </a:p>
          <a:p>
            <a:pPr indent="0" lvl="0" marL="0" rtl="0" algn="l">
              <a:spcBef>
                <a:spcPts val="0"/>
              </a:spcBef>
              <a:spcAft>
                <a:spcPts val="0"/>
              </a:spcAft>
              <a:buNone/>
            </a:pPr>
            <a:r>
              <a:rPr lang="en" sz="1200">
                <a:solidFill>
                  <a:srgbClr val="D1D5DB"/>
                </a:solidFill>
                <a:latin typeface="Roboto"/>
                <a:ea typeface="Roboto"/>
                <a:cs typeface="Roboto"/>
                <a:sym typeface="Roboto"/>
              </a:rPr>
              <a:t>-</a:t>
            </a:r>
            <a:endParaRPr sz="1200">
              <a:solidFill>
                <a:srgbClr val="D1D5DB"/>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6f9e470d_0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6f9e470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t>
            </a:r>
            <a:r>
              <a:rPr lang="en" sz="1200">
                <a:solidFill>
                  <a:schemeClr val="dk1"/>
                </a:solidFill>
              </a:rPr>
              <a:t>Children who experience physical abuse may internalize aggressive behavior as a way to cope with stress and may use violence to resolve conflicts in the future, since they find it difficult to manage their emotions.</a:t>
            </a:r>
            <a:endParaRPr sz="1200">
              <a:solidFill>
                <a:schemeClr val="dk1"/>
              </a:solidFill>
            </a:endParaRPr>
          </a:p>
          <a:p>
            <a:pPr indent="0" lvl="0" marL="0" rtl="0" algn="l">
              <a:spcBef>
                <a:spcPts val="0"/>
              </a:spcBef>
              <a:spcAft>
                <a:spcPts val="0"/>
              </a:spcAft>
              <a:buNone/>
            </a:pPr>
            <a:r>
              <a:rPr lang="en" sz="1200">
                <a:solidFill>
                  <a:schemeClr val="dk1"/>
                </a:solidFill>
              </a:rPr>
              <a:t>-such as criticism, belittling, humiliation, or rejection by caregivers. Juveniles acquire low self-worth and poor coping mechanisms, which may lead to delinquent behavior as an attempt to gain control or express frustration.</a:t>
            </a:r>
            <a:endParaRPr sz="1200">
              <a:solidFill>
                <a:schemeClr val="dk1"/>
              </a:solidFill>
            </a:endParaRPr>
          </a:p>
          <a:p>
            <a:pPr indent="0" lvl="0" marL="0" rtl="0" algn="l">
              <a:spcBef>
                <a:spcPts val="0"/>
              </a:spcBef>
              <a:spcAft>
                <a:spcPts val="0"/>
              </a:spcAft>
              <a:buNone/>
            </a:pPr>
            <a:r>
              <a:rPr lang="en" sz="1200">
                <a:solidFill>
                  <a:schemeClr val="dk1"/>
                </a:solidFill>
              </a:rPr>
              <a:t>-non-</a:t>
            </a:r>
            <a:r>
              <a:rPr lang="en" sz="1200">
                <a:solidFill>
                  <a:schemeClr val="dk1"/>
                </a:solidFill>
              </a:rPr>
              <a:t>consensual</a:t>
            </a:r>
            <a:r>
              <a:rPr lang="en" sz="1200">
                <a:solidFill>
                  <a:schemeClr val="dk1"/>
                </a:solidFill>
              </a:rPr>
              <a:t> activities can result in impulsive coping strategies, such as engaging in risky sexual behaviors or forming unhealthy relationships, which can increase the risk of delinquency</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88b102f1fd_2_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88b102f1f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rPr>
              <a:t>expose children to delinquent peers and environments, making them more susceptible to engaging in delinquent activities to meet their basic needs or seek belonging.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may struggle with emotional regulation, forming healthy relationships, and developing empath, and can result in feelings of emptiness and isolation, which may drive juveniles to seek validation or connection in negative peer groups or through delinquent behavior.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And While maltreatment can increase the risk of delinquency, not all individuals who experience maltreatment will engage in delinquent behavior, it just makes them more </a:t>
            </a:r>
            <a:r>
              <a:rPr lang="en" sz="1200">
                <a:solidFill>
                  <a:schemeClr val="dk1"/>
                </a:solidFill>
              </a:rPr>
              <a:t>susceptible</a:t>
            </a:r>
            <a:r>
              <a:rPr lang="en" sz="1200">
                <a:solidFill>
                  <a:schemeClr val="dk1"/>
                </a:solidFill>
              </a:rPr>
              <a:t> to the delinquent behavior. </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lnSpc>
                <a:spcPct val="200000"/>
              </a:lnSpc>
              <a:spcBef>
                <a:spcPts val="0"/>
              </a:spcBef>
              <a:spcAft>
                <a:spcPts val="0"/>
              </a:spcAft>
              <a:buNone/>
            </a:pPr>
            <a:r>
              <a:rPr b="1" lang="en" sz="2200">
                <a:latin typeface="Times New Roman"/>
                <a:ea typeface="Times New Roman"/>
                <a:cs typeface="Times New Roman"/>
                <a:sym typeface="Times New Roman"/>
              </a:rPr>
              <a:t>Child Maltreatment and other Childhood Factors as a Significant Cause of Juvenile Delinquency</a:t>
            </a:r>
            <a:endParaRPr sz="6200">
              <a:latin typeface="Times New Roman"/>
              <a:ea typeface="Times New Roman"/>
              <a:cs typeface="Times New Roman"/>
              <a:sym typeface="Times New Roman"/>
            </a:endParaRPr>
          </a:p>
        </p:txBody>
      </p:sp>
      <p:sp>
        <p:nvSpPr>
          <p:cNvPr id="55" name="Google Shape;55;p13"/>
          <p:cNvSpPr txBox="1"/>
          <p:nvPr>
            <p:ph idx="1" type="subTitle"/>
          </p:nvPr>
        </p:nvSpPr>
        <p:spPr>
          <a:xfrm>
            <a:off x="366500" y="4149700"/>
            <a:ext cx="85206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935"/>
              <a:buNone/>
            </a:pPr>
            <a:r>
              <a:rPr lang="en" sz="1180">
                <a:solidFill>
                  <a:schemeClr val="dk1"/>
                </a:solidFill>
              </a:rPr>
              <a:t>Destiny Gabriel </a:t>
            </a:r>
            <a:endParaRPr sz="1180">
              <a:solidFill>
                <a:schemeClr val="dk1"/>
              </a:solidFill>
            </a:endParaRPr>
          </a:p>
          <a:p>
            <a:pPr indent="0" lvl="0" marL="0" rtl="0" algn="ctr">
              <a:lnSpc>
                <a:spcPct val="80000"/>
              </a:lnSpc>
              <a:spcBef>
                <a:spcPts val="0"/>
              </a:spcBef>
              <a:spcAft>
                <a:spcPts val="0"/>
              </a:spcAft>
              <a:buSzPts val="935"/>
              <a:buNone/>
            </a:pPr>
            <a:r>
              <a:rPr lang="en" sz="1180">
                <a:solidFill>
                  <a:schemeClr val="dk1"/>
                </a:solidFill>
              </a:rPr>
              <a:t>University of North Georgia</a:t>
            </a:r>
            <a:endParaRPr sz="118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2655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600"/>
              <a:t>Family Interactions</a:t>
            </a:r>
            <a:endParaRPr b="1" sz="3600"/>
          </a:p>
        </p:txBody>
      </p:sp>
      <p:sp>
        <p:nvSpPr>
          <p:cNvPr id="134" name="Google Shape;134;p2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61950" lvl="0" marL="457200" rtl="0" algn="l">
              <a:lnSpc>
                <a:spcPct val="200000"/>
              </a:lnSpc>
              <a:spcBef>
                <a:spcPts val="1500"/>
              </a:spcBef>
              <a:spcAft>
                <a:spcPts val="0"/>
              </a:spcAft>
              <a:buClr>
                <a:schemeClr val="dk1"/>
              </a:buClr>
              <a:buSzPts val="2100"/>
              <a:buFont typeface="Arial"/>
              <a:buChar char="●"/>
            </a:pPr>
            <a:r>
              <a:rPr lang="en" sz="2100"/>
              <a:t>Parent/ Child Bonds</a:t>
            </a:r>
            <a:endParaRPr sz="2100"/>
          </a:p>
          <a:p>
            <a:pPr indent="-361950" lvl="0" marL="457200" rtl="0" algn="l">
              <a:lnSpc>
                <a:spcPct val="200000"/>
              </a:lnSpc>
              <a:spcBef>
                <a:spcPts val="0"/>
              </a:spcBef>
              <a:spcAft>
                <a:spcPts val="0"/>
              </a:spcAft>
              <a:buClr>
                <a:schemeClr val="dk1"/>
              </a:buClr>
              <a:buSzPts val="2100"/>
              <a:buFont typeface="Arial"/>
              <a:buChar char="●"/>
            </a:pPr>
            <a:r>
              <a:rPr lang="en" sz="2100"/>
              <a:t>Family Conflict Resolutions</a:t>
            </a:r>
            <a:endParaRPr sz="2100"/>
          </a:p>
          <a:p>
            <a:pPr indent="-361950" lvl="0" marL="457200" rtl="0" algn="l">
              <a:lnSpc>
                <a:spcPct val="200000"/>
              </a:lnSpc>
              <a:spcBef>
                <a:spcPts val="0"/>
              </a:spcBef>
              <a:spcAft>
                <a:spcPts val="0"/>
              </a:spcAft>
              <a:buClr>
                <a:schemeClr val="dk1"/>
              </a:buClr>
              <a:buSzPts val="2100"/>
              <a:buFont typeface="Arial"/>
              <a:buChar char="●"/>
            </a:pPr>
            <a:r>
              <a:rPr lang="en" sz="2100"/>
              <a:t>Parental Supervision</a:t>
            </a:r>
            <a:endParaRPr sz="2100"/>
          </a:p>
          <a:p>
            <a:pPr indent="-361950" lvl="0" marL="457200" rtl="0" algn="l">
              <a:lnSpc>
                <a:spcPct val="200000"/>
              </a:lnSpc>
              <a:spcBef>
                <a:spcPts val="0"/>
              </a:spcBef>
              <a:spcAft>
                <a:spcPts val="0"/>
              </a:spcAft>
              <a:buClr>
                <a:schemeClr val="dk1"/>
              </a:buClr>
              <a:buSzPts val="2100"/>
              <a:buFont typeface="Arial"/>
              <a:buChar char="●"/>
            </a:pPr>
            <a:r>
              <a:rPr lang="en" sz="2100"/>
              <a:t>Dysfunction</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2655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600"/>
              <a:t>Preventative Measures</a:t>
            </a:r>
            <a:endParaRPr b="1" sz="3600"/>
          </a:p>
        </p:txBody>
      </p:sp>
      <p:sp>
        <p:nvSpPr>
          <p:cNvPr id="140" name="Google Shape;140;p23"/>
          <p:cNvSpPr txBox="1"/>
          <p:nvPr>
            <p:ph idx="2" type="body"/>
          </p:nvPr>
        </p:nvSpPr>
        <p:spPr>
          <a:xfrm>
            <a:off x="4939500" y="993500"/>
            <a:ext cx="3837000" cy="3695100"/>
          </a:xfrm>
          <a:prstGeom prst="rect">
            <a:avLst/>
          </a:prstGeom>
        </p:spPr>
        <p:txBody>
          <a:bodyPr anchorCtr="0" anchor="ctr" bIns="91425" lIns="91425" spcFirstLastPara="1" rIns="91425" wrap="square" tIns="91425">
            <a:normAutofit lnSpcReduction="10000"/>
          </a:bodyPr>
          <a:lstStyle/>
          <a:p>
            <a:pPr indent="-361950" lvl="0" marL="457200" rtl="0" algn="l">
              <a:lnSpc>
                <a:spcPct val="200000"/>
              </a:lnSpc>
              <a:spcBef>
                <a:spcPts val="1500"/>
              </a:spcBef>
              <a:spcAft>
                <a:spcPts val="0"/>
              </a:spcAft>
              <a:buClr>
                <a:schemeClr val="dk1"/>
              </a:buClr>
              <a:buSzPts val="2100"/>
              <a:buFont typeface="Arial"/>
              <a:buChar char="●"/>
            </a:pPr>
            <a:r>
              <a:rPr lang="en" sz="2100"/>
              <a:t>Family Therapy</a:t>
            </a:r>
            <a:endParaRPr sz="2100"/>
          </a:p>
          <a:p>
            <a:pPr indent="-361950" lvl="0" marL="457200" rtl="0" algn="l">
              <a:lnSpc>
                <a:spcPct val="200000"/>
              </a:lnSpc>
              <a:spcBef>
                <a:spcPts val="0"/>
              </a:spcBef>
              <a:spcAft>
                <a:spcPts val="0"/>
              </a:spcAft>
              <a:buClr>
                <a:schemeClr val="dk1"/>
              </a:buClr>
              <a:buSzPts val="2100"/>
              <a:buFont typeface="Arial"/>
              <a:buChar char="●"/>
            </a:pPr>
            <a:r>
              <a:rPr lang="en" sz="2100"/>
              <a:t>Mentoring Programs</a:t>
            </a:r>
            <a:endParaRPr sz="2100"/>
          </a:p>
          <a:p>
            <a:pPr indent="-361950" lvl="0" marL="457200" rtl="0" algn="l">
              <a:lnSpc>
                <a:spcPct val="200000"/>
              </a:lnSpc>
              <a:spcBef>
                <a:spcPts val="0"/>
              </a:spcBef>
              <a:spcAft>
                <a:spcPts val="0"/>
              </a:spcAft>
              <a:buClr>
                <a:schemeClr val="dk1"/>
              </a:buClr>
              <a:buSzPts val="2100"/>
              <a:buFont typeface="Arial"/>
              <a:buChar char="●"/>
            </a:pPr>
            <a:r>
              <a:rPr lang="en" sz="2100"/>
              <a:t>School based Interventions</a:t>
            </a:r>
            <a:endParaRPr sz="2100"/>
          </a:p>
          <a:p>
            <a:pPr indent="-361950" lvl="0" marL="457200" rtl="0" algn="l">
              <a:lnSpc>
                <a:spcPct val="200000"/>
              </a:lnSpc>
              <a:spcBef>
                <a:spcPts val="0"/>
              </a:spcBef>
              <a:spcAft>
                <a:spcPts val="0"/>
              </a:spcAft>
              <a:buClr>
                <a:schemeClr val="dk1"/>
              </a:buClr>
              <a:buSzPts val="2100"/>
              <a:buFont typeface="Arial"/>
              <a:buChar char="●"/>
            </a:pPr>
            <a:r>
              <a:rPr lang="en" sz="2100"/>
              <a:t>Mental Health services</a:t>
            </a:r>
            <a:endParaRPr sz="2100"/>
          </a:p>
          <a:p>
            <a:pPr indent="0" lvl="0" marL="0" rtl="0" algn="l">
              <a:spcBef>
                <a:spcPts val="15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600"/>
              <a:t>Conclusion</a:t>
            </a:r>
            <a:endParaRPr b="1" sz="3600"/>
          </a:p>
        </p:txBody>
      </p:sp>
      <p:sp>
        <p:nvSpPr>
          <p:cNvPr id="146" name="Google Shape;146;p24"/>
          <p:cNvSpPr txBox="1"/>
          <p:nvPr>
            <p:ph idx="2" type="body"/>
          </p:nvPr>
        </p:nvSpPr>
        <p:spPr>
          <a:xfrm>
            <a:off x="4939500" y="966550"/>
            <a:ext cx="3837000" cy="3695100"/>
          </a:xfrm>
          <a:prstGeom prst="rect">
            <a:avLst/>
          </a:prstGeom>
        </p:spPr>
        <p:txBody>
          <a:bodyPr anchorCtr="0" anchor="ctr" bIns="91425" lIns="91425" spcFirstLastPara="1" rIns="91425" wrap="square" tIns="91425">
            <a:normAutofit/>
          </a:bodyPr>
          <a:lstStyle/>
          <a:p>
            <a:pPr indent="-361950" lvl="0" marL="457200" rtl="0" algn="l">
              <a:lnSpc>
                <a:spcPct val="200000"/>
              </a:lnSpc>
              <a:spcBef>
                <a:spcPts val="1500"/>
              </a:spcBef>
              <a:spcAft>
                <a:spcPts val="0"/>
              </a:spcAft>
              <a:buClr>
                <a:schemeClr val="dk1"/>
              </a:buClr>
              <a:buSzPts val="2100"/>
              <a:buFont typeface="Arial"/>
              <a:buChar char="●"/>
            </a:pPr>
            <a:r>
              <a:rPr lang="en" sz="2100"/>
              <a:t>Crime </a:t>
            </a:r>
            <a:r>
              <a:rPr lang="en" sz="2100"/>
              <a:t>association</a:t>
            </a:r>
            <a:endParaRPr sz="2100"/>
          </a:p>
          <a:p>
            <a:pPr indent="-361950" lvl="0" marL="457200" rtl="0" algn="l">
              <a:lnSpc>
                <a:spcPct val="200000"/>
              </a:lnSpc>
              <a:spcBef>
                <a:spcPts val="0"/>
              </a:spcBef>
              <a:spcAft>
                <a:spcPts val="0"/>
              </a:spcAft>
              <a:buClr>
                <a:schemeClr val="dk1"/>
              </a:buClr>
              <a:buSzPts val="2100"/>
              <a:buFont typeface="Arial"/>
              <a:buChar char="●"/>
            </a:pPr>
            <a:r>
              <a:rPr lang="en" sz="2100"/>
              <a:t>Maltreatment</a:t>
            </a:r>
            <a:endParaRPr sz="2100"/>
          </a:p>
          <a:p>
            <a:pPr indent="-361950" lvl="0" marL="457200" rtl="0" algn="l">
              <a:lnSpc>
                <a:spcPct val="200000"/>
              </a:lnSpc>
              <a:spcBef>
                <a:spcPts val="0"/>
              </a:spcBef>
              <a:spcAft>
                <a:spcPts val="0"/>
              </a:spcAft>
              <a:buClr>
                <a:schemeClr val="dk1"/>
              </a:buClr>
              <a:buSzPts val="2100"/>
              <a:buFont typeface="Arial"/>
              <a:buChar char="●"/>
            </a:pPr>
            <a:r>
              <a:rPr lang="en" sz="2100"/>
              <a:t>Family Interactions</a:t>
            </a:r>
            <a:endParaRPr sz="2100"/>
          </a:p>
          <a:p>
            <a:pPr indent="0" lvl="0" marL="0" rtl="0" algn="l">
              <a:spcBef>
                <a:spcPts val="15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Works Cited</a:t>
            </a:r>
            <a:endParaRPr b="1"/>
          </a:p>
        </p:txBody>
      </p:sp>
      <p:sp>
        <p:nvSpPr>
          <p:cNvPr id="152" name="Google Shape;152;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a:bodyPr>
          <a:lstStyle/>
          <a:p>
            <a:pPr indent="-457200" lvl="0" marL="457200" rtl="0" algn="l">
              <a:lnSpc>
                <a:spcPct val="200000"/>
              </a:lnSpc>
              <a:spcBef>
                <a:spcPts val="0"/>
              </a:spcBef>
              <a:spcAft>
                <a:spcPts val="0"/>
              </a:spcAft>
              <a:buNone/>
            </a:pPr>
            <a:r>
              <a:rPr lang="en" sz="1700">
                <a:solidFill>
                  <a:schemeClr val="dk1"/>
                </a:solidFill>
                <a:latin typeface="Times New Roman"/>
                <a:ea typeface="Times New Roman"/>
                <a:cs typeface="Times New Roman"/>
                <a:sym typeface="Times New Roman"/>
              </a:rPr>
              <a:t>Asscher, J., Put, C., &amp; Stams, G. (2015). Gender Differences in the Impact of Abuse and Neglect Victimization on Adolescent Offending Behavior. </a:t>
            </a:r>
            <a:r>
              <a:rPr i="1" lang="en" sz="1700">
                <a:solidFill>
                  <a:schemeClr val="dk1"/>
                </a:solidFill>
                <a:latin typeface="Times New Roman"/>
                <a:ea typeface="Times New Roman"/>
                <a:cs typeface="Times New Roman"/>
                <a:sym typeface="Times New Roman"/>
              </a:rPr>
              <a:t>Journal of Family Violence</a:t>
            </a:r>
            <a:r>
              <a:rPr lang="en" sz="1700">
                <a:solidFill>
                  <a:schemeClr val="dk1"/>
                </a:solidFill>
                <a:latin typeface="Times New Roman"/>
                <a:ea typeface="Times New Roman"/>
                <a:cs typeface="Times New Roman"/>
                <a:sym typeface="Times New Roman"/>
              </a:rPr>
              <a:t>, </a:t>
            </a:r>
            <a:r>
              <a:rPr i="1" lang="en" sz="1700">
                <a:solidFill>
                  <a:schemeClr val="dk1"/>
                </a:solidFill>
                <a:latin typeface="Times New Roman"/>
                <a:ea typeface="Times New Roman"/>
                <a:cs typeface="Times New Roman"/>
                <a:sym typeface="Times New Roman"/>
              </a:rPr>
              <a:t>30</a:t>
            </a:r>
            <a:r>
              <a:rPr lang="en" sz="1700">
                <a:solidFill>
                  <a:schemeClr val="dk1"/>
                </a:solidFill>
                <a:latin typeface="Times New Roman"/>
                <a:ea typeface="Times New Roman"/>
                <a:cs typeface="Times New Roman"/>
                <a:sym typeface="Times New Roman"/>
              </a:rPr>
              <a:t>(2), 215–225. </a:t>
            </a:r>
            <a:endParaRPr sz="1700">
              <a:solidFill>
                <a:schemeClr val="dk1"/>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1700">
                <a:solidFill>
                  <a:schemeClr val="dk1"/>
                </a:solidFill>
                <a:latin typeface="Times New Roman"/>
                <a:ea typeface="Times New Roman"/>
                <a:cs typeface="Times New Roman"/>
                <a:sym typeface="Times New Roman"/>
              </a:rPr>
              <a:t>Evans, C. B. R., &amp; Burton, D. L. (2013). Five Types of Child Maltreatment and Subsequent Delinquency: Physical Neglect as the Most Significant Predictor. </a:t>
            </a:r>
            <a:r>
              <a:rPr i="1" lang="en" sz="1700">
                <a:solidFill>
                  <a:schemeClr val="dk1"/>
                </a:solidFill>
                <a:latin typeface="Times New Roman"/>
                <a:ea typeface="Times New Roman"/>
                <a:cs typeface="Times New Roman"/>
                <a:sym typeface="Times New Roman"/>
              </a:rPr>
              <a:t>Journal of Child &amp; Adolescent Trauma</a:t>
            </a:r>
            <a:r>
              <a:rPr lang="en" sz="1700">
                <a:solidFill>
                  <a:schemeClr val="dk1"/>
                </a:solidFill>
                <a:latin typeface="Times New Roman"/>
                <a:ea typeface="Times New Roman"/>
                <a:cs typeface="Times New Roman"/>
                <a:sym typeface="Times New Roman"/>
              </a:rPr>
              <a:t>, </a:t>
            </a:r>
            <a:r>
              <a:rPr i="1" lang="en" sz="1700">
                <a:solidFill>
                  <a:schemeClr val="dk1"/>
                </a:solidFill>
                <a:latin typeface="Times New Roman"/>
                <a:ea typeface="Times New Roman"/>
                <a:cs typeface="Times New Roman"/>
                <a:sym typeface="Times New Roman"/>
              </a:rPr>
              <a:t>6</a:t>
            </a:r>
            <a:r>
              <a:rPr lang="en" sz="1700">
                <a:solidFill>
                  <a:schemeClr val="dk1"/>
                </a:solidFill>
                <a:latin typeface="Times New Roman"/>
                <a:ea typeface="Times New Roman"/>
                <a:cs typeface="Times New Roman"/>
                <a:sym typeface="Times New Roman"/>
              </a:rPr>
              <a:t>(4), 231–245. </a:t>
            </a:r>
            <a:endParaRPr sz="1700">
              <a:solidFill>
                <a:schemeClr val="dk1"/>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1700">
                <a:solidFill>
                  <a:schemeClr val="dk1"/>
                </a:solidFill>
                <a:latin typeface="Times New Roman"/>
                <a:ea typeface="Times New Roman"/>
                <a:cs typeface="Times New Roman"/>
                <a:sym typeface="Times New Roman"/>
              </a:rPr>
              <a:t>Kostyuk, M. F., &amp; Kunts, E. V. (2022). The Impact of Deviant Behavior on Juvenile Delinquency: Current State of the Problem. </a:t>
            </a:r>
            <a:r>
              <a:rPr i="1" lang="en" sz="1700">
                <a:solidFill>
                  <a:schemeClr val="dk1"/>
                </a:solidFill>
                <a:latin typeface="Times New Roman"/>
                <a:ea typeface="Times New Roman"/>
                <a:cs typeface="Times New Roman"/>
                <a:sym typeface="Times New Roman"/>
              </a:rPr>
              <a:t>Ius Humani</a:t>
            </a:r>
            <a:r>
              <a:rPr lang="en" sz="1700">
                <a:solidFill>
                  <a:schemeClr val="dk1"/>
                </a:solidFill>
                <a:latin typeface="Times New Roman"/>
                <a:ea typeface="Times New Roman"/>
                <a:cs typeface="Times New Roman"/>
                <a:sym typeface="Times New Roman"/>
              </a:rPr>
              <a:t>, </a:t>
            </a:r>
            <a:r>
              <a:rPr i="1" lang="en" sz="1700">
                <a:solidFill>
                  <a:schemeClr val="dk1"/>
                </a:solidFill>
                <a:latin typeface="Times New Roman"/>
                <a:ea typeface="Times New Roman"/>
                <a:cs typeface="Times New Roman"/>
                <a:sym typeface="Times New Roman"/>
              </a:rPr>
              <a:t>11</a:t>
            </a:r>
            <a:r>
              <a:rPr lang="en" sz="1700">
                <a:solidFill>
                  <a:schemeClr val="dk1"/>
                </a:solidFill>
                <a:latin typeface="Times New Roman"/>
                <a:ea typeface="Times New Roman"/>
                <a:cs typeface="Times New Roman"/>
                <a:sym typeface="Times New Roman"/>
              </a:rPr>
              <a:t>(1), 15–27. </a:t>
            </a:r>
            <a:endParaRPr sz="1700">
              <a:solidFill>
                <a:schemeClr val="dk1"/>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1700">
                <a:solidFill>
                  <a:schemeClr val="dk1"/>
                </a:solidFill>
                <a:latin typeface="Times New Roman"/>
                <a:ea typeface="Times New Roman"/>
                <a:cs typeface="Times New Roman"/>
                <a:sym typeface="Times New Roman"/>
              </a:rPr>
              <a:t>Schwartz, I. M., Rendon, J. A., &amp; Chang-Ming Hsieh. (1994). Is Child Maltreatment a Leading Cause of Delinquency? </a:t>
            </a:r>
            <a:r>
              <a:rPr i="1" lang="en" sz="1700">
                <a:solidFill>
                  <a:schemeClr val="dk1"/>
                </a:solidFill>
                <a:latin typeface="Times New Roman"/>
                <a:ea typeface="Times New Roman"/>
                <a:cs typeface="Times New Roman"/>
                <a:sym typeface="Times New Roman"/>
              </a:rPr>
              <a:t>Child Welfare</a:t>
            </a:r>
            <a:r>
              <a:rPr lang="en" sz="1700">
                <a:solidFill>
                  <a:schemeClr val="dk1"/>
                </a:solidFill>
                <a:latin typeface="Times New Roman"/>
                <a:ea typeface="Times New Roman"/>
                <a:cs typeface="Times New Roman"/>
                <a:sym typeface="Times New Roman"/>
              </a:rPr>
              <a:t>, </a:t>
            </a:r>
            <a:r>
              <a:rPr i="1" lang="en" sz="1700">
                <a:solidFill>
                  <a:schemeClr val="dk1"/>
                </a:solidFill>
                <a:latin typeface="Times New Roman"/>
                <a:ea typeface="Times New Roman"/>
                <a:cs typeface="Times New Roman"/>
                <a:sym typeface="Times New Roman"/>
              </a:rPr>
              <a:t>73</a:t>
            </a:r>
            <a:r>
              <a:rPr lang="en" sz="1700">
                <a:solidFill>
                  <a:schemeClr val="dk1"/>
                </a:solidFill>
                <a:latin typeface="Times New Roman"/>
                <a:ea typeface="Times New Roman"/>
                <a:cs typeface="Times New Roman"/>
                <a:sym typeface="Times New Roman"/>
              </a:rPr>
              <a:t>(5), 639–655.</a:t>
            </a:r>
            <a:endParaRPr sz="1700">
              <a:solidFill>
                <a:schemeClr val="dk1"/>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1700">
                <a:solidFill>
                  <a:schemeClr val="dk1"/>
                </a:solidFill>
                <a:latin typeface="Times New Roman"/>
                <a:ea typeface="Times New Roman"/>
                <a:cs typeface="Times New Roman"/>
                <a:sym typeface="Times New Roman"/>
              </a:rPr>
              <a:t>Stouthamer-Loeber, M., Wei, E. H., Homish, D. L., &amp; Loeber, R. (2002). Which Family and Demographic Factors Are Related to Both Maltreatment and Persistent Serious Juvenile Delinquency? </a:t>
            </a:r>
            <a:r>
              <a:rPr i="1" lang="en" sz="1700">
                <a:solidFill>
                  <a:schemeClr val="dk1"/>
                </a:solidFill>
                <a:latin typeface="Times New Roman"/>
                <a:ea typeface="Times New Roman"/>
                <a:cs typeface="Times New Roman"/>
                <a:sym typeface="Times New Roman"/>
              </a:rPr>
              <a:t>Children’s Services: Social Policy, Research &amp; Practice</a:t>
            </a:r>
            <a:r>
              <a:rPr lang="en" sz="1700">
                <a:solidFill>
                  <a:schemeClr val="dk1"/>
                </a:solidFill>
                <a:latin typeface="Times New Roman"/>
                <a:ea typeface="Times New Roman"/>
                <a:cs typeface="Times New Roman"/>
                <a:sym typeface="Times New Roman"/>
              </a:rPr>
              <a:t>, </a:t>
            </a:r>
            <a:r>
              <a:rPr i="1" lang="en" sz="1700">
                <a:solidFill>
                  <a:schemeClr val="dk1"/>
                </a:solidFill>
                <a:latin typeface="Times New Roman"/>
                <a:ea typeface="Times New Roman"/>
                <a:cs typeface="Times New Roman"/>
                <a:sym typeface="Times New Roman"/>
              </a:rPr>
              <a:t>5</a:t>
            </a:r>
            <a:r>
              <a:rPr lang="en" sz="1700">
                <a:solidFill>
                  <a:schemeClr val="dk1"/>
                </a:solidFill>
                <a:latin typeface="Times New Roman"/>
                <a:ea typeface="Times New Roman"/>
                <a:cs typeface="Times New Roman"/>
                <a:sym typeface="Times New Roman"/>
              </a:rPr>
              <a:t>(4), 261–272. </a:t>
            </a:r>
            <a:endParaRPr sz="1700">
              <a:solidFill>
                <a:schemeClr val="dk1"/>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292900" y="22929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t>Understanding Juvenile Delinquency in the U.S.</a:t>
            </a:r>
            <a:endParaRPr b="1" sz="3600"/>
          </a:p>
        </p:txBody>
      </p:sp>
      <p:sp>
        <p:nvSpPr>
          <p:cNvPr id="61" name="Google Shape;61;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61950" lvl="0" marL="457200" rtl="0" algn="l">
              <a:spcBef>
                <a:spcPts val="0"/>
              </a:spcBef>
              <a:spcAft>
                <a:spcPts val="0"/>
              </a:spcAft>
              <a:buSzPts val="2100"/>
              <a:buChar char="●"/>
            </a:pPr>
            <a:r>
              <a:rPr lang="en" sz="2100"/>
              <a:t>72,822,113 (Juvenile Total)</a:t>
            </a:r>
            <a:endParaRPr sz="2100"/>
          </a:p>
          <a:p>
            <a:pPr indent="-361950" lvl="0" marL="457200" rtl="0" algn="l">
              <a:spcBef>
                <a:spcPts val="0"/>
              </a:spcBef>
              <a:spcAft>
                <a:spcPts val="0"/>
              </a:spcAft>
              <a:buSzPts val="2100"/>
              <a:buChar char="●"/>
            </a:pPr>
            <a:r>
              <a:rPr lang="en" sz="2100"/>
              <a:t>7,632,470 (Total delinquency)</a:t>
            </a:r>
            <a:endParaRPr sz="2100"/>
          </a:p>
          <a:p>
            <a:pPr indent="-361950" lvl="0" marL="457200" rtl="0" algn="l">
              <a:spcBef>
                <a:spcPts val="0"/>
              </a:spcBef>
              <a:spcAft>
                <a:spcPts val="0"/>
              </a:spcAft>
              <a:buSzPts val="2100"/>
              <a:buChar char="●"/>
            </a:pPr>
            <a:r>
              <a:rPr lang="en" sz="2100"/>
              <a:t>424,300 Arrests in 2020</a:t>
            </a:r>
            <a:endParaRPr sz="2100"/>
          </a:p>
        </p:txBody>
      </p:sp>
      <p:sp>
        <p:nvSpPr>
          <p:cNvPr id="62" name="Google Shape;62;p14"/>
          <p:cNvSpPr txBox="1"/>
          <p:nvPr/>
        </p:nvSpPr>
        <p:spPr>
          <a:xfrm>
            <a:off x="1685050" y="3955825"/>
            <a:ext cx="126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2020 Statistics</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920"/>
              <a:t>Common </a:t>
            </a:r>
            <a:r>
              <a:rPr b="1" lang="en" sz="2920"/>
              <a:t>Offenses</a:t>
            </a:r>
            <a:endParaRPr b="1" sz="2920"/>
          </a:p>
        </p:txBody>
      </p:sp>
      <p:grpSp>
        <p:nvGrpSpPr>
          <p:cNvPr id="68" name="Google Shape;68;p15"/>
          <p:cNvGrpSpPr/>
          <p:nvPr/>
        </p:nvGrpSpPr>
        <p:grpSpPr>
          <a:xfrm>
            <a:off x="431925" y="1304875"/>
            <a:ext cx="2628925" cy="3416400"/>
            <a:chOff x="431925" y="1304875"/>
            <a:chExt cx="2628925" cy="3416400"/>
          </a:xfrm>
        </p:grpSpPr>
        <p:sp>
          <p:nvSpPr>
            <p:cNvPr id="69" name="Google Shape;69;p15"/>
            <p:cNvSpPr txBox="1"/>
            <p:nvPr/>
          </p:nvSpPr>
          <p:spPr>
            <a:xfrm>
              <a:off x="431925" y="1304875"/>
              <a:ext cx="2628900" cy="464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431950" y="1304875"/>
              <a:ext cx="2628900" cy="3416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5"/>
          <p:cNvSpPr txBox="1"/>
          <p:nvPr>
            <p:ph idx="4294967295" type="body"/>
          </p:nvPr>
        </p:nvSpPr>
        <p:spPr>
          <a:xfrm>
            <a:off x="506425" y="1304875"/>
            <a:ext cx="2494500" cy="46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200">
                <a:solidFill>
                  <a:schemeClr val="lt1"/>
                </a:solidFill>
              </a:rPr>
              <a:t>Property Offenses</a:t>
            </a:r>
            <a:endParaRPr b="1" sz="1200">
              <a:solidFill>
                <a:schemeClr val="lt1"/>
              </a:solidFill>
            </a:endParaRPr>
          </a:p>
        </p:txBody>
      </p:sp>
      <p:sp>
        <p:nvSpPr>
          <p:cNvPr id="72" name="Google Shape;72;p15"/>
          <p:cNvSpPr txBox="1"/>
          <p:nvPr>
            <p:ph idx="4294967295" type="body"/>
          </p:nvPr>
        </p:nvSpPr>
        <p:spPr>
          <a:xfrm>
            <a:off x="508325" y="1850300"/>
            <a:ext cx="2478600" cy="279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Theft</a:t>
            </a:r>
            <a:endParaRPr sz="2200">
              <a:solidFill>
                <a:schemeClr val="dk1"/>
              </a:solidFill>
              <a:latin typeface="Roboto"/>
              <a:ea typeface="Roboto"/>
              <a:cs typeface="Roboto"/>
              <a:sym typeface="Roboto"/>
            </a:endParaRPr>
          </a:p>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Shoplifting</a:t>
            </a:r>
            <a:endParaRPr sz="2200">
              <a:solidFill>
                <a:schemeClr val="dk1"/>
              </a:solidFill>
              <a:latin typeface="Roboto"/>
              <a:ea typeface="Roboto"/>
              <a:cs typeface="Roboto"/>
              <a:sym typeface="Roboto"/>
            </a:endParaRPr>
          </a:p>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Vandalism</a:t>
            </a:r>
            <a:endParaRPr sz="2200">
              <a:solidFill>
                <a:schemeClr val="dk1"/>
              </a:solidFill>
              <a:highlight>
                <a:srgbClr val="444654"/>
              </a:highlight>
              <a:latin typeface="Roboto"/>
              <a:ea typeface="Roboto"/>
              <a:cs typeface="Roboto"/>
              <a:sym typeface="Roboto"/>
            </a:endParaRPr>
          </a:p>
        </p:txBody>
      </p:sp>
      <p:grpSp>
        <p:nvGrpSpPr>
          <p:cNvPr id="73" name="Google Shape;73;p15"/>
          <p:cNvGrpSpPr/>
          <p:nvPr/>
        </p:nvGrpSpPr>
        <p:grpSpPr>
          <a:xfrm>
            <a:off x="3320450" y="1304875"/>
            <a:ext cx="2632500" cy="3416400"/>
            <a:chOff x="3320450" y="1304875"/>
            <a:chExt cx="2632500" cy="3416400"/>
          </a:xfrm>
        </p:grpSpPr>
        <p:sp>
          <p:nvSpPr>
            <p:cNvPr id="74" name="Google Shape;74;p15"/>
            <p:cNvSpPr txBox="1"/>
            <p:nvPr/>
          </p:nvSpPr>
          <p:spPr>
            <a:xfrm>
              <a:off x="3324050" y="1304875"/>
              <a:ext cx="2628900" cy="464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a:off x="3320450" y="1304875"/>
              <a:ext cx="2628900" cy="3416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5"/>
          <p:cNvSpPr txBox="1"/>
          <p:nvPr>
            <p:ph idx="4294967295" type="body"/>
          </p:nvPr>
        </p:nvSpPr>
        <p:spPr>
          <a:xfrm>
            <a:off x="3389450" y="1304875"/>
            <a:ext cx="2494500" cy="46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200">
                <a:solidFill>
                  <a:schemeClr val="lt1"/>
                </a:solidFill>
              </a:rPr>
              <a:t>Status Offenses</a:t>
            </a:r>
            <a:endParaRPr b="1">
              <a:solidFill>
                <a:schemeClr val="lt1"/>
              </a:solidFill>
            </a:endParaRPr>
          </a:p>
        </p:txBody>
      </p:sp>
      <p:sp>
        <p:nvSpPr>
          <p:cNvPr id="77" name="Google Shape;77;p15"/>
          <p:cNvSpPr txBox="1"/>
          <p:nvPr>
            <p:ph idx="4294967295" type="body"/>
          </p:nvPr>
        </p:nvSpPr>
        <p:spPr>
          <a:xfrm>
            <a:off x="3396775" y="1850300"/>
            <a:ext cx="2478600" cy="27948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Truancy</a:t>
            </a:r>
            <a:endParaRPr sz="2200">
              <a:solidFill>
                <a:schemeClr val="dk1"/>
              </a:solidFill>
              <a:latin typeface="Roboto"/>
              <a:ea typeface="Roboto"/>
              <a:cs typeface="Roboto"/>
              <a:sym typeface="Roboto"/>
            </a:endParaRPr>
          </a:p>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Curfew Violations</a:t>
            </a:r>
            <a:endParaRPr sz="2200">
              <a:solidFill>
                <a:schemeClr val="dk1"/>
              </a:solidFill>
              <a:latin typeface="Roboto"/>
              <a:ea typeface="Roboto"/>
              <a:cs typeface="Roboto"/>
              <a:sym typeface="Roboto"/>
            </a:endParaRPr>
          </a:p>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Runaway</a:t>
            </a:r>
            <a:endParaRPr sz="2200">
              <a:solidFill>
                <a:schemeClr val="dk1"/>
              </a:solidFill>
              <a:highlight>
                <a:srgbClr val="444654"/>
              </a:highlight>
              <a:latin typeface="Roboto"/>
              <a:ea typeface="Roboto"/>
              <a:cs typeface="Roboto"/>
              <a:sym typeface="Roboto"/>
            </a:endParaRPr>
          </a:p>
        </p:txBody>
      </p:sp>
      <p:grpSp>
        <p:nvGrpSpPr>
          <p:cNvPr id="78" name="Google Shape;78;p15"/>
          <p:cNvGrpSpPr/>
          <p:nvPr/>
        </p:nvGrpSpPr>
        <p:grpSpPr>
          <a:xfrm>
            <a:off x="6212550" y="1304875"/>
            <a:ext cx="2632500" cy="3416400"/>
            <a:chOff x="6212550" y="1304875"/>
            <a:chExt cx="2632500" cy="3416400"/>
          </a:xfrm>
        </p:grpSpPr>
        <p:sp>
          <p:nvSpPr>
            <p:cNvPr id="79" name="Google Shape;79;p15"/>
            <p:cNvSpPr/>
            <p:nvPr/>
          </p:nvSpPr>
          <p:spPr>
            <a:xfrm>
              <a:off x="6215400" y="1304875"/>
              <a:ext cx="2628900" cy="3416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nvSpPr>
          <p:spPr>
            <a:xfrm>
              <a:off x="6212550" y="1304875"/>
              <a:ext cx="2632500" cy="464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5"/>
          <p:cNvSpPr txBox="1"/>
          <p:nvPr>
            <p:ph idx="4294967295" type="body"/>
          </p:nvPr>
        </p:nvSpPr>
        <p:spPr>
          <a:xfrm>
            <a:off x="6212550" y="1304875"/>
            <a:ext cx="2632500" cy="46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Disorderly conduct/ Drug offenses</a:t>
            </a:r>
            <a:endParaRPr b="1">
              <a:solidFill>
                <a:schemeClr val="lt1"/>
              </a:solidFill>
            </a:endParaRPr>
          </a:p>
        </p:txBody>
      </p:sp>
      <p:sp>
        <p:nvSpPr>
          <p:cNvPr id="82" name="Google Shape;82;p15"/>
          <p:cNvSpPr txBox="1"/>
          <p:nvPr>
            <p:ph idx="4294967295" type="body"/>
          </p:nvPr>
        </p:nvSpPr>
        <p:spPr>
          <a:xfrm>
            <a:off x="6286400" y="1850300"/>
            <a:ext cx="2478600" cy="279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Disturbances</a:t>
            </a:r>
            <a:endParaRPr sz="2200">
              <a:solidFill>
                <a:schemeClr val="dk1"/>
              </a:solidFill>
              <a:latin typeface="Roboto"/>
              <a:ea typeface="Roboto"/>
              <a:cs typeface="Roboto"/>
              <a:sym typeface="Roboto"/>
            </a:endParaRPr>
          </a:p>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Public Intoxication</a:t>
            </a:r>
            <a:endParaRPr sz="2200">
              <a:solidFill>
                <a:schemeClr val="dk1"/>
              </a:solidFill>
              <a:latin typeface="Roboto"/>
              <a:ea typeface="Roboto"/>
              <a:cs typeface="Roboto"/>
              <a:sym typeface="Roboto"/>
            </a:endParaRPr>
          </a:p>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Possession</a:t>
            </a:r>
            <a:endParaRPr sz="2200">
              <a:solidFill>
                <a:schemeClr val="dk1"/>
              </a:solidFill>
              <a:latin typeface="Roboto"/>
              <a:ea typeface="Roboto"/>
              <a:cs typeface="Roboto"/>
              <a:sym typeface="Roboto"/>
            </a:endParaRPr>
          </a:p>
          <a:p>
            <a:pPr indent="-368300" lvl="0" marL="457200" rtl="0" algn="l">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Distribution</a:t>
            </a:r>
            <a:endParaRPr sz="2200">
              <a:solidFill>
                <a:schemeClr val="dk1"/>
              </a:solidFill>
              <a:highlight>
                <a:srgbClr val="444654"/>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278975" y="18306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t>Emergence of Juvenile Delinquency</a:t>
            </a:r>
            <a:endParaRPr b="1" sz="3600"/>
          </a:p>
        </p:txBody>
      </p:sp>
      <p:sp>
        <p:nvSpPr>
          <p:cNvPr id="88" name="Google Shape;88;p1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61950" lvl="0" marL="457200" rtl="0" algn="l">
              <a:lnSpc>
                <a:spcPct val="200000"/>
              </a:lnSpc>
              <a:spcBef>
                <a:spcPts val="1500"/>
              </a:spcBef>
              <a:spcAft>
                <a:spcPts val="0"/>
              </a:spcAft>
              <a:buClr>
                <a:schemeClr val="dk1"/>
              </a:buClr>
              <a:buSzPts val="2100"/>
              <a:buFont typeface="Arial"/>
              <a:buChar char="●"/>
            </a:pPr>
            <a:r>
              <a:rPr lang="en" sz="2100"/>
              <a:t>Individual</a:t>
            </a:r>
            <a:endParaRPr sz="2100"/>
          </a:p>
          <a:p>
            <a:pPr indent="-361950" lvl="0" marL="457200" rtl="0" algn="l">
              <a:lnSpc>
                <a:spcPct val="200000"/>
              </a:lnSpc>
              <a:spcBef>
                <a:spcPts val="0"/>
              </a:spcBef>
              <a:spcAft>
                <a:spcPts val="0"/>
              </a:spcAft>
              <a:buClr>
                <a:schemeClr val="dk1"/>
              </a:buClr>
              <a:buSzPts val="2100"/>
              <a:buFont typeface="Arial"/>
              <a:buChar char="●"/>
            </a:pPr>
            <a:r>
              <a:rPr lang="en" sz="2100"/>
              <a:t>Family</a:t>
            </a:r>
            <a:endParaRPr sz="2100"/>
          </a:p>
          <a:p>
            <a:pPr indent="-361950" lvl="0" marL="457200" rtl="0" algn="l">
              <a:lnSpc>
                <a:spcPct val="200000"/>
              </a:lnSpc>
              <a:spcBef>
                <a:spcPts val="0"/>
              </a:spcBef>
              <a:spcAft>
                <a:spcPts val="0"/>
              </a:spcAft>
              <a:buClr>
                <a:schemeClr val="dk1"/>
              </a:buClr>
              <a:buSzPts val="2100"/>
              <a:buFont typeface="Arial"/>
              <a:buChar char="●"/>
            </a:pPr>
            <a:r>
              <a:rPr lang="en" sz="2100"/>
              <a:t>Peers</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t>Demographics and Delinquency</a:t>
            </a:r>
            <a:endParaRPr b="1" sz="3600"/>
          </a:p>
        </p:txBody>
      </p:sp>
      <p:sp>
        <p:nvSpPr>
          <p:cNvPr id="94" name="Google Shape;94;p17"/>
          <p:cNvSpPr/>
          <p:nvPr/>
        </p:nvSpPr>
        <p:spPr>
          <a:xfrm>
            <a:off x="432350" y="1240250"/>
            <a:ext cx="2469300" cy="607800"/>
          </a:xfrm>
          <a:prstGeom prst="homePlate">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95" name="Google Shape;95;p17"/>
          <p:cNvSpPr txBox="1"/>
          <p:nvPr>
            <p:ph idx="4294967295" type="body"/>
          </p:nvPr>
        </p:nvSpPr>
        <p:spPr>
          <a:xfrm>
            <a:off x="162200" y="1533651"/>
            <a:ext cx="2257200" cy="314400"/>
          </a:xfrm>
          <a:prstGeom prst="rect">
            <a:avLst/>
          </a:prstGeom>
        </p:spPr>
        <p:txBody>
          <a:bodyPr anchorCtr="0" anchor="ctr" bIns="91425" lIns="91425" spcFirstLastPara="1" rIns="91425" wrap="square" tIns="91425">
            <a:noAutofit/>
          </a:bodyPr>
          <a:lstStyle/>
          <a:p>
            <a:pPr indent="0" lvl="0" marL="457200" rtl="0" algn="ctr">
              <a:lnSpc>
                <a:spcPct val="95000"/>
              </a:lnSpc>
              <a:spcBef>
                <a:spcPts val="1500"/>
              </a:spcBef>
              <a:spcAft>
                <a:spcPts val="0"/>
              </a:spcAft>
              <a:buNone/>
            </a:pPr>
            <a:r>
              <a:rPr b="1" lang="en" sz="2200">
                <a:solidFill>
                  <a:schemeClr val="lt1"/>
                </a:solidFill>
              </a:rPr>
              <a:t>Age</a:t>
            </a:r>
            <a:endParaRPr b="1" sz="2200">
              <a:solidFill>
                <a:schemeClr val="lt1"/>
              </a:solidFill>
            </a:endParaRPr>
          </a:p>
          <a:p>
            <a:pPr indent="0" lvl="0" marL="0" rtl="0" algn="l">
              <a:lnSpc>
                <a:spcPct val="80000"/>
              </a:lnSpc>
              <a:spcBef>
                <a:spcPts val="1500"/>
              </a:spcBef>
              <a:spcAft>
                <a:spcPts val="0"/>
              </a:spcAft>
              <a:buSzPts val="275"/>
              <a:buNone/>
            </a:pPr>
            <a:r>
              <a:t/>
            </a:r>
            <a:endParaRPr sz="1250">
              <a:solidFill>
                <a:schemeClr val="lt1"/>
              </a:solidFill>
              <a:latin typeface="Times New Roman"/>
              <a:ea typeface="Times New Roman"/>
              <a:cs typeface="Times New Roman"/>
              <a:sym typeface="Times New Roman"/>
            </a:endParaRPr>
          </a:p>
        </p:txBody>
      </p:sp>
      <p:sp>
        <p:nvSpPr>
          <p:cNvPr id="96" name="Google Shape;96;p17"/>
          <p:cNvSpPr txBox="1"/>
          <p:nvPr>
            <p:ph idx="4294967295" type="body"/>
          </p:nvPr>
        </p:nvSpPr>
        <p:spPr>
          <a:xfrm>
            <a:off x="432350" y="2070575"/>
            <a:ext cx="2471700" cy="26508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chemeClr val="dk1"/>
              </a:buClr>
              <a:buSzPts val="2100"/>
              <a:buChar char="●"/>
            </a:pPr>
            <a:r>
              <a:rPr b="1" lang="en" sz="2100">
                <a:solidFill>
                  <a:schemeClr val="dk1"/>
                </a:solidFill>
              </a:rPr>
              <a:t>15-17</a:t>
            </a:r>
            <a:endParaRPr b="1" sz="2100">
              <a:solidFill>
                <a:schemeClr val="dk1"/>
              </a:solidFill>
            </a:endParaRPr>
          </a:p>
          <a:p>
            <a:pPr indent="-361950" lvl="0" marL="457200" rtl="0" algn="l">
              <a:lnSpc>
                <a:spcPct val="115000"/>
              </a:lnSpc>
              <a:spcBef>
                <a:spcPts val="0"/>
              </a:spcBef>
              <a:spcAft>
                <a:spcPts val="0"/>
              </a:spcAft>
              <a:buClr>
                <a:schemeClr val="dk1"/>
              </a:buClr>
              <a:buSzPts val="2100"/>
              <a:buChar char="●"/>
            </a:pPr>
            <a:r>
              <a:rPr b="1" lang="en" sz="2100">
                <a:solidFill>
                  <a:schemeClr val="dk1"/>
                </a:solidFill>
              </a:rPr>
              <a:t>Identity development</a:t>
            </a:r>
            <a:endParaRPr b="1" sz="2100">
              <a:solidFill>
                <a:schemeClr val="dk1"/>
              </a:solidFill>
            </a:endParaRPr>
          </a:p>
          <a:p>
            <a:pPr indent="-361950" lvl="0" marL="457200" rtl="0" algn="l">
              <a:lnSpc>
                <a:spcPct val="115000"/>
              </a:lnSpc>
              <a:spcBef>
                <a:spcPts val="0"/>
              </a:spcBef>
              <a:spcAft>
                <a:spcPts val="0"/>
              </a:spcAft>
              <a:buClr>
                <a:schemeClr val="dk1"/>
              </a:buClr>
              <a:buSzPts val="2100"/>
              <a:buChar char="●"/>
            </a:pPr>
            <a:r>
              <a:rPr b="1" lang="en" sz="2100">
                <a:solidFill>
                  <a:schemeClr val="dk1"/>
                </a:solidFill>
              </a:rPr>
              <a:t>Peer pressure</a:t>
            </a:r>
            <a:endParaRPr b="1" sz="2100">
              <a:solidFill>
                <a:schemeClr val="dk1"/>
              </a:solidFill>
            </a:endParaRPr>
          </a:p>
        </p:txBody>
      </p:sp>
      <p:sp>
        <p:nvSpPr>
          <p:cNvPr id="97" name="Google Shape;97;p17"/>
          <p:cNvSpPr/>
          <p:nvPr/>
        </p:nvSpPr>
        <p:spPr>
          <a:xfrm>
            <a:off x="3044777" y="1240250"/>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98" name="Google Shape;98;p17"/>
          <p:cNvSpPr txBox="1"/>
          <p:nvPr>
            <p:ph idx="4294967295" type="body"/>
          </p:nvPr>
        </p:nvSpPr>
        <p:spPr>
          <a:xfrm>
            <a:off x="3296475" y="1386951"/>
            <a:ext cx="2257200" cy="314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200">
                <a:solidFill>
                  <a:schemeClr val="lt1"/>
                </a:solidFill>
              </a:rPr>
              <a:t>Gender</a:t>
            </a:r>
            <a:endParaRPr b="1" sz="2200">
              <a:solidFill>
                <a:schemeClr val="lt1"/>
              </a:solidFill>
            </a:endParaRPr>
          </a:p>
        </p:txBody>
      </p:sp>
      <p:sp>
        <p:nvSpPr>
          <p:cNvPr id="99" name="Google Shape;99;p17"/>
          <p:cNvSpPr txBox="1"/>
          <p:nvPr>
            <p:ph idx="4294967295" type="body"/>
          </p:nvPr>
        </p:nvSpPr>
        <p:spPr>
          <a:xfrm>
            <a:off x="3190421" y="2070575"/>
            <a:ext cx="2471700" cy="26508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b="1" lang="en" sz="2100">
                <a:solidFill>
                  <a:schemeClr val="dk1"/>
                </a:solidFill>
              </a:rPr>
              <a:t>Males vs. females</a:t>
            </a:r>
            <a:endParaRPr sz="2100">
              <a:solidFill>
                <a:schemeClr val="dk1"/>
              </a:solidFill>
            </a:endParaRPr>
          </a:p>
        </p:txBody>
      </p:sp>
      <p:sp>
        <p:nvSpPr>
          <p:cNvPr id="100" name="Google Shape;100;p17"/>
          <p:cNvSpPr/>
          <p:nvPr/>
        </p:nvSpPr>
        <p:spPr>
          <a:xfrm>
            <a:off x="5948502" y="1240250"/>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1" name="Google Shape;101;p17"/>
          <p:cNvSpPr txBox="1"/>
          <p:nvPr>
            <p:ph idx="4294967295" type="body"/>
          </p:nvPr>
        </p:nvSpPr>
        <p:spPr>
          <a:xfrm>
            <a:off x="6163008" y="1386951"/>
            <a:ext cx="2257200" cy="314400"/>
          </a:xfrm>
          <a:prstGeom prst="rect">
            <a:avLst/>
          </a:prstGeom>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605"/>
              <a:buNone/>
            </a:pPr>
            <a:r>
              <a:rPr b="1" lang="en" sz="2200">
                <a:solidFill>
                  <a:schemeClr val="lt1"/>
                </a:solidFill>
              </a:rPr>
              <a:t>Race</a:t>
            </a:r>
            <a:endParaRPr b="1" sz="2200">
              <a:solidFill>
                <a:schemeClr val="lt1"/>
              </a:solidFill>
            </a:endParaRPr>
          </a:p>
        </p:txBody>
      </p:sp>
      <p:sp>
        <p:nvSpPr>
          <p:cNvPr id="102" name="Google Shape;102;p17"/>
          <p:cNvSpPr txBox="1"/>
          <p:nvPr>
            <p:ph idx="4294967295" type="body"/>
          </p:nvPr>
        </p:nvSpPr>
        <p:spPr>
          <a:xfrm>
            <a:off x="5948500" y="2070575"/>
            <a:ext cx="2760600" cy="2650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Char char="●"/>
            </a:pPr>
            <a:r>
              <a:rPr b="1" lang="en" sz="2100">
                <a:solidFill>
                  <a:schemeClr val="dk1"/>
                </a:solidFill>
              </a:rPr>
              <a:t>Socioeconomic</a:t>
            </a:r>
            <a:r>
              <a:rPr b="1" lang="en" sz="2100">
                <a:solidFill>
                  <a:schemeClr val="dk1"/>
                </a:solidFill>
              </a:rPr>
              <a:t> inequalities</a:t>
            </a:r>
            <a:endParaRPr b="1" sz="2100">
              <a:solidFill>
                <a:schemeClr val="dk1"/>
              </a:solidFill>
            </a:endParaRPr>
          </a:p>
          <a:p>
            <a:pPr indent="-361950" lvl="0" marL="457200" rtl="0" algn="l">
              <a:spcBef>
                <a:spcPts val="0"/>
              </a:spcBef>
              <a:spcAft>
                <a:spcPts val="0"/>
              </a:spcAft>
              <a:buClr>
                <a:schemeClr val="dk1"/>
              </a:buClr>
              <a:buSzPts val="2100"/>
              <a:buChar char="●"/>
            </a:pPr>
            <a:r>
              <a:rPr b="1" lang="en" sz="2100">
                <a:solidFill>
                  <a:schemeClr val="dk1"/>
                </a:solidFill>
              </a:rPr>
              <a:t>Bias in system</a:t>
            </a:r>
            <a:endParaRPr b="1" sz="2100">
              <a:solidFill>
                <a:schemeClr val="dk1"/>
              </a:solidFill>
            </a:endParaRPr>
          </a:p>
          <a:p>
            <a:pPr indent="-361950" lvl="0" marL="457200" rtl="0" algn="l">
              <a:spcBef>
                <a:spcPts val="0"/>
              </a:spcBef>
              <a:spcAft>
                <a:spcPts val="0"/>
              </a:spcAft>
              <a:buClr>
                <a:schemeClr val="dk1"/>
              </a:buClr>
              <a:buSzPts val="2100"/>
              <a:buChar char="●"/>
            </a:pPr>
            <a:r>
              <a:rPr b="1" lang="en" sz="2100">
                <a:solidFill>
                  <a:schemeClr val="dk1"/>
                </a:solidFill>
              </a:rPr>
              <a:t>Limited access to resources</a:t>
            </a:r>
            <a:endParaRPr b="1" sz="2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290325" y="18306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t>Factors Associated with Juvenile Crime</a:t>
            </a:r>
            <a:endParaRPr b="1" sz="3600"/>
          </a:p>
        </p:txBody>
      </p:sp>
      <p:sp>
        <p:nvSpPr>
          <p:cNvPr id="108" name="Google Shape;108;p1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61950" lvl="0" marL="457200" rtl="0" algn="l">
              <a:lnSpc>
                <a:spcPct val="200000"/>
              </a:lnSpc>
              <a:spcBef>
                <a:spcPts val="1500"/>
              </a:spcBef>
              <a:spcAft>
                <a:spcPts val="0"/>
              </a:spcAft>
              <a:buClr>
                <a:schemeClr val="dk1"/>
              </a:buClr>
              <a:buSzPts val="2100"/>
              <a:buFont typeface="Arial"/>
              <a:buChar char="●"/>
            </a:pPr>
            <a:r>
              <a:rPr lang="en" sz="2100"/>
              <a:t>Low-income family status</a:t>
            </a:r>
            <a:endParaRPr sz="2100"/>
          </a:p>
          <a:p>
            <a:pPr indent="-361950" lvl="0" marL="457200" rtl="0" algn="l">
              <a:lnSpc>
                <a:spcPct val="200000"/>
              </a:lnSpc>
              <a:spcBef>
                <a:spcPts val="0"/>
              </a:spcBef>
              <a:spcAft>
                <a:spcPts val="0"/>
              </a:spcAft>
              <a:buClr>
                <a:schemeClr val="dk1"/>
              </a:buClr>
              <a:buSzPts val="2100"/>
              <a:buFont typeface="Arial"/>
              <a:buChar char="●"/>
            </a:pPr>
            <a:r>
              <a:rPr lang="en" sz="2100"/>
              <a:t>Drug abuse</a:t>
            </a:r>
            <a:endParaRPr sz="2100"/>
          </a:p>
          <a:p>
            <a:pPr indent="-361950" lvl="0" marL="457200" rtl="0" algn="l">
              <a:lnSpc>
                <a:spcPct val="200000"/>
              </a:lnSpc>
              <a:spcBef>
                <a:spcPts val="0"/>
              </a:spcBef>
              <a:spcAft>
                <a:spcPts val="0"/>
              </a:spcAft>
              <a:buClr>
                <a:schemeClr val="dk1"/>
              </a:buClr>
              <a:buSzPts val="2100"/>
              <a:buFont typeface="Arial"/>
              <a:buChar char="●"/>
            </a:pPr>
            <a:r>
              <a:rPr lang="en" sz="2100"/>
              <a:t>Poverty</a:t>
            </a:r>
            <a:endParaRPr sz="2100"/>
          </a:p>
          <a:p>
            <a:pPr indent="-361950" lvl="0" marL="457200" rtl="0" algn="l">
              <a:lnSpc>
                <a:spcPct val="200000"/>
              </a:lnSpc>
              <a:spcBef>
                <a:spcPts val="0"/>
              </a:spcBef>
              <a:spcAft>
                <a:spcPts val="0"/>
              </a:spcAft>
              <a:buClr>
                <a:schemeClr val="dk1"/>
              </a:buClr>
              <a:buSzPts val="2100"/>
              <a:buFont typeface="Arial"/>
              <a:buChar char="●"/>
            </a:pPr>
            <a:r>
              <a:rPr lang="en" sz="2100"/>
              <a:t>Family violence</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2655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600"/>
              <a:t>Impact of Family Environment</a:t>
            </a:r>
            <a:endParaRPr b="1" sz="3600"/>
          </a:p>
        </p:txBody>
      </p:sp>
      <p:sp>
        <p:nvSpPr>
          <p:cNvPr id="114" name="Google Shape;114;p19"/>
          <p:cNvSpPr txBox="1"/>
          <p:nvPr>
            <p:ph idx="2" type="body"/>
          </p:nvPr>
        </p:nvSpPr>
        <p:spPr>
          <a:xfrm>
            <a:off x="4939500" y="1047225"/>
            <a:ext cx="3837000" cy="3695100"/>
          </a:xfrm>
          <a:prstGeom prst="rect">
            <a:avLst/>
          </a:prstGeom>
        </p:spPr>
        <p:txBody>
          <a:bodyPr anchorCtr="0" anchor="ctr" bIns="91425" lIns="91425" spcFirstLastPara="1" rIns="91425" wrap="square" tIns="91425">
            <a:normAutofit/>
          </a:bodyPr>
          <a:lstStyle/>
          <a:p>
            <a:pPr indent="-361950" lvl="0" marL="457200" rtl="0" algn="l">
              <a:lnSpc>
                <a:spcPct val="200000"/>
              </a:lnSpc>
              <a:spcBef>
                <a:spcPts val="1500"/>
              </a:spcBef>
              <a:spcAft>
                <a:spcPts val="0"/>
              </a:spcAft>
              <a:buClr>
                <a:schemeClr val="dk1"/>
              </a:buClr>
              <a:buSzPts val="2100"/>
              <a:buFont typeface="Arial"/>
              <a:buChar char="●"/>
            </a:pPr>
            <a:r>
              <a:rPr lang="en" sz="2100"/>
              <a:t>Authoritative VS. Permissive parenting</a:t>
            </a:r>
            <a:endParaRPr sz="2100"/>
          </a:p>
          <a:p>
            <a:pPr indent="-361950" lvl="0" marL="457200" rtl="0" algn="l">
              <a:lnSpc>
                <a:spcPct val="200000"/>
              </a:lnSpc>
              <a:spcBef>
                <a:spcPts val="0"/>
              </a:spcBef>
              <a:spcAft>
                <a:spcPts val="0"/>
              </a:spcAft>
              <a:buClr>
                <a:schemeClr val="dk1"/>
              </a:buClr>
              <a:buSzPts val="2100"/>
              <a:buFont typeface="Arial"/>
              <a:buChar char="●"/>
            </a:pPr>
            <a:r>
              <a:rPr lang="en" sz="2100"/>
              <a:t>Abuse</a:t>
            </a:r>
            <a:endParaRPr sz="2100"/>
          </a:p>
          <a:p>
            <a:pPr indent="-361950" lvl="0" marL="457200" rtl="0" algn="l">
              <a:lnSpc>
                <a:spcPct val="200000"/>
              </a:lnSpc>
              <a:spcBef>
                <a:spcPts val="0"/>
              </a:spcBef>
              <a:spcAft>
                <a:spcPts val="0"/>
              </a:spcAft>
              <a:buClr>
                <a:srgbClr val="D1D5DB"/>
              </a:buClr>
              <a:buSzPts val="2100"/>
              <a:buFont typeface="Roboto"/>
              <a:buChar char="●"/>
            </a:pPr>
            <a:r>
              <a:rPr lang="en" sz="2100"/>
              <a:t>Neglect</a:t>
            </a:r>
            <a:endParaRPr sz="2100"/>
          </a:p>
          <a:p>
            <a:pPr indent="0" lvl="0" marL="0" rtl="0" algn="l">
              <a:spcBef>
                <a:spcPts val="15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247750" y="3419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t>Abuse </a:t>
            </a:r>
            <a:endParaRPr b="1"/>
          </a:p>
        </p:txBody>
      </p:sp>
      <p:sp>
        <p:nvSpPr>
          <p:cNvPr id="120" name="Google Shape;120;p20"/>
          <p:cNvSpPr txBox="1"/>
          <p:nvPr/>
        </p:nvSpPr>
        <p:spPr>
          <a:xfrm>
            <a:off x="670150" y="1721625"/>
            <a:ext cx="2088000" cy="2532000"/>
          </a:xfrm>
          <a:prstGeom prst="rect">
            <a:avLst/>
          </a:prstGeom>
          <a:noFill/>
          <a:ln>
            <a:noFill/>
          </a:ln>
        </p:spPr>
        <p:txBody>
          <a:bodyPr anchorCtr="0" anchor="t" bIns="91425" lIns="91425" spcFirstLastPara="1" rIns="91425" wrap="square" tIns="91425">
            <a:spAutoFit/>
          </a:bodyPr>
          <a:lstStyle/>
          <a:p>
            <a:pPr indent="-361950" lvl="0" marL="457200" rtl="0" algn="l">
              <a:lnSpc>
                <a:spcPct val="200000"/>
              </a:lnSpc>
              <a:spcBef>
                <a:spcPts val="1500"/>
              </a:spcBef>
              <a:spcAft>
                <a:spcPts val="0"/>
              </a:spcAft>
              <a:buClr>
                <a:schemeClr val="dk1"/>
              </a:buClr>
              <a:buSzPts val="2100"/>
              <a:buChar char="●"/>
            </a:pPr>
            <a:r>
              <a:rPr lang="en" sz="2100">
                <a:solidFill>
                  <a:schemeClr val="dk1"/>
                </a:solidFill>
              </a:rPr>
              <a:t>Physical </a:t>
            </a:r>
            <a:endParaRPr sz="2100">
              <a:solidFill>
                <a:schemeClr val="dk1"/>
              </a:solidFill>
            </a:endParaRPr>
          </a:p>
          <a:p>
            <a:pPr indent="-361950" lvl="0" marL="457200" rtl="0" algn="l">
              <a:lnSpc>
                <a:spcPct val="200000"/>
              </a:lnSpc>
              <a:spcBef>
                <a:spcPts val="0"/>
              </a:spcBef>
              <a:spcAft>
                <a:spcPts val="0"/>
              </a:spcAft>
              <a:buClr>
                <a:schemeClr val="dk1"/>
              </a:buClr>
              <a:buSzPts val="2100"/>
              <a:buChar char="●"/>
            </a:pPr>
            <a:r>
              <a:rPr lang="en" sz="2100">
                <a:solidFill>
                  <a:schemeClr val="dk1"/>
                </a:solidFill>
              </a:rPr>
              <a:t>Emotional </a:t>
            </a:r>
            <a:endParaRPr sz="2100">
              <a:solidFill>
                <a:schemeClr val="dk1"/>
              </a:solidFill>
            </a:endParaRPr>
          </a:p>
          <a:p>
            <a:pPr indent="-361950" lvl="0" marL="457200" rtl="0" algn="l">
              <a:lnSpc>
                <a:spcPct val="200000"/>
              </a:lnSpc>
              <a:spcBef>
                <a:spcPts val="0"/>
              </a:spcBef>
              <a:spcAft>
                <a:spcPts val="0"/>
              </a:spcAft>
              <a:buClr>
                <a:schemeClr val="dk1"/>
              </a:buClr>
              <a:buSzPts val="2100"/>
              <a:buChar char="●"/>
            </a:pPr>
            <a:r>
              <a:rPr lang="en" sz="2100">
                <a:solidFill>
                  <a:schemeClr val="dk1"/>
                </a:solidFill>
              </a:rPr>
              <a:t>Sexual</a:t>
            </a:r>
            <a:endParaRPr sz="2100">
              <a:solidFill>
                <a:schemeClr val="dk1"/>
              </a:solidFill>
            </a:endParaRPr>
          </a:p>
          <a:p>
            <a:pPr indent="0" lvl="0" marL="0" rtl="0" algn="l">
              <a:spcBef>
                <a:spcPts val="1500"/>
              </a:spcBef>
              <a:spcAft>
                <a:spcPts val="0"/>
              </a:spcAft>
              <a:buNone/>
            </a:pPr>
            <a:r>
              <a:t/>
            </a:r>
            <a:endParaRPr/>
          </a:p>
        </p:txBody>
      </p:sp>
      <p:pic>
        <p:nvPicPr>
          <p:cNvPr id="121" name="Google Shape;121;p20"/>
          <p:cNvPicPr preferRelativeResize="0"/>
          <p:nvPr/>
        </p:nvPicPr>
        <p:blipFill>
          <a:blip r:embed="rId3">
            <a:alphaModFix/>
          </a:blip>
          <a:stretch>
            <a:fillRect/>
          </a:stretch>
        </p:blipFill>
        <p:spPr>
          <a:xfrm>
            <a:off x="4078400" y="1479325"/>
            <a:ext cx="4501315" cy="2532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247750" y="3419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t>Neglect</a:t>
            </a:r>
            <a:endParaRPr b="1"/>
          </a:p>
        </p:txBody>
      </p:sp>
      <p:sp>
        <p:nvSpPr>
          <p:cNvPr id="127" name="Google Shape;127;p21"/>
          <p:cNvSpPr txBox="1"/>
          <p:nvPr/>
        </p:nvSpPr>
        <p:spPr>
          <a:xfrm>
            <a:off x="539875" y="2158700"/>
            <a:ext cx="2454300" cy="1885500"/>
          </a:xfrm>
          <a:prstGeom prst="rect">
            <a:avLst/>
          </a:prstGeom>
          <a:noFill/>
          <a:ln>
            <a:noFill/>
          </a:ln>
        </p:spPr>
        <p:txBody>
          <a:bodyPr anchorCtr="0" anchor="t" bIns="91425" lIns="91425" spcFirstLastPara="1" rIns="91425" wrap="square" tIns="91425">
            <a:spAutoFit/>
          </a:bodyPr>
          <a:lstStyle/>
          <a:p>
            <a:pPr indent="-361950" lvl="0" marL="457200" rtl="0" algn="l">
              <a:lnSpc>
                <a:spcPct val="200000"/>
              </a:lnSpc>
              <a:spcBef>
                <a:spcPts val="1500"/>
              </a:spcBef>
              <a:spcAft>
                <a:spcPts val="0"/>
              </a:spcAft>
              <a:buClr>
                <a:srgbClr val="D1D5DB"/>
              </a:buClr>
              <a:buSzPts val="2100"/>
              <a:buChar char="●"/>
            </a:pPr>
            <a:r>
              <a:rPr lang="en" sz="2100">
                <a:solidFill>
                  <a:srgbClr val="D1D5DB"/>
                </a:solidFill>
              </a:rPr>
              <a:t>Physical</a:t>
            </a:r>
            <a:endParaRPr sz="2100">
              <a:solidFill>
                <a:srgbClr val="D1D5DB"/>
              </a:solidFill>
            </a:endParaRPr>
          </a:p>
          <a:p>
            <a:pPr indent="-361950" lvl="0" marL="457200" rtl="0" algn="l">
              <a:lnSpc>
                <a:spcPct val="200000"/>
              </a:lnSpc>
              <a:spcBef>
                <a:spcPts val="0"/>
              </a:spcBef>
              <a:spcAft>
                <a:spcPts val="0"/>
              </a:spcAft>
              <a:buClr>
                <a:srgbClr val="D1D5DB"/>
              </a:buClr>
              <a:buSzPts val="2100"/>
              <a:buChar char="●"/>
            </a:pPr>
            <a:r>
              <a:rPr lang="en" sz="2100">
                <a:solidFill>
                  <a:srgbClr val="D1D5DB"/>
                </a:solidFill>
              </a:rPr>
              <a:t>Emotional</a:t>
            </a:r>
            <a:endParaRPr sz="2100">
              <a:solidFill>
                <a:srgbClr val="D1D5DB"/>
              </a:solidFill>
            </a:endParaRPr>
          </a:p>
          <a:p>
            <a:pPr indent="0" lvl="0" marL="0" rtl="0" algn="l">
              <a:spcBef>
                <a:spcPts val="1500"/>
              </a:spcBef>
              <a:spcAft>
                <a:spcPts val="0"/>
              </a:spcAft>
              <a:buNone/>
            </a:pPr>
            <a:r>
              <a:t/>
            </a:r>
            <a:endParaRPr/>
          </a:p>
        </p:txBody>
      </p:sp>
      <p:pic>
        <p:nvPicPr>
          <p:cNvPr id="128" name="Google Shape;128;p21"/>
          <p:cNvPicPr preferRelativeResize="0"/>
          <p:nvPr/>
        </p:nvPicPr>
        <p:blipFill>
          <a:blip r:embed="rId3">
            <a:alphaModFix/>
          </a:blip>
          <a:stretch>
            <a:fillRect/>
          </a:stretch>
        </p:blipFill>
        <p:spPr>
          <a:xfrm>
            <a:off x="4572000" y="1385750"/>
            <a:ext cx="4084150" cy="2710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