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5"/>
  </p:sldMasterIdLst>
  <p:notesMasterIdLst>
    <p:notesMasterId r:id="rId23"/>
  </p:notesMasterIdLst>
  <p:sldIdLst>
    <p:sldId id="258" r:id="rId6"/>
    <p:sldId id="256" r:id="rId7"/>
    <p:sldId id="261" r:id="rId8"/>
    <p:sldId id="257" r:id="rId9"/>
    <p:sldId id="274" r:id="rId10"/>
    <p:sldId id="271" r:id="rId11"/>
    <p:sldId id="278" r:id="rId12"/>
    <p:sldId id="279" r:id="rId13"/>
    <p:sldId id="266" r:id="rId14"/>
    <p:sldId id="275" r:id="rId15"/>
    <p:sldId id="277" r:id="rId16"/>
    <p:sldId id="272" r:id="rId17"/>
    <p:sldId id="280" r:id="rId18"/>
    <p:sldId id="270" r:id="rId19"/>
    <p:sldId id="268" r:id="rId20"/>
    <p:sldId id="264" r:id="rId21"/>
    <p:sldId id="259" r:id="rId22"/>
  </p:sldIdLst>
  <p:sldSz cx="12192000" cy="6858000"/>
  <p:notesSz cx="6881813" cy="92964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09B1ED-7490-43F8-A6A6-DB399773E245}">
          <p14:sldIdLst>
            <p14:sldId id="258"/>
            <p14:sldId id="256"/>
            <p14:sldId id="261"/>
            <p14:sldId id="257"/>
            <p14:sldId id="274"/>
            <p14:sldId id="271"/>
            <p14:sldId id="278"/>
          </p14:sldIdLst>
        </p14:section>
        <p14:section name="Untitled Section" id="{7C547693-F3F2-4701-890C-6D9E4DCEDB17}">
          <p14:sldIdLst>
            <p14:sldId id="279"/>
            <p14:sldId id="266"/>
            <p14:sldId id="275"/>
            <p14:sldId id="277"/>
            <p14:sldId id="272"/>
            <p14:sldId id="280"/>
            <p14:sldId id="270"/>
            <p14:sldId id="268"/>
            <p14:sldId id="264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70263" autoAdjust="0"/>
  </p:normalViewPr>
  <p:slideViewPr>
    <p:cSldViewPr snapToGrid="0" snapToObjects="1">
      <p:cViewPr varScale="1">
        <p:scale>
          <a:sx n="62" d="100"/>
          <a:sy n="62" d="100"/>
        </p:scale>
        <p:origin x="10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FFF0E29-5614-EE48-8640-8063F2B00C0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03487CA-7F3E-E041-B54A-646C3D345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5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487CA-7F3E-E041-B54A-646C3D3458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45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do students get their perceptions on the likelihood of getting caught or the severity of punishment if caught?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487CA-7F3E-E041-B54A-646C3D3458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30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study. 72% self reported cheating on a quiz during the semester.  Was testing honor codes:  Honor codes was not associated with a reduction in cheating for hybrid or online classes. </a:t>
            </a:r>
          </a:p>
          <a:p>
            <a:endParaRPr lang="en-US" dirty="0"/>
          </a:p>
          <a:p>
            <a:r>
              <a:rPr lang="en-US" dirty="0"/>
              <a:t>Unique position to ask about Charter building vs other organizations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487CA-7F3E-E041-B54A-646C3D3458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87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487CA-7F3E-E041-B54A-646C3D3458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92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487CA-7F3E-E041-B54A-646C3D3458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84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who focus more on punishments are more likely to cheat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487CA-7F3E-E041-B54A-646C3D3458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85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 in academic integrity violations when institutions: increase class size; views education a business where students are entitled to a degree; Replacing full-time faculty with part-time faculty; </a:t>
            </a:r>
          </a:p>
          <a:p>
            <a:endParaRPr lang="en-US" dirty="0"/>
          </a:p>
          <a:p>
            <a:r>
              <a:rPr lang="en-US" dirty="0"/>
              <a:t>violations have shown to be more highly correlated with integrity violations than reporting violations to an academic review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487CA-7F3E-E041-B54A-646C3D3458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72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487CA-7F3E-E041-B54A-646C3D3458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02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487CA-7F3E-E041-B54A-646C3D3458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7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Statement of general expectations about commitment to academic integrity. </a:t>
            </a:r>
          </a:p>
          <a:p>
            <a:r>
              <a:rPr lang="en-US" dirty="0"/>
              <a:t>Traditional 4 elements</a:t>
            </a:r>
          </a:p>
          <a:p>
            <a:pPr marL="231115" indent="-231115">
              <a:buAutoNum type="arabicPeriod"/>
            </a:pPr>
            <a:r>
              <a:rPr lang="en-US" dirty="0"/>
              <a:t>Honor pledge</a:t>
            </a:r>
          </a:p>
          <a:p>
            <a:pPr marL="231115" indent="-231115">
              <a:buAutoNum type="arabicPeriod"/>
            </a:pPr>
            <a:r>
              <a:rPr lang="en-US" dirty="0"/>
              <a:t>Peer reporting requirement</a:t>
            </a:r>
          </a:p>
          <a:p>
            <a:pPr marL="231115" indent="-231115">
              <a:buAutoNum type="arabicPeriod"/>
            </a:pPr>
            <a:r>
              <a:rPr lang="en-US" dirty="0"/>
              <a:t>Student run adjudication system</a:t>
            </a:r>
          </a:p>
          <a:p>
            <a:pPr marL="231115" indent="-231115">
              <a:buAutoNum type="arabicPeriod"/>
            </a:pPr>
            <a:r>
              <a:rPr lang="en-US" dirty="0"/>
              <a:t>Requirement that facility report all suspect cases.</a:t>
            </a:r>
          </a:p>
          <a:p>
            <a:pPr marL="231115" indent="-231115">
              <a:buAutoNum type="arabicPeriod"/>
            </a:pPr>
            <a:endParaRPr lang="en-US" dirty="0"/>
          </a:p>
          <a:p>
            <a:r>
              <a:rPr lang="en-US" dirty="0"/>
              <a:t>Modified:</a:t>
            </a:r>
          </a:p>
          <a:p>
            <a:pPr marL="231115" indent="-231115">
              <a:buAutoNum type="arabicPeriod"/>
            </a:pPr>
            <a:r>
              <a:rPr lang="en-US" dirty="0"/>
              <a:t>professors handle first offence</a:t>
            </a:r>
          </a:p>
          <a:p>
            <a:pPr marL="693344" lvl="1" indent="-231115">
              <a:buAutoNum type="arabicPeriod"/>
            </a:pPr>
            <a:r>
              <a:rPr lang="en-US" dirty="0"/>
              <a:t>Modified and non code are the same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487CA-7F3E-E041-B54A-646C3D3458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66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Business students 86%; Some studies show as high as 95% of students have cheated</a:t>
            </a:r>
          </a:p>
          <a:p>
            <a:r>
              <a:rPr lang="en-US" dirty="0"/>
              <a:t>Online: </a:t>
            </a:r>
          </a:p>
          <a:p>
            <a:endParaRPr lang="en-US" dirty="0"/>
          </a:p>
          <a:p>
            <a:r>
              <a:rPr lang="en-US" dirty="0"/>
              <a:t>Copyright laws can be hard to understand.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487CA-7F3E-E041-B54A-646C3D3458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94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 in GPA associated with a decrease in reports of cheating.</a:t>
            </a:r>
          </a:p>
          <a:p>
            <a:r>
              <a:rPr lang="en-US" dirty="0"/>
              <a:t>Younger undergraduates may be more likely to cheat, but graduate students are more likely to cheat that undergrads. Could be personality.</a:t>
            </a:r>
          </a:p>
          <a:p>
            <a:r>
              <a:rPr lang="en-US" dirty="0"/>
              <a:t>Member of sprots or fraternity more likely.</a:t>
            </a:r>
          </a:p>
          <a:p>
            <a:r>
              <a:rPr lang="en-US" dirty="0"/>
              <a:t>Business majors</a:t>
            </a:r>
          </a:p>
          <a:p>
            <a:r>
              <a:rPr lang="en-US" dirty="0"/>
              <a:t>Males more likely than females.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487CA-7F3E-E041-B54A-646C3D3458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24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487CA-7F3E-E041-B54A-646C3D3458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04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487CA-7F3E-E041-B54A-646C3D3458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47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487CA-7F3E-E041-B54A-646C3D3458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47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487CA-7F3E-E041-B54A-646C3D3458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73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487CA-7F3E-E041-B54A-646C3D3458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97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D9C-6CE3-4D48-A816-B01DD0C6AEB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7F63-1606-EA47-8DF5-E3D81548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D9C-6CE3-4D48-A816-B01DD0C6AEB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7F63-1606-EA47-8DF5-E3D81548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8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D9C-6CE3-4D48-A816-B01DD0C6AEB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7F63-1606-EA47-8DF5-E3D81548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8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D9C-6CE3-4D48-A816-B01DD0C6AEB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7F63-1606-EA47-8DF5-E3D81548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6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D9C-6CE3-4D48-A816-B01DD0C6AEB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7F63-1606-EA47-8DF5-E3D81548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D9C-6CE3-4D48-A816-B01DD0C6AEB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7F63-1606-EA47-8DF5-E3D81548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3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D9C-6CE3-4D48-A816-B01DD0C6AEB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7F63-1606-EA47-8DF5-E3D81548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D9C-6CE3-4D48-A816-B01DD0C6AEB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7F63-1606-EA47-8DF5-E3D81548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5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D9C-6CE3-4D48-A816-B01DD0C6AEB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7F63-1606-EA47-8DF5-E3D81548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1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D9C-6CE3-4D48-A816-B01DD0C6AEB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7F63-1606-EA47-8DF5-E3D81548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9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DD9C-6CE3-4D48-A816-B01DD0C6AEB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7F63-1606-EA47-8DF5-E3D81548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95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4DD9C-6CE3-4D48-A816-B01DD0C6AEB7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17F63-1606-EA47-8DF5-E3D815483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quest.com/scholarly-journals/upon-this-rock-effect-honor-code-religious/docview/1535387439/se-2?accountid=159965" TargetMode="External"/><Relationship Id="rId3" Type="http://schemas.openxmlformats.org/officeDocument/2006/relationships/image" Target="../media/image8.jpg"/><Relationship Id="rId7" Type="http://schemas.openxmlformats.org/officeDocument/2006/relationships/hyperlink" Target="https://digitalcommons.ursinus.edu/bus_econ_fac/1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07/s10805-012-9164-5" TargetMode="External"/><Relationship Id="rId5" Type="http://schemas.openxmlformats.org/officeDocument/2006/relationships/hyperlink" Target="https://www.researchgate.net/publication/242550420_New_multi-faceted_hybrid_approach_to_ensuring_academic_integrity" TargetMode="External"/><Relationship Id="rId4" Type="http://schemas.openxmlformats.org/officeDocument/2006/relationships/hyperlink" Target="https://www.semanticscholar.org/paper/Testing-the-Effectiveness-of-the-University-Honor-Ely-Henderson/a8eb7be874586ec3aca587df48c7ab7c5bdaf135?utm_source=direct_lin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orthgeorgia.policystat.com/policy/13881254/lates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989557"/>
            <a:ext cx="10515600" cy="2893512"/>
          </a:xfrm>
        </p:spPr>
        <p:txBody>
          <a:bodyPr/>
          <a:lstStyle/>
          <a:p>
            <a:pPr algn="ctr"/>
            <a:r>
              <a:rPr lang="en-US" sz="6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60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Student’s Perception of Academic Dishonesty on Campus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3956" y="4495945"/>
            <a:ext cx="9443494" cy="2154237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2F8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Luisa M. Diaz-</a:t>
            </a:r>
            <a:r>
              <a:rPr kumimoji="0" lang="en-US" sz="3200" b="0" i="0" u="none" strike="noStrike" kern="100" cap="none" spc="0" normalizeH="0" baseline="0" noProof="0" dirty="0" err="1">
                <a:ln>
                  <a:noFill/>
                </a:ln>
                <a:solidFill>
                  <a:srgbClr val="002F8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Kope</a:t>
            </a: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2F8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University of North Georgia</a:t>
            </a:r>
            <a:endParaRPr kumimoji="0" lang="en-US" sz="3200" b="0" i="0" u="none" strike="noStrike" kern="100" cap="none" spc="0" normalizeH="0" baseline="0" noProof="0" dirty="0">
              <a:ln>
                <a:noFill/>
              </a:ln>
              <a:solidFill>
                <a:srgbClr val="002F85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2F8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Matilda J. Foster, University of North Georgia</a:t>
            </a:r>
            <a:endParaRPr kumimoji="0" lang="en-US" sz="3200" b="0" i="0" u="none" strike="noStrike" kern="100" cap="none" spc="0" normalizeH="0" baseline="0" noProof="0" dirty="0">
              <a:ln>
                <a:noFill/>
              </a:ln>
              <a:solidFill>
                <a:srgbClr val="002F85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2F8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Gail </a:t>
            </a:r>
            <a:r>
              <a:rPr kumimoji="0" lang="en-US" sz="3200" b="0" i="0" u="none" strike="noStrike" kern="100" cap="none" spc="0" normalizeH="0" baseline="0" noProof="0" dirty="0" err="1">
                <a:ln>
                  <a:noFill/>
                </a:ln>
                <a:solidFill>
                  <a:srgbClr val="002F8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Spatt</a:t>
            </a:r>
            <a:r>
              <a: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2F85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Georgia Tech</a:t>
            </a:r>
            <a:endParaRPr kumimoji="0" lang="en-US" sz="3200" b="0" i="0" u="none" strike="noStrike" kern="100" cap="none" spc="0" normalizeH="0" baseline="0" noProof="0" dirty="0">
              <a:ln>
                <a:noFill/>
              </a:ln>
              <a:solidFill>
                <a:srgbClr val="002F85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040A70-0D5B-9165-2858-2DC94EA32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913" y="775999"/>
            <a:ext cx="10515600" cy="15001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9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8EAF7-2CAF-0E03-A474-B3CED728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Variables:</a:t>
            </a:r>
            <a:br>
              <a:rPr lang="en-US" dirty="0"/>
            </a:br>
            <a:r>
              <a:rPr lang="en-US" dirty="0"/>
              <a:t> Professors &amp; Academic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A08BC-3D62-42BA-B098-79689C053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Perception of severity of punishment</a:t>
            </a:r>
          </a:p>
          <a:p>
            <a:r>
              <a:rPr lang="en-US" dirty="0"/>
              <a:t>Perception of getting caught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7 question index:</a:t>
            </a:r>
          </a:p>
          <a:p>
            <a:pPr lvl="1"/>
            <a:r>
              <a:rPr lang="en-US" dirty="0"/>
              <a:t>Odds of getting caught</a:t>
            </a:r>
          </a:p>
          <a:p>
            <a:pPr lvl="1"/>
            <a:r>
              <a:rPr lang="en-US" dirty="0"/>
              <a:t>Making expectations clear</a:t>
            </a:r>
          </a:p>
          <a:p>
            <a:pPr lvl="1"/>
            <a:r>
              <a:rPr lang="en-US" dirty="0"/>
              <a:t>Making punishments for violations clear</a:t>
            </a:r>
          </a:p>
        </p:txBody>
      </p:sp>
    </p:spTree>
    <p:extLst>
      <p:ext uri="{BB962C8B-B14F-4D97-AF65-F5344CB8AC3E}">
        <p14:creationId xmlns:p14="http://schemas.microsoft.com/office/powerpoint/2010/main" val="2051022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8EAF7-2CAF-0E03-A474-B3CED728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Variables: Gaps in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A08BC-3D62-42BA-B098-79689C053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vs. Hybrid vs. Traditional Classroom</a:t>
            </a:r>
          </a:p>
          <a:p>
            <a:r>
              <a:rPr lang="en-US" dirty="0"/>
              <a:t> AI written assignments</a:t>
            </a:r>
          </a:p>
          <a:p>
            <a:pPr lvl="1"/>
            <a:r>
              <a:rPr lang="en-US" dirty="0"/>
              <a:t>Paying people to write or paper mills. </a:t>
            </a:r>
          </a:p>
          <a:p>
            <a:r>
              <a:rPr lang="en-US" dirty="0"/>
              <a:t>Full-time vs. Part-Time Student Status</a:t>
            </a:r>
          </a:p>
          <a:p>
            <a:r>
              <a:rPr lang="en-US" dirty="0"/>
              <a:t>Organization</a:t>
            </a:r>
          </a:p>
          <a:p>
            <a:pPr lvl="1"/>
            <a:r>
              <a:rPr lang="en-US" sz="2400" dirty="0"/>
              <a:t>“Character-building” organizations</a:t>
            </a:r>
          </a:p>
          <a:p>
            <a:pPr lvl="1"/>
            <a:r>
              <a:rPr lang="en-US" dirty="0"/>
              <a:t>Traditional college organizations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021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Methods: Data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</a:rPr>
              <a:t>Criminal Justice and Political Science Students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latin typeface="Times New Roman" panose="02020603050405020304" pitchFamily="18" charset="0"/>
              </a:rPr>
              <a:t> Web-based survey administered via Qualtrics to students whose email addresses are not marked as confidential.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latin typeface="Times New Roman" panose="02020603050405020304" pitchFamily="18" charset="0"/>
              </a:rPr>
              <a:t>Anonymous</a:t>
            </a:r>
          </a:p>
          <a:p>
            <a:pPr lvl="1">
              <a:spcBef>
                <a:spcPts val="1000"/>
              </a:spcBef>
              <a:defRPr/>
            </a:pPr>
            <a:r>
              <a:rPr lang="en-US" dirty="0">
                <a:latin typeface="Times New Roman" panose="02020603050405020304" pitchFamily="18" charset="0"/>
              </a:rPr>
              <a:t>No identifying data will be collected</a:t>
            </a:r>
          </a:p>
          <a:p>
            <a:pPr lvl="1">
              <a:spcBef>
                <a:spcPts val="1000"/>
              </a:spcBef>
              <a:defRPr/>
            </a:pPr>
            <a:r>
              <a:rPr lang="en-US" dirty="0">
                <a:latin typeface="Times New Roman" panose="02020603050405020304" pitchFamily="18" charset="0"/>
              </a:rPr>
              <a:t>Not asking respondents to report their major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646490-467B-BD0A-4FF9-B80D490DEDB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462713" y="1825625"/>
            <a:ext cx="5729287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19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Methods: 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646490-467B-BD0A-4FF9-B80D490DEDB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8201" y="1825625"/>
            <a:ext cx="113538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Descriptive Statistics</a:t>
            </a:r>
          </a:p>
          <a:p>
            <a:r>
              <a:rPr lang="en-US" sz="3200" dirty="0"/>
              <a:t>Index:</a:t>
            </a:r>
          </a:p>
          <a:p>
            <a:pPr lvl="1"/>
            <a:r>
              <a:rPr lang="en-US" sz="2800" dirty="0"/>
              <a:t>Additive scale</a:t>
            </a:r>
          </a:p>
          <a:p>
            <a:pPr lvl="1"/>
            <a:r>
              <a:rPr lang="en-US" sz="2800" dirty="0"/>
              <a:t>Principle components factor analysis with a varimax rotation</a:t>
            </a:r>
          </a:p>
          <a:p>
            <a:pPr lvl="1"/>
            <a:r>
              <a:rPr lang="en-US" sz="2800" dirty="0"/>
              <a:t>Multicollinearity</a:t>
            </a:r>
          </a:p>
          <a:p>
            <a:pPr lvl="2"/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Variance Inflation Factor </a:t>
            </a:r>
          </a:p>
          <a:p>
            <a:pPr lvl="2"/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Eigenvalues and Condition Index Values</a:t>
            </a:r>
            <a:endParaRPr lang="en-US" sz="2400" dirty="0"/>
          </a:p>
          <a:p>
            <a:r>
              <a:rPr lang="en-US" sz="3200" dirty="0">
                <a:latin typeface="Google Sans"/>
              </a:rPr>
              <a:t>T</a:t>
            </a:r>
            <a:r>
              <a:rPr lang="en-US" sz="3200" b="0" i="0" dirty="0">
                <a:effectLst/>
                <a:latin typeface="Google Sans"/>
              </a:rPr>
              <a:t>-test, Ordinary least squares, Order Logistic 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713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Difficulties in fostering a culture of Academic Integrity:</a:t>
            </a:r>
          </a:p>
          <a:p>
            <a:pPr lvl="1"/>
            <a:r>
              <a:rPr lang="en-US" sz="2000" dirty="0"/>
              <a:t>Increased  tolerance of cheating by society as a whole</a:t>
            </a:r>
          </a:p>
          <a:p>
            <a:pPr lvl="2"/>
            <a:r>
              <a:rPr lang="en-US" sz="1800" dirty="0"/>
              <a:t>“New breed of Student”</a:t>
            </a:r>
          </a:p>
          <a:p>
            <a:pPr lvl="1"/>
            <a:r>
              <a:rPr lang="en-US" sz="2000" dirty="0"/>
              <a:t>Increase in online classes</a:t>
            </a:r>
          </a:p>
          <a:p>
            <a:pPr lvl="2"/>
            <a:r>
              <a:rPr lang="en-US" sz="1800" dirty="0"/>
              <a:t>Honor codes  are not shown as effective</a:t>
            </a:r>
          </a:p>
          <a:p>
            <a:r>
              <a:rPr lang="en-US" sz="2400" dirty="0"/>
              <a:t>Role Models:</a:t>
            </a:r>
          </a:p>
          <a:p>
            <a:pPr lvl="1"/>
            <a:r>
              <a:rPr lang="en-US" sz="2000" dirty="0"/>
              <a:t>The way professors treat academic integrity plays a role in academic integrity violations.</a:t>
            </a:r>
          </a:p>
          <a:p>
            <a:pPr lvl="2"/>
            <a:r>
              <a:rPr lang="en-US" sz="1800" dirty="0"/>
              <a:t>Influence perception of getting caught</a:t>
            </a:r>
          </a:p>
          <a:p>
            <a:pPr lvl="2"/>
            <a:r>
              <a:rPr lang="en-US" sz="1800" dirty="0"/>
              <a:t>Influence perceptions of the severity of punishment</a:t>
            </a:r>
          </a:p>
          <a:p>
            <a:pPr lvl="1"/>
            <a:r>
              <a:rPr lang="en-US" sz="2000" dirty="0"/>
              <a:t>Student-faculty Relationship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258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1DAF1B-8B3F-7D5D-BBC2-C28E2CFB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Policy Implications &amp; Future Research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458062-AC52-3FCB-562A-5E1A40ABA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>
            <a:normAutofit/>
          </a:bodyPr>
          <a:lstStyle/>
          <a:p>
            <a:r>
              <a:rPr lang="en-US" dirty="0"/>
              <a:t>Contagion Theory</a:t>
            </a:r>
          </a:p>
          <a:p>
            <a:pPr lvl="1"/>
            <a:r>
              <a:rPr lang="en-US" dirty="0"/>
              <a:t>Increased academic integrity violations are a symptom of a disease.</a:t>
            </a:r>
          </a:p>
          <a:p>
            <a:pPr lvl="1"/>
            <a:r>
              <a:rPr lang="en-US" dirty="0"/>
              <a:t>Institutional policies create the environment for the disease, not the students</a:t>
            </a:r>
          </a:p>
          <a:p>
            <a:pPr lvl="1"/>
            <a:r>
              <a:rPr lang="en-US" sz="2400" dirty="0"/>
              <a:t>Honor codes </a:t>
            </a:r>
            <a:r>
              <a:rPr lang="en-US" dirty="0"/>
              <a:t>only </a:t>
            </a:r>
            <a:r>
              <a:rPr lang="en-US" sz="2400" dirty="0"/>
              <a:t>treat symptoms</a:t>
            </a:r>
          </a:p>
          <a:p>
            <a:pPr lvl="1"/>
            <a:r>
              <a:rPr lang="en-US" dirty="0"/>
              <a:t>How faculty react to academic integrity violations</a:t>
            </a:r>
          </a:p>
          <a:p>
            <a:pPr lvl="2"/>
            <a:r>
              <a:rPr lang="en-US" dirty="0"/>
              <a:t>Fostering a community of </a:t>
            </a:r>
            <a:r>
              <a:rPr lang="en-US"/>
              <a:t>academic integrity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8724AF-A91E-8D07-A8EA-24F23DAC6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>
            <a:normAutofit/>
          </a:bodyPr>
          <a:lstStyle/>
          <a:p>
            <a:r>
              <a:rPr lang="en-US" dirty="0"/>
              <a:t>Reasons not to cheat</a:t>
            </a:r>
          </a:p>
          <a:p>
            <a:r>
              <a:rPr lang="en-US" dirty="0"/>
              <a:t>Online learning</a:t>
            </a:r>
          </a:p>
          <a:p>
            <a:r>
              <a:rPr lang="en-US" dirty="0"/>
              <a:t>Facility perception of academic integrity violations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9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25678"/>
            <a:ext cx="10515600" cy="345718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Questions?</a:t>
            </a:r>
            <a:br>
              <a:rPr lang="en-US" dirty="0">
                <a:solidFill>
                  <a:schemeClr val="bg2"/>
                </a:solidFill>
              </a:rPr>
            </a:b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4060" y="4546948"/>
            <a:ext cx="6901841" cy="206679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72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9837"/>
            <a:ext cx="10515600" cy="5074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966" y="1937288"/>
            <a:ext cx="11670224" cy="479602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dirty="0"/>
              <a:t>Barnard-</a:t>
            </a:r>
            <a:r>
              <a:rPr lang="en-US" sz="2900" dirty="0" err="1"/>
              <a:t>Brak</a:t>
            </a:r>
            <a:r>
              <a:rPr lang="en-US" sz="2900" dirty="0"/>
              <a:t>, L., Schmidt, M &amp; Wei , T. (2013) .How effective is honor code reporting over instructor- implemented measures? A pilot study, </a:t>
            </a:r>
            <a:r>
              <a:rPr lang="en-US" sz="2900" i="1" dirty="0"/>
              <a:t>Journal of College and Character</a:t>
            </a:r>
            <a:r>
              <a:rPr lang="en-US" sz="2900" dirty="0"/>
              <a:t>, 14(3), 231-240. DOI: 10.1515/jcc-2013-0030</a:t>
            </a:r>
            <a:endParaRPr lang="en-US" sz="2900" b="0" i="0" dirty="0">
              <a:effectLst/>
            </a:endParaRPr>
          </a:p>
          <a:p>
            <a:pPr marL="0" indent="0">
              <a:buNone/>
            </a:pPr>
            <a:r>
              <a:rPr lang="en-US" sz="2900" b="0" i="0" dirty="0">
                <a:effectLst/>
              </a:rPr>
              <a:t>Ely, J.J., Henderson, L., &amp; </a:t>
            </a:r>
            <a:r>
              <a:rPr lang="en-US" sz="2900" b="0" i="0" dirty="0" err="1">
                <a:effectLst/>
              </a:rPr>
              <a:t>Wachsman</a:t>
            </a:r>
            <a:r>
              <a:rPr lang="en-US" sz="2900" b="0" i="0" dirty="0">
                <a:effectLst/>
              </a:rPr>
              <a:t>, Y. (2013). Testing the effectiveness of the university </a:t>
            </a:r>
            <a:r>
              <a:rPr lang="en-US" sz="2900" dirty="0"/>
              <a:t>h</a:t>
            </a:r>
            <a:r>
              <a:rPr lang="en-US" sz="2900" b="0" i="0" dirty="0">
                <a:effectLst/>
              </a:rPr>
              <a:t>onor </a:t>
            </a:r>
            <a:r>
              <a:rPr lang="en-US" sz="2900" dirty="0"/>
              <a:t>c</a:t>
            </a:r>
            <a:r>
              <a:rPr lang="en-US" sz="2900" b="0" i="0" dirty="0">
                <a:effectLst/>
              </a:rPr>
              <a:t>ode. </a:t>
            </a:r>
            <a:r>
              <a:rPr lang="en-US" sz="2900" b="0" i="1" dirty="0">
                <a:effectLst/>
              </a:rPr>
              <a:t>The Academy of Educational Leadership Journal, </a:t>
            </a:r>
            <a:r>
              <a:rPr lang="en-US" sz="2900" b="0" dirty="0">
                <a:effectLst/>
              </a:rPr>
              <a:t>17(4), </a:t>
            </a:r>
            <a:r>
              <a:rPr lang="en-US" sz="2900" b="0" i="0" dirty="0">
                <a:effectLst/>
              </a:rPr>
              <a:t>95-104. </a:t>
            </a:r>
            <a:r>
              <a:rPr lang="en-US" sz="2900" b="0" i="0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https://www.semanticscholar.org/paper/Testing-the-Effectiveness-of-the-University-Honor-Ely-Henderson/a8eb7be874586ec3aca587df48c7ab7c5bdaf135?utm_source=direct_link</a:t>
            </a:r>
            <a:r>
              <a:rPr lang="en-US" sz="2900" b="0" i="0" dirty="0">
                <a:effectLst/>
              </a:rPr>
              <a:t> </a:t>
            </a:r>
            <a:endParaRPr lang="en-US" sz="2900" b="0" i="0" u="none" strike="noStrike" baseline="0" dirty="0"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900" dirty="0" err="1">
                <a:cs typeface="Times New Roman" panose="02020603050405020304" pitchFamily="18" charset="0"/>
              </a:rPr>
              <a:t>Kitahara</a:t>
            </a:r>
            <a:r>
              <a:rPr lang="en-US" sz="2900" dirty="0">
                <a:cs typeface="Times New Roman" panose="02020603050405020304" pitchFamily="18" charset="0"/>
              </a:rPr>
              <a:t>, R., Westfall, F. &amp; </a:t>
            </a:r>
            <a:r>
              <a:rPr lang="en-US" sz="2900" dirty="0" err="1">
                <a:cs typeface="Times New Roman" panose="02020603050405020304" pitchFamily="18" charset="0"/>
              </a:rPr>
              <a:t>Mankelwicz</a:t>
            </a:r>
            <a:r>
              <a:rPr lang="en-US" sz="2900" dirty="0">
                <a:cs typeface="Times New Roman" panose="02020603050405020304" pitchFamily="18" charset="0"/>
              </a:rPr>
              <a:t>, J. (2011). New, multi-faceted hybrid approach to ensuring academic integrity. </a:t>
            </a:r>
            <a:r>
              <a:rPr lang="en-US" sz="2900" i="1" dirty="0">
                <a:cs typeface="Times New Roman" panose="02020603050405020304" pitchFamily="18" charset="0"/>
              </a:rPr>
              <a:t>Journal of Academic and Business Ethics</a:t>
            </a:r>
            <a:r>
              <a:rPr lang="en-US" sz="2900" dirty="0">
                <a:cs typeface="Times New Roman" panose="02020603050405020304" pitchFamily="18" charset="0"/>
              </a:rPr>
              <a:t>. 3. </a:t>
            </a:r>
            <a:r>
              <a:rPr lang="en-US" sz="2900" dirty="0"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https://www.researchgate.net/publication/242550420_New_multi-faceted_hybrid_approach_to_ensuring_academic_integrity</a:t>
            </a:r>
            <a:r>
              <a:rPr lang="en-US" sz="2900" dirty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900" dirty="0"/>
              <a:t>Miller, A., </a:t>
            </a:r>
            <a:r>
              <a:rPr lang="en-US" sz="2900" dirty="0" err="1"/>
              <a:t>Shoptaugh</a:t>
            </a:r>
            <a:r>
              <a:rPr lang="en-US" sz="2900" dirty="0"/>
              <a:t>, C., &amp; Wooldridge, J. (2011) Reasons not to cheat, academic-integrity responsibility, and frequency of cheating. </a:t>
            </a:r>
            <a:r>
              <a:rPr lang="en-US" sz="2900" i="1" dirty="0"/>
              <a:t>The Journal of Experimental Education</a:t>
            </a:r>
            <a:r>
              <a:rPr lang="en-US" sz="2900" dirty="0"/>
              <a:t>, 79(2), 169-184, DOI: 10.1080/00220970903567830   </a:t>
            </a:r>
            <a:endParaRPr lang="en-US" sz="2900" b="0" i="0" u="none" strike="noStrike" baseline="0" dirty="0"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900" b="0" i="0" dirty="0">
                <a:effectLst/>
              </a:rPr>
              <a:t>Molnar, K.K., &amp; </a:t>
            </a:r>
            <a:r>
              <a:rPr lang="en-US" sz="2900" b="0" i="0" dirty="0" err="1">
                <a:effectLst/>
              </a:rPr>
              <a:t>Kletke</a:t>
            </a:r>
            <a:r>
              <a:rPr lang="en-US" sz="2900" b="0" i="0" dirty="0">
                <a:effectLst/>
              </a:rPr>
              <a:t>, M.G. (2012). Does the type of cheating </a:t>
            </a:r>
            <a:r>
              <a:rPr lang="en-US" sz="2900" dirty="0"/>
              <a:t>i</a:t>
            </a:r>
            <a:r>
              <a:rPr lang="en-US" sz="2900" b="0" i="0" dirty="0">
                <a:effectLst/>
              </a:rPr>
              <a:t>nfluence </a:t>
            </a:r>
            <a:r>
              <a:rPr lang="en-US" sz="2900" dirty="0"/>
              <a:t>u</a:t>
            </a:r>
            <a:r>
              <a:rPr lang="en-US" sz="2900" b="0" i="0" dirty="0">
                <a:effectLst/>
              </a:rPr>
              <a:t>ndergraduate students’ perceptions of cheating?. </a:t>
            </a:r>
            <a:r>
              <a:rPr lang="en-US" sz="2900" b="0" i="1" dirty="0">
                <a:effectLst/>
              </a:rPr>
              <a:t>J </a:t>
            </a:r>
            <a:r>
              <a:rPr lang="en-US" sz="2900" b="0" i="1" dirty="0" err="1">
                <a:effectLst/>
              </a:rPr>
              <a:t>Acad</a:t>
            </a:r>
            <a:r>
              <a:rPr lang="en-US" sz="2900" b="0" i="1" dirty="0">
                <a:effectLst/>
              </a:rPr>
              <a:t> Ethics</a:t>
            </a:r>
            <a:r>
              <a:rPr lang="en-US" sz="2900" b="0" i="0" dirty="0">
                <a:effectLst/>
              </a:rPr>
              <a:t> </a:t>
            </a:r>
            <a:r>
              <a:rPr lang="en-US" sz="2900" b="1" i="0" dirty="0">
                <a:effectLst/>
              </a:rPr>
              <a:t>10</a:t>
            </a:r>
            <a:r>
              <a:rPr lang="en-US" sz="2900" b="0" i="0" dirty="0">
                <a:effectLst/>
              </a:rPr>
              <a:t>, 201–212. </a:t>
            </a:r>
            <a:r>
              <a:rPr lang="en-US" sz="2900" b="0" i="0" dirty="0"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https://doi.org/10.1007/s10805-012-9164-5</a:t>
            </a:r>
            <a:r>
              <a:rPr lang="en-US" sz="2900" b="0" i="0" dirty="0">
                <a:effectLst/>
              </a:rPr>
              <a:t> </a:t>
            </a:r>
            <a:endParaRPr lang="en-US" sz="2900" dirty="0"/>
          </a:p>
          <a:p>
            <a:pPr marL="0" indent="0" algn="l">
              <a:buNone/>
            </a:pPr>
            <a:r>
              <a:rPr lang="en-US" sz="2900" dirty="0"/>
              <a:t>O'Neill, H. M., &amp; Pfeiffer, C. A. (2011). The impact of honor codes and perceptions of cheating on academic cheating behaviors, especially for MBA bound undergraduates. </a:t>
            </a:r>
            <a:r>
              <a:rPr lang="en-US" sz="2900" i="1" dirty="0"/>
              <a:t>Business and Economics Faculty Publications</a:t>
            </a:r>
            <a:r>
              <a:rPr lang="en-US" sz="2900" dirty="0"/>
              <a:t>. 14. </a:t>
            </a:r>
            <a:r>
              <a:rPr lang="en-US" sz="29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https://digitalcommons.ursinus.edu/bus_econ_fac/14</a:t>
            </a:r>
            <a:endParaRPr lang="en-US" sz="2900" dirty="0"/>
          </a:p>
          <a:p>
            <a:pPr marL="0" indent="0" algn="l">
              <a:buNone/>
            </a:pPr>
            <a:r>
              <a:rPr lang="en-US" sz="2900" b="0" i="0" dirty="0">
                <a:effectLst/>
              </a:rPr>
              <a:t>Pauli, K. P., Arthur, T. Y., &amp; Price, R. A. (2014). Upon this rock: The effect of an honor </a:t>
            </a:r>
            <a:r>
              <a:rPr lang="en-US" sz="2900" dirty="0"/>
              <a:t>c</a:t>
            </a:r>
            <a:r>
              <a:rPr lang="en-US" sz="2900" b="0" i="0" dirty="0">
                <a:effectLst/>
              </a:rPr>
              <a:t>ode, religious </a:t>
            </a:r>
            <a:r>
              <a:rPr lang="en-US" sz="2900" dirty="0"/>
              <a:t>a</a:t>
            </a:r>
            <a:r>
              <a:rPr lang="en-US" sz="2900" b="0" i="0" dirty="0">
                <a:effectLst/>
              </a:rPr>
              <a:t>ffiliation, and ethics </a:t>
            </a:r>
            <a:r>
              <a:rPr lang="en-US" sz="2900" dirty="0"/>
              <a:t>e</a:t>
            </a:r>
            <a:r>
              <a:rPr lang="en-US" sz="2900" b="0" i="0" dirty="0">
                <a:effectLst/>
              </a:rPr>
              <a:t>ducation on the perceived </a:t>
            </a:r>
            <a:r>
              <a:rPr lang="en-US" sz="2900" dirty="0"/>
              <a:t>a</a:t>
            </a:r>
            <a:r>
              <a:rPr lang="en-US" sz="2900" b="0" i="0" dirty="0">
                <a:effectLst/>
              </a:rPr>
              <a:t>cceptability of cheating.</a:t>
            </a:r>
            <a:r>
              <a:rPr lang="en-US" sz="2900" b="0" i="1" dirty="0">
                <a:effectLst/>
              </a:rPr>
              <a:t> Journal of Leadership, Accountability and Ethics, 11</a:t>
            </a:r>
            <a:r>
              <a:rPr lang="en-US" sz="2900" b="0" i="0" dirty="0">
                <a:effectLst/>
              </a:rPr>
              <a:t>(1), 97-110. </a:t>
            </a:r>
            <a:r>
              <a:rPr lang="en-US" sz="2900" b="0" i="0" dirty="0"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https://www.proquest.com/scholarly-journals/upon-this-rock-effect-honor-code-religious/docview/1535387439/se-2?accountid=159965</a:t>
            </a:r>
            <a:endParaRPr lang="en-US" sz="2900" b="0" i="0" dirty="0">
              <a:effectLst/>
            </a:endParaRPr>
          </a:p>
          <a:p>
            <a:pPr marL="0" indent="0" algn="l">
              <a:buNone/>
            </a:pPr>
            <a:r>
              <a:rPr lang="en-US" sz="2900" dirty="0"/>
              <a:t>Tatum, H., &amp; Schwartz, B.M. (2017). Honor codes: Evidence based strategies for improving academic integrity. </a:t>
            </a:r>
            <a:r>
              <a:rPr lang="en-US" sz="2900" i="1" dirty="0"/>
              <a:t>Theory Into Practice</a:t>
            </a:r>
            <a:r>
              <a:rPr lang="en-US" sz="2900" dirty="0"/>
              <a:t>, 56(2), 129-135. DOI: 10.1080/00405841.2017.1308175</a:t>
            </a:r>
            <a:endParaRPr lang="en-US" sz="2900" b="0" i="0" dirty="0">
              <a:effectLst/>
            </a:endParaRPr>
          </a:p>
          <a:p>
            <a:pPr marL="0" indent="0" algn="l">
              <a:buNone/>
            </a:pPr>
            <a:endParaRPr lang="en-US" sz="2900" b="0" i="0" dirty="0">
              <a:effectLst/>
              <a:latin typeface="verdana" panose="020B0604030504040204" pitchFamily="34" charset="0"/>
            </a:endParaRPr>
          </a:p>
          <a:p>
            <a:pPr algn="l"/>
            <a:endParaRPr lang="en-US" sz="1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14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322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Introduction</a:t>
            </a:r>
            <a:br>
              <a:rPr lang="en-US" sz="4000" dirty="0"/>
            </a:br>
            <a:br>
              <a:rPr lang="en-US" sz="4000" dirty="0"/>
            </a:b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0D3657-242F-3686-6A6D-7582D15B6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i="1" dirty="0"/>
          </a:p>
          <a:p>
            <a:pPr marL="0" indent="0" algn="ctr">
              <a:buNone/>
            </a:pPr>
            <a:r>
              <a:rPr lang="en-US" sz="3600" i="1" dirty="0"/>
              <a:t>On my honor, I will not lie, cheat, steal, plagiarize,</a:t>
            </a:r>
          </a:p>
          <a:p>
            <a:pPr marL="0" indent="0" algn="ctr">
              <a:buNone/>
            </a:pPr>
            <a:r>
              <a:rPr lang="en-US" sz="3600" i="1" dirty="0"/>
              <a:t>evade the truth, conspire to deceive, </a:t>
            </a:r>
          </a:p>
          <a:p>
            <a:pPr marL="0" indent="0" algn="ctr">
              <a:buNone/>
            </a:pPr>
            <a:r>
              <a:rPr lang="en-US" sz="3600" i="1" dirty="0"/>
              <a:t>or tolerate those who do. </a:t>
            </a:r>
          </a:p>
          <a:p>
            <a:pPr marL="0" indent="0" algn="r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UNG Honor Code</a:t>
            </a:r>
            <a:endParaRPr lang="en-US" dirty="0"/>
          </a:p>
          <a:p>
            <a:pPr marL="0" indent="0" algn="ctr">
              <a:buNone/>
            </a:pP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44470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0258" y="365126"/>
            <a:ext cx="9269260" cy="975302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7955" y="1174173"/>
            <a:ext cx="9777845" cy="5870864"/>
          </a:xfrm>
        </p:spPr>
        <p:txBody>
          <a:bodyPr>
            <a:normAutofit/>
          </a:bodyPr>
          <a:lstStyle/>
          <a:p>
            <a:r>
              <a:rPr lang="en-US" dirty="0"/>
              <a:t>Honor Codes do help reduce academic dishonesty</a:t>
            </a:r>
          </a:p>
          <a:p>
            <a:r>
              <a:rPr lang="en-US" dirty="0"/>
              <a:t>Self-reports show perceptions of others cheating to be positively correlated with personal levels of cheating</a:t>
            </a:r>
          </a:p>
          <a:p>
            <a:r>
              <a:rPr lang="en-US" dirty="0"/>
              <a:t>Around 74% of students report cheating in the last 12 months</a:t>
            </a:r>
          </a:p>
          <a:p>
            <a:r>
              <a:rPr lang="en-US" dirty="0"/>
              <a:t>Students do not always view things that fall under academic dishonesty as cheating</a:t>
            </a:r>
          </a:p>
          <a:p>
            <a:pPr lvl="1"/>
            <a:r>
              <a:rPr lang="en-US" dirty="0"/>
              <a:t>Copying a paper</a:t>
            </a:r>
          </a:p>
          <a:p>
            <a:pPr lvl="1"/>
            <a:r>
              <a:rPr lang="en-US" dirty="0"/>
              <a:t>Collaborating on an assignment when told not to work together</a:t>
            </a:r>
          </a:p>
          <a:p>
            <a:pPr lvl="1"/>
            <a:r>
              <a:rPr lang="en-US" dirty="0"/>
              <a:t>Providing a false excuse to delay an exam or submit an assignment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92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Predictors of Academic Dishonesty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16FF1-AF4A-CEAE-C333-B05FDD8657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Individual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F85"/>
                </a:solidFill>
                <a:effectLst/>
                <a:uLnTx/>
                <a:uFillTx/>
                <a:latin typeface="Sentinel Book"/>
                <a:ea typeface="+mn-ea"/>
                <a:cs typeface="+mn-cs"/>
              </a:rPr>
              <a:t>Grade Point Average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002F85"/>
                </a:solidFill>
                <a:latin typeface="Sentinel Book"/>
              </a:rPr>
              <a:t>Age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002F85"/>
                </a:solidFill>
                <a:latin typeface="Sentinel Book"/>
              </a:rPr>
              <a:t>Personality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002F85"/>
                </a:solidFill>
                <a:latin typeface="Sentinel Book"/>
              </a:rPr>
              <a:t>Extracurricular Activities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002F85"/>
                </a:solidFill>
                <a:latin typeface="Sentinel Book"/>
              </a:rPr>
              <a:t>Major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002F85"/>
                </a:solidFill>
                <a:latin typeface="Sentinel Book"/>
              </a:rPr>
              <a:t>Gender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>
              <a:solidFill>
                <a:srgbClr val="002F85"/>
              </a:solidFill>
              <a:latin typeface="Sentinel Book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>
              <a:solidFill>
                <a:srgbClr val="002F85"/>
              </a:solidFill>
              <a:latin typeface="Sentinel Book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>
              <a:latin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6C9BB9-D9C9-E7B8-C9E4-8BA2F7ACAD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Situational Factors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5D6599-52B7-335D-2073-03AA7327997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Campus Climate</a:t>
            </a:r>
          </a:p>
          <a:p>
            <a:r>
              <a:rPr lang="en-US" sz="2000" dirty="0"/>
              <a:t>Lack of a clear definition of academic dishonesty </a:t>
            </a:r>
          </a:p>
          <a:p>
            <a:r>
              <a:rPr lang="en-US" sz="2000" dirty="0"/>
              <a:t>Class size</a:t>
            </a:r>
          </a:p>
          <a:p>
            <a:r>
              <a:rPr lang="en-US" sz="2000" dirty="0"/>
              <a:t>Enrollment</a:t>
            </a:r>
          </a:p>
          <a:p>
            <a:pPr lvl="1"/>
            <a:r>
              <a:rPr lang="en-US" sz="1800" dirty="0"/>
              <a:t> Full-time vs. Part-time</a:t>
            </a:r>
          </a:p>
          <a:p>
            <a:pPr lvl="1"/>
            <a:r>
              <a:rPr lang="en-US" sz="1800" dirty="0"/>
              <a:t>Modality F-2-F vs. online</a:t>
            </a:r>
          </a:p>
          <a:p>
            <a:r>
              <a:rPr lang="en-US" sz="2000" dirty="0"/>
              <a:t>“Character-building colleges”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67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So What?</a:t>
            </a:r>
            <a:br>
              <a:rPr lang="en-US" dirty="0"/>
            </a:br>
            <a:r>
              <a:rPr lang="en-US" sz="3600" dirty="0">
                <a:latin typeface="Times New Roman" panose="02020603050405020304" pitchFamily="18" charset="0"/>
              </a:rPr>
              <a:t>Academic Integrity Issues are Growing at staggering rates.</a:t>
            </a:r>
            <a:br>
              <a:rPr lang="en-US" sz="3600" dirty="0">
                <a:latin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</a:rPr>
              <a:t>Career choices</a:t>
            </a: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</a:rPr>
              <a:t>Advancements in Technology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latin typeface="Times New Roman" panose="02020603050405020304" pitchFamily="18" charset="0"/>
              </a:rPr>
              <a:t>Increase in online classes and online programs: New integrity issues</a:t>
            </a:r>
          </a:p>
          <a:p>
            <a:pPr lvl="1">
              <a:spcBef>
                <a:spcPts val="1000"/>
              </a:spcBef>
              <a:defRPr/>
            </a:pPr>
            <a:r>
              <a:rPr lang="en-US" dirty="0">
                <a:latin typeface="Times New Roman" panose="02020603050405020304" pitchFamily="18" charset="0"/>
              </a:rPr>
              <a:t>AI</a:t>
            </a:r>
          </a:p>
          <a:p>
            <a:pPr lvl="1">
              <a:spcBef>
                <a:spcPts val="1000"/>
              </a:spcBef>
              <a:defRPr/>
            </a:pPr>
            <a:r>
              <a:rPr lang="en-US" dirty="0">
                <a:latin typeface="Times New Roman" panose="02020603050405020304" pitchFamily="18" charset="0"/>
              </a:rPr>
              <a:t>Online Access</a:t>
            </a:r>
          </a:p>
          <a:p>
            <a:pPr lvl="2">
              <a:spcBef>
                <a:spcPts val="1000"/>
              </a:spcBef>
              <a:defRPr/>
            </a:pPr>
            <a:r>
              <a:rPr lang="en-US" dirty="0">
                <a:latin typeface="Times New Roman" panose="02020603050405020304" pitchFamily="18" charset="0"/>
              </a:rPr>
              <a:t>Buying Papers Online</a:t>
            </a:r>
          </a:p>
          <a:p>
            <a:pPr lvl="2">
              <a:spcBef>
                <a:spcPts val="1000"/>
              </a:spcBef>
              <a:defRPr/>
            </a:pPr>
            <a:r>
              <a:rPr lang="en-US" dirty="0">
                <a:latin typeface="Times New Roman" panose="02020603050405020304" pitchFamily="18" charset="0"/>
              </a:rPr>
              <a:t>Copy and Paste</a:t>
            </a:r>
          </a:p>
          <a:p>
            <a:pPr lvl="2">
              <a:spcBef>
                <a:spcPts val="1000"/>
              </a:spcBef>
              <a:defRPr/>
            </a:pPr>
            <a:r>
              <a:rPr lang="en-US" dirty="0">
                <a:latin typeface="Times New Roman" panose="02020603050405020304" pitchFamily="18" charset="0"/>
              </a:rPr>
              <a:t>Downloaded test banks with answer key</a:t>
            </a:r>
          </a:p>
        </p:txBody>
      </p:sp>
    </p:spTree>
    <p:extLst>
      <p:ext uri="{BB962C8B-B14F-4D97-AF65-F5344CB8AC3E}">
        <p14:creationId xmlns:p14="http://schemas.microsoft.com/office/powerpoint/2010/main" val="4289277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 What?</a:t>
            </a:r>
            <a:br>
              <a:rPr lang="en-US" dirty="0"/>
            </a:br>
            <a:r>
              <a:rPr lang="en-US" dirty="0"/>
              <a:t>Teachers as Reference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27" y="1825625"/>
            <a:ext cx="11994573" cy="4351338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>
                <a:latin typeface="Times New Roman" panose="02020603050405020304" pitchFamily="18" charset="0"/>
              </a:rPr>
              <a:t>Students look to professors for guidance in understanding academic integrity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F8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Syllabus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F8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University policies</a:t>
            </a:r>
          </a:p>
          <a:p>
            <a:pPr lvl="2">
              <a:spcBef>
                <a:spcPts val="1000"/>
              </a:spcBef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F8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4"/>
              </a:rPr>
              <a:t>https://northgeorgia.policystat.com/policy/13881254/latest/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F8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F8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Classroom policies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F8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Certainty of being reported</a:t>
            </a:r>
          </a:p>
          <a:p>
            <a:pPr lvl="2">
              <a:spcBef>
                <a:spcPts val="1000"/>
              </a:spcBef>
              <a:defRPr/>
            </a:pPr>
            <a:r>
              <a:rPr lang="en-US" sz="1800" dirty="0">
                <a:solidFill>
                  <a:srgbClr val="002F85"/>
                </a:solidFill>
                <a:latin typeface="Times New Roman" panose="02020603050405020304" pitchFamily="18" charset="0"/>
              </a:rPr>
              <a:t>Severity of punishment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F8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F8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Likelihood of being caught</a:t>
            </a:r>
            <a:endParaRPr lang="en-US" sz="2000" dirty="0">
              <a:latin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>
                <a:latin typeface="Times New Roman" panose="02020603050405020304" pitchFamily="18" charset="0"/>
              </a:rPr>
              <a:t>“I didn’t know I couldn’t do that”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>
              <a:latin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15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427" y="1825625"/>
            <a:ext cx="11994573" cy="4351338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>
              <a:latin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latin typeface="Times New Roman" panose="02020603050405020304" pitchFamily="18" charset="0"/>
              </a:rPr>
              <a:t>Social network analysis of contagion theory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latin typeface="Times New Roman" panose="02020603050405020304" pitchFamily="18" charset="0"/>
              </a:rPr>
              <a:t>Cost/ Benefits analysis of economic theory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662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Control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>
              <a:latin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latin typeface="Times New Roman" panose="02020603050405020304" pitchFamily="18" charset="0"/>
              </a:rPr>
              <a:t>Gender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latin typeface="Times New Roman" panose="02020603050405020304" pitchFamily="18" charset="0"/>
              </a:rPr>
              <a:t>Race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latin typeface="Times New Roman" panose="02020603050405020304" pitchFamily="18" charset="0"/>
              </a:rPr>
              <a:t>Age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latin typeface="Times New Roman" panose="02020603050405020304" pitchFamily="18" charset="0"/>
              </a:rPr>
              <a:t>Academic Year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>
                <a:latin typeface="Times New Roman" panose="02020603050405020304" pitchFamily="18" charset="0"/>
              </a:rPr>
              <a:t>GPA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920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8EAF7-2CAF-0E03-A474-B3CED728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Variable: Peer Cheating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A08BC-3D62-42BA-B098-79689C053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336"/>
            <a:ext cx="10515600" cy="4673627"/>
          </a:xfrm>
        </p:spPr>
        <p:txBody>
          <a:bodyPr/>
          <a:lstStyle/>
          <a:p>
            <a:r>
              <a:rPr lang="en-US" sz="3200" dirty="0"/>
              <a:t>Most studies test the efficiency of an honor code</a:t>
            </a:r>
          </a:p>
          <a:p>
            <a:r>
              <a:rPr lang="en-US" sz="3200" dirty="0"/>
              <a:t>Perception of peers cheating has been shown to be the best indicator of if a person will cheat </a:t>
            </a:r>
          </a:p>
          <a:p>
            <a:r>
              <a:rPr lang="en-US" sz="3200" dirty="0"/>
              <a:t>Perception of classmate’s Honor Code Violations</a:t>
            </a:r>
          </a:p>
          <a:p>
            <a:pPr lvl="1"/>
            <a:r>
              <a:rPr lang="en-US" sz="2800" dirty="0"/>
              <a:t>Less threatening yields more honest results</a:t>
            </a:r>
          </a:p>
          <a:p>
            <a:r>
              <a:rPr lang="en-US" sz="3200" dirty="0"/>
              <a:t>12 question index: </a:t>
            </a:r>
          </a:p>
          <a:p>
            <a:pPr lvl="1"/>
            <a:r>
              <a:rPr lang="en-US" sz="2800" dirty="0"/>
              <a:t>4-point Likert-type scale</a:t>
            </a:r>
          </a:p>
          <a:p>
            <a:pPr lvl="2"/>
            <a:r>
              <a:rPr lang="en-US" dirty="0"/>
              <a:t>Academic Cheating</a:t>
            </a:r>
          </a:p>
          <a:p>
            <a:pPr lvl="2"/>
            <a:r>
              <a:rPr lang="en-US" dirty="0"/>
              <a:t>Passive Cheating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01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2F85"/>
      </a:dk1>
      <a:lt1>
        <a:srgbClr val="FEFFFF"/>
      </a:lt1>
      <a:dk2>
        <a:srgbClr val="002F85"/>
      </a:dk2>
      <a:lt2>
        <a:srgbClr val="FFC52D"/>
      </a:lt2>
      <a:accent1>
        <a:srgbClr val="30B0C7"/>
      </a:accent1>
      <a:accent2>
        <a:srgbClr val="EF3E29"/>
      </a:accent2>
      <a:accent3>
        <a:srgbClr val="E6D3BC"/>
      </a:accent3>
      <a:accent4>
        <a:srgbClr val="FFC52D"/>
      </a:accent4>
      <a:accent5>
        <a:srgbClr val="1C366C"/>
      </a:accent5>
      <a:accent6>
        <a:srgbClr val="15937C"/>
      </a:accent6>
      <a:hlink>
        <a:srgbClr val="1C366C"/>
      </a:hlink>
      <a:folHlink>
        <a:srgbClr val="30B0C7"/>
      </a:folHlink>
    </a:clrScheme>
    <a:fontScheme name="UNG Fonts">
      <a:majorFont>
        <a:latin typeface="Gotham Bold"/>
        <a:ea typeface=""/>
        <a:cs typeface=""/>
      </a:majorFont>
      <a:minorFont>
        <a:latin typeface="Sentinel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PublishingExpirationDate xmlns="http://schemas.microsoft.com/sharepoint/v3" xsi:nil="true"/>
    <PublishingStartDate xmlns="http://schemas.microsoft.com/sharepoint/v3" xsi:nil="true"/>
    <_dlc_DocIdUrl xmlns="3597d96b-13fd-4f48-a6fe-adebd67ac4da">
      <Url>https://ungprod.sharepoint.com/sites/myUNG/departments/university-relations/_layouts/15/DocIdRedir.aspx?ID=AAS2PYQQYDE3-270-183</Url>
      <Description>AAS2PYQQYDE3-270-183</Description>
    </_dlc_DocIdUrl>
    <_dlc_DocId xmlns="3597d96b-13fd-4f48-a6fe-adebd67ac4da">AAS2PYQQYDE3-270-183</_dlc_DocId>
    <TaxCatchAll xmlns="3597d96b-13fd-4f48-a6fe-adebd67ac4da" xsi:nil="true"/>
    <lcf76f155ced4ddcb4097134ff3c332f xmlns="1c88fae6-6982-4634-8285-e1b1e4cf1a2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BC75A50452CA428033B503B21130AC" ma:contentTypeVersion="17" ma:contentTypeDescription="Create a new document." ma:contentTypeScope="" ma:versionID="4b08c51ce885969d1020d8d506bb3b5f">
  <xsd:schema xmlns:xsd="http://www.w3.org/2001/XMLSchema" xmlns:xs="http://www.w3.org/2001/XMLSchema" xmlns:p="http://schemas.microsoft.com/office/2006/metadata/properties" xmlns:ns1="http://schemas.microsoft.com/sharepoint/v3" xmlns:ns2="3597d96b-13fd-4f48-a6fe-adebd67ac4da" xmlns:ns3="1c88fae6-6982-4634-8285-e1b1e4cf1a26" targetNamespace="http://schemas.microsoft.com/office/2006/metadata/properties" ma:root="true" ma:fieldsID="4e6b4c92a34c9cabf6eef8204ba55eee" ns1:_="" ns2:_="" ns3:_="">
    <xsd:import namespace="http://schemas.microsoft.com/sharepoint/v3"/>
    <xsd:import namespace="3597d96b-13fd-4f48-a6fe-adebd67ac4da"/>
    <xsd:import namespace="1c88fae6-6982-4634-8285-e1b1e4cf1a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7d96b-13fd-4f48-a6fe-adebd67ac4da" elementFormDefault="qualified">
    <xsd:import namespace="http://schemas.microsoft.com/office/2006/documentManagement/types"/>
    <xsd:import namespace="http://schemas.microsoft.com/office/infopath/2007/PartnerControls"/>
    <xsd:element name="_dlc_DocId" ma:index="2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5c4f83a9-0e87-449e-b0bc-6221e2b24fc4}" ma:internalName="TaxCatchAll" ma:showField="CatchAllData" ma:web="3597d96b-13fd-4f48-a6fe-adebd67ac4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8fae6-6982-4634-8285-e1b1e4cf1a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f8ad724-739f-4be7-9013-21ac09e6c1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F77BA37-07A7-4B4D-850E-123F7F7D727B}">
  <ds:schemaRefs>
    <ds:schemaRef ds:uri="1c88fae6-6982-4634-8285-e1b1e4cf1a26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3597d96b-13fd-4f48-a6fe-adebd67ac4da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EA7ADEB-69F3-417B-BED8-DEC645CC0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597d96b-13fd-4f48-a6fe-adebd67ac4da"/>
    <ds:schemaRef ds:uri="1c88fae6-6982-4634-8285-e1b1e4cf1a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5D0ADF-F588-428D-84C4-4035DA7C552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CBD3972-F116-4555-B7EC-3D851CBC4D1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2406</TotalTime>
  <Words>1340</Words>
  <Application>Microsoft Office PowerPoint</Application>
  <PresentationFormat>Widescreen</PresentationFormat>
  <Paragraphs>185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Calibri</vt:lpstr>
      <vt:lpstr>Arial</vt:lpstr>
      <vt:lpstr>verdana</vt:lpstr>
      <vt:lpstr>Wingdings</vt:lpstr>
      <vt:lpstr>Times New Roman</vt:lpstr>
      <vt:lpstr>Google Sans</vt:lpstr>
      <vt:lpstr>Gotham Bold</vt:lpstr>
      <vt:lpstr>Sentinel Book</vt:lpstr>
      <vt:lpstr>Office Theme</vt:lpstr>
      <vt:lpstr>A Student’s Perception of Academic Dishonesty on Campus</vt:lpstr>
      <vt:lpstr>   Introduction  </vt:lpstr>
      <vt:lpstr>Literature </vt:lpstr>
      <vt:lpstr>Predictors of Academic Dishonesty</vt:lpstr>
      <vt:lpstr>So What? Academic Integrity Issues are Growing at staggering rates. </vt:lpstr>
      <vt:lpstr>So What? Teachers as Reference Points</vt:lpstr>
      <vt:lpstr>Theory</vt:lpstr>
      <vt:lpstr>Control Variables</vt:lpstr>
      <vt:lpstr>Variable: Peer Cheating</vt:lpstr>
      <vt:lpstr>Variables:  Professors &amp; Academic Integrity</vt:lpstr>
      <vt:lpstr>Variables: Gaps in Literature</vt:lpstr>
      <vt:lpstr>Methods: Data Collection</vt:lpstr>
      <vt:lpstr>Methods: Data Analysis</vt:lpstr>
      <vt:lpstr>Implications</vt:lpstr>
      <vt:lpstr>Policy Implications &amp; Future Research </vt:lpstr>
      <vt:lpstr>Questions?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UNG Branded PowerPoint Template</dc:title>
  <dc:creator>David Jones</dc:creator>
  <cp:lastModifiedBy>Matilda Foster</cp:lastModifiedBy>
  <cp:revision>15</cp:revision>
  <cp:lastPrinted>2023-10-05T14:58:39Z</cp:lastPrinted>
  <dcterms:created xsi:type="dcterms:W3CDTF">2016-05-13T14:02:38Z</dcterms:created>
  <dcterms:modified xsi:type="dcterms:W3CDTF">2023-10-05T22:42:48Z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0x01010070BC75A50452CA428033B503B21130AC</vt:lpwstr>
  </property>
  <property fmtid="{D5CDD505-2E9C-101B-9397-08002B2CF9AE}" pid="3" name="_dlc_DocIdItemGuid">
    <vt:lpwstr>c5b5ce54-9b57-434f-8b1b-75ca4488da5f</vt:lpwstr>
  </property>
</Properties>
</file>