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2"/>
  </p:notesMasterIdLst>
  <p:sldIdLst>
    <p:sldId id="256" r:id="rId2"/>
    <p:sldId id="299" r:id="rId3"/>
    <p:sldId id="279" r:id="rId4"/>
    <p:sldId id="321" r:id="rId5"/>
    <p:sldId id="323" r:id="rId6"/>
    <p:sldId id="305" r:id="rId7"/>
    <p:sldId id="311" r:id="rId8"/>
    <p:sldId id="320" r:id="rId9"/>
    <p:sldId id="316" r:id="rId10"/>
    <p:sldId id="319" r:id="rId11"/>
    <p:sldId id="310" r:id="rId12"/>
    <p:sldId id="312" r:id="rId13"/>
    <p:sldId id="317" r:id="rId14"/>
    <p:sldId id="318" r:id="rId15"/>
    <p:sldId id="309" r:id="rId16"/>
    <p:sldId id="313" r:id="rId17"/>
    <p:sldId id="314" r:id="rId18"/>
    <p:sldId id="322" r:id="rId19"/>
    <p:sldId id="315" r:id="rId20"/>
    <p:sldId id="278" r:id="rId21"/>
  </p:sldIdLst>
  <p:sldSz cx="9144000" cy="5143500" type="screen16x9"/>
  <p:notesSz cx="6858000" cy="9144000"/>
  <p:embeddedFontLst>
    <p:embeddedFont>
      <p:font typeface="Tinos"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C748E0-3E28-41F2-9F9C-C1C217DB6A1D}">
  <a:tblStyle styleId="{62C748E0-3E28-41F2-9F9C-C1C217DB6A1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B41759E-1536-4D63-9B8A-0F344935407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418" y="12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2109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8796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613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2394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7464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6420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56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3979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3576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0291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818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210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1971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0442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0205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587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390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030800" y="1030700"/>
            <a:ext cx="7082400" cy="30822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400000">
            <a:off x="3449925" y="-39825"/>
            <a:ext cx="2244000" cy="13974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4087183" y="290068"/>
            <a:ext cx="970187" cy="737616"/>
            <a:chOff x="519000" y="238125"/>
            <a:chExt cx="6582000" cy="5238750"/>
          </a:xfrm>
        </p:grpSpPr>
        <p:sp>
          <p:nvSpPr>
            <p:cNvPr id="13" name="Google Shape;13;p2"/>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1557275" y="1341650"/>
            <a:ext cx="6029400" cy="2771100"/>
          </a:xfrm>
          <a:prstGeom prst="rect">
            <a:avLst/>
          </a:prstGeom>
        </p:spPr>
        <p:txBody>
          <a:bodyPr spcFirstLastPara="1" wrap="square" lIns="0" tIns="0" rIns="0" bIns="0" anchor="ctr" anchorCtr="0">
            <a:noAutofit/>
          </a:bodyPr>
          <a:lstStyle>
            <a:lvl1pPr lvl="0" algn="ctr">
              <a:spcBef>
                <a:spcPts val="0"/>
              </a:spcBef>
              <a:spcAft>
                <a:spcPts val="0"/>
              </a:spcAft>
              <a:buClr>
                <a:schemeClr val="dk1"/>
              </a:buClr>
              <a:buSzPts val="4800"/>
              <a:buNone/>
              <a:defRPr sz="4800">
                <a:solidFill>
                  <a:schemeClr val="dk1"/>
                </a:solidFill>
              </a:defRPr>
            </a:lvl1pPr>
            <a:lvl2pPr lvl="1" algn="ctr">
              <a:spcBef>
                <a:spcPts val="0"/>
              </a:spcBef>
              <a:spcAft>
                <a:spcPts val="0"/>
              </a:spcAft>
              <a:buClr>
                <a:schemeClr val="dk1"/>
              </a:buClr>
              <a:buSzPts val="4800"/>
              <a:buNone/>
              <a:defRPr sz="4800">
                <a:solidFill>
                  <a:schemeClr val="dk1"/>
                </a:solidFill>
              </a:defRPr>
            </a:lvl2pPr>
            <a:lvl3pPr lvl="2" algn="ctr">
              <a:spcBef>
                <a:spcPts val="0"/>
              </a:spcBef>
              <a:spcAft>
                <a:spcPts val="0"/>
              </a:spcAft>
              <a:buClr>
                <a:schemeClr val="dk1"/>
              </a:buClr>
              <a:buSzPts val="4800"/>
              <a:buNone/>
              <a:defRPr sz="4800">
                <a:solidFill>
                  <a:schemeClr val="dk1"/>
                </a:solidFill>
              </a:defRPr>
            </a:lvl3pPr>
            <a:lvl4pPr lvl="3" algn="ctr">
              <a:spcBef>
                <a:spcPts val="0"/>
              </a:spcBef>
              <a:spcAft>
                <a:spcPts val="0"/>
              </a:spcAft>
              <a:buClr>
                <a:schemeClr val="dk1"/>
              </a:buClr>
              <a:buSzPts val="4800"/>
              <a:buNone/>
              <a:defRPr sz="4800">
                <a:solidFill>
                  <a:schemeClr val="dk1"/>
                </a:solidFill>
              </a:defRPr>
            </a:lvl4pPr>
            <a:lvl5pPr lvl="4" algn="ctr">
              <a:spcBef>
                <a:spcPts val="0"/>
              </a:spcBef>
              <a:spcAft>
                <a:spcPts val="0"/>
              </a:spcAft>
              <a:buClr>
                <a:schemeClr val="dk1"/>
              </a:buClr>
              <a:buSzPts val="4800"/>
              <a:buNone/>
              <a:defRPr sz="4800">
                <a:solidFill>
                  <a:schemeClr val="dk1"/>
                </a:solidFill>
              </a:defRPr>
            </a:lvl5pPr>
            <a:lvl6pPr lvl="5" algn="ctr">
              <a:spcBef>
                <a:spcPts val="0"/>
              </a:spcBef>
              <a:spcAft>
                <a:spcPts val="0"/>
              </a:spcAft>
              <a:buClr>
                <a:schemeClr val="dk1"/>
              </a:buClr>
              <a:buSzPts val="4800"/>
              <a:buNone/>
              <a:defRPr sz="4800">
                <a:solidFill>
                  <a:schemeClr val="dk1"/>
                </a:solidFill>
              </a:defRPr>
            </a:lvl6pPr>
            <a:lvl7pPr lvl="6" algn="ctr">
              <a:spcBef>
                <a:spcPts val="0"/>
              </a:spcBef>
              <a:spcAft>
                <a:spcPts val="0"/>
              </a:spcAft>
              <a:buClr>
                <a:schemeClr val="dk1"/>
              </a:buClr>
              <a:buSzPts val="4800"/>
              <a:buNone/>
              <a:defRPr sz="4800">
                <a:solidFill>
                  <a:schemeClr val="dk1"/>
                </a:solidFill>
              </a:defRPr>
            </a:lvl7pPr>
            <a:lvl8pPr lvl="7" algn="ctr">
              <a:spcBef>
                <a:spcPts val="0"/>
              </a:spcBef>
              <a:spcAft>
                <a:spcPts val="0"/>
              </a:spcAft>
              <a:buClr>
                <a:schemeClr val="dk1"/>
              </a:buClr>
              <a:buSzPts val="4800"/>
              <a:buNone/>
              <a:defRPr sz="4800">
                <a:solidFill>
                  <a:schemeClr val="dk1"/>
                </a:solidFill>
              </a:defRPr>
            </a:lvl8pPr>
            <a:lvl9pPr lvl="8" algn="ctr">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3"/>
        <p:cNvGrpSpPr/>
        <p:nvPr/>
      </p:nvGrpSpPr>
      <p:grpSpPr>
        <a:xfrm>
          <a:off x="0" y="0"/>
          <a:ext cx="0" cy="0"/>
          <a:chOff x="0" y="0"/>
          <a:chExt cx="0" cy="0"/>
        </a:xfrm>
      </p:grpSpPr>
      <p:sp>
        <p:nvSpPr>
          <p:cNvPr id="44" name="Google Shape;44;p6"/>
          <p:cNvSpPr/>
          <p:nvPr/>
        </p:nvSpPr>
        <p:spPr>
          <a:xfrm>
            <a:off x="1737000" y="359700"/>
            <a:ext cx="7407000" cy="44241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 name="Google Shape;45;p6"/>
          <p:cNvCxnSpPr/>
          <p:nvPr/>
        </p:nvCxnSpPr>
        <p:spPr>
          <a:xfrm>
            <a:off x="2100325" y="1022209"/>
            <a:ext cx="7067700" cy="0"/>
          </a:xfrm>
          <a:prstGeom prst="straightConnector1">
            <a:avLst/>
          </a:prstGeom>
          <a:noFill/>
          <a:ln w="9525" cap="flat" cmpd="sng">
            <a:solidFill>
              <a:srgbClr val="E2D7D0"/>
            </a:solidFill>
            <a:prstDash val="solid"/>
            <a:round/>
            <a:headEnd type="none" w="med" len="med"/>
            <a:tailEnd type="none" w="med" len="med"/>
          </a:ln>
        </p:spPr>
      </p:cxnSp>
      <p:sp>
        <p:nvSpPr>
          <p:cNvPr id="46" name="Google Shape;46;p6"/>
          <p:cNvSpPr/>
          <p:nvPr/>
        </p:nvSpPr>
        <p:spPr>
          <a:xfrm rot="-5400000">
            <a:off x="-262350" y="291375"/>
            <a:ext cx="2261700" cy="10176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6"/>
          <p:cNvGrpSpPr/>
          <p:nvPr/>
        </p:nvGrpSpPr>
        <p:grpSpPr>
          <a:xfrm>
            <a:off x="515476" y="363010"/>
            <a:ext cx="706249" cy="536972"/>
            <a:chOff x="519000" y="238125"/>
            <a:chExt cx="6582000" cy="5238750"/>
          </a:xfrm>
        </p:grpSpPr>
        <p:sp>
          <p:nvSpPr>
            <p:cNvPr id="48" name="Google Shape;48;p6"/>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6"/>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4" name="Google Shape;54;p6"/>
          <p:cNvSpPr txBox="1">
            <a:spLocks noGrp="1"/>
          </p:cNvSpPr>
          <p:nvPr>
            <p:ph type="body" idx="1"/>
          </p:nvPr>
        </p:nvSpPr>
        <p:spPr>
          <a:xfrm>
            <a:off x="2096750" y="1200150"/>
            <a:ext cx="3067800" cy="32481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55" name="Google Shape;55;p6"/>
          <p:cNvSpPr txBox="1">
            <a:spLocks noGrp="1"/>
          </p:cNvSpPr>
          <p:nvPr>
            <p:ph type="body" idx="2"/>
          </p:nvPr>
        </p:nvSpPr>
        <p:spPr>
          <a:xfrm>
            <a:off x="5716510" y="1200150"/>
            <a:ext cx="3067800" cy="32481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56" name="Google Shape;56;p6"/>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0"/>
          <p:cNvSpPr/>
          <p:nvPr/>
        </p:nvSpPr>
        <p:spPr>
          <a:xfrm>
            <a:off x="359700" y="359700"/>
            <a:ext cx="8424600" cy="44241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0"/>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lvl1pPr lvl="0">
              <a:buNone/>
              <a:defRPr>
                <a:solidFill>
                  <a:srgbClr val="AD0B2D"/>
                </a:solidFill>
              </a:defRPr>
            </a:lvl1pPr>
            <a:lvl2pPr lvl="1">
              <a:buNone/>
              <a:defRPr>
                <a:solidFill>
                  <a:srgbClr val="AD0B2D"/>
                </a:solidFill>
              </a:defRPr>
            </a:lvl2pPr>
            <a:lvl3pPr lvl="2">
              <a:buNone/>
              <a:defRPr>
                <a:solidFill>
                  <a:srgbClr val="AD0B2D"/>
                </a:solidFill>
              </a:defRPr>
            </a:lvl3pPr>
            <a:lvl4pPr lvl="3">
              <a:buNone/>
              <a:defRPr>
                <a:solidFill>
                  <a:srgbClr val="AD0B2D"/>
                </a:solidFill>
              </a:defRPr>
            </a:lvl4pPr>
            <a:lvl5pPr lvl="4">
              <a:buNone/>
              <a:defRPr>
                <a:solidFill>
                  <a:srgbClr val="AD0B2D"/>
                </a:solidFill>
              </a:defRPr>
            </a:lvl5pPr>
            <a:lvl6pPr lvl="5">
              <a:buNone/>
              <a:defRPr>
                <a:solidFill>
                  <a:srgbClr val="AD0B2D"/>
                </a:solidFill>
              </a:defRPr>
            </a:lvl6pPr>
            <a:lvl7pPr lvl="6">
              <a:buNone/>
              <a:defRPr>
                <a:solidFill>
                  <a:srgbClr val="AD0B2D"/>
                </a:solidFill>
              </a:defRPr>
            </a:lvl7pPr>
            <a:lvl8pPr lvl="7">
              <a:buNone/>
              <a:defRPr>
                <a:solidFill>
                  <a:srgbClr val="AD0B2D"/>
                </a:solidFill>
              </a:defRPr>
            </a:lvl8pPr>
            <a:lvl9pPr lvl="8">
              <a:buNone/>
              <a:defRPr>
                <a:solidFill>
                  <a:srgbClr val="AD0B2D"/>
                </a:solidFill>
              </a:defRPr>
            </a:lvl9pPr>
          </a:lstStyle>
          <a:p>
            <a:pPr marL="0" lvl="0" indent="0" algn="ctr" rtl="0">
              <a:spcBef>
                <a:spcPts val="0"/>
              </a:spcBef>
              <a:spcAft>
                <a:spcPts val="0"/>
              </a:spcAft>
              <a:buNone/>
            </a:pPr>
            <a:fld id="{00000000-1234-1234-1234-123412341234}" type="slidenum">
              <a:rPr lang="en"/>
              <a:t>‹#›</a:t>
            </a:fld>
            <a:endParaRPr/>
          </a:p>
        </p:txBody>
      </p:sp>
      <p:sp>
        <p:nvSpPr>
          <p:cNvPr id="99" name="Google Shape;99;p10"/>
          <p:cNvSpPr/>
          <p:nvPr/>
        </p:nvSpPr>
        <p:spPr>
          <a:xfrm rot="-5400000">
            <a:off x="3934600" y="-555"/>
            <a:ext cx="1274700" cy="7647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10"/>
          <p:cNvGrpSpPr/>
          <p:nvPr/>
        </p:nvGrpSpPr>
        <p:grpSpPr>
          <a:xfrm>
            <a:off x="4306578" y="179988"/>
            <a:ext cx="530509" cy="403908"/>
            <a:chOff x="519000" y="238125"/>
            <a:chExt cx="6582000" cy="5238750"/>
          </a:xfrm>
        </p:grpSpPr>
        <p:sp>
          <p:nvSpPr>
            <p:cNvPr id="101" name="Google Shape;101;p10"/>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0"/>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0"/>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096700" y="669775"/>
            <a:ext cx="6687600" cy="39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1pPr>
            <a:lvl2pPr lvl="1">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2pPr>
            <a:lvl3pPr lvl="2">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3pPr>
            <a:lvl4pPr lvl="3">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4pPr>
            <a:lvl5pPr lvl="4">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5pPr>
            <a:lvl6pPr lvl="5">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6pPr>
            <a:lvl7pPr lvl="6">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7pPr>
            <a:lvl8pPr lvl="7">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8pPr>
            <a:lvl9pPr lvl="8">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9pPr>
          </a:lstStyle>
          <a:p>
            <a:endParaRPr/>
          </a:p>
        </p:txBody>
      </p:sp>
      <p:sp>
        <p:nvSpPr>
          <p:cNvPr id="7" name="Google Shape;7;p1"/>
          <p:cNvSpPr txBox="1">
            <a:spLocks noGrp="1"/>
          </p:cNvSpPr>
          <p:nvPr>
            <p:ph type="body" idx="1"/>
          </p:nvPr>
        </p:nvSpPr>
        <p:spPr>
          <a:xfrm>
            <a:off x="2096700" y="1173950"/>
            <a:ext cx="6687600" cy="3249900"/>
          </a:xfrm>
          <a:prstGeom prst="rect">
            <a:avLst/>
          </a:prstGeom>
          <a:noFill/>
          <a:ln>
            <a:noFill/>
          </a:ln>
        </p:spPr>
        <p:txBody>
          <a:bodyPr spcFirstLastPara="1" wrap="square" lIns="0" tIns="0" rIns="0" bIns="0" anchor="t" anchorCtr="0">
            <a:noAutofit/>
          </a:bodyPr>
          <a:lstStyle>
            <a:lvl1pPr marL="457200" lvl="0" indent="-393700">
              <a:spcBef>
                <a:spcPts val="600"/>
              </a:spcBef>
              <a:spcAft>
                <a:spcPts val="0"/>
              </a:spcAft>
              <a:buClr>
                <a:schemeClr val="accent6"/>
              </a:buClr>
              <a:buSzPts val="2600"/>
              <a:buFont typeface="Tinos"/>
              <a:buChar char="◈"/>
              <a:defRPr sz="2600">
                <a:solidFill>
                  <a:schemeClr val="dk1"/>
                </a:solidFill>
                <a:latin typeface="Tinos"/>
                <a:ea typeface="Tinos"/>
                <a:cs typeface="Tinos"/>
                <a:sym typeface="Tinos"/>
              </a:defRPr>
            </a:lvl1pPr>
            <a:lvl2pPr marL="914400" lvl="1" indent="-393700">
              <a:spcBef>
                <a:spcPts val="0"/>
              </a:spcBef>
              <a:spcAft>
                <a:spcPts val="0"/>
              </a:spcAft>
              <a:buClr>
                <a:schemeClr val="accent6"/>
              </a:buClr>
              <a:buSzPts val="2600"/>
              <a:buFont typeface="Tinos"/>
              <a:buChar char="⬩"/>
              <a:defRPr sz="2600">
                <a:solidFill>
                  <a:schemeClr val="dk1"/>
                </a:solidFill>
                <a:latin typeface="Tinos"/>
                <a:ea typeface="Tinos"/>
                <a:cs typeface="Tinos"/>
                <a:sym typeface="Tinos"/>
              </a:defRPr>
            </a:lvl2pPr>
            <a:lvl3pPr marL="1371600" lvl="2" indent="-393700">
              <a:spcBef>
                <a:spcPts val="0"/>
              </a:spcBef>
              <a:spcAft>
                <a:spcPts val="0"/>
              </a:spcAft>
              <a:buClr>
                <a:schemeClr val="accent6"/>
              </a:buClr>
              <a:buSzPts val="2600"/>
              <a:buFont typeface="Tinos"/>
              <a:buChar char="⬩"/>
              <a:defRPr sz="2600">
                <a:solidFill>
                  <a:schemeClr val="dk1"/>
                </a:solidFill>
                <a:latin typeface="Tinos"/>
                <a:ea typeface="Tinos"/>
                <a:cs typeface="Tinos"/>
                <a:sym typeface="Tinos"/>
              </a:defRPr>
            </a:lvl3pPr>
            <a:lvl4pPr marL="1828800" lvl="3"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4pPr>
            <a:lvl5pPr marL="2286000" lvl="4"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5pPr>
            <a:lvl6pPr marL="2743200" lvl="5"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6pPr>
            <a:lvl7pPr marL="3200400" lvl="6"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7pPr>
            <a:lvl8pPr marL="3657600" lvl="7"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8pPr>
            <a:lvl9pPr marL="4114800" lvl="8"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359692" y="1023975"/>
            <a:ext cx="1017600" cy="393600"/>
          </a:xfrm>
          <a:prstGeom prst="rect">
            <a:avLst/>
          </a:prstGeom>
          <a:noFill/>
          <a:ln>
            <a:noFill/>
          </a:ln>
        </p:spPr>
        <p:txBody>
          <a:bodyPr spcFirstLastPara="1" wrap="square" lIns="0" tIns="0" rIns="0" bIns="0" anchor="ctr" anchorCtr="0">
            <a:noAutofit/>
          </a:bodyPr>
          <a:lstStyle>
            <a:lvl1pPr lvl="0" algn="ctr">
              <a:buNone/>
              <a:defRPr sz="1300">
                <a:solidFill>
                  <a:schemeClr val="lt1"/>
                </a:solidFill>
                <a:latin typeface="Tinos"/>
                <a:ea typeface="Tinos"/>
                <a:cs typeface="Tinos"/>
                <a:sym typeface="Tinos"/>
              </a:defRPr>
            </a:lvl1pPr>
            <a:lvl2pPr lvl="1" algn="ctr">
              <a:buNone/>
              <a:defRPr sz="1300">
                <a:solidFill>
                  <a:schemeClr val="lt1"/>
                </a:solidFill>
                <a:latin typeface="Tinos"/>
                <a:ea typeface="Tinos"/>
                <a:cs typeface="Tinos"/>
                <a:sym typeface="Tinos"/>
              </a:defRPr>
            </a:lvl2pPr>
            <a:lvl3pPr lvl="2" algn="ctr">
              <a:buNone/>
              <a:defRPr sz="1300">
                <a:solidFill>
                  <a:schemeClr val="lt1"/>
                </a:solidFill>
                <a:latin typeface="Tinos"/>
                <a:ea typeface="Tinos"/>
                <a:cs typeface="Tinos"/>
                <a:sym typeface="Tinos"/>
              </a:defRPr>
            </a:lvl3pPr>
            <a:lvl4pPr lvl="3" algn="ctr">
              <a:buNone/>
              <a:defRPr sz="1300">
                <a:solidFill>
                  <a:schemeClr val="lt1"/>
                </a:solidFill>
                <a:latin typeface="Tinos"/>
                <a:ea typeface="Tinos"/>
                <a:cs typeface="Tinos"/>
                <a:sym typeface="Tinos"/>
              </a:defRPr>
            </a:lvl4pPr>
            <a:lvl5pPr lvl="4" algn="ctr">
              <a:buNone/>
              <a:defRPr sz="1300">
                <a:solidFill>
                  <a:schemeClr val="lt1"/>
                </a:solidFill>
                <a:latin typeface="Tinos"/>
                <a:ea typeface="Tinos"/>
                <a:cs typeface="Tinos"/>
                <a:sym typeface="Tinos"/>
              </a:defRPr>
            </a:lvl5pPr>
            <a:lvl6pPr lvl="5" algn="ctr">
              <a:buNone/>
              <a:defRPr sz="1300">
                <a:solidFill>
                  <a:schemeClr val="lt1"/>
                </a:solidFill>
                <a:latin typeface="Tinos"/>
                <a:ea typeface="Tinos"/>
                <a:cs typeface="Tinos"/>
                <a:sym typeface="Tinos"/>
              </a:defRPr>
            </a:lvl6pPr>
            <a:lvl7pPr lvl="6" algn="ctr">
              <a:buNone/>
              <a:defRPr sz="1300">
                <a:solidFill>
                  <a:schemeClr val="lt1"/>
                </a:solidFill>
                <a:latin typeface="Tinos"/>
                <a:ea typeface="Tinos"/>
                <a:cs typeface="Tinos"/>
                <a:sym typeface="Tinos"/>
              </a:defRPr>
            </a:lvl7pPr>
            <a:lvl8pPr lvl="7" algn="ctr">
              <a:buNone/>
              <a:defRPr sz="1300">
                <a:solidFill>
                  <a:schemeClr val="lt1"/>
                </a:solidFill>
                <a:latin typeface="Tinos"/>
                <a:ea typeface="Tinos"/>
                <a:cs typeface="Tinos"/>
                <a:sym typeface="Tinos"/>
              </a:defRPr>
            </a:lvl8pPr>
            <a:lvl9pPr lvl="8" algn="ctr">
              <a:buNone/>
              <a:defRPr sz="1300">
                <a:solidFill>
                  <a:schemeClr val="lt1"/>
                </a:solidFill>
                <a:latin typeface="Tinos"/>
                <a:ea typeface="Tinos"/>
                <a:cs typeface="Tinos"/>
                <a:sym typeface="Tinos"/>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mshapiro5@gsu.edu"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mailto:pfenton@kennesaw.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4"/>
          <p:cNvSpPr txBox="1">
            <a:spLocks noGrp="1"/>
          </p:cNvSpPr>
          <p:nvPr>
            <p:ph type="ctrTitle"/>
          </p:nvPr>
        </p:nvSpPr>
        <p:spPr>
          <a:xfrm>
            <a:off x="1557275" y="1584104"/>
            <a:ext cx="6029400" cy="212198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United States Supreme Court</a:t>
            </a:r>
            <a:br>
              <a:rPr lang="en-US" sz="3200" dirty="0"/>
            </a:br>
            <a:r>
              <a:rPr lang="en-US" sz="3200" dirty="0"/>
              <a:t>Criminal &amp; Immigration Law Decisions of the 2022-2023 Term</a:t>
            </a:r>
            <a:endParaRPr sz="3200" dirty="0"/>
          </a:p>
        </p:txBody>
      </p:sp>
      <p:sp>
        <p:nvSpPr>
          <p:cNvPr id="2" name="TextBox 1">
            <a:extLst>
              <a:ext uri="{FF2B5EF4-FFF2-40B4-BE49-F238E27FC236}">
                <a16:creationId xmlns:a16="http://schemas.microsoft.com/office/drawing/2014/main" id="{4AC8102E-5B2D-433B-B312-88C0BAD02F43}"/>
              </a:ext>
            </a:extLst>
          </p:cNvPr>
          <p:cNvSpPr txBox="1"/>
          <p:nvPr/>
        </p:nvSpPr>
        <p:spPr>
          <a:xfrm>
            <a:off x="346364" y="4232564"/>
            <a:ext cx="8596745" cy="738664"/>
          </a:xfrm>
          <a:prstGeom prst="rect">
            <a:avLst/>
          </a:prstGeom>
          <a:noFill/>
        </p:spPr>
        <p:txBody>
          <a:bodyPr wrap="square" rtlCol="0">
            <a:spAutoFit/>
          </a:bodyPr>
          <a:lstStyle/>
          <a:p>
            <a:pPr algn="ctr"/>
            <a:r>
              <a:rPr lang="en-US" dirty="0">
                <a:latin typeface="Tinos" panose="020B0604020202020204" charset="0"/>
                <a:ea typeface="Tinos" panose="020B0604020202020204" charset="0"/>
                <a:cs typeface="Tinos" panose="020B0604020202020204" charset="0"/>
              </a:rPr>
              <a:t>Michael B. Shapiro, J.D., Clinical Associate Professor, Georgia State University</a:t>
            </a:r>
            <a:br>
              <a:rPr lang="en-US" dirty="0">
                <a:latin typeface="Tinos" panose="020B0604020202020204" charset="0"/>
                <a:ea typeface="Tinos" panose="020B0604020202020204" charset="0"/>
                <a:cs typeface="Tinos" panose="020B0604020202020204" charset="0"/>
              </a:rPr>
            </a:br>
            <a:r>
              <a:rPr lang="en-US" dirty="0">
                <a:latin typeface="Tinos" panose="020B0604020202020204" charset="0"/>
                <a:ea typeface="Tinos" panose="020B0604020202020204" charset="0"/>
                <a:cs typeface="Tinos" panose="020B0604020202020204" charset="0"/>
              </a:rPr>
              <a:t>and</a:t>
            </a:r>
            <a:br>
              <a:rPr lang="en-US" dirty="0">
                <a:latin typeface="Tinos" panose="020B0604020202020204" charset="0"/>
                <a:ea typeface="Tinos" panose="020B0604020202020204" charset="0"/>
                <a:cs typeface="Tinos" panose="020B0604020202020204" charset="0"/>
              </a:rPr>
            </a:br>
            <a:r>
              <a:rPr lang="en-US" dirty="0">
                <a:latin typeface="Tinos" panose="020B0604020202020204" charset="0"/>
                <a:ea typeface="Tinos" panose="020B0604020202020204" charset="0"/>
                <a:cs typeface="Tinos" panose="020B0604020202020204" charset="0"/>
              </a:rPr>
              <a:t>Peter Fenton, J.D., Associate Professor </a:t>
            </a:r>
            <a:r>
              <a:rPr lang="en-US" i="1" dirty="0">
                <a:latin typeface="Tinos" panose="020B0604020202020204" charset="0"/>
                <a:ea typeface="Tinos" panose="020B0604020202020204" charset="0"/>
                <a:cs typeface="Tinos" panose="020B0604020202020204" charset="0"/>
              </a:rPr>
              <a:t>Emeritus</a:t>
            </a:r>
            <a:r>
              <a:rPr lang="en-US" dirty="0">
                <a:latin typeface="Tinos" panose="020B0604020202020204" charset="0"/>
                <a:ea typeface="Tinos" panose="020B0604020202020204" charset="0"/>
                <a:cs typeface="Tinos" panose="020B0604020202020204" charset="0"/>
              </a:rPr>
              <a:t>, Kennesaw State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Pugin v. Garland, Attorney General </a:t>
            </a:r>
            <a:r>
              <a:rPr lang="en-US" sz="1200" dirty="0">
                <a:solidFill>
                  <a:schemeClr val="tx1"/>
                </a:solidFill>
              </a:rPr>
              <a:t>(Fourth Circuit Court of Appeals)</a:t>
            </a:r>
            <a:br>
              <a:rPr lang="en-US" sz="1200" i="1" dirty="0">
                <a:solidFill>
                  <a:schemeClr val="tx1"/>
                </a:solidFill>
              </a:rPr>
            </a:br>
            <a:r>
              <a:rPr lang="en-US" sz="1200" dirty="0">
                <a:solidFill>
                  <a:schemeClr val="tx1"/>
                </a:solidFill>
              </a:rPr>
              <a:t>No. 22-23, decided June 23, 2023</a:t>
            </a:r>
            <a:br>
              <a:rPr lang="en-US" sz="1200" dirty="0">
                <a:solidFill>
                  <a:schemeClr val="tx1"/>
                </a:solidFill>
              </a:rPr>
            </a:br>
            <a:r>
              <a:rPr lang="en-US" sz="1200" dirty="0">
                <a:solidFill>
                  <a:schemeClr val="tx1"/>
                </a:solidFill>
              </a:rPr>
              <a:t>Kavanaugh majority, Jackson concurring, Sotomayor dissenting</a:t>
            </a:r>
          </a:p>
          <a:p>
            <a:pPr marL="0" lvl="0" indent="0" algn="l" rtl="0">
              <a:spcBef>
                <a:spcPts val="1000"/>
              </a:spcBef>
              <a:spcAft>
                <a:spcPts val="1000"/>
              </a:spcAft>
              <a:buNone/>
            </a:pPr>
            <a:r>
              <a:rPr lang="en-US" sz="1200" dirty="0">
                <a:solidFill>
                  <a:schemeClr val="tx1"/>
                </a:solidFill>
              </a:rPr>
              <a:t>In two immigration proceedings, noncitizens Cordero-Garcia and Pugin were determined removable from the United States on the ground that they had convictions for aggravated felonies—namely, offenses “relating to obstruction of justice.” See 8 U. S. C. §§1101(a)(43)(S), 1227(a)(2)(A)(iii). On appeal, the Ninth Circuit concluded that Cordero-Garcia’s state conviction for dissuading a witness from reporting a crime did not constitute an offense “relating to obstruction of justice” because the state offense did not require that an investigation or proceeding be pending. By contrast, the Fourth Circuit concluded that Pugin’s state conviction for accessory after the fact constituted an offense “relating to obstruction of justice” even if the state offense did not require that an investigation or proceeding be pending.</a:t>
            </a:r>
          </a:p>
          <a:p>
            <a:pPr marL="0" lvl="0" indent="0" algn="l" rtl="0">
              <a:spcBef>
                <a:spcPts val="1000"/>
              </a:spcBef>
              <a:spcAft>
                <a:spcPts val="1000"/>
              </a:spcAft>
              <a:buNone/>
            </a:pPr>
            <a:r>
              <a:rPr lang="en-US" sz="1200" b="1" dirty="0">
                <a:solidFill>
                  <a:schemeClr val="tx1"/>
                </a:solidFill>
              </a:rPr>
              <a:t>Held:</a:t>
            </a:r>
            <a:r>
              <a:rPr lang="en-US" sz="1200" dirty="0">
                <a:solidFill>
                  <a:schemeClr val="tx1"/>
                </a:solidFill>
              </a:rPr>
              <a:t> An offense may “</a:t>
            </a:r>
            <a:r>
              <a:rPr lang="en-US" sz="1200" dirty="0" err="1">
                <a:solidFill>
                  <a:schemeClr val="tx1"/>
                </a:solidFill>
              </a:rPr>
              <a:t>relat</a:t>
            </a:r>
            <a:r>
              <a:rPr lang="en-US" sz="1200" dirty="0">
                <a:solidFill>
                  <a:schemeClr val="tx1"/>
                </a:solidFill>
              </a:rPr>
              <a:t>[e] to obstruction of justice” under §1101(a)(43)(S) even if the offense does not require that an investigation or proceeding be pending.  Federal law provides that noncitizens convicted of a federal or state crime constituting an “aggravated felony” are removable from the United States.</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Obstruction of Justice</a:t>
            </a:r>
            <a:endParaRPr dirty="0"/>
          </a:p>
        </p:txBody>
      </p:sp>
    </p:spTree>
    <p:extLst>
      <p:ext uri="{BB962C8B-B14F-4D97-AF65-F5344CB8AC3E}">
        <p14:creationId xmlns:p14="http://schemas.microsoft.com/office/powerpoint/2010/main" val="2121176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Reed v. Goertz</a:t>
            </a:r>
            <a:r>
              <a:rPr lang="en-US" sz="1200" dirty="0">
                <a:solidFill>
                  <a:schemeClr val="tx1"/>
                </a:solidFill>
              </a:rPr>
              <a:t> (Fifth Circuit Court of Appeals)</a:t>
            </a:r>
            <a:br>
              <a:rPr lang="en-US" sz="1200" dirty="0">
                <a:solidFill>
                  <a:schemeClr val="tx1"/>
                </a:solidFill>
              </a:rPr>
            </a:br>
            <a:r>
              <a:rPr lang="en-US" sz="1200" dirty="0">
                <a:solidFill>
                  <a:schemeClr val="tx1"/>
                </a:solidFill>
              </a:rPr>
              <a:t>No. 21-422, decided April 19, 2023</a:t>
            </a:r>
            <a:br>
              <a:rPr lang="en-US" sz="1200" dirty="0">
                <a:solidFill>
                  <a:schemeClr val="tx1"/>
                </a:solidFill>
              </a:rPr>
            </a:br>
            <a:r>
              <a:rPr lang="en-US" sz="1200" dirty="0">
                <a:solidFill>
                  <a:schemeClr val="tx1"/>
                </a:solidFill>
              </a:rPr>
              <a:t>Kavanaugh majority, Thomas dissenting, Alito dissenting</a:t>
            </a:r>
          </a:p>
          <a:p>
            <a:pPr marL="0" lvl="0" indent="0" algn="l" rtl="0">
              <a:spcBef>
                <a:spcPts val="1000"/>
              </a:spcBef>
              <a:spcAft>
                <a:spcPts val="1000"/>
              </a:spcAft>
              <a:buNone/>
            </a:pPr>
            <a:r>
              <a:rPr lang="en-US" sz="1200" dirty="0">
                <a:solidFill>
                  <a:schemeClr val="tx1"/>
                </a:solidFill>
              </a:rPr>
              <a:t>Reed was convicted of murder in 1998 and sentenced to death based on DNA evidence.  In 2014, he filed an appeal in Texas state court for DNA testing, however this and successive appeals were denied. Reed then filed a lawsuit in federal court claiming that the Texas courts had violated his constitutional rights. The district court dismissed Reed's lawsuit. On appeal, the Fifth Circuit affirmed the lower court's decision.  There was a conflict between the Fifth and Seventh Circuits, holding that the statute of limitations on §1983 claims begins to run at the moment the state trial court denies DNA testing, and the Eleventh Circuit, holding that the claim begins to run at the end of state court litigation denying DNA testing, including any appeals.</a:t>
            </a:r>
          </a:p>
          <a:p>
            <a:pPr marL="0" lvl="0" indent="0" algn="l" rtl="0">
              <a:spcBef>
                <a:spcPts val="1000"/>
              </a:spcBef>
              <a:spcAft>
                <a:spcPts val="1000"/>
              </a:spcAft>
              <a:buNone/>
            </a:pPr>
            <a:r>
              <a:rPr lang="en-US" sz="1200" b="1" dirty="0">
                <a:solidFill>
                  <a:schemeClr val="tx1"/>
                </a:solidFill>
              </a:rPr>
              <a:t>Held:</a:t>
            </a:r>
            <a:r>
              <a:rPr lang="en-US" sz="1200" dirty="0">
                <a:solidFill>
                  <a:schemeClr val="tx1"/>
                </a:solidFill>
              </a:rPr>
              <a:t>  When a prisoner pursues state post-conviction DNA testing through the state-provided litigation process, the statute of limitations for a §1983 procedural due process claim begins to run when the state litigation ends, in this case when the Texas Court of Criminal Appeals denied Reed’s motion for rehearing.</a:t>
            </a:r>
            <a:endParaRPr sz="1200" dirty="0">
              <a:solidFill>
                <a:schemeClr val="tx1"/>
              </a:solidFill>
            </a:endParaRP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Procedural Due Process Statute of Limitations</a:t>
            </a:r>
            <a:endParaRPr dirty="0"/>
          </a:p>
        </p:txBody>
      </p:sp>
    </p:spTree>
    <p:extLst>
      <p:ext uri="{BB962C8B-B14F-4D97-AF65-F5344CB8AC3E}">
        <p14:creationId xmlns:p14="http://schemas.microsoft.com/office/powerpoint/2010/main" val="396813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Smith v. United States </a:t>
            </a:r>
            <a:r>
              <a:rPr lang="en-US" sz="1200" dirty="0">
                <a:solidFill>
                  <a:schemeClr val="tx1"/>
                </a:solidFill>
              </a:rPr>
              <a:t>(Eleventh Circuit Court of Appeals)</a:t>
            </a:r>
            <a:br>
              <a:rPr lang="en-US" sz="1200" dirty="0">
                <a:solidFill>
                  <a:schemeClr val="tx1"/>
                </a:solidFill>
              </a:rPr>
            </a:br>
            <a:r>
              <a:rPr lang="en-US" sz="1200" dirty="0">
                <a:solidFill>
                  <a:schemeClr val="tx1"/>
                </a:solidFill>
              </a:rPr>
              <a:t>No. 21-1576, decided June 15, 2023</a:t>
            </a:r>
            <a:br>
              <a:rPr lang="en-US" sz="1200" dirty="0">
                <a:solidFill>
                  <a:schemeClr val="tx1"/>
                </a:solidFill>
              </a:rPr>
            </a:br>
            <a:r>
              <a:rPr lang="en-US" sz="1200" dirty="0">
                <a:solidFill>
                  <a:schemeClr val="tx1"/>
                </a:solidFill>
              </a:rPr>
              <a:t>Alito unanimous</a:t>
            </a:r>
          </a:p>
          <a:p>
            <a:pPr marL="0" lvl="0" indent="0" algn="l" rtl="0">
              <a:spcBef>
                <a:spcPts val="1000"/>
              </a:spcBef>
              <a:spcAft>
                <a:spcPts val="1000"/>
              </a:spcAft>
              <a:buNone/>
            </a:pPr>
            <a:r>
              <a:rPr lang="en-US" sz="1200" dirty="0">
                <a:solidFill>
                  <a:schemeClr val="tx1"/>
                </a:solidFill>
              </a:rPr>
              <a:t>Smith was indicted in the Northern District of Florida for theft of trade secrets but moved to dismiss the indictment for lack of venue, citing the Constitution’s Venue Clause, Art. III, §2, cl. 3, and its Vicinage Clause, </a:t>
            </a:r>
            <a:r>
              <a:rPr lang="en-US" sz="1200" dirty="0" err="1">
                <a:solidFill>
                  <a:schemeClr val="tx1"/>
                </a:solidFill>
              </a:rPr>
              <a:t>Amdt</a:t>
            </a:r>
            <a:r>
              <a:rPr lang="en-US" sz="1200" dirty="0">
                <a:solidFill>
                  <a:schemeClr val="tx1"/>
                </a:solidFill>
              </a:rPr>
              <a:t>. 6.  The District Court concluded that factual disputes related to venue should be resolved by the jury and denied Smith’s motion to dismiss without prejudice. The jury found Smith guilty, and Smith moved for a judgment of acquittal based on improper venue. See Fed. Rule Crim. Proc. 29. The District Court denied the motion, reasoning that the effects of Smith’s crime were felt at </a:t>
            </a:r>
            <a:r>
              <a:rPr lang="en-US" sz="1200" dirty="0" err="1">
                <a:solidFill>
                  <a:schemeClr val="tx1"/>
                </a:solidFill>
              </a:rPr>
              <a:t>StrikeLines</a:t>
            </a:r>
            <a:r>
              <a:rPr lang="en-US" sz="1200" dirty="0">
                <a:solidFill>
                  <a:schemeClr val="tx1"/>
                </a:solidFill>
              </a:rPr>
              <a:t>’ headquarters, located in the Northern District of Florida. On appeal, the Eleventh Circuit determined that venue was improper, but disagreed with Smith that a trial in an improper venue barred </a:t>
            </a:r>
            <a:r>
              <a:rPr lang="en-US" sz="1200" dirty="0" err="1">
                <a:solidFill>
                  <a:schemeClr val="tx1"/>
                </a:solidFill>
              </a:rPr>
              <a:t>reprosecution</a:t>
            </a:r>
            <a:r>
              <a:rPr lang="en-US" sz="1200" dirty="0">
                <a:solidFill>
                  <a:schemeClr val="tx1"/>
                </a:solidFill>
              </a:rPr>
              <a:t>. The Eleventh Circuit therefore vacated Smith’s conviction for theft of trade secrets.</a:t>
            </a:r>
          </a:p>
          <a:p>
            <a:pPr marL="0" lvl="0" indent="0" algn="l" rtl="0">
              <a:spcBef>
                <a:spcPts val="1000"/>
              </a:spcBef>
              <a:spcAft>
                <a:spcPts val="1000"/>
              </a:spcAft>
              <a:buNone/>
            </a:pPr>
            <a:r>
              <a:rPr lang="en-US" sz="1200" b="1" dirty="0">
                <a:solidFill>
                  <a:schemeClr val="tx1"/>
                </a:solidFill>
              </a:rPr>
              <a:t>Held:</a:t>
            </a:r>
            <a:r>
              <a:rPr lang="en-US" sz="1200" dirty="0">
                <a:solidFill>
                  <a:schemeClr val="tx1"/>
                </a:solidFill>
              </a:rPr>
              <a:t> The Constitution permits the retrial of a defendant </a:t>
            </a:r>
            <a:r>
              <a:rPr lang="en-US" sz="1200">
                <a:solidFill>
                  <a:schemeClr val="tx1"/>
                </a:solidFill>
              </a:rPr>
              <a:t>following a trial </a:t>
            </a:r>
            <a:r>
              <a:rPr lang="en-US" sz="1200" dirty="0">
                <a:solidFill>
                  <a:schemeClr val="tx1"/>
                </a:solidFill>
              </a:rPr>
              <a:t>in an improper venue conducted before a jury drawn from the wrong district.</a:t>
            </a:r>
            <a:endParaRPr sz="1200" dirty="0">
              <a:solidFill>
                <a:schemeClr val="tx1"/>
              </a:solidFill>
            </a:endParaRP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Improper Venue and Retrial</a:t>
            </a:r>
            <a:endParaRPr dirty="0"/>
          </a:p>
        </p:txBody>
      </p:sp>
    </p:spTree>
    <p:extLst>
      <p:ext uri="{BB962C8B-B14F-4D97-AF65-F5344CB8AC3E}">
        <p14:creationId xmlns:p14="http://schemas.microsoft.com/office/powerpoint/2010/main" val="1166983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United States v. Hansen </a:t>
            </a:r>
            <a:r>
              <a:rPr lang="en-US" sz="1200" dirty="0">
                <a:solidFill>
                  <a:schemeClr val="tx1"/>
                </a:solidFill>
              </a:rPr>
              <a:t>(Ninth Circuit Court of Appeals)</a:t>
            </a:r>
            <a:br>
              <a:rPr lang="en-US" sz="1200" dirty="0">
                <a:solidFill>
                  <a:schemeClr val="tx1"/>
                </a:solidFill>
              </a:rPr>
            </a:br>
            <a:r>
              <a:rPr lang="en-US" sz="1200" dirty="0">
                <a:solidFill>
                  <a:schemeClr val="tx1"/>
                </a:solidFill>
              </a:rPr>
              <a:t>No. 22-179, decided June 23, 2023</a:t>
            </a:r>
            <a:br>
              <a:rPr lang="en-US" sz="1200" dirty="0">
                <a:solidFill>
                  <a:schemeClr val="tx1"/>
                </a:solidFill>
              </a:rPr>
            </a:br>
            <a:r>
              <a:rPr lang="en-US" sz="1200" dirty="0">
                <a:solidFill>
                  <a:schemeClr val="tx1"/>
                </a:solidFill>
              </a:rPr>
              <a:t>Barrett majority, Thomas concurring, Jackson dissenting</a:t>
            </a:r>
          </a:p>
          <a:p>
            <a:pPr marL="0" lvl="0" indent="0" algn="l" rtl="0">
              <a:spcBef>
                <a:spcPts val="1000"/>
              </a:spcBef>
              <a:spcAft>
                <a:spcPts val="1000"/>
              </a:spcAft>
              <a:buNone/>
            </a:pPr>
            <a:r>
              <a:rPr lang="en-US" sz="1200" dirty="0">
                <a:solidFill>
                  <a:schemeClr val="tx1"/>
                </a:solidFill>
              </a:rPr>
              <a:t>Hansen promised hundreds of noncitizens a path to U. S. citizenship through “adult adoption.” But that was a scam.  Though there is no path to citizenship through “adult adoption,” Hansen earned nearly $2 million from his scheme. The United States charged Hansen with, inter alia, violating 8 U. S. C. §1324(a)(1)(A)(iv), which forbids “</a:t>
            </a:r>
            <a:r>
              <a:rPr lang="en-US" sz="1200" dirty="0" err="1">
                <a:solidFill>
                  <a:schemeClr val="tx1"/>
                </a:solidFill>
              </a:rPr>
              <a:t>encourag</a:t>
            </a:r>
            <a:r>
              <a:rPr lang="en-US" sz="1200" dirty="0">
                <a:solidFill>
                  <a:schemeClr val="tx1"/>
                </a:solidFill>
              </a:rPr>
              <a:t>[</a:t>
            </a:r>
            <a:r>
              <a:rPr lang="en-US" sz="1200" dirty="0" err="1">
                <a:solidFill>
                  <a:schemeClr val="tx1"/>
                </a:solidFill>
              </a:rPr>
              <a:t>ing</a:t>
            </a:r>
            <a:r>
              <a:rPr lang="en-US" sz="1200" dirty="0">
                <a:solidFill>
                  <a:schemeClr val="tx1"/>
                </a:solidFill>
              </a:rPr>
              <a:t>] or </a:t>
            </a:r>
            <a:r>
              <a:rPr lang="en-US" sz="1200" dirty="0" err="1">
                <a:solidFill>
                  <a:schemeClr val="tx1"/>
                </a:solidFill>
              </a:rPr>
              <a:t>induc</a:t>
            </a:r>
            <a:r>
              <a:rPr lang="en-US" sz="1200" dirty="0">
                <a:solidFill>
                  <a:schemeClr val="tx1"/>
                </a:solidFill>
              </a:rPr>
              <a:t>[</a:t>
            </a:r>
            <a:r>
              <a:rPr lang="en-US" sz="1200" dirty="0" err="1">
                <a:solidFill>
                  <a:schemeClr val="tx1"/>
                </a:solidFill>
              </a:rPr>
              <a:t>ing</a:t>
            </a:r>
            <a:r>
              <a:rPr lang="en-US" sz="1200" dirty="0">
                <a:solidFill>
                  <a:schemeClr val="tx1"/>
                </a:solidFill>
              </a:rPr>
              <a:t>] an alien to come to, enter, or reside in the United States, knowing or in reckless disregard of the fact that such [activity] is or will be in violation of law.” Hansen was convicted and moved to dismiss the clause (iv) charges on First Amendment overbreadth grounds. The District Court rejected Hansen’s argument, but the Ninth Circuit concluded that clause (iv) was unconstitutionally overbroad.</a:t>
            </a:r>
          </a:p>
          <a:p>
            <a:pPr marL="0" lvl="0" indent="0" algn="l" rtl="0">
              <a:spcBef>
                <a:spcPts val="1000"/>
              </a:spcBef>
              <a:spcAft>
                <a:spcPts val="1000"/>
              </a:spcAft>
              <a:buNone/>
            </a:pPr>
            <a:r>
              <a:rPr lang="en-US" sz="1200" b="1" dirty="0">
                <a:solidFill>
                  <a:schemeClr val="tx1"/>
                </a:solidFill>
              </a:rPr>
              <a:t>Held:</a:t>
            </a:r>
            <a:r>
              <a:rPr lang="en-US" sz="1200" dirty="0">
                <a:solidFill>
                  <a:schemeClr val="tx1"/>
                </a:solidFill>
              </a:rPr>
              <a:t> Because §1324(a)(1)(A)(iv) forbids only the purposeful solicitation and facilitation of specific acts known to violate federal law, the clause is not unconstitutionally overbroad.</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First Amendment</a:t>
            </a:r>
            <a:endParaRPr dirty="0"/>
          </a:p>
        </p:txBody>
      </p:sp>
    </p:spTree>
    <p:extLst>
      <p:ext uri="{BB962C8B-B14F-4D97-AF65-F5344CB8AC3E}">
        <p14:creationId xmlns:p14="http://schemas.microsoft.com/office/powerpoint/2010/main" val="2009801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United States v. Texas </a:t>
            </a:r>
            <a:r>
              <a:rPr lang="en-US" sz="1200" dirty="0">
                <a:solidFill>
                  <a:schemeClr val="tx1"/>
                </a:solidFill>
              </a:rPr>
              <a:t>(Fifth Circuit Court of Appeals)</a:t>
            </a:r>
            <a:br>
              <a:rPr lang="en-US" sz="1200" dirty="0">
                <a:solidFill>
                  <a:schemeClr val="tx1"/>
                </a:solidFill>
              </a:rPr>
            </a:br>
            <a:r>
              <a:rPr lang="en-US" sz="1200" dirty="0">
                <a:solidFill>
                  <a:schemeClr val="tx1"/>
                </a:solidFill>
              </a:rPr>
              <a:t>No. 22-58, decided June 23, 2023</a:t>
            </a:r>
            <a:br>
              <a:rPr lang="en-US" sz="1200" dirty="0">
                <a:solidFill>
                  <a:schemeClr val="tx1"/>
                </a:solidFill>
              </a:rPr>
            </a:br>
            <a:r>
              <a:rPr lang="en-US" sz="1200" dirty="0">
                <a:solidFill>
                  <a:schemeClr val="tx1"/>
                </a:solidFill>
              </a:rPr>
              <a:t>Kavanaugh majority, Gorsuch concurring, Barrett concurring, Alito dissenting</a:t>
            </a:r>
          </a:p>
          <a:p>
            <a:pPr marL="0" lvl="0" indent="0" algn="l" rtl="0">
              <a:spcBef>
                <a:spcPts val="1000"/>
              </a:spcBef>
              <a:spcAft>
                <a:spcPts val="1000"/>
              </a:spcAft>
              <a:buNone/>
            </a:pPr>
            <a:r>
              <a:rPr lang="en-US" sz="1200" dirty="0">
                <a:solidFill>
                  <a:schemeClr val="tx1"/>
                </a:solidFill>
              </a:rPr>
              <a:t>Homeland Security prioritized the arrest and removal from the United States of noncitizens who are suspected terrorists or dangerous criminals or who have unlawfully entered the country only recently. Texas and Louisiana claimed the Guidelines contravened federal statutes and sued. The District Court found the States would incur costs and that the States had standing to sue based on those costs. The Fifth Circuit declined to stay the District Court’s judgment</a:t>
            </a:r>
          </a:p>
          <a:p>
            <a:pPr marL="0" lvl="0" indent="0" algn="l" rtl="0">
              <a:spcBef>
                <a:spcPts val="1000"/>
              </a:spcBef>
              <a:spcAft>
                <a:spcPts val="1000"/>
              </a:spcAft>
              <a:buNone/>
            </a:pPr>
            <a:r>
              <a:rPr lang="en-US" sz="1200" b="1" dirty="0">
                <a:solidFill>
                  <a:schemeClr val="tx1"/>
                </a:solidFill>
              </a:rPr>
              <a:t>Held:</a:t>
            </a:r>
            <a:r>
              <a:rPr lang="en-US" sz="1200" dirty="0">
                <a:solidFill>
                  <a:schemeClr val="tx1"/>
                </a:solidFill>
              </a:rPr>
              <a:t> Texas and Louisiana lack Article III standing to challenge the Guidelines.</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Standing</a:t>
            </a:r>
            <a:endParaRPr dirty="0"/>
          </a:p>
        </p:txBody>
      </p:sp>
    </p:spTree>
    <p:extLst>
      <p:ext uri="{BB962C8B-B14F-4D97-AF65-F5344CB8AC3E}">
        <p14:creationId xmlns:p14="http://schemas.microsoft.com/office/powerpoint/2010/main" val="1204829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192711"/>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Brown v. United States </a:t>
            </a:r>
            <a:r>
              <a:rPr lang="en-US" sz="1200" dirty="0">
                <a:solidFill>
                  <a:schemeClr val="tx1"/>
                </a:solidFill>
              </a:rPr>
              <a:t>(Third Circuit Court of Appeals)</a:t>
            </a:r>
            <a:br>
              <a:rPr lang="en-US" sz="1200" dirty="0">
                <a:solidFill>
                  <a:schemeClr val="tx1"/>
                </a:solidFill>
              </a:rPr>
            </a:br>
            <a:r>
              <a:rPr lang="en-US" sz="1200" dirty="0">
                <a:solidFill>
                  <a:schemeClr val="tx1"/>
                </a:solidFill>
              </a:rPr>
              <a:t>[note that </a:t>
            </a:r>
            <a:r>
              <a:rPr lang="en-US" sz="1200" i="1" dirty="0">
                <a:solidFill>
                  <a:schemeClr val="tx1"/>
                </a:solidFill>
              </a:rPr>
              <a:t>Jackson v. United States</a:t>
            </a:r>
            <a:r>
              <a:rPr lang="en-US" sz="1200" dirty="0">
                <a:solidFill>
                  <a:schemeClr val="tx1"/>
                </a:solidFill>
              </a:rPr>
              <a:t> has been consolidated with this case]</a:t>
            </a:r>
          </a:p>
          <a:p>
            <a:pPr marL="0" lvl="0" indent="0" algn="l" rtl="0">
              <a:spcBef>
                <a:spcPts val="1000"/>
              </a:spcBef>
              <a:spcAft>
                <a:spcPts val="1000"/>
              </a:spcAft>
              <a:buNone/>
            </a:pPr>
            <a:r>
              <a:rPr lang="en-US" sz="1200" dirty="0">
                <a:solidFill>
                  <a:schemeClr val="tx1"/>
                </a:solidFill>
              </a:rPr>
              <a:t>Brown was indicted in York County, Pennsylvania, for multiple counts, including being a felon in possession of a firearm, in violation of 18 U.S.C. § 922(g). Brown pleaded guilty to one charge of drug possession and distribution as well as the § 922(g) offense. The U.S. District Court for the Middle District of Pennsylvania sentenced him to concurrent terms of 180 months’ imprisonment due to prior convictions triggering the fifteen-year mandatory minimum sentence prescribed in the Armed Career Criminal Act (ACCA). Brown appealed his enhanced sentence, arguing that his prior state marijuana convictions should not serve as predicates under the ACCA because those crimes are no longer a categorical match to their federal counterpart. The U.S. Court of Appeals for the Third Circuit affirmed.</a:t>
            </a:r>
          </a:p>
          <a:p>
            <a:pPr marL="0" lvl="0" indent="0" algn="l" rtl="0">
              <a:spcBef>
                <a:spcPts val="1000"/>
              </a:spcBef>
              <a:spcAft>
                <a:spcPts val="1000"/>
              </a:spcAft>
              <a:buNone/>
            </a:pPr>
            <a:r>
              <a:rPr lang="en-US" sz="1200" dirty="0">
                <a:solidFill>
                  <a:schemeClr val="tx1"/>
                </a:solidFill>
              </a:rPr>
              <a:t>Question presented:  Whether the "serious drug offense" definition in the Armed Career Criminal Act incorporates the federal drug schedules that were in effect at the time of the federal firearm offense or the federal drug schedules that were in effect at the time of the prior state drug offense.</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Cases to Watch in the 2023-2024 Term</a:t>
            </a:r>
            <a:endParaRPr dirty="0"/>
          </a:p>
        </p:txBody>
      </p:sp>
    </p:spTree>
    <p:extLst>
      <p:ext uri="{BB962C8B-B14F-4D97-AF65-F5344CB8AC3E}">
        <p14:creationId xmlns:p14="http://schemas.microsoft.com/office/powerpoint/2010/main" val="4160744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192711"/>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Culley v. Marshall </a:t>
            </a:r>
            <a:r>
              <a:rPr lang="en-US" sz="1200" dirty="0">
                <a:solidFill>
                  <a:schemeClr val="tx1"/>
                </a:solidFill>
              </a:rPr>
              <a:t>(Eleventh Circuit Court of Appeals)</a:t>
            </a:r>
          </a:p>
          <a:p>
            <a:pPr marL="0" lvl="0" indent="0" algn="l" rtl="0">
              <a:spcBef>
                <a:spcPts val="1000"/>
              </a:spcBef>
              <a:spcAft>
                <a:spcPts val="1000"/>
              </a:spcAft>
              <a:buNone/>
            </a:pPr>
            <a:r>
              <a:rPr lang="en-US" sz="1200" dirty="0">
                <a:solidFill>
                  <a:schemeClr val="tx1"/>
                </a:solidFill>
              </a:rPr>
              <a:t>Culley’s son was pulled over by police while driving a car registered to his mother. Police arrested him, charged him with possession of marijuana and drug paraphernalia, and seized the vehicle. Culley unsuccessfully tried to retrieve the vehicle, and subsequently the State of Alabama filed a civil asset forfeiture action in state court. After 20 months, the state court granted Culley summary judgment, finding that she was entitled to the return of her vehicle under Alabama’s innocent-owner defense.  Culley filed a class-action lawsuit in federal court claiming under 42 U.S.C. § 1983 that the failure of the state and local officials to provide a prompt post-deprivation hearing violated their rights under the Eighth and Fourteenth Amendments. The district court ruled for the defendants, and the U.S. Court of Appeals for the Eleventh Circuit affirmed as to those claims that were not moot.</a:t>
            </a:r>
          </a:p>
          <a:p>
            <a:pPr marL="0" marR="0" indent="0" algn="l" rtl="0">
              <a:spcBef>
                <a:spcPts val="1000"/>
              </a:spcBef>
              <a:spcAft>
                <a:spcPts val="1000"/>
              </a:spcAft>
              <a:buNone/>
            </a:pPr>
            <a:r>
              <a:rPr lang="en-US" sz="1200" dirty="0">
                <a:solidFill>
                  <a:schemeClr val="tx1"/>
                </a:solidFill>
              </a:rPr>
              <a:t>Question presented:  </a:t>
            </a:r>
            <a:r>
              <a:rPr lang="en-US" sz="1200" b="0" i="0" dirty="0">
                <a:solidFill>
                  <a:srgbClr val="272A35"/>
                </a:solidFill>
                <a:effectLst/>
                <a:latin typeface="Tinos" panose="020B0604020202020204" charset="0"/>
                <a:ea typeface="Tinos" panose="020B0604020202020204" charset="0"/>
                <a:cs typeface="Tinos" panose="020B0604020202020204" charset="0"/>
              </a:rPr>
              <a:t>What test must a district court apply when determining whether and when a post-deprivation hearing is required under the Due Process Clause?</a:t>
            </a:r>
            <a:endParaRPr lang="en-US" sz="1050" dirty="0">
              <a:effectLst/>
            </a:endParaRP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Cases to Watch in the 2023-2024 Term</a:t>
            </a:r>
            <a:endParaRPr dirty="0"/>
          </a:p>
        </p:txBody>
      </p:sp>
    </p:spTree>
    <p:extLst>
      <p:ext uri="{BB962C8B-B14F-4D97-AF65-F5344CB8AC3E}">
        <p14:creationId xmlns:p14="http://schemas.microsoft.com/office/powerpoint/2010/main" val="500400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192711"/>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err="1">
                <a:solidFill>
                  <a:schemeClr val="tx1"/>
                </a:solidFill>
              </a:rPr>
              <a:t>Pulsifer</a:t>
            </a:r>
            <a:r>
              <a:rPr lang="en-US" sz="1200" i="1" dirty="0">
                <a:solidFill>
                  <a:schemeClr val="tx1"/>
                </a:solidFill>
              </a:rPr>
              <a:t> v. United States </a:t>
            </a:r>
            <a:r>
              <a:rPr lang="en-US" sz="1200" dirty="0">
                <a:solidFill>
                  <a:schemeClr val="tx1"/>
                </a:solidFill>
              </a:rPr>
              <a:t>(Eighth Circuit Court of Appeals)</a:t>
            </a:r>
          </a:p>
          <a:p>
            <a:pPr marL="0" lvl="0" indent="0" algn="l" rtl="0">
              <a:spcBef>
                <a:spcPts val="1000"/>
              </a:spcBef>
              <a:spcAft>
                <a:spcPts val="1000"/>
              </a:spcAft>
              <a:buNone/>
            </a:pPr>
            <a:r>
              <a:rPr lang="en-US" sz="1200" dirty="0" err="1">
                <a:solidFill>
                  <a:schemeClr val="tx1"/>
                </a:solidFill>
              </a:rPr>
              <a:t>Pulsifer</a:t>
            </a:r>
            <a:r>
              <a:rPr lang="en-US" sz="1200" dirty="0">
                <a:solidFill>
                  <a:schemeClr val="tx1"/>
                </a:solidFill>
              </a:rPr>
              <a:t> pleaded guilty to distributing at least fifty grams of methamphetamine but asked the district court for a sentence lower than the statutory minimum under 18 U.S.C. §3553(f) which allows a sentence lower than the statutory minimum upon finding that the defendant does not have:  more than 4 criminal history points; a prior 3-point offense; and a prior 2-point violent offense. </a:t>
            </a:r>
            <a:r>
              <a:rPr lang="en-US" sz="1200" dirty="0" err="1">
                <a:solidFill>
                  <a:schemeClr val="tx1"/>
                </a:solidFill>
              </a:rPr>
              <a:t>Pulsifer</a:t>
            </a:r>
            <a:r>
              <a:rPr lang="en-US" sz="1200" dirty="0">
                <a:solidFill>
                  <a:schemeClr val="tx1"/>
                </a:solidFill>
              </a:rPr>
              <a:t> met the first two criteria, having more than four criminal history points and a prior three-point offense. The district court concluded that this history alone made him ineligible for sentencing under § 3553(f), notwithstanding that he did not also have a prior two-point violent offense and denied his request.  The Eighth Circuit affirmed, concluding the statutory word “and” means a defendant must not have any of the criteria, not that he must not have all of them.</a:t>
            </a:r>
          </a:p>
          <a:p>
            <a:pPr marL="0" lvl="0" indent="0" algn="l" rtl="0">
              <a:spcBef>
                <a:spcPts val="1000"/>
              </a:spcBef>
              <a:spcAft>
                <a:spcPts val="1000"/>
              </a:spcAft>
              <a:buNone/>
            </a:pPr>
            <a:r>
              <a:rPr lang="en-US" sz="1200" dirty="0">
                <a:solidFill>
                  <a:schemeClr val="tx1"/>
                </a:solidFill>
              </a:rPr>
              <a:t>Question presented:  Must a defendant show he does not meet any of the criteria listed in 18 U.S.C. § 3553(f) to qualify for a sentence lower than the statutory minimum?</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Cases to Watch in the 2023-2024 Term</a:t>
            </a:r>
            <a:endParaRPr dirty="0"/>
          </a:p>
        </p:txBody>
      </p:sp>
    </p:spTree>
    <p:extLst>
      <p:ext uri="{BB962C8B-B14F-4D97-AF65-F5344CB8AC3E}">
        <p14:creationId xmlns:p14="http://schemas.microsoft.com/office/powerpoint/2010/main" val="194228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192711"/>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United States v. Rahimi </a:t>
            </a:r>
            <a:r>
              <a:rPr lang="en-US" sz="1200" dirty="0">
                <a:solidFill>
                  <a:schemeClr val="tx1"/>
                </a:solidFill>
              </a:rPr>
              <a:t>(Fifth Circuit Court of Appeals)</a:t>
            </a:r>
          </a:p>
          <a:p>
            <a:pPr marL="0" lvl="0" indent="0" algn="l" rtl="0">
              <a:spcBef>
                <a:spcPts val="1000"/>
              </a:spcBef>
              <a:spcAft>
                <a:spcPts val="1000"/>
              </a:spcAft>
              <a:buNone/>
            </a:pPr>
            <a:r>
              <a:rPr lang="en-US" sz="1200" dirty="0">
                <a:solidFill>
                  <a:schemeClr val="tx1"/>
                </a:solidFill>
              </a:rPr>
              <a:t>Rahimi was subject to a protective order after allegedly assaulting his ex-girlfriend. Subsequently, he was involved in five shootings. He was prosecuted for violating the federal gun restriction on domestic violence offenders.  The District Court rejected his claim that the case should be dismissed on Second Amendment grounds.  Thereafter, the Supreme Court ruled in </a:t>
            </a:r>
            <a:r>
              <a:rPr lang="en-US" sz="1200" i="1" dirty="0">
                <a:solidFill>
                  <a:schemeClr val="tx1"/>
                </a:solidFill>
              </a:rPr>
              <a:t>New York State Rifle &amp; Pistol Association v. </a:t>
            </a:r>
            <a:r>
              <a:rPr lang="en-US" sz="1200" i="1" dirty="0" err="1">
                <a:solidFill>
                  <a:schemeClr val="tx1"/>
                </a:solidFill>
              </a:rPr>
              <a:t>Bruen</a:t>
            </a:r>
            <a:r>
              <a:rPr lang="en-US" sz="1200" dirty="0">
                <a:solidFill>
                  <a:schemeClr val="tx1"/>
                </a:solidFill>
              </a:rPr>
              <a:t>, 597 U.S. ___ (2022), requiring that modern gun violence prevention laws comport with historical laws.  The Fifth Circuit struck down the federal law prohibiting possession of firearms by people subject to domestic violence protection orders, ruling the prohibition unconstitutional under the Second Amendment and </a:t>
            </a:r>
            <a:r>
              <a:rPr lang="en-US" sz="1200" i="1" dirty="0" err="1">
                <a:solidFill>
                  <a:schemeClr val="tx1"/>
                </a:solidFill>
              </a:rPr>
              <a:t>Bruen</a:t>
            </a:r>
            <a:r>
              <a:rPr lang="en-US" sz="1200" dirty="0">
                <a:solidFill>
                  <a:schemeClr val="tx1"/>
                </a:solidFill>
              </a:rPr>
              <a:t>.</a:t>
            </a:r>
          </a:p>
          <a:p>
            <a:pPr marL="0" lvl="0" indent="0" algn="l" rtl="0">
              <a:spcBef>
                <a:spcPts val="1000"/>
              </a:spcBef>
              <a:spcAft>
                <a:spcPts val="1000"/>
              </a:spcAft>
              <a:buNone/>
            </a:pPr>
            <a:r>
              <a:rPr lang="en-US" sz="1200" dirty="0">
                <a:solidFill>
                  <a:schemeClr val="tx1"/>
                </a:solidFill>
              </a:rPr>
              <a:t>Question presented:  Whether 18 U.S.C. § 922(g)(8), a specific statute that prohibits the possession of firearms by someone subject to a domestic violence restraining order is constitutional under the Second Amendment in light of </a:t>
            </a:r>
            <a:r>
              <a:rPr lang="en-US" sz="1200" i="1" dirty="0" err="1">
                <a:solidFill>
                  <a:schemeClr val="tx1"/>
                </a:solidFill>
              </a:rPr>
              <a:t>Bruen</a:t>
            </a:r>
            <a:r>
              <a:rPr lang="en-US" sz="1200" dirty="0">
                <a:solidFill>
                  <a:schemeClr val="tx1"/>
                </a:solidFill>
              </a:rPr>
              <a:t>.</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Cases to Watch in the 2023-2024 Term</a:t>
            </a:r>
            <a:endParaRPr dirty="0"/>
          </a:p>
        </p:txBody>
      </p:sp>
    </p:spTree>
    <p:extLst>
      <p:ext uri="{BB962C8B-B14F-4D97-AF65-F5344CB8AC3E}">
        <p14:creationId xmlns:p14="http://schemas.microsoft.com/office/powerpoint/2010/main" val="1002209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192711"/>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err="1">
                <a:solidFill>
                  <a:schemeClr val="tx1"/>
                </a:solidFill>
              </a:rPr>
              <a:t>Haaland</a:t>
            </a:r>
            <a:r>
              <a:rPr lang="en-US" sz="1200" i="1" dirty="0">
                <a:solidFill>
                  <a:schemeClr val="tx1"/>
                </a:solidFill>
              </a:rPr>
              <a:t>, Secretary of the Interior, et al. v. </a:t>
            </a:r>
            <a:r>
              <a:rPr lang="en-US" sz="1200" i="1" dirty="0" err="1">
                <a:solidFill>
                  <a:schemeClr val="tx1"/>
                </a:solidFill>
              </a:rPr>
              <a:t>Brackeen</a:t>
            </a:r>
            <a:r>
              <a:rPr lang="en-US" sz="1200" i="1" dirty="0">
                <a:solidFill>
                  <a:schemeClr val="tx1"/>
                </a:solidFill>
              </a:rPr>
              <a:t> et al. </a:t>
            </a:r>
            <a:r>
              <a:rPr lang="en-US" sz="1200" dirty="0">
                <a:solidFill>
                  <a:schemeClr val="tx1"/>
                </a:solidFill>
              </a:rPr>
              <a:t>(Fifth Circuit Court of Appeals)</a:t>
            </a:r>
            <a:br>
              <a:rPr lang="en-US" sz="1200" dirty="0">
                <a:solidFill>
                  <a:schemeClr val="tx1"/>
                </a:solidFill>
              </a:rPr>
            </a:br>
            <a:r>
              <a:rPr lang="en-US" sz="1200" dirty="0">
                <a:solidFill>
                  <a:schemeClr val="tx1"/>
                </a:solidFill>
              </a:rPr>
              <a:t>No. 21-376, decided June 15, 2023</a:t>
            </a:r>
            <a:br>
              <a:rPr lang="en-US" sz="1200" dirty="0">
                <a:solidFill>
                  <a:schemeClr val="tx1"/>
                </a:solidFill>
              </a:rPr>
            </a:br>
            <a:r>
              <a:rPr lang="en-US" sz="1200" dirty="0">
                <a:solidFill>
                  <a:schemeClr val="tx1"/>
                </a:solidFill>
              </a:rPr>
              <a:t>Barrett majority, Gorsuch concurring, Kavanaugh concurring, Thomas dissenting, Alito dissenting</a:t>
            </a:r>
          </a:p>
          <a:p>
            <a:pPr marL="0" lvl="0" indent="0" algn="l" rtl="0">
              <a:spcBef>
                <a:spcPts val="1000"/>
              </a:spcBef>
              <a:spcAft>
                <a:spcPts val="1000"/>
              </a:spcAft>
              <a:buNone/>
            </a:pPr>
            <a:r>
              <a:rPr lang="en-US" sz="1200" dirty="0">
                <a:solidFill>
                  <a:schemeClr val="tx1"/>
                </a:solidFill>
              </a:rPr>
              <a:t>The Indian Child </a:t>
            </a:r>
            <a:r>
              <a:rPr lang="en-US" sz="1200" dirty="0" err="1">
                <a:solidFill>
                  <a:schemeClr val="tx1"/>
                </a:solidFill>
              </a:rPr>
              <a:t>Welfar</a:t>
            </a:r>
            <a:r>
              <a:rPr lang="en-US" sz="1200" dirty="0">
                <a:solidFill>
                  <a:schemeClr val="tx1"/>
                </a:solidFill>
              </a:rPr>
              <a:t> Act (ICWA) aims to keep Indian children connected to Indian families, governing state court adoptions involving Indian children requiring placement of an Indian child according to a hierarchical preferences, unless the state court finds “good cause” to depart from them. Indian families or institutions from any tribe outrank unrelated non-Indians or institutions. Petitioners-a birth mother, foster and adoptive parents, and the State of Texas-filed this suit challenging the ICWA as unconstitutional on multiple grounds including that Congress lacks authority to enact ICWA. The District Court granted petitioners’ motion for summary judgment on their constitutional claims, and the </a:t>
            </a:r>
            <a:r>
              <a:rPr lang="en-US" sz="1200" i="1" dirty="0" err="1">
                <a:solidFill>
                  <a:schemeClr val="tx1"/>
                </a:solidFill>
              </a:rPr>
              <a:t>en</a:t>
            </a:r>
            <a:r>
              <a:rPr lang="en-US" sz="1200" i="1" dirty="0">
                <a:solidFill>
                  <a:schemeClr val="tx1"/>
                </a:solidFill>
              </a:rPr>
              <a:t> banc</a:t>
            </a:r>
            <a:r>
              <a:rPr lang="en-US" sz="1200" dirty="0">
                <a:solidFill>
                  <a:schemeClr val="tx1"/>
                </a:solidFill>
              </a:rPr>
              <a:t> Fifth Circuit affirmed in part and reversed in part, concluding that the ICWA does not exceed Congress’s legislative power or violate the nondelegation doctrine, but finding that ICWA’s other preferences prioritizing Indian families over non-Indian families were unconstitutional discrimination.</a:t>
            </a:r>
          </a:p>
          <a:p>
            <a:pPr marL="0" lvl="0" indent="0" algn="l" rtl="0">
              <a:spcBef>
                <a:spcPts val="1000"/>
              </a:spcBef>
              <a:spcAft>
                <a:spcPts val="1000"/>
              </a:spcAft>
              <a:buNone/>
            </a:pPr>
            <a:r>
              <a:rPr lang="en-US" sz="1200" b="1" dirty="0">
                <a:solidFill>
                  <a:schemeClr val="tx1"/>
                </a:solidFill>
              </a:rPr>
              <a:t>Held:</a:t>
            </a:r>
            <a:r>
              <a:rPr lang="en-US" sz="1200" dirty="0">
                <a:solidFill>
                  <a:schemeClr val="tx1"/>
                </a:solidFill>
              </a:rPr>
              <a:t>  The Indian Child Welfare Act’s restrictions on placement of Native American children do not violate anti-commandeering principles of the Tenth Amendment.</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A Nod to Michael Reece</a:t>
            </a:r>
            <a:endParaRPr dirty="0"/>
          </a:p>
        </p:txBody>
      </p:sp>
      <p:pic>
        <p:nvPicPr>
          <p:cNvPr id="3" name="Picture 2" descr="A person in a graduation gown&#10;&#10;Description automatically generated with medium confidence">
            <a:extLst>
              <a:ext uri="{FF2B5EF4-FFF2-40B4-BE49-F238E27FC236}">
                <a16:creationId xmlns:a16="http://schemas.microsoft.com/office/drawing/2014/main" id="{2A658A6A-15F7-5059-5D14-8012DA90D07D}"/>
              </a:ext>
            </a:extLst>
          </p:cNvPr>
          <p:cNvPicPr>
            <a:picLocks noChangeAspect="1"/>
          </p:cNvPicPr>
          <p:nvPr/>
        </p:nvPicPr>
        <p:blipFill>
          <a:blip r:embed="rId3"/>
          <a:stretch>
            <a:fillRect/>
          </a:stretch>
        </p:blipFill>
        <p:spPr>
          <a:xfrm>
            <a:off x="7698819" y="413887"/>
            <a:ext cx="1392760" cy="1119375"/>
          </a:xfrm>
          <a:prstGeom prst="rect">
            <a:avLst/>
          </a:prstGeom>
        </p:spPr>
      </p:pic>
    </p:spTree>
    <p:extLst>
      <p:ext uri="{BB962C8B-B14F-4D97-AF65-F5344CB8AC3E}">
        <p14:creationId xmlns:p14="http://schemas.microsoft.com/office/powerpoint/2010/main" val="2231479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F11EDED-7B03-4C51-B71E-31072802AE48}"/>
              </a:ext>
            </a:extLst>
          </p:cNvPr>
          <p:cNvSpPr>
            <a:spLocks noGrp="1"/>
          </p:cNvSpPr>
          <p:nvPr>
            <p:ph type="sldNum" idx="4294967295"/>
          </p:nvPr>
        </p:nvSpPr>
        <p:spPr>
          <a:xfrm>
            <a:off x="0" y="1023938"/>
            <a:ext cx="1017588" cy="393700"/>
          </a:xfrm>
        </p:spPr>
        <p:txBody>
          <a:bodyPr/>
          <a:lstStyle/>
          <a:p>
            <a:pPr marL="0" lvl="0" indent="0" algn="ctr" rtl="0">
              <a:spcBef>
                <a:spcPts val="0"/>
              </a:spcBef>
              <a:spcAft>
                <a:spcPts val="0"/>
              </a:spcAft>
              <a:buNone/>
            </a:pPr>
            <a:fld id="{00000000-1234-1234-1234-123412341234}" type="slidenum">
              <a:rPr lang="en" smtClean="0"/>
              <a:t>2</a:t>
            </a:fld>
            <a:endParaRPr lang="en"/>
          </a:p>
        </p:txBody>
      </p:sp>
      <p:pic>
        <p:nvPicPr>
          <p:cNvPr id="8" name="Picture 7" descr="A picture containing text&#10;&#10;Description automatically generated">
            <a:extLst>
              <a:ext uri="{FF2B5EF4-FFF2-40B4-BE49-F238E27FC236}">
                <a16:creationId xmlns:a16="http://schemas.microsoft.com/office/drawing/2014/main" id="{2A4244AD-0D2E-40EB-9EF8-5A1D681D6D14}"/>
              </a:ext>
            </a:extLst>
          </p:cNvPr>
          <p:cNvPicPr>
            <a:picLocks noChangeAspect="1"/>
          </p:cNvPicPr>
          <p:nvPr/>
        </p:nvPicPr>
        <p:blipFill>
          <a:blip r:embed="rId2"/>
          <a:stretch>
            <a:fillRect/>
          </a:stretch>
        </p:blipFill>
        <p:spPr>
          <a:xfrm>
            <a:off x="1407259" y="71680"/>
            <a:ext cx="6329483" cy="4736904"/>
          </a:xfrm>
          <a:prstGeom prst="rect">
            <a:avLst/>
          </a:prstGeom>
        </p:spPr>
      </p:pic>
    </p:spTree>
    <p:extLst>
      <p:ext uri="{BB962C8B-B14F-4D97-AF65-F5344CB8AC3E}">
        <p14:creationId xmlns:p14="http://schemas.microsoft.com/office/powerpoint/2010/main" val="843211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6"/>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386" name="Google Shape;386;p36"/>
          <p:cNvSpPr txBox="1">
            <a:spLocks noGrp="1"/>
          </p:cNvSpPr>
          <p:nvPr>
            <p:ph type="ctrTitle" idx="4294967295"/>
          </p:nvPr>
        </p:nvSpPr>
        <p:spPr>
          <a:xfrm>
            <a:off x="1275150" y="1625296"/>
            <a:ext cx="6593700" cy="807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a:t>Thanks!</a:t>
            </a:r>
            <a:endParaRPr sz="6000" dirty="0"/>
          </a:p>
        </p:txBody>
      </p:sp>
      <p:sp>
        <p:nvSpPr>
          <p:cNvPr id="387" name="Google Shape;387;p36"/>
          <p:cNvSpPr txBox="1">
            <a:spLocks noGrp="1"/>
          </p:cNvSpPr>
          <p:nvPr>
            <p:ph type="subTitle" idx="4294967295"/>
          </p:nvPr>
        </p:nvSpPr>
        <p:spPr>
          <a:xfrm>
            <a:off x="1275150" y="2460653"/>
            <a:ext cx="6593700" cy="15762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b="1" dirty="0"/>
              <a:t>Any questions?</a:t>
            </a:r>
            <a:endParaRPr b="1" dirty="0"/>
          </a:p>
          <a:p>
            <a:pPr marL="0" lvl="0" indent="0" algn="ctr" rtl="0">
              <a:spcBef>
                <a:spcPts val="600"/>
              </a:spcBef>
              <a:spcAft>
                <a:spcPts val="0"/>
              </a:spcAft>
              <a:buClr>
                <a:schemeClr val="dk1"/>
              </a:buClr>
              <a:buSzPts val="1100"/>
              <a:buFont typeface="Arial"/>
              <a:buNone/>
            </a:pPr>
            <a:r>
              <a:rPr lang="en" dirty="0"/>
              <a:t>You can find us at </a:t>
            </a:r>
            <a:r>
              <a:rPr lang="en" dirty="0">
                <a:hlinkClick r:id="rId3"/>
              </a:rPr>
              <a:t>mshapiro5@gsu.edu</a:t>
            </a:r>
            <a:r>
              <a:rPr lang="en" dirty="0"/>
              <a:t> &amp; </a:t>
            </a:r>
            <a:r>
              <a:rPr lang="en" dirty="0">
                <a:hlinkClick r:id="rId4"/>
              </a:rPr>
              <a:t>pfenton@kennesaw.edu</a:t>
            </a:r>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latin typeface="Times New Roman" panose="02020603050405020304" pitchFamily="18" charset="0"/>
                <a:cs typeface="Times New Roman" panose="02020603050405020304" pitchFamily="18" charset="0"/>
              </a:rPr>
              <a:t>Samia, aka </a:t>
            </a:r>
            <a:r>
              <a:rPr lang="en-US" sz="1200" i="1" dirty="0" err="1">
                <a:solidFill>
                  <a:schemeClr val="tx1"/>
                </a:solidFill>
                <a:latin typeface="Times New Roman" panose="02020603050405020304" pitchFamily="18" charset="0"/>
                <a:cs typeface="Times New Roman" panose="02020603050405020304" pitchFamily="18" charset="0"/>
              </a:rPr>
              <a:t>Samic</a:t>
            </a:r>
            <a:r>
              <a:rPr lang="en-US" sz="1200" i="1" dirty="0">
                <a:solidFill>
                  <a:schemeClr val="tx1"/>
                </a:solidFill>
                <a:latin typeface="Times New Roman" panose="02020603050405020304" pitchFamily="18" charset="0"/>
                <a:cs typeface="Times New Roman" panose="02020603050405020304" pitchFamily="18" charset="0"/>
              </a:rPr>
              <a:t> v. United States </a:t>
            </a:r>
            <a:r>
              <a:rPr lang="en-US" sz="1200" dirty="0">
                <a:solidFill>
                  <a:schemeClr val="tx1"/>
                </a:solidFill>
                <a:latin typeface="Times New Roman" panose="02020603050405020304" pitchFamily="18" charset="0"/>
                <a:cs typeface="Times New Roman" panose="02020603050405020304" pitchFamily="18" charset="0"/>
              </a:rPr>
              <a:t>(Second Circuit Court of Appeals)</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No. 22-196, decided June 23, 2023</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Thomas majority, Barrett concurring, Kagan dissenting, Jackson dissenting</a:t>
            </a:r>
          </a:p>
          <a:p>
            <a:pPr marL="0" lvl="0" indent="0" algn="l" rtl="0">
              <a:spcBef>
                <a:spcPts val="1000"/>
              </a:spcBef>
              <a:spcAft>
                <a:spcPts val="1000"/>
              </a:spcAft>
              <a:buNone/>
            </a:pPr>
            <a:r>
              <a:rPr lang="en-US" sz="1200" dirty="0">
                <a:solidFill>
                  <a:schemeClr val="tx1"/>
                </a:solidFill>
                <a:latin typeface="Times New Roman" panose="02020603050405020304" pitchFamily="18" charset="0"/>
                <a:cs typeface="Times New Roman" panose="02020603050405020304" pitchFamily="18" charset="0"/>
              </a:rPr>
              <a:t>Samia, Hunter and Stillwell, were charged with the murder-for-hire of Lee. Prior to trial, the Government moved to admit Stillwell’s </a:t>
            </a:r>
            <a:r>
              <a:rPr lang="en-US" sz="1200" dirty="0" err="1">
                <a:solidFill>
                  <a:schemeClr val="tx1"/>
                </a:solidFill>
                <a:latin typeface="Times New Roman" panose="02020603050405020304" pitchFamily="18" charset="0"/>
                <a:cs typeface="Times New Roman" panose="02020603050405020304" pitchFamily="18" charset="0"/>
              </a:rPr>
              <a:t>postarrest</a:t>
            </a:r>
            <a:r>
              <a:rPr lang="en-US" sz="1200" dirty="0">
                <a:solidFill>
                  <a:schemeClr val="tx1"/>
                </a:solidFill>
                <a:latin typeface="Times New Roman" panose="02020603050405020304" pitchFamily="18" charset="0"/>
                <a:cs typeface="Times New Roman" panose="02020603050405020304" pitchFamily="18" charset="0"/>
              </a:rPr>
              <a:t> confession where he claimed Samia had shot Lee. Since Stillwell would not be testifying and the full confession implicated Samia, the Government proposed the confession be introduced through the testimony of a DEA agent and eliminating Samia’s name. The District Court granted the motion.  At trial, the DEA agent testified that Stillwell had confessed to “a time when the other person he was with pulled the trigger on that woman in a van that he and Mr. Stillwell was driving,” and used the “other person” descriptor to refer to someone with whom Stillwell had traveled and lived and who carried a particular firearm. The District Court instructed the jury that the agent’s testimony about Stillwell’s confession was admissible only as to Stillwell. Samia was convicted on all counts. On appeal, the Second Circuit held admission of Stillwell’s confession did not violate Samia’s Confrontation Clause rights.</a:t>
            </a:r>
          </a:p>
          <a:p>
            <a:pPr marL="0" lvl="0" indent="0" algn="l" rtl="0">
              <a:spcBef>
                <a:spcPts val="1000"/>
              </a:spcBef>
              <a:spcAft>
                <a:spcPts val="1000"/>
              </a:spcAft>
              <a:buNone/>
            </a:pPr>
            <a:r>
              <a:rPr lang="en-US" sz="1200" b="1" dirty="0">
                <a:solidFill>
                  <a:schemeClr val="tx1"/>
                </a:solidFill>
                <a:latin typeface="Times New Roman" panose="02020603050405020304" pitchFamily="18" charset="0"/>
                <a:cs typeface="Times New Roman" panose="02020603050405020304" pitchFamily="18" charset="0"/>
              </a:rPr>
              <a:t>Held:  </a:t>
            </a:r>
            <a:r>
              <a:rPr lang="en-US" sz="1200" dirty="0">
                <a:solidFill>
                  <a:schemeClr val="tx1"/>
                </a:solidFill>
                <a:latin typeface="Times New Roman" panose="02020603050405020304" pitchFamily="18" charset="0"/>
                <a:cs typeface="Times New Roman" panose="02020603050405020304" pitchFamily="18" charset="0"/>
              </a:rPr>
              <a:t>The Confrontation Clause was not violated by the admission of a </a:t>
            </a:r>
            <a:r>
              <a:rPr lang="en-US" sz="1200" dirty="0" err="1">
                <a:solidFill>
                  <a:schemeClr val="tx1"/>
                </a:solidFill>
                <a:latin typeface="Times New Roman" panose="02020603050405020304" pitchFamily="18" charset="0"/>
                <a:cs typeface="Times New Roman" panose="02020603050405020304" pitchFamily="18" charset="0"/>
              </a:rPr>
              <a:t>nontestifying</a:t>
            </a:r>
            <a:r>
              <a:rPr lang="en-US" sz="1200" dirty="0">
                <a:solidFill>
                  <a:schemeClr val="tx1"/>
                </a:solidFill>
                <a:latin typeface="Times New Roman" panose="02020603050405020304" pitchFamily="18" charset="0"/>
                <a:cs typeface="Times New Roman" panose="02020603050405020304" pitchFamily="18" charset="0"/>
              </a:rPr>
              <a:t> codefendant’s confession that did not directly inculpate the defendant and was subject to a proper limiting instruction.</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Flying Fickle Finger of Fate Award, Part 1</a:t>
            </a:r>
            <a:br>
              <a:rPr lang="en" dirty="0"/>
            </a:br>
            <a:r>
              <a:rPr lang="en" dirty="0"/>
              <a:t>Confrontation Clause</a:t>
            </a:r>
            <a:endParaRPr dirty="0"/>
          </a:p>
        </p:txBody>
      </p:sp>
      <p:pic>
        <p:nvPicPr>
          <p:cNvPr id="7" name="Picture 6">
            <a:extLst>
              <a:ext uri="{FF2B5EF4-FFF2-40B4-BE49-F238E27FC236}">
                <a16:creationId xmlns:a16="http://schemas.microsoft.com/office/drawing/2014/main" id="{CD14A9A0-B84E-4E61-874B-A022CC4DBC3D}"/>
              </a:ext>
            </a:extLst>
          </p:cNvPr>
          <p:cNvPicPr>
            <a:picLocks noChangeAspect="1"/>
          </p:cNvPicPr>
          <p:nvPr/>
        </p:nvPicPr>
        <p:blipFill>
          <a:blip r:embed="rId3"/>
          <a:stretch>
            <a:fillRect/>
          </a:stretch>
        </p:blipFill>
        <p:spPr>
          <a:xfrm>
            <a:off x="93752" y="2266030"/>
            <a:ext cx="1545227" cy="1983041"/>
          </a:xfrm>
          <a:prstGeom prst="rect">
            <a:avLst/>
          </a:prstGeom>
        </p:spPr>
      </p:pic>
    </p:spTree>
    <p:extLst>
      <p:ext uri="{BB962C8B-B14F-4D97-AF65-F5344CB8AC3E}">
        <p14:creationId xmlns:p14="http://schemas.microsoft.com/office/powerpoint/2010/main" val="1453621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017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latin typeface="Times New Roman" panose="02020603050405020304" pitchFamily="18" charset="0"/>
                <a:cs typeface="Times New Roman" panose="02020603050405020304" pitchFamily="18" charset="0"/>
              </a:rPr>
              <a:t>Counterman v. Colorado </a:t>
            </a:r>
            <a:r>
              <a:rPr lang="en-US" sz="1200" dirty="0">
                <a:solidFill>
                  <a:schemeClr val="tx1"/>
                </a:solidFill>
                <a:latin typeface="Times New Roman" panose="02020603050405020304" pitchFamily="18" charset="0"/>
                <a:cs typeface="Times New Roman" panose="02020603050405020304" pitchFamily="18" charset="0"/>
              </a:rPr>
              <a:t>(Colorado Court of Appeals)</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No. 22-138, decided June 27, 2023</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Kagan majority, Sotomayor concurring, Thomas dissenting, Barrett dissenting</a:t>
            </a:r>
          </a:p>
          <a:p>
            <a:pPr marL="0" lvl="0" indent="0" algn="l" rtl="0">
              <a:spcBef>
                <a:spcPts val="1000"/>
              </a:spcBef>
              <a:spcAft>
                <a:spcPts val="1000"/>
              </a:spcAft>
              <a:buNone/>
            </a:pPr>
            <a:r>
              <a:rPr lang="en-US" sz="1200" dirty="0">
                <a:solidFill>
                  <a:schemeClr val="tx1"/>
                </a:solidFill>
                <a:latin typeface="Times New Roman" panose="02020603050405020304" pitchFamily="18" charset="0"/>
                <a:cs typeface="Times New Roman" panose="02020603050405020304" pitchFamily="18" charset="0"/>
              </a:rPr>
              <a:t>Counterman sent hundreds of Facebook messages to C. W., whom he had never met. C. W. tried to block </a:t>
            </a:r>
            <a:r>
              <a:rPr lang="en-US" sz="1200">
                <a:solidFill>
                  <a:schemeClr val="tx1"/>
                </a:solidFill>
                <a:latin typeface="Times New Roman" panose="02020603050405020304" pitchFamily="18" charset="0"/>
                <a:cs typeface="Times New Roman" panose="02020603050405020304" pitchFamily="18" charset="0"/>
              </a:rPr>
              <a:t>him, but </a:t>
            </a:r>
            <a:r>
              <a:rPr lang="en-US" sz="1200" dirty="0">
                <a:solidFill>
                  <a:schemeClr val="tx1"/>
                </a:solidFill>
                <a:latin typeface="Times New Roman" panose="02020603050405020304" pitchFamily="18" charset="0"/>
                <a:cs typeface="Times New Roman" panose="02020603050405020304" pitchFamily="18" charset="0"/>
              </a:rPr>
              <a:t>he created new Facebook accounts. Several messages envisaged violent harm, causing C. W. to stop walking alone, decline social engagements, and cancel performances.  Counterman was charged with “[r]</a:t>
            </a:r>
            <a:r>
              <a:rPr lang="en-US" sz="1200" dirty="0" err="1">
                <a:solidFill>
                  <a:schemeClr val="tx1"/>
                </a:solidFill>
                <a:latin typeface="Times New Roman" panose="02020603050405020304" pitchFamily="18" charset="0"/>
                <a:cs typeface="Times New Roman" panose="02020603050405020304" pitchFamily="18" charset="0"/>
              </a:rPr>
              <a:t>epeatedly</a:t>
            </a:r>
            <a:r>
              <a:rPr lang="en-US" sz="1200" dirty="0">
                <a:solidFill>
                  <a:schemeClr val="tx1"/>
                </a:solidFill>
                <a:latin typeface="Times New Roman" panose="02020603050405020304" pitchFamily="18" charset="0"/>
                <a:cs typeface="Times New Roman" panose="02020603050405020304" pitchFamily="18" charset="0"/>
              </a:rPr>
              <a:t> . . . </a:t>
            </a:r>
            <a:r>
              <a:rPr lang="en-US" sz="1200" dirty="0" err="1">
                <a:solidFill>
                  <a:schemeClr val="tx1"/>
                </a:solidFill>
                <a:latin typeface="Times New Roman" panose="02020603050405020304" pitchFamily="18" charset="0"/>
                <a:cs typeface="Times New Roman" panose="02020603050405020304" pitchFamily="18" charset="0"/>
              </a:rPr>
              <a:t>mak</a:t>
            </a:r>
            <a:r>
              <a:rPr lang="en-US" sz="1200" dirty="0">
                <a:solidFill>
                  <a:schemeClr val="tx1"/>
                </a:solidFill>
                <a:latin typeface="Times New Roman" panose="02020603050405020304" pitchFamily="18" charset="0"/>
                <a:cs typeface="Times New Roman" panose="02020603050405020304" pitchFamily="18" charset="0"/>
              </a:rPr>
              <a:t>[</a:t>
            </a:r>
            <a:r>
              <a:rPr lang="en-US" sz="1200" dirty="0" err="1">
                <a:solidFill>
                  <a:schemeClr val="tx1"/>
                </a:solidFill>
                <a:latin typeface="Times New Roman" panose="02020603050405020304" pitchFamily="18" charset="0"/>
                <a:cs typeface="Times New Roman" panose="02020603050405020304" pitchFamily="18" charset="0"/>
              </a:rPr>
              <a:t>ing</a:t>
            </a:r>
            <a:r>
              <a:rPr lang="en-US" sz="1200" dirty="0">
                <a:solidFill>
                  <a:schemeClr val="tx1"/>
                </a:solidFill>
                <a:latin typeface="Times New Roman" panose="02020603050405020304" pitchFamily="18" charset="0"/>
                <a:cs typeface="Times New Roman" panose="02020603050405020304" pitchFamily="18" charset="0"/>
              </a:rPr>
              <a:t>] any form of communication with another person” in “a manner that would cause a reasonable person to suffer serious emotional distress and does cause that person . . . to suffer serious emotional distress.” Colo. Rev. Stat. §18–3–602(1)(c). He moved to dismiss on First Amendment grounds, arguing that his messages were not “true threats.” The trial court rejected that argument under an objective standard, finding that a reasonable person would consider the messages threatening. On appeal Counterman argued that the State was required to show that he was aware of the threatening character. The Colorado Court of Appeals affirmed his conviction and the Colorado Supreme Court denied review.</a:t>
            </a:r>
          </a:p>
          <a:p>
            <a:pPr marL="0" lvl="0" indent="0" algn="l" rtl="0">
              <a:spcBef>
                <a:spcPts val="1000"/>
              </a:spcBef>
              <a:spcAft>
                <a:spcPts val="1000"/>
              </a:spcAft>
              <a:buNone/>
            </a:pPr>
            <a:r>
              <a:rPr lang="en-US" sz="1200" b="1" dirty="0">
                <a:solidFill>
                  <a:schemeClr val="tx1"/>
                </a:solidFill>
                <a:latin typeface="Times New Roman" panose="02020603050405020304" pitchFamily="18" charset="0"/>
                <a:cs typeface="Times New Roman" panose="02020603050405020304" pitchFamily="18" charset="0"/>
              </a:rPr>
              <a:t>Held:  </a:t>
            </a:r>
            <a:r>
              <a:rPr lang="en-US" sz="1200" dirty="0">
                <a:solidFill>
                  <a:schemeClr val="tx1"/>
                </a:solidFill>
                <a:latin typeface="Times New Roman" panose="02020603050405020304" pitchFamily="18" charset="0"/>
                <a:cs typeface="Times New Roman" panose="02020603050405020304" pitchFamily="18" charset="0"/>
              </a:rPr>
              <a:t>The State must prove that the defendant had some subjective understanding of his statements’ threatening nature.  A recklessness standard—i.e., a showing that a person “consciously disregard[ed] a substantial [and unjustifiable] risk that [his] conduct will cause harm to another,” </a:t>
            </a:r>
            <a:r>
              <a:rPr lang="en-US" sz="1200" i="1" dirty="0" err="1">
                <a:solidFill>
                  <a:schemeClr val="tx1"/>
                </a:solidFill>
                <a:latin typeface="Times New Roman" panose="02020603050405020304" pitchFamily="18" charset="0"/>
                <a:cs typeface="Times New Roman" panose="02020603050405020304" pitchFamily="18" charset="0"/>
              </a:rPr>
              <a:t>Voisine</a:t>
            </a:r>
            <a:r>
              <a:rPr lang="en-US" sz="1200" i="1" dirty="0">
                <a:solidFill>
                  <a:schemeClr val="tx1"/>
                </a:solidFill>
                <a:latin typeface="Times New Roman" panose="02020603050405020304" pitchFamily="18" charset="0"/>
                <a:cs typeface="Times New Roman" panose="02020603050405020304" pitchFamily="18" charset="0"/>
              </a:rPr>
              <a:t> v. United States</a:t>
            </a:r>
            <a:r>
              <a:rPr lang="en-US" sz="1200" dirty="0">
                <a:solidFill>
                  <a:schemeClr val="tx1"/>
                </a:solidFill>
                <a:latin typeface="Times New Roman" panose="02020603050405020304" pitchFamily="18" charset="0"/>
                <a:cs typeface="Times New Roman" panose="02020603050405020304" pitchFamily="18" charset="0"/>
              </a:rPr>
              <a:t>, 579 U. S. 686, 691(2016)—is the appropriate </a:t>
            </a:r>
            <a:r>
              <a:rPr lang="en-US" sz="1200" i="1" dirty="0" err="1">
                <a:solidFill>
                  <a:schemeClr val="tx1"/>
                </a:solidFill>
                <a:latin typeface="Times New Roman" panose="02020603050405020304" pitchFamily="18" charset="0"/>
                <a:cs typeface="Times New Roman" panose="02020603050405020304" pitchFamily="18" charset="0"/>
              </a:rPr>
              <a:t>mens</a:t>
            </a:r>
            <a:r>
              <a:rPr lang="en-US" sz="1200" i="1" dirty="0">
                <a:solidFill>
                  <a:schemeClr val="tx1"/>
                </a:solidFill>
                <a:latin typeface="Times New Roman" panose="02020603050405020304" pitchFamily="18" charset="0"/>
                <a:cs typeface="Times New Roman" panose="02020603050405020304" pitchFamily="18" charset="0"/>
              </a:rPr>
              <a:t> rea</a:t>
            </a:r>
            <a:r>
              <a:rPr lang="en-US" sz="1200" dirty="0">
                <a:solidFill>
                  <a:schemeClr val="tx1"/>
                </a:solidFill>
                <a:latin typeface="Times New Roman" panose="02020603050405020304" pitchFamily="18" charset="0"/>
                <a:cs typeface="Times New Roman" panose="02020603050405020304" pitchFamily="18" charset="0"/>
              </a:rPr>
              <a:t>.</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Flying Fickle Finger of Fate Award, Part 2</a:t>
            </a:r>
            <a:br>
              <a:rPr lang="en" dirty="0"/>
            </a:br>
            <a:r>
              <a:rPr lang="en" dirty="0"/>
              <a:t>First Amendment, Awareness of Threats</a:t>
            </a:r>
            <a:endParaRPr dirty="0"/>
          </a:p>
        </p:txBody>
      </p:sp>
      <p:pic>
        <p:nvPicPr>
          <p:cNvPr id="7" name="Picture 6">
            <a:extLst>
              <a:ext uri="{FF2B5EF4-FFF2-40B4-BE49-F238E27FC236}">
                <a16:creationId xmlns:a16="http://schemas.microsoft.com/office/drawing/2014/main" id="{CD14A9A0-B84E-4E61-874B-A022CC4DBC3D}"/>
              </a:ext>
            </a:extLst>
          </p:cNvPr>
          <p:cNvPicPr>
            <a:picLocks noChangeAspect="1"/>
          </p:cNvPicPr>
          <p:nvPr/>
        </p:nvPicPr>
        <p:blipFill>
          <a:blip r:embed="rId3"/>
          <a:stretch>
            <a:fillRect/>
          </a:stretch>
        </p:blipFill>
        <p:spPr>
          <a:xfrm>
            <a:off x="93752" y="2266030"/>
            <a:ext cx="1545227" cy="1983041"/>
          </a:xfrm>
          <a:prstGeom prst="rect">
            <a:avLst/>
          </a:prstGeom>
        </p:spPr>
      </p:pic>
    </p:spTree>
    <p:extLst>
      <p:ext uri="{BB962C8B-B14F-4D97-AF65-F5344CB8AC3E}">
        <p14:creationId xmlns:p14="http://schemas.microsoft.com/office/powerpoint/2010/main" val="1599412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017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latin typeface="Times New Roman" panose="02020603050405020304" pitchFamily="18" charset="0"/>
                <a:cs typeface="Times New Roman" panose="02020603050405020304" pitchFamily="18" charset="0"/>
              </a:rPr>
              <a:t>McClinton v. United States </a:t>
            </a:r>
            <a:r>
              <a:rPr lang="en-US" sz="1200" dirty="0">
                <a:solidFill>
                  <a:schemeClr val="tx1"/>
                </a:solidFill>
                <a:latin typeface="Times New Roman" panose="02020603050405020304" pitchFamily="18" charset="0"/>
                <a:cs typeface="Times New Roman" panose="02020603050405020304" pitchFamily="18" charset="0"/>
              </a:rPr>
              <a:t>(Seventh Circuit Court of Appeals)</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No. 21-1557, decided June 30, 2023</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Sotomayor dissenting denial of certiorari</a:t>
            </a:r>
          </a:p>
          <a:p>
            <a:pPr marL="0" lvl="0" indent="0" algn="l" rtl="0">
              <a:spcBef>
                <a:spcPts val="1000"/>
              </a:spcBef>
              <a:spcAft>
                <a:spcPts val="1000"/>
              </a:spcAft>
              <a:buNone/>
            </a:pPr>
            <a:r>
              <a:rPr lang="en-US" sz="1200" dirty="0">
                <a:solidFill>
                  <a:schemeClr val="tx1"/>
                </a:solidFill>
                <a:latin typeface="Times New Roman" panose="02020603050405020304" pitchFamily="18" charset="0"/>
                <a:cs typeface="Times New Roman" panose="02020603050405020304" pitchFamily="18" charset="0"/>
              </a:rPr>
              <a:t>McClinton, while 17, shot and killed his friend in a dispute over the proceeds of a pharmacy robbery. The jury unanimously acquitted him of killing his friend and convicted him only of robbing the pharmacy.  Nevertheless, at sentencing the prosecution argued he had killed his friend and the judge agreed, sentencing him to 19 years, including 13 years beyond the robbery sentence.</a:t>
            </a:r>
          </a:p>
          <a:p>
            <a:pPr marL="0" lvl="0" indent="0" algn="l" rtl="0">
              <a:spcBef>
                <a:spcPts val="1000"/>
              </a:spcBef>
              <a:spcAft>
                <a:spcPts val="1000"/>
              </a:spcAft>
              <a:buNone/>
            </a:pPr>
            <a:r>
              <a:rPr lang="en-US" sz="1200" b="1" dirty="0">
                <a:solidFill>
                  <a:schemeClr val="tx1"/>
                </a:solidFill>
                <a:latin typeface="Times New Roman" panose="02020603050405020304" pitchFamily="18" charset="0"/>
                <a:cs typeface="Times New Roman" panose="02020603050405020304" pitchFamily="18" charset="0"/>
              </a:rPr>
              <a:t>Dissent:  </a:t>
            </a:r>
            <a:r>
              <a:rPr lang="en-US" sz="1200" dirty="0">
                <a:solidFill>
                  <a:schemeClr val="tx1"/>
                </a:solidFill>
                <a:latin typeface="Times New Roman" panose="02020603050405020304" pitchFamily="18" charset="0"/>
                <a:cs typeface="Times New Roman" panose="02020603050405020304" pitchFamily="18" charset="0"/>
              </a:rPr>
              <a:t>The argument for acquitted-conduct sentencing is generally based on standards of proof. A sentencing judge makes findings by a preponderance of the evidence, whereas a jury applies the higher beyond-a-reasonable-doubt standard. This creates concerns about procedural fairness and accuracy when the State gets a second bite at the apple with evidence that did not convince the jury coupled with a lower standard of proof. The Sentencing Commission, which is responsible for the Sentencing Guidelines, has announced that it will resolve questions around acquitted-conduct sentencing in the coming year. If the Commission does not act expeditiously or chooses not to act, however, this Court may need to take up the constitutional issues presented.</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Flying Fickle Finger of Fate Award, Part 3</a:t>
            </a:r>
            <a:br>
              <a:rPr lang="en" dirty="0"/>
            </a:br>
            <a:r>
              <a:rPr lang="en" dirty="0"/>
              <a:t>Enhanced Sentencing for Acquitted Conduct</a:t>
            </a:r>
            <a:endParaRPr dirty="0"/>
          </a:p>
        </p:txBody>
      </p:sp>
      <p:pic>
        <p:nvPicPr>
          <p:cNvPr id="7" name="Picture 6">
            <a:extLst>
              <a:ext uri="{FF2B5EF4-FFF2-40B4-BE49-F238E27FC236}">
                <a16:creationId xmlns:a16="http://schemas.microsoft.com/office/drawing/2014/main" id="{CD14A9A0-B84E-4E61-874B-A022CC4DBC3D}"/>
              </a:ext>
            </a:extLst>
          </p:cNvPr>
          <p:cNvPicPr>
            <a:picLocks noChangeAspect="1"/>
          </p:cNvPicPr>
          <p:nvPr/>
        </p:nvPicPr>
        <p:blipFill>
          <a:blip r:embed="rId3"/>
          <a:stretch>
            <a:fillRect/>
          </a:stretch>
        </p:blipFill>
        <p:spPr>
          <a:xfrm>
            <a:off x="93752" y="2266030"/>
            <a:ext cx="1545227" cy="1983041"/>
          </a:xfrm>
          <a:prstGeom prst="rect">
            <a:avLst/>
          </a:prstGeom>
        </p:spPr>
      </p:pic>
    </p:spTree>
    <p:extLst>
      <p:ext uri="{BB962C8B-B14F-4D97-AF65-F5344CB8AC3E}">
        <p14:creationId xmlns:p14="http://schemas.microsoft.com/office/powerpoint/2010/main" val="3141315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Cruz v. Arizona </a:t>
            </a:r>
            <a:r>
              <a:rPr lang="en-US" sz="1200" dirty="0">
                <a:solidFill>
                  <a:schemeClr val="tx1"/>
                </a:solidFill>
              </a:rPr>
              <a:t>(Arizona Supreme Court)</a:t>
            </a:r>
            <a:br>
              <a:rPr lang="en-US" sz="1200" dirty="0">
                <a:solidFill>
                  <a:schemeClr val="tx1"/>
                </a:solidFill>
              </a:rPr>
            </a:br>
            <a:r>
              <a:rPr lang="en-US" sz="1200" dirty="0">
                <a:solidFill>
                  <a:schemeClr val="tx1"/>
                </a:solidFill>
              </a:rPr>
              <a:t>No. 21-846, decided February 22, 2023</a:t>
            </a:r>
            <a:br>
              <a:rPr lang="en-US" sz="1200" dirty="0">
                <a:solidFill>
                  <a:schemeClr val="tx1"/>
                </a:solidFill>
              </a:rPr>
            </a:br>
            <a:r>
              <a:rPr lang="en-US" sz="1200" dirty="0">
                <a:solidFill>
                  <a:schemeClr val="tx1"/>
                </a:solidFill>
              </a:rPr>
              <a:t>Sotomayor majority, Barrett dissenting</a:t>
            </a:r>
          </a:p>
          <a:p>
            <a:pPr marL="0" lvl="0" indent="0" algn="l" rtl="0">
              <a:spcBef>
                <a:spcPts val="1000"/>
              </a:spcBef>
              <a:spcAft>
                <a:spcPts val="1000"/>
              </a:spcAft>
              <a:buNone/>
            </a:pPr>
            <a:r>
              <a:rPr lang="en-US" sz="1200" dirty="0">
                <a:solidFill>
                  <a:schemeClr val="tx1"/>
                </a:solidFill>
              </a:rPr>
              <a:t>Cruz was sentenced to death in 2005. Cruz argued that he was unable to inform the jury that if he were given a sentence of life in prison, he would be ineligible for parole.  The Arizona Supreme Court held that Arizona Rule of Criminal Procedure 32.1(g) precluded post-conviction relief.</a:t>
            </a:r>
          </a:p>
          <a:p>
            <a:pPr marL="0" lvl="0" indent="0" algn="l" rtl="0">
              <a:spcBef>
                <a:spcPts val="1000"/>
              </a:spcBef>
              <a:spcAft>
                <a:spcPts val="1000"/>
              </a:spcAft>
              <a:buNone/>
            </a:pPr>
            <a:r>
              <a:rPr lang="en-US" sz="1200" b="1" dirty="0">
                <a:solidFill>
                  <a:schemeClr val="tx1"/>
                </a:solidFill>
              </a:rPr>
              <a:t>Held:</a:t>
            </a:r>
            <a:r>
              <a:rPr lang="en-US" sz="1200" dirty="0">
                <a:solidFill>
                  <a:schemeClr val="tx1"/>
                </a:solidFill>
              </a:rPr>
              <a:t> A defendant may bring a successive petition if “there has been a significant change in the law that, if applicable to the defendant’s case, would probably overturn the defendant’s judgment or sentence.” The Arizona Supreme Court’s holding that </a:t>
            </a:r>
            <a:r>
              <a:rPr lang="en-US" sz="1200" i="1" dirty="0">
                <a:solidFill>
                  <a:schemeClr val="tx1"/>
                </a:solidFill>
              </a:rPr>
              <a:t>Lynch v. Arizona</a:t>
            </a:r>
            <a:r>
              <a:rPr lang="en-US" sz="1200" dirty="0">
                <a:solidFill>
                  <a:schemeClr val="tx1"/>
                </a:solidFill>
              </a:rPr>
              <a:t>, 578 U. S. 613 (2016) was not a significant change in the law is an exceptional case where a state-court judgment rests on such a novel and unforeseeable interpretation of a state-court procedural rule that the decision is not adequate to foreclose review of the federal claim.</a:t>
            </a:r>
            <a:endParaRPr sz="1200" dirty="0">
              <a:solidFill>
                <a:schemeClr val="tx1"/>
              </a:solidFill>
            </a:endParaRP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Failure to Give Jury Instruction Regarding Life Without Parole</a:t>
            </a:r>
            <a:endParaRPr dirty="0"/>
          </a:p>
        </p:txBody>
      </p:sp>
    </p:spTree>
    <p:extLst>
      <p:ext uri="{BB962C8B-B14F-4D97-AF65-F5344CB8AC3E}">
        <p14:creationId xmlns:p14="http://schemas.microsoft.com/office/powerpoint/2010/main" val="2749675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err="1">
                <a:solidFill>
                  <a:schemeClr val="tx1"/>
                </a:solidFill>
              </a:rPr>
              <a:t>Dubin</a:t>
            </a:r>
            <a:r>
              <a:rPr lang="en-US" sz="1200" i="1" dirty="0">
                <a:solidFill>
                  <a:schemeClr val="tx1"/>
                </a:solidFill>
              </a:rPr>
              <a:t> v. United States </a:t>
            </a:r>
            <a:r>
              <a:rPr lang="en-US" sz="1200" dirty="0">
                <a:solidFill>
                  <a:schemeClr val="tx1"/>
                </a:solidFill>
              </a:rPr>
              <a:t>(Fifth Circuit Court of Appeals)</a:t>
            </a:r>
            <a:br>
              <a:rPr lang="en-US" sz="1200" i="1" dirty="0">
                <a:solidFill>
                  <a:schemeClr val="tx1"/>
                </a:solidFill>
              </a:rPr>
            </a:br>
            <a:r>
              <a:rPr lang="en-US" sz="1200" dirty="0">
                <a:solidFill>
                  <a:schemeClr val="tx1"/>
                </a:solidFill>
              </a:rPr>
              <a:t>No. 22-10, decided June 8, 2023</a:t>
            </a:r>
            <a:br>
              <a:rPr lang="en-US" sz="1200" dirty="0">
                <a:solidFill>
                  <a:schemeClr val="tx1"/>
                </a:solidFill>
              </a:rPr>
            </a:br>
            <a:r>
              <a:rPr lang="en-US" sz="1200" dirty="0">
                <a:solidFill>
                  <a:schemeClr val="tx1"/>
                </a:solidFill>
              </a:rPr>
              <a:t>Sotomayor unanimous, Gorsuch concurring</a:t>
            </a:r>
          </a:p>
          <a:p>
            <a:pPr marL="0" lvl="0" indent="0" algn="l" rtl="0">
              <a:spcBef>
                <a:spcPts val="1000"/>
              </a:spcBef>
              <a:spcAft>
                <a:spcPts val="1000"/>
              </a:spcAft>
              <a:buNone/>
            </a:pPr>
            <a:r>
              <a:rPr lang="en-US" sz="1200" dirty="0" err="1">
                <a:solidFill>
                  <a:schemeClr val="tx1"/>
                </a:solidFill>
              </a:rPr>
              <a:t>Dubin</a:t>
            </a:r>
            <a:r>
              <a:rPr lang="en-US" sz="1200" dirty="0">
                <a:solidFill>
                  <a:schemeClr val="tx1"/>
                </a:solidFill>
              </a:rPr>
              <a:t> was convicted of healthcare fraud under 18 U. S. C. §1347 after he overbilled Medicaid for psychological testing performed by the company he helped manage. The question is whether, in defrauding Medicaid, he also committed “[a]</a:t>
            </a:r>
            <a:r>
              <a:rPr lang="en-US" sz="1200" dirty="0" err="1">
                <a:solidFill>
                  <a:schemeClr val="tx1"/>
                </a:solidFill>
              </a:rPr>
              <a:t>ggravated</a:t>
            </a:r>
            <a:r>
              <a:rPr lang="en-US" sz="1200" dirty="0">
                <a:solidFill>
                  <a:schemeClr val="tx1"/>
                </a:solidFill>
              </a:rPr>
              <a:t> identity theft” under §1028A(a)(1). Section 1028A(a)(1) applies when a defendant, “during and in relation to any [predicate offense, such as healthcare fraud], knowingly transfers, possesses, or uses, without lawful authority, a means of identification of another person.” Bound by Fifth Circuit precedent, the District Court allowed </a:t>
            </a:r>
            <a:r>
              <a:rPr lang="en-US" sz="1200" dirty="0" err="1">
                <a:solidFill>
                  <a:schemeClr val="tx1"/>
                </a:solidFill>
              </a:rPr>
              <a:t>Dubin’s</a:t>
            </a:r>
            <a:r>
              <a:rPr lang="en-US" sz="1200" dirty="0">
                <a:solidFill>
                  <a:schemeClr val="tx1"/>
                </a:solidFill>
              </a:rPr>
              <a:t> conviction for aggravated identity theft to stand, even though, in the District Court’s view, the crux of the case was fraudulent billing, not identity theft. The Fifth Circuit, sitting </a:t>
            </a:r>
            <a:r>
              <a:rPr lang="en-US" sz="1200" i="1" dirty="0" err="1">
                <a:solidFill>
                  <a:schemeClr val="tx1"/>
                </a:solidFill>
              </a:rPr>
              <a:t>en</a:t>
            </a:r>
            <a:r>
              <a:rPr lang="en-US" sz="1200" i="1" dirty="0">
                <a:solidFill>
                  <a:schemeClr val="tx1"/>
                </a:solidFill>
              </a:rPr>
              <a:t> banc</a:t>
            </a:r>
            <a:r>
              <a:rPr lang="en-US" sz="1200" dirty="0">
                <a:solidFill>
                  <a:schemeClr val="tx1"/>
                </a:solidFill>
              </a:rPr>
              <a:t>, affirmed.</a:t>
            </a:r>
          </a:p>
          <a:p>
            <a:pPr marL="0" lvl="0" indent="0" algn="l" rtl="0">
              <a:spcBef>
                <a:spcPts val="1000"/>
              </a:spcBef>
              <a:spcAft>
                <a:spcPts val="1000"/>
              </a:spcAft>
              <a:buNone/>
            </a:pPr>
            <a:r>
              <a:rPr lang="en-US" sz="1200" b="1" dirty="0">
                <a:solidFill>
                  <a:schemeClr val="tx1"/>
                </a:solidFill>
              </a:rPr>
              <a:t>Held:</a:t>
            </a:r>
            <a:r>
              <a:rPr lang="en-US" sz="1200" dirty="0">
                <a:solidFill>
                  <a:schemeClr val="tx1"/>
                </a:solidFill>
              </a:rPr>
              <a:t> Under §1028A(a)(1), a defendant “uses” another person’s means of identification “in relation to” a predicate offense when the use is at the crux of what makes the conduct criminal.</a:t>
            </a:r>
            <a:endParaRPr sz="1200" dirty="0">
              <a:solidFill>
                <a:schemeClr val="tx1"/>
              </a:solidFill>
            </a:endParaRP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Aggravated Identity Theft</a:t>
            </a:r>
            <a:endParaRPr dirty="0"/>
          </a:p>
        </p:txBody>
      </p:sp>
    </p:spTree>
    <p:extLst>
      <p:ext uri="{BB962C8B-B14F-4D97-AF65-F5344CB8AC3E}">
        <p14:creationId xmlns:p14="http://schemas.microsoft.com/office/powerpoint/2010/main" val="415312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Jones v. Hendrix, Warden </a:t>
            </a:r>
            <a:r>
              <a:rPr lang="en-US" sz="1200" dirty="0">
                <a:solidFill>
                  <a:schemeClr val="tx1"/>
                </a:solidFill>
              </a:rPr>
              <a:t>(Eighth Circuit Court of Appeals)</a:t>
            </a:r>
            <a:br>
              <a:rPr lang="en-US" sz="1200" i="1" dirty="0">
                <a:solidFill>
                  <a:schemeClr val="tx1"/>
                </a:solidFill>
              </a:rPr>
            </a:br>
            <a:r>
              <a:rPr lang="en-US" sz="1200" dirty="0">
                <a:solidFill>
                  <a:schemeClr val="tx1"/>
                </a:solidFill>
              </a:rPr>
              <a:t>No. 21-857, decided June 23, 2023</a:t>
            </a:r>
            <a:br>
              <a:rPr lang="en-US" sz="1200" dirty="0">
                <a:solidFill>
                  <a:schemeClr val="tx1"/>
                </a:solidFill>
              </a:rPr>
            </a:br>
            <a:r>
              <a:rPr lang="en-US" sz="1200" dirty="0">
                <a:effectLst/>
                <a:latin typeface="Times New Roman" panose="02020603050405020304" pitchFamily="18" charset="0"/>
                <a:ea typeface="Times New Roman" panose="02020603050405020304" pitchFamily="18" charset="0"/>
              </a:rPr>
              <a:t>Thomas majority, Sotomayor dissenting, Jackson dissenting</a:t>
            </a:r>
            <a:endParaRPr lang="en-US" sz="1200" dirty="0">
              <a:solidFill>
                <a:schemeClr val="tx1"/>
              </a:solidFill>
            </a:endParaRPr>
          </a:p>
          <a:p>
            <a:pPr marL="0" lvl="0" indent="0" algn="l" rtl="0">
              <a:spcBef>
                <a:spcPts val="1000"/>
              </a:spcBef>
              <a:spcAft>
                <a:spcPts val="1000"/>
              </a:spcAft>
              <a:buNone/>
            </a:pPr>
            <a:r>
              <a:rPr lang="en-US" sz="1200" dirty="0">
                <a:solidFill>
                  <a:schemeClr val="tx1"/>
                </a:solidFill>
              </a:rPr>
              <a:t>Jones was sentenced after he conviction on two counts of unlawful possession of a firearm by a felon (18 U.S.C. §922(g)(1)and one count of making false statements to acquire a firearm. On a motion pursuant to 28 U. S. C. §2255 one of the unlawful possession sentences was vacated.  Later in </a:t>
            </a:r>
            <a:r>
              <a:rPr lang="en-US" sz="1200" i="1" dirty="0" err="1">
                <a:solidFill>
                  <a:schemeClr val="tx1"/>
                </a:solidFill>
              </a:rPr>
              <a:t>Rehaif</a:t>
            </a:r>
            <a:r>
              <a:rPr lang="en-US" sz="1200" i="1" dirty="0">
                <a:solidFill>
                  <a:schemeClr val="tx1"/>
                </a:solidFill>
              </a:rPr>
              <a:t> v. United States</a:t>
            </a:r>
            <a:r>
              <a:rPr lang="en-US" sz="1200" dirty="0">
                <a:solidFill>
                  <a:schemeClr val="tx1"/>
                </a:solidFill>
              </a:rPr>
              <a:t>, 588 U. S. ___, it was held that a defendant’s knowledge of the status that disqualifies him from owning a firearm is an element of a §922(g) conviction.  Jones sought to collaterally attack his remaining §922(g) conviction based on </a:t>
            </a:r>
            <a:r>
              <a:rPr lang="en-US" sz="1200" i="1" dirty="0" err="1">
                <a:solidFill>
                  <a:schemeClr val="tx1"/>
                </a:solidFill>
              </a:rPr>
              <a:t>Rehaif</a:t>
            </a:r>
            <a:r>
              <a:rPr lang="en-US" sz="1200" i="1" dirty="0">
                <a:solidFill>
                  <a:schemeClr val="tx1"/>
                </a:solidFill>
              </a:rPr>
              <a:t> </a:t>
            </a:r>
            <a:r>
              <a:rPr lang="en-US" sz="1200" dirty="0">
                <a:solidFill>
                  <a:schemeClr val="tx1"/>
                </a:solidFill>
              </a:rPr>
              <a:t>by filing a petition for a writ of habeas corpus under 28 U. S. C. §2241 in the district of his imprisonment, the Eastern District of Arkansas. The District Court dismissed Jones’ habeas petition for lack of subject-matter jurisdiction, and the Eighth Circuit affirmed.</a:t>
            </a:r>
          </a:p>
          <a:p>
            <a:pPr marL="0" lvl="0" indent="0" algn="l" rtl="0">
              <a:spcBef>
                <a:spcPts val="1000"/>
              </a:spcBef>
              <a:spcAft>
                <a:spcPts val="1000"/>
              </a:spcAft>
              <a:buNone/>
            </a:pPr>
            <a:r>
              <a:rPr lang="en-US" sz="1200" b="1" dirty="0">
                <a:solidFill>
                  <a:schemeClr val="tx1"/>
                </a:solidFill>
              </a:rPr>
              <a:t>Held:</a:t>
            </a:r>
            <a:r>
              <a:rPr lang="en-US" sz="1200" dirty="0">
                <a:solidFill>
                  <a:schemeClr val="tx1"/>
                </a:solidFill>
              </a:rPr>
              <a:t>  Section 2255(e) does not allow a prisoner asserting an intervening change in interpretation of a criminal statute to circumvent the Antiterrorism and Effective Death Penalty Act of 1996’s (AEDPA) restrictions on second or successive §2255 motions by filing a §2241 habeas petition.</a:t>
            </a:r>
            <a:endParaRPr sz="1200" dirty="0">
              <a:solidFill>
                <a:schemeClr val="tx1"/>
              </a:solidFill>
            </a:endParaRP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Successive Petitions Under 28 U.S.C. §2255</a:t>
            </a:r>
            <a:endParaRPr dirty="0"/>
          </a:p>
        </p:txBody>
      </p:sp>
    </p:spTree>
    <p:extLst>
      <p:ext uri="{BB962C8B-B14F-4D97-AF65-F5344CB8AC3E}">
        <p14:creationId xmlns:p14="http://schemas.microsoft.com/office/powerpoint/2010/main" val="372665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Lora v. United States </a:t>
            </a:r>
            <a:r>
              <a:rPr lang="en-US" sz="1200" dirty="0">
                <a:solidFill>
                  <a:schemeClr val="tx1"/>
                </a:solidFill>
              </a:rPr>
              <a:t>(Second Circuit Court of Appeals)</a:t>
            </a:r>
            <a:br>
              <a:rPr lang="en-US" sz="1200" i="1" dirty="0">
                <a:solidFill>
                  <a:schemeClr val="tx1"/>
                </a:solidFill>
              </a:rPr>
            </a:br>
            <a:r>
              <a:rPr lang="en-US" sz="1200" dirty="0">
                <a:solidFill>
                  <a:schemeClr val="tx1"/>
                </a:solidFill>
              </a:rPr>
              <a:t>No. 22-49, decided June 16, 2023</a:t>
            </a:r>
            <a:br>
              <a:rPr lang="en-US" sz="1200" dirty="0">
                <a:solidFill>
                  <a:schemeClr val="tx1"/>
                </a:solidFill>
              </a:rPr>
            </a:br>
            <a:r>
              <a:rPr lang="en-US" sz="1200" dirty="0">
                <a:solidFill>
                  <a:schemeClr val="tx1"/>
                </a:solidFill>
              </a:rPr>
              <a:t>Jackson unanimous</a:t>
            </a:r>
          </a:p>
          <a:p>
            <a:pPr marL="0" lvl="0" indent="0" algn="l" rtl="0">
              <a:spcBef>
                <a:spcPts val="1000"/>
              </a:spcBef>
              <a:spcAft>
                <a:spcPts val="1000"/>
              </a:spcAft>
              <a:buNone/>
            </a:pPr>
            <a:r>
              <a:rPr lang="en-US" sz="1200" dirty="0">
                <a:solidFill>
                  <a:schemeClr val="tx1"/>
                </a:solidFill>
              </a:rPr>
              <a:t>A federal court typically has discretion to run prison sentences concurrently or consecutively, with an exception in §924(c), which prohibits concurrent sentences for one who  “uses or carries a firearm” “during and in relation to any crime of violence or drug trafficking crime,” or “possesses a firearm” “in furtherance of any such crime.”§924(c)(1)(A). Lora was convicted of the federal crime of aiding and abetting a violation of §924(j)(1), which penalizes “a person who, in the course of a violation of subsection (c), causes the death of a person through the use of a firearm,” where “the killing is a murder,” as well as a second federal crime, conspiring to distribute drugs. The District Court concluded that it lacked discretion to run the sentences concurrently, deeming §924(c)(1)(D)(ii) to be a bar on concurrent sentences for §924(j) violations. The Court of Appeals affirmed.</a:t>
            </a:r>
          </a:p>
          <a:p>
            <a:pPr marL="0" lvl="0" indent="0" algn="l" rtl="0">
              <a:spcBef>
                <a:spcPts val="1000"/>
              </a:spcBef>
              <a:spcAft>
                <a:spcPts val="1000"/>
              </a:spcAft>
              <a:buNone/>
            </a:pPr>
            <a:r>
              <a:rPr lang="en-US" sz="1200" b="1" dirty="0">
                <a:solidFill>
                  <a:schemeClr val="tx1"/>
                </a:solidFill>
              </a:rPr>
              <a:t>Held:</a:t>
            </a:r>
            <a:r>
              <a:rPr lang="en-US" sz="1200" dirty="0">
                <a:solidFill>
                  <a:schemeClr val="tx1"/>
                </a:solidFill>
              </a:rPr>
              <a:t> Section 924(c)(1)(D)(ii)’s bar on concurrent sentences does not govern a sentence for a §924(j) conviction. A §924(j) sentence therefore can run either concurrently with or consecutively to another sentence.</a:t>
            </a:r>
            <a:endParaRPr sz="1200" dirty="0">
              <a:solidFill>
                <a:schemeClr val="tx1"/>
              </a:solidFill>
            </a:endParaRP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Sentencing</a:t>
            </a:r>
            <a:endParaRPr dirty="0"/>
          </a:p>
        </p:txBody>
      </p:sp>
    </p:spTree>
    <p:extLst>
      <p:ext uri="{BB962C8B-B14F-4D97-AF65-F5344CB8AC3E}">
        <p14:creationId xmlns:p14="http://schemas.microsoft.com/office/powerpoint/2010/main" val="364348811"/>
      </p:ext>
    </p:extLst>
  </p:cSld>
  <p:clrMapOvr>
    <a:masterClrMapping/>
  </p:clrMapOvr>
</p:sld>
</file>

<file path=ppt/theme/theme1.xml><?xml version="1.0" encoding="utf-8"?>
<a:theme xmlns:a="http://schemas.openxmlformats.org/drawingml/2006/main" name="Fortinbras template">
  <a:themeElements>
    <a:clrScheme name="Custom 347">
      <a:dk1>
        <a:srgbClr val="272A35"/>
      </a:dk1>
      <a:lt1>
        <a:srgbClr val="FFFFFF"/>
      </a:lt1>
      <a:dk2>
        <a:srgbClr val="272A35"/>
      </a:dk2>
      <a:lt2>
        <a:srgbClr val="EFF0F3"/>
      </a:lt2>
      <a:accent1>
        <a:srgbClr val="AD0B2D"/>
      </a:accent1>
      <a:accent2>
        <a:srgbClr val="802017"/>
      </a:accent2>
      <a:accent3>
        <a:srgbClr val="E2D7D0"/>
      </a:accent3>
      <a:accent4>
        <a:srgbClr val="C2B6B9"/>
      </a:accent4>
      <a:accent5>
        <a:srgbClr val="F8F1E8"/>
      </a:accent5>
      <a:accent6>
        <a:srgbClr val="D5CABC"/>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4041</Words>
  <Application>Microsoft Office PowerPoint</Application>
  <PresentationFormat>On-screen Show (16:9)</PresentationFormat>
  <Paragraphs>92</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Tinos</vt:lpstr>
      <vt:lpstr>Times New Roman</vt:lpstr>
      <vt:lpstr>Fortinbras template</vt:lpstr>
      <vt:lpstr>United States Supreme Court Criminal &amp; Immigration Law Decisions of the 2022-2023 Term</vt:lpstr>
      <vt:lpstr>PowerPoint Presentation</vt:lpstr>
      <vt:lpstr>Flying Fickle Finger of Fate Award, Part 1 Confrontation Clause</vt:lpstr>
      <vt:lpstr>Flying Fickle Finger of Fate Award, Part 2 First Amendment, Awareness of Threats</vt:lpstr>
      <vt:lpstr>Flying Fickle Finger of Fate Award, Part 3 Enhanced Sentencing for Acquitted Conduct</vt:lpstr>
      <vt:lpstr>Failure to Give Jury Instruction Regarding Life Without Parole</vt:lpstr>
      <vt:lpstr>Aggravated Identity Theft</vt:lpstr>
      <vt:lpstr>Successive Petitions Under 28 U.S.C. §2255</vt:lpstr>
      <vt:lpstr>Sentencing</vt:lpstr>
      <vt:lpstr>Obstruction of Justice</vt:lpstr>
      <vt:lpstr>Procedural Due Process Statute of Limitations</vt:lpstr>
      <vt:lpstr>Improper Venue and Retrial</vt:lpstr>
      <vt:lpstr>First Amendment</vt:lpstr>
      <vt:lpstr>Standing</vt:lpstr>
      <vt:lpstr>Cases to Watch in the 2023-2024 Term</vt:lpstr>
      <vt:lpstr>Cases to Watch in the 2023-2024 Term</vt:lpstr>
      <vt:lpstr>Cases to Watch in the 2023-2024 Term</vt:lpstr>
      <vt:lpstr>Cases to Watch in the 2023-2024 Term</vt:lpstr>
      <vt:lpstr>A Nod to Michael Reece</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Michael Shapiro</dc:creator>
  <cp:lastModifiedBy>Michael Bruce Shapiro</cp:lastModifiedBy>
  <cp:revision>58</cp:revision>
  <dcterms:modified xsi:type="dcterms:W3CDTF">2023-10-05T18:39:47Z</dcterms:modified>
</cp:coreProperties>
</file>