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7" r:id="rId6"/>
    <p:sldId id="264" r:id="rId7"/>
    <p:sldId id="265" r:id="rId8"/>
    <p:sldId id="260" r:id="rId9"/>
    <p:sldId id="261" r:id="rId10"/>
    <p:sldId id="262" r:id="rId11"/>
    <p:sldId id="263" r:id="rId12"/>
    <p:sldId id="266" r:id="rId13"/>
    <p:sldId id="270" r:id="rId14"/>
    <p:sldId id="269" r:id="rId15"/>
    <p:sldId id="271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5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7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96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1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517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7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72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85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8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2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31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2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5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9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4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0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BD999F9-32EB-4149-A477-95F828D22572}" type="datetimeFigureOut">
              <a:rPr lang="en-US" smtClean="0"/>
              <a:t>9/30/2023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ABAAC5-1DA7-4E23-9809-33B2C475B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2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ptzero.me/" TargetMode="External"/><Relationship Id="rId2" Type="http://schemas.openxmlformats.org/officeDocument/2006/relationships/hyperlink" Target="https://www.turnitin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sal_khan_how_ai_could_save_not_destroy_education?user_email_address=fa0d53a2dc7675bd84a48dcc43f9a1e8&amp;lctg=62d19d381c794c328c8b1825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ga.zoom.us/j/96507813496?pwd=YXczOWlwM1FyejJXZGdSMEt3M0pHUT09" TargetMode="External"/><Relationship Id="rId2" Type="http://schemas.openxmlformats.org/officeDocument/2006/relationships/hyperlink" Target="https://youtu.be/ORB8IMvMSB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rosoft.com/en-us/bing?form=MA13FJ" TargetMode="External"/><Relationship Id="rId2" Type="http://schemas.openxmlformats.org/officeDocument/2006/relationships/hyperlink" Target="https://openai.com/blog/chatgp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yiyan.baidu.com/welcome" TargetMode="External"/><Relationship Id="rId4" Type="http://schemas.openxmlformats.org/officeDocument/2006/relationships/hyperlink" Target="https://bard.google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6FF4A-77B4-73D2-B95F-C584BBC89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41176" y="2618033"/>
            <a:ext cx="9735671" cy="960836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Chatbots, </a:t>
            </a:r>
            <a:r>
              <a:rPr lang="en-US" sz="4800" dirty="0" err="1"/>
              <a:t>ChatGPT</a:t>
            </a:r>
            <a:r>
              <a:rPr lang="en-US" sz="4800" dirty="0"/>
              <a:t> and Academia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283139-9741-E315-131A-84F0F9FB4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71241" y="4023851"/>
            <a:ext cx="3414824" cy="1388534"/>
          </a:xfrm>
        </p:spPr>
        <p:txBody>
          <a:bodyPr/>
          <a:lstStyle/>
          <a:p>
            <a:r>
              <a:rPr lang="en-US" dirty="0"/>
              <a:t>Michael B. Shapiro, J.D.</a:t>
            </a:r>
            <a:br>
              <a:rPr lang="en-US" dirty="0"/>
            </a:br>
            <a:r>
              <a:rPr lang="en-US" dirty="0"/>
              <a:t>Clinical Associate Professor</a:t>
            </a:r>
            <a:br>
              <a:rPr lang="en-US" dirty="0"/>
            </a:br>
            <a:r>
              <a:rPr lang="en-US" dirty="0"/>
              <a:t>Georgia State University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71C8D7AC-FF3B-DD63-D63D-4EDF46F935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319" y="35294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72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6E86-B6F5-7CAF-1B8D-DBDA686E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to Detect </a:t>
            </a:r>
            <a:r>
              <a:rPr lang="en-US" dirty="0" err="1"/>
              <a:t>ChatGPT</a:t>
            </a:r>
            <a:r>
              <a:rPr lang="en-US" dirty="0"/>
              <a:t> Created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6058-16F1-2B26-51CA-1F8E37B1A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5624" y="2666999"/>
            <a:ext cx="8867399" cy="3124201"/>
          </a:xfrm>
        </p:spPr>
        <p:txBody>
          <a:bodyPr>
            <a:normAutofit/>
          </a:bodyPr>
          <a:lstStyle/>
          <a:p>
            <a:r>
              <a:rPr lang="en-US" dirty="0"/>
              <a:t>Current tools to detect artificial intelligence-created work are subject to false positives (see “A Professor Falsely Accused his Class of Using </a:t>
            </a:r>
            <a:r>
              <a:rPr lang="en-US" dirty="0" err="1"/>
              <a:t>ChatGPT</a:t>
            </a:r>
            <a:r>
              <a:rPr lang="en-US" dirty="0"/>
              <a:t>-Their Diplomas are in Jeopardy”</a:t>
            </a:r>
          </a:p>
          <a:p>
            <a:pPr lvl="1"/>
            <a:r>
              <a:rPr lang="en-US" dirty="0" err="1"/>
              <a:t>TurnItIn</a:t>
            </a:r>
            <a:r>
              <a:rPr lang="en-US" dirty="0"/>
              <a:t> – (</a:t>
            </a:r>
            <a:r>
              <a:rPr lang="en-US" dirty="0">
                <a:hlinkClick r:id="rId2"/>
              </a:rPr>
              <a:t>https://www.turnitin.com/</a:t>
            </a:r>
            <a:r>
              <a:rPr lang="en-US" dirty="0"/>
              <a:t>) no way to opt out</a:t>
            </a:r>
          </a:p>
          <a:p>
            <a:pPr lvl="1"/>
            <a:r>
              <a:rPr lang="en-US" dirty="0" err="1"/>
              <a:t>GPTZero</a:t>
            </a:r>
            <a:r>
              <a:rPr lang="en-US" dirty="0"/>
              <a:t> – (</a:t>
            </a:r>
            <a:r>
              <a:rPr lang="en-US" dirty="0">
                <a:hlinkClick r:id="rId3"/>
              </a:rPr>
              <a:t>https://gptzero.me/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OpenAI</a:t>
            </a:r>
            <a:r>
              <a:rPr lang="en-US" dirty="0"/>
              <a:t> Watermark – still in development</a:t>
            </a:r>
          </a:p>
        </p:txBody>
      </p:sp>
    </p:spTree>
    <p:extLst>
      <p:ext uri="{BB962C8B-B14F-4D97-AF65-F5344CB8AC3E}">
        <p14:creationId xmlns:p14="http://schemas.microsoft.com/office/powerpoint/2010/main" val="1818907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6E86-B6F5-7CAF-1B8D-DBDA686E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</a:t>
            </a:r>
            <a:r>
              <a:rPr lang="en-US" dirty="0" err="1"/>
              <a:t>ChatGPT</a:t>
            </a:r>
            <a:r>
              <a:rPr lang="en-US" dirty="0"/>
              <a:t> In The Classroom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6058-16F1-2B26-51CA-1F8E37B1A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Banning </a:t>
            </a:r>
            <a:r>
              <a:rPr lang="en-US" dirty="0" err="1"/>
              <a:t>ChatGPT</a:t>
            </a:r>
            <a:r>
              <a:rPr lang="en-US" dirty="0"/>
              <a:t> created content may be unenforceable if detection cannot be assured</a:t>
            </a:r>
          </a:p>
          <a:p>
            <a:r>
              <a:rPr lang="en-US" dirty="0"/>
              <a:t>Students could be required to affirm that work product is their own and not created with AI such as </a:t>
            </a:r>
            <a:r>
              <a:rPr lang="en-US" dirty="0" err="1"/>
              <a:t>ChatGPT</a:t>
            </a:r>
            <a:endParaRPr lang="en-US" dirty="0"/>
          </a:p>
          <a:p>
            <a:r>
              <a:rPr lang="en-US" dirty="0"/>
              <a:t>Writing assignments could be hand-written and completed in class</a:t>
            </a:r>
          </a:p>
          <a:p>
            <a:r>
              <a:rPr lang="en-US" dirty="0"/>
              <a:t>Or we could teach with ChatGPT</a:t>
            </a:r>
          </a:p>
          <a:p>
            <a:r>
              <a:rPr lang="en-US" dirty="0"/>
              <a:t>See CETLOE “Artificial Intelligence Syllabus Statement” for possible syllabus statements, “Erika Martinez's Guidelines for Generative AI Use,” and Meg </a:t>
            </a:r>
            <a:r>
              <a:rPr lang="en-US" dirty="0" err="1"/>
              <a:t>Mittelstadt’s</a:t>
            </a:r>
            <a:r>
              <a:rPr lang="en-US"/>
              <a:t> Sample Generative Artificial Intelligence (GAI) Syllabi Statements </a:t>
            </a:r>
            <a:r>
              <a:rPr lang="en-US" dirty="0"/>
              <a:t>in the ancillary materials</a:t>
            </a:r>
          </a:p>
        </p:txBody>
      </p:sp>
    </p:spTree>
    <p:extLst>
      <p:ext uri="{BB962C8B-B14F-4D97-AF65-F5344CB8AC3E}">
        <p14:creationId xmlns:p14="http://schemas.microsoft.com/office/powerpoint/2010/main" val="2961452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6E86-B6F5-7CAF-1B8D-DBDA686E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Golden Prompts for </a:t>
            </a:r>
            <a:r>
              <a:rPr lang="en-US" dirty="0" err="1"/>
              <a:t>ChatGPT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6058-16F1-2B26-51CA-1F8E37B1A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653119"/>
          </a:xfrm>
        </p:spPr>
        <p:txBody>
          <a:bodyPr>
            <a:normAutofit/>
          </a:bodyPr>
          <a:lstStyle/>
          <a:p>
            <a:r>
              <a:rPr lang="en-US" dirty="0"/>
              <a:t>Asking a chatbot generic questions typically results in generic and unhelpful (perhaps even incorrect) answers, so it is important to frame questions thoughtfully:</a:t>
            </a:r>
          </a:p>
          <a:p>
            <a:pPr lvl="1"/>
            <a:r>
              <a:rPr lang="en-US" dirty="0"/>
              <a:t>“Act as if” instructs the chatbot to emulate an expert</a:t>
            </a:r>
          </a:p>
          <a:p>
            <a:pPr lvl="1"/>
            <a:r>
              <a:rPr lang="en-US" dirty="0"/>
              <a:t>“Tell me what else you need to do this” makes results more personalized</a:t>
            </a:r>
          </a:p>
          <a:p>
            <a:pPr lvl="1"/>
            <a:r>
              <a:rPr lang="en-US" dirty="0"/>
              <a:t>Threaded conversations (that is a continuous series of questions rather than starting fresh as one would do with a search engine) help guide the chatbot</a:t>
            </a:r>
          </a:p>
          <a:p>
            <a:pPr lvl="1"/>
            <a:r>
              <a:rPr lang="en-US" dirty="0"/>
              <a:t>Apply a framework such as a textbook to get the chatbot to incorporate principles from the source material</a:t>
            </a:r>
          </a:p>
        </p:txBody>
      </p:sp>
    </p:spTree>
    <p:extLst>
      <p:ext uri="{BB962C8B-B14F-4D97-AF65-F5344CB8AC3E}">
        <p14:creationId xmlns:p14="http://schemas.microsoft.com/office/powerpoint/2010/main" val="858841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6E86-B6F5-7CAF-1B8D-DBDA686E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Example of Faculty </a:t>
            </a:r>
            <a:r>
              <a:rPr lang="en-US" dirty="0" err="1"/>
              <a:t>ChatGPT</a:t>
            </a:r>
            <a:r>
              <a:rPr lang="en-US" dirty="0"/>
              <a:t>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6058-16F1-2B26-51CA-1F8E37B1A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653119"/>
          </a:xfrm>
        </p:spPr>
        <p:txBody>
          <a:bodyPr>
            <a:normAutofit/>
          </a:bodyPr>
          <a:lstStyle/>
          <a:p>
            <a:r>
              <a:rPr lang="en-US" dirty="0"/>
              <a:t>Recognizing that students in my Ethical Issues in Criminal Justice course struggled on the first two quizzes, I asked </a:t>
            </a:r>
            <a:r>
              <a:rPr lang="en-US" dirty="0" err="1"/>
              <a:t>ChatGPT</a:t>
            </a:r>
            <a:r>
              <a:rPr lang="en-US" dirty="0"/>
              <a:t> to create multiple choice questions from the reading assignment</a:t>
            </a:r>
          </a:p>
          <a:p>
            <a:r>
              <a:rPr lang="en-US" dirty="0"/>
              <a:t>Out of 10 questions created, roughly five were on point and reasonably assessed students’ reading and comprehension of the week’s materials</a:t>
            </a:r>
          </a:p>
        </p:txBody>
      </p:sp>
    </p:spTree>
    <p:extLst>
      <p:ext uri="{BB962C8B-B14F-4D97-AF65-F5344CB8AC3E}">
        <p14:creationId xmlns:p14="http://schemas.microsoft.com/office/powerpoint/2010/main" val="1776621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6E86-B6F5-7CAF-1B8D-DBDA686E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of AI?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6058-16F1-2B26-51CA-1F8E37B1A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90479"/>
            <a:ext cx="10018713" cy="3653119"/>
          </a:xfrm>
        </p:spPr>
        <p:txBody>
          <a:bodyPr>
            <a:normAutofit fontScale="92500"/>
          </a:bodyPr>
          <a:lstStyle/>
          <a:p>
            <a:r>
              <a:rPr lang="en-US" dirty="0"/>
              <a:t>Substantial risks exist as AI continues to be developed in the open market</a:t>
            </a:r>
          </a:p>
          <a:p>
            <a:r>
              <a:rPr lang="en-US" dirty="0"/>
              <a:t>A wide variety of industries could benefit from AI but also are at risk in matters as broad as employment and confidence</a:t>
            </a:r>
          </a:p>
          <a:p>
            <a:r>
              <a:rPr lang="en-US" dirty="0"/>
              <a:t>The ability to “watermark” AI produced text, images and videos could be a critical step in reassuring the public regarding the source of content</a:t>
            </a:r>
          </a:p>
          <a:p>
            <a:r>
              <a:rPr lang="en-US" dirty="0"/>
              <a:t>If used responsibly, AI can enhance HI (“human intelligence”).  See Sal Khan’s TED Talk “How AI Could Save (Not Destroy</a:t>
            </a:r>
            <a:r>
              <a:rPr lang="en-US"/>
              <a:t>) Education” </a:t>
            </a:r>
            <a:r>
              <a:rPr lang="en-US" dirty="0"/>
              <a:t>for an encouraging message:</a:t>
            </a:r>
          </a:p>
          <a:p>
            <a:pPr lvl="1"/>
            <a:r>
              <a:rPr lang="en-US" dirty="0">
                <a:hlinkClick r:id="rId2"/>
              </a:rPr>
              <a:t>https://www.ted.com/talks/sal_khan_how_ai_could_save_not_destroy_education?user_email_address=fa0d53a2dc7675bd84a48dcc43f9a1e8&amp;lctg=62d19d381c794c328c8b1825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55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6E86-B6F5-7CAF-1B8D-DBDA686E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6058-16F1-2B26-51CA-1F8E37B1A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90479"/>
            <a:ext cx="10018713" cy="3653119"/>
          </a:xfrm>
        </p:spPr>
        <p:txBody>
          <a:bodyPr>
            <a:normAutofit/>
          </a:bodyPr>
          <a:lstStyle/>
          <a:p>
            <a:r>
              <a:rPr lang="en-US" dirty="0"/>
              <a:t>Watch the recording of the University System of Georgia Webinar “The GPT Revolution” with the University of Georgia’s Dr. Meg </a:t>
            </a:r>
            <a:r>
              <a:rPr lang="en-US"/>
              <a:t>Mittelstadt </a:t>
            </a:r>
            <a:r>
              <a:rPr lang="en-US" dirty="0"/>
              <a:t>at </a:t>
            </a:r>
            <a:r>
              <a:rPr lang="en-US" dirty="0">
                <a:hlinkClick r:id="rId2"/>
              </a:rPr>
              <a:t>https://youtu.be/ORB8IMvMSBM</a:t>
            </a:r>
            <a:endParaRPr lang="en-US" dirty="0"/>
          </a:p>
          <a:p>
            <a:r>
              <a:rPr lang="en-US" dirty="0"/>
              <a:t>Attend the University System of Georgia Webinar “From A.I. to A+:  Unleashing the Power of ChatGPT” on Thursday, October 26, 2023, 12:00-1:00 </a:t>
            </a:r>
            <a:r>
              <a:rPr lang="en-US" dirty="0">
                <a:hlinkClick r:id="rId3"/>
              </a:rPr>
              <a:t>https://uga.zoom.us/j/96507813496?pwd=YXczOWlwM1FyejJXZGdSMEt3M0pHUT09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294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6E86-B6F5-7CAF-1B8D-DBDA686EE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12058"/>
            <a:ext cx="10018713" cy="1752599"/>
          </a:xfrm>
        </p:spPr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6058-16F1-2B26-51CA-1F8E37B1A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267633"/>
            <a:ext cx="10018713" cy="3590367"/>
          </a:xfrm>
        </p:spPr>
        <p:txBody>
          <a:bodyPr>
            <a:normAutofit/>
          </a:bodyPr>
          <a:lstStyle/>
          <a:p>
            <a:r>
              <a:rPr lang="en-US" dirty="0"/>
              <a:t>It is unlikely that we can ban the use of chatbots or enforce a prohibition</a:t>
            </a:r>
          </a:p>
          <a:p>
            <a:r>
              <a:rPr lang="en-US" dirty="0"/>
              <a:t>Nor are we inclined to give students absolute freedom to use chatbots, substituting a computer’s work for critical thinking</a:t>
            </a:r>
          </a:p>
          <a:p>
            <a:r>
              <a:rPr lang="en-US" dirty="0"/>
              <a:t>Managing students’ usage of chatbots may be our best option, and “watermarking” may create an acceptable balance to discern AI created work and students’ own work product</a:t>
            </a:r>
          </a:p>
          <a:p>
            <a:endParaRPr lang="en-US" dirty="0" err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017D04-6E89-40E1-F619-35F1E3F25A1B}"/>
              </a:ext>
            </a:extLst>
          </p:cNvPr>
          <p:cNvSpPr txBox="1"/>
          <p:nvPr/>
        </p:nvSpPr>
        <p:spPr>
          <a:xfrm>
            <a:off x="3325444" y="1713553"/>
            <a:ext cx="7208087" cy="2795695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774283"/>
              </a:avLst>
            </a:prstTxWarp>
            <a:spAutoFit/>
          </a:bodyPr>
          <a:lstStyle/>
          <a:p>
            <a:pPr algn="ctr"/>
            <a:r>
              <a:rPr lang="en-US" sz="7200" dirty="0">
                <a:solidFill>
                  <a:srgbClr val="FF0000"/>
                </a:solidFill>
              </a:rPr>
              <a:t>Ban</a:t>
            </a:r>
            <a:r>
              <a:rPr lang="en-US" sz="7200" dirty="0"/>
              <a:t>………..</a:t>
            </a:r>
            <a:r>
              <a:rPr lang="en-US" sz="7200" dirty="0">
                <a:solidFill>
                  <a:srgbClr val="FFC000"/>
                </a:solidFill>
              </a:rPr>
              <a:t>Manage</a:t>
            </a:r>
            <a:r>
              <a:rPr lang="en-US" sz="7200" dirty="0"/>
              <a:t>………..</a:t>
            </a:r>
            <a:r>
              <a:rPr lang="en-US" sz="7200" dirty="0">
                <a:solidFill>
                  <a:srgbClr val="00B050"/>
                </a:solidFill>
              </a:rPr>
              <a:t>Limitless</a:t>
            </a:r>
          </a:p>
        </p:txBody>
      </p:sp>
    </p:spTree>
    <p:extLst>
      <p:ext uri="{BB962C8B-B14F-4D97-AF65-F5344CB8AC3E}">
        <p14:creationId xmlns:p14="http://schemas.microsoft.com/office/powerpoint/2010/main" val="353444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6E86-B6F5-7CAF-1B8D-DBDA686E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Chatbot and What is </a:t>
            </a:r>
            <a:r>
              <a:rPr lang="en-US" dirty="0" err="1"/>
              <a:t>ChatGPT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6058-16F1-2B26-51CA-1F8E37B1A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5076745" cy="3124201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ChatGPT</a:t>
            </a:r>
            <a:r>
              <a:rPr lang="en-US" dirty="0"/>
              <a:t> is a chatbot (a computer program designed to simulate conversation with human user) product of </a:t>
            </a:r>
            <a:r>
              <a:rPr lang="en-US" dirty="0" err="1"/>
              <a:t>OpenAI</a:t>
            </a:r>
            <a:endParaRPr lang="en-US" dirty="0"/>
          </a:p>
          <a:p>
            <a:r>
              <a:rPr lang="en-US" dirty="0"/>
              <a:t>AI (Artificial Intelligence) combines computer science and robust datasets, to enable problem-solving</a:t>
            </a:r>
          </a:p>
          <a:p>
            <a:r>
              <a:rPr lang="en-US" dirty="0"/>
              <a:t>It was built initially on the GPT-3 platform (now on GPT-4) to interact with users in a conversational way</a:t>
            </a:r>
          </a:p>
        </p:txBody>
      </p:sp>
      <p:pic>
        <p:nvPicPr>
          <p:cNvPr id="5" name="Picture 4" descr="Whiteboard&#10;&#10;Description automatically generated">
            <a:extLst>
              <a:ext uri="{FF2B5EF4-FFF2-40B4-BE49-F238E27FC236}">
                <a16:creationId xmlns:a16="http://schemas.microsoft.com/office/drawing/2014/main" id="{D14C3351-F0EE-8E07-4953-70E0A0D2BC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480" y="2995206"/>
            <a:ext cx="4700544" cy="246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603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232A-9D77-816C-30C1-4FA14045B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of Technologies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2E101D8-06D9-9244-DE39-5A4D23EA7C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4313" y="2667000"/>
            <a:ext cx="4894262" cy="3124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Time to reach </a:t>
            </a:r>
            <a:r>
              <a:rPr lang="en-US" b="1" u="sng" dirty="0"/>
              <a:t>50 million</a:t>
            </a:r>
            <a:r>
              <a:rPr lang="en-US" dirty="0"/>
              <a:t> users:</a:t>
            </a:r>
          </a:p>
          <a:p>
            <a:pPr lvl="1"/>
            <a:r>
              <a:rPr lang="en-US" dirty="0"/>
              <a:t>Telephone – 75 years</a:t>
            </a:r>
          </a:p>
          <a:p>
            <a:pPr lvl="1"/>
            <a:r>
              <a:rPr lang="en-US" dirty="0"/>
              <a:t>Radio – 38 years</a:t>
            </a:r>
          </a:p>
          <a:p>
            <a:pPr lvl="1"/>
            <a:r>
              <a:rPr lang="en-US" dirty="0"/>
              <a:t>Television – 13 years</a:t>
            </a:r>
          </a:p>
          <a:p>
            <a:pPr lvl="1"/>
            <a:r>
              <a:rPr lang="en-US" dirty="0"/>
              <a:t>Internet – 4 years</a:t>
            </a:r>
          </a:p>
          <a:p>
            <a:pPr lvl="1"/>
            <a:r>
              <a:rPr lang="en-US" dirty="0"/>
              <a:t>Facebook – 3 ½ years</a:t>
            </a:r>
          </a:p>
          <a:p>
            <a:pPr lvl="1"/>
            <a:r>
              <a:rPr lang="en-US" dirty="0"/>
              <a:t>iPod – 3 years</a:t>
            </a:r>
          </a:p>
          <a:p>
            <a:pPr lvl="1"/>
            <a:r>
              <a:rPr lang="en-US" dirty="0"/>
              <a:t>AOL – 2 ½ years</a:t>
            </a:r>
          </a:p>
          <a:p>
            <a:pPr lvl="1"/>
            <a:r>
              <a:rPr lang="en-US" dirty="0"/>
              <a:t>Angry Birds – 35 days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87A7929-F211-1FB7-0EF4-CD6EFB6D3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07174" y="2545976"/>
            <a:ext cx="4895850" cy="3124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Time to reach </a:t>
            </a:r>
            <a:r>
              <a:rPr lang="en-US" b="1" u="sng" dirty="0">
                <a:solidFill>
                  <a:srgbClr val="FF0000"/>
                </a:solidFill>
              </a:rPr>
              <a:t>1 million</a:t>
            </a:r>
            <a:r>
              <a:rPr lang="en-US" dirty="0"/>
              <a:t> users:</a:t>
            </a:r>
          </a:p>
          <a:p>
            <a:pPr lvl="1"/>
            <a:r>
              <a:rPr lang="en-US" dirty="0"/>
              <a:t>Netflix – 3 ½ years</a:t>
            </a:r>
          </a:p>
          <a:p>
            <a:pPr lvl="1"/>
            <a:r>
              <a:rPr lang="en-US" dirty="0"/>
              <a:t>Airbnb – 2 ½ years</a:t>
            </a:r>
          </a:p>
          <a:p>
            <a:pPr lvl="1"/>
            <a:r>
              <a:rPr lang="en-US" dirty="0"/>
              <a:t>Facebook  – 10 months</a:t>
            </a:r>
          </a:p>
          <a:p>
            <a:pPr lvl="1"/>
            <a:r>
              <a:rPr lang="en-US" dirty="0"/>
              <a:t>Spotify – 5 months</a:t>
            </a:r>
          </a:p>
          <a:p>
            <a:pPr lvl="1"/>
            <a:r>
              <a:rPr lang="en-US" dirty="0"/>
              <a:t>Instagram – 2 ½ months</a:t>
            </a:r>
          </a:p>
          <a:p>
            <a:pPr lvl="1"/>
            <a:r>
              <a:rPr lang="en-US" dirty="0"/>
              <a:t>iPhone – 74 days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ChatGPT</a:t>
            </a:r>
            <a:r>
              <a:rPr lang="en-US" b="1" dirty="0">
                <a:solidFill>
                  <a:srgbClr val="FF0000"/>
                </a:solidFill>
              </a:rPr>
              <a:t> – 5 days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67A403-BAC1-F17B-5BE9-0DEBB480B1C9}"/>
              </a:ext>
            </a:extLst>
          </p:cNvPr>
          <p:cNvSpPr txBox="1"/>
          <p:nvPr/>
        </p:nvSpPr>
        <p:spPr>
          <a:xfrm>
            <a:off x="4001479" y="5961529"/>
            <a:ext cx="49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ChatGPT reached 100 million users in 3 months!</a:t>
            </a:r>
          </a:p>
        </p:txBody>
      </p:sp>
    </p:spTree>
    <p:extLst>
      <p:ext uri="{BB962C8B-B14F-4D97-AF65-F5344CB8AC3E}">
        <p14:creationId xmlns:p14="http://schemas.microsoft.com/office/powerpoint/2010/main" val="274646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6E86-B6F5-7CAF-1B8D-DBDA686E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ChatGPT</a:t>
            </a:r>
            <a:r>
              <a:rPr lang="en-US" dirty="0"/>
              <a:t> and Other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6058-16F1-2B26-51CA-1F8E37B1A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931025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Artificial Intelligence chatbots are available from many providers:</a:t>
            </a:r>
          </a:p>
          <a:p>
            <a:pPr lvl="1"/>
            <a:r>
              <a:rPr lang="en-US" sz="2400" dirty="0" err="1"/>
              <a:t>ChatGPT</a:t>
            </a:r>
            <a:r>
              <a:rPr lang="en-US" sz="2400" dirty="0"/>
              <a:t> (</a:t>
            </a:r>
            <a:r>
              <a:rPr lang="en-US" sz="2400" dirty="0">
                <a:hlinkClick r:id="rId2"/>
              </a:rPr>
              <a:t>https://openai.com/blog/chatgpt</a:t>
            </a:r>
            <a:r>
              <a:rPr lang="en-US" sz="2400" dirty="0"/>
              <a:t>) requires an </a:t>
            </a:r>
            <a:r>
              <a:rPr lang="en-US" sz="2400" dirty="0" err="1"/>
              <a:t>OpenAI</a:t>
            </a:r>
            <a:r>
              <a:rPr lang="en-US" sz="2400" dirty="0"/>
              <a:t> account, while </a:t>
            </a:r>
            <a:r>
              <a:rPr lang="en-US" sz="2400" dirty="0" err="1"/>
              <a:t>ChatGPT</a:t>
            </a:r>
            <a:r>
              <a:rPr lang="en-US" sz="2400" dirty="0"/>
              <a:t> Plus requires a paid subscription</a:t>
            </a:r>
          </a:p>
          <a:p>
            <a:pPr lvl="2"/>
            <a:r>
              <a:rPr lang="en-US" sz="2200" dirty="0"/>
              <a:t>Also available as an iOS app (Android app coming soon)</a:t>
            </a:r>
          </a:p>
          <a:p>
            <a:pPr lvl="1"/>
            <a:r>
              <a:rPr lang="en-US" sz="2400" dirty="0"/>
              <a:t>Bing (</a:t>
            </a:r>
            <a:r>
              <a:rPr lang="en-US" sz="2400" dirty="0">
                <a:hlinkClick r:id="rId3"/>
              </a:rPr>
              <a:t>https://www.microsoft.com/en-us/bing?form=MA13FJ</a:t>
            </a:r>
            <a:r>
              <a:rPr lang="en-US" sz="2400" dirty="0"/>
              <a:t>) requires the use of the Microsoft Edge web browser</a:t>
            </a:r>
          </a:p>
          <a:p>
            <a:pPr lvl="1"/>
            <a:r>
              <a:rPr lang="en-US" sz="2400" dirty="0"/>
              <a:t>Bard (</a:t>
            </a:r>
            <a:r>
              <a:rPr lang="en-US" sz="2400" dirty="0">
                <a:hlinkClick r:id="rId4"/>
              </a:rPr>
              <a:t>https://bard.google.com/</a:t>
            </a:r>
            <a:r>
              <a:rPr lang="en-US" sz="2400" dirty="0"/>
              <a:t>) requires a free Google account</a:t>
            </a:r>
          </a:p>
          <a:p>
            <a:pPr lvl="2"/>
            <a:r>
              <a:rPr lang="en-US" sz="2200" dirty="0"/>
              <a:t>Ernie (</a:t>
            </a:r>
            <a:r>
              <a:rPr lang="en-US" sz="2200" dirty="0">
                <a:hlinkClick r:id="rId5"/>
              </a:rPr>
              <a:t>https://yiyan.baidu.com/welcome</a:t>
            </a:r>
            <a:r>
              <a:rPr lang="en-US" sz="2200" dirty="0"/>
              <a:t>) China’s first major AI project the “Enhanced Representation through Knowledge Integration” has flopped</a:t>
            </a:r>
          </a:p>
        </p:txBody>
      </p:sp>
    </p:spTree>
    <p:extLst>
      <p:ext uri="{BB962C8B-B14F-4D97-AF65-F5344CB8AC3E}">
        <p14:creationId xmlns:p14="http://schemas.microsoft.com/office/powerpoint/2010/main" val="204943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6E86-B6F5-7CAF-1B8D-DBDA686E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Acceptance of </a:t>
            </a:r>
            <a:r>
              <a:rPr lang="en-US" dirty="0" err="1"/>
              <a:t>ChatGPT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6058-16F1-2B26-51CA-1F8E37B1A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ChatGPT</a:t>
            </a:r>
            <a:r>
              <a:rPr lang="en-US" dirty="0"/>
              <a:t> engages in human-like dialogue based on a prompt</a:t>
            </a:r>
          </a:p>
          <a:p>
            <a:r>
              <a:rPr lang="en-US" dirty="0"/>
              <a:t>It is designed to respond in a natural, intuitive way</a:t>
            </a:r>
          </a:p>
          <a:p>
            <a:r>
              <a:rPr lang="en-US" dirty="0"/>
              <a:t>It gained viral attention shortly after its release in November 2022 and achieved 1 million users within a mere 5 days with well over 100 million users to date</a:t>
            </a:r>
          </a:p>
        </p:txBody>
      </p:sp>
    </p:spTree>
    <p:extLst>
      <p:ext uri="{BB962C8B-B14F-4D97-AF65-F5344CB8AC3E}">
        <p14:creationId xmlns:p14="http://schemas.microsoft.com/office/powerpoint/2010/main" val="3159816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6E86-B6F5-7CAF-1B8D-DBDA686E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err="1"/>
              <a:t>ChatGPT</a:t>
            </a:r>
            <a:r>
              <a:rPr lang="en-US" dirty="0"/>
              <a:t> Can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6058-16F1-2B26-51CA-1F8E37B1AA0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write simple essays (including responses about literary works),</a:t>
            </a:r>
          </a:p>
          <a:p>
            <a:r>
              <a:rPr lang="en-US" dirty="0"/>
              <a:t>establish connections between unlike things,</a:t>
            </a:r>
          </a:p>
          <a:p>
            <a:r>
              <a:rPr lang="en-US" dirty="0"/>
              <a:t>write answers to essay questions in all subjects,</a:t>
            </a:r>
          </a:p>
          <a:p>
            <a:r>
              <a:rPr lang="en-US" dirty="0"/>
              <a:t>write and debug code (including notes),</a:t>
            </a:r>
          </a:p>
          <a:p>
            <a:r>
              <a:rPr lang="en-US" dirty="0"/>
              <a:t>figure out physics problems and apply the appropriate equations,</a:t>
            </a:r>
          </a:p>
          <a:p>
            <a:r>
              <a:rPr lang="en-US" dirty="0"/>
              <a:t>write about chemical bonds and how they work,</a:t>
            </a:r>
          </a:p>
          <a:p>
            <a:r>
              <a:rPr lang="en-US" dirty="0"/>
              <a:t>write graduate-level essay responses to complex medical questions,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C8AB1-E29E-AA39-051A-074CDC7A63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24"/>
              </a:spcBef>
            </a:pPr>
            <a:r>
              <a:rPr lang="en-US" dirty="0"/>
              <a:t>answer complex legal questions and the precedents that extend to those questions,</a:t>
            </a:r>
          </a:p>
          <a:p>
            <a:r>
              <a:rPr lang="en-US" dirty="0"/>
              <a:t>create cover letters for specific jobs,</a:t>
            </a:r>
          </a:p>
          <a:p>
            <a:r>
              <a:rPr lang="en-US" dirty="0"/>
              <a:t>write speeches of all kinds,</a:t>
            </a:r>
          </a:p>
          <a:p>
            <a:r>
              <a:rPr lang="en-US" dirty="0"/>
              <a:t>compose press releases,</a:t>
            </a:r>
          </a:p>
          <a:p>
            <a:r>
              <a:rPr lang="en-US" dirty="0"/>
              <a:t>write newspaper and magazine articles, and</a:t>
            </a:r>
          </a:p>
          <a:p>
            <a:r>
              <a:rPr lang="en-US" dirty="0"/>
              <a:t>understand and write about philosophy, religion, and logic.</a:t>
            </a:r>
          </a:p>
          <a:p>
            <a:pPr marL="0" indent="0">
              <a:buNone/>
            </a:pPr>
            <a:r>
              <a:rPr lang="en-US" dirty="0"/>
              <a:t>-Michelle </a:t>
            </a:r>
            <a:r>
              <a:rPr lang="en-US" dirty="0" err="1"/>
              <a:t>Kassorla</a:t>
            </a:r>
            <a:r>
              <a:rPr lang="en-US" dirty="0"/>
              <a:t>, “A Brief Summary of the Capability of </a:t>
            </a:r>
            <a:r>
              <a:rPr lang="en-US" dirty="0" err="1"/>
              <a:t>ChatGPT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628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6E86-B6F5-7CAF-1B8D-DBDA686E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err="1"/>
              <a:t>ChatGPT</a:t>
            </a:r>
            <a:r>
              <a:rPr lang="en-US" dirty="0"/>
              <a:t> Can’t Do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C8AB1-E29E-AA39-051A-074CDC7A6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24"/>
              </a:spcBef>
            </a:pPr>
            <a:r>
              <a:rPr lang="en-US" dirty="0"/>
              <a:t>write papers with references,</a:t>
            </a:r>
          </a:p>
          <a:p>
            <a:pPr>
              <a:spcBef>
                <a:spcPts val="24"/>
              </a:spcBef>
            </a:pPr>
            <a:r>
              <a:rPr lang="en-US" dirty="0"/>
              <a:t>correctly answer all questions,</a:t>
            </a:r>
          </a:p>
          <a:p>
            <a:pPr>
              <a:spcBef>
                <a:spcPts val="24"/>
              </a:spcBef>
            </a:pPr>
            <a:r>
              <a:rPr lang="en-US" dirty="0"/>
              <a:t>provide graphics (like showing chemical bonds),</a:t>
            </a:r>
          </a:p>
          <a:p>
            <a:pPr>
              <a:spcBef>
                <a:spcPts val="24"/>
              </a:spcBef>
            </a:pPr>
            <a:r>
              <a:rPr lang="en-US" dirty="0"/>
              <a:t>write about objects, stories, or articles not yet written about widely on the internet,</a:t>
            </a:r>
          </a:p>
          <a:p>
            <a:pPr>
              <a:spcBef>
                <a:spcPts val="24"/>
              </a:spcBef>
            </a:pPr>
            <a:r>
              <a:rPr lang="en-US" dirty="0"/>
              <a:t>create novel solutions to problems, and</a:t>
            </a:r>
          </a:p>
          <a:p>
            <a:pPr>
              <a:spcBef>
                <a:spcPts val="24"/>
              </a:spcBef>
            </a:pPr>
            <a:r>
              <a:rPr lang="en-US" dirty="0"/>
              <a:t>solve math problems.</a:t>
            </a:r>
          </a:p>
          <a:p>
            <a:pPr marL="0" indent="0">
              <a:buNone/>
            </a:pPr>
            <a:r>
              <a:rPr lang="en-US" dirty="0"/>
              <a:t>-Michelle </a:t>
            </a:r>
            <a:r>
              <a:rPr lang="en-US" dirty="0" err="1"/>
              <a:t>Kassorla</a:t>
            </a:r>
            <a:r>
              <a:rPr lang="en-US" dirty="0"/>
              <a:t>, “A Brief Summary of the Capability of </a:t>
            </a:r>
            <a:r>
              <a:rPr lang="en-US" dirty="0" err="1"/>
              <a:t>ChatGPT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5126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6E86-B6F5-7CAF-1B8D-DBDA686E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Pillars of Academic 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6058-16F1-2B26-51CA-1F8E37B1A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0566" y="2666999"/>
            <a:ext cx="6312458" cy="3124201"/>
          </a:xfrm>
        </p:spPr>
        <p:txBody>
          <a:bodyPr>
            <a:normAutofit/>
          </a:bodyPr>
          <a:lstStyle/>
          <a:p>
            <a:r>
              <a:rPr lang="en-US" dirty="0"/>
              <a:t>Honesty</a:t>
            </a:r>
          </a:p>
          <a:p>
            <a:r>
              <a:rPr lang="en-US" dirty="0"/>
              <a:t>Trust</a:t>
            </a:r>
          </a:p>
          <a:p>
            <a:r>
              <a:rPr lang="en-US" dirty="0"/>
              <a:t>Fairness</a:t>
            </a:r>
          </a:p>
          <a:p>
            <a:r>
              <a:rPr lang="en-US" dirty="0"/>
              <a:t>Respect</a:t>
            </a:r>
          </a:p>
          <a:p>
            <a:r>
              <a:rPr lang="en-US" dirty="0"/>
              <a:t>Responsibility</a:t>
            </a:r>
          </a:p>
        </p:txBody>
      </p:sp>
    </p:spTree>
    <p:extLst>
      <p:ext uri="{BB962C8B-B14F-4D97-AF65-F5344CB8AC3E}">
        <p14:creationId xmlns:p14="http://schemas.microsoft.com/office/powerpoint/2010/main" val="3999686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6E86-B6F5-7CAF-1B8D-DBDA686EE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</a:t>
            </a:r>
            <a:r>
              <a:rPr lang="en-US" dirty="0" err="1"/>
              <a:t>ChatGPT</a:t>
            </a:r>
            <a:r>
              <a:rPr lang="en-US" dirty="0"/>
              <a:t> Threaten Academic Integrity?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6058-16F1-2B26-51CA-1F8E37B1A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Since </a:t>
            </a:r>
            <a:r>
              <a:rPr lang="en-US" dirty="0" err="1"/>
              <a:t>ChatGPT</a:t>
            </a:r>
            <a:r>
              <a:rPr lang="en-US" dirty="0"/>
              <a:t> canvasses the Internet and creates “new” content, it is technically not plagiarism</a:t>
            </a:r>
          </a:p>
          <a:p>
            <a:r>
              <a:rPr lang="en-US" dirty="0"/>
              <a:t>Is it academic dishonesty for students to present </a:t>
            </a:r>
            <a:r>
              <a:rPr lang="en-US" dirty="0" err="1"/>
              <a:t>ChatGPT</a:t>
            </a:r>
            <a:r>
              <a:rPr lang="en-US" dirty="0"/>
              <a:t> creations as their own work product?</a:t>
            </a:r>
          </a:p>
          <a:p>
            <a:r>
              <a:rPr lang="en-US" dirty="0"/>
              <a:t>Prior academic challenges such as test or essay sharing, “professional” essay writing services like </a:t>
            </a:r>
            <a:r>
              <a:rPr lang="en-US" dirty="0" err="1"/>
              <a:t>EssayShark</a:t>
            </a:r>
            <a:r>
              <a:rPr lang="en-US" dirty="0"/>
              <a:t> and Chegg have existed for quite some time and have proven difficult to stop</a:t>
            </a:r>
          </a:p>
        </p:txBody>
      </p:sp>
    </p:spTree>
    <p:extLst>
      <p:ext uri="{BB962C8B-B14F-4D97-AF65-F5344CB8AC3E}">
        <p14:creationId xmlns:p14="http://schemas.microsoft.com/office/powerpoint/2010/main" val="3181122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89</TotalTime>
  <Words>1231</Words>
  <Application>Microsoft Office PowerPoint</Application>
  <PresentationFormat>Widescreen</PresentationFormat>
  <Paragraphs>103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Corbel</vt:lpstr>
      <vt:lpstr>Parallax</vt:lpstr>
      <vt:lpstr>Chatbots, ChatGPT and Academia</vt:lpstr>
      <vt:lpstr>What is a Chatbot and What is ChatGPT?</vt:lpstr>
      <vt:lpstr>Acceptance of Technologies</vt:lpstr>
      <vt:lpstr>ChatGPT and Other Options</vt:lpstr>
      <vt:lpstr>Acceptance of ChatGPT</vt:lpstr>
      <vt:lpstr>What ChatGPT Can Do</vt:lpstr>
      <vt:lpstr>What ChatGPT Can’t Do</vt:lpstr>
      <vt:lpstr>Five Pillars of Academic Integrity</vt:lpstr>
      <vt:lpstr>Does ChatGPT Threaten Academic Integrity?</vt:lpstr>
      <vt:lpstr>Tools to Detect ChatGPT Created Work</vt:lpstr>
      <vt:lpstr>Addressing ChatGPT In The Classroom</vt:lpstr>
      <vt:lpstr>Golden Prompts for ChatGPT</vt:lpstr>
      <vt:lpstr>One Example of Faculty ChatGPT Usage</vt:lpstr>
      <vt:lpstr>The Future of AI?</vt:lpstr>
      <vt:lpstr>Learn More</vt:lpstr>
      <vt:lpstr>Final Thoughts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ChatGPT and Academia</dc:title>
  <dc:creator>Michael Bruce Shapiro</dc:creator>
  <cp:lastModifiedBy>Michael Bruce Shapiro</cp:lastModifiedBy>
  <cp:revision>15</cp:revision>
  <dcterms:created xsi:type="dcterms:W3CDTF">2023-01-20T03:02:44Z</dcterms:created>
  <dcterms:modified xsi:type="dcterms:W3CDTF">2023-09-30T16:11:30Z</dcterms:modified>
</cp:coreProperties>
</file>