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57" r:id="rId3"/>
    <p:sldId id="259" r:id="rId4"/>
    <p:sldId id="260" r:id="rId5"/>
    <p:sldId id="262"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1"/>
  </p:normalViewPr>
  <p:slideViewPr>
    <p:cSldViewPr snapToGrid="0">
      <p:cViewPr varScale="1">
        <p:scale>
          <a:sx n="62" d="100"/>
          <a:sy n="62" d="100"/>
        </p:scale>
        <p:origin x="41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B2DC25EE-239B-4C5F-AAD1-255A7D5F1EE2}"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809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381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851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105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4832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62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960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304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9132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10/6/2022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85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2AC24A9-CCB6-4F8D-B8DB-C2F3692CFA5A}" type="datetimeFigureOut">
              <a:rPr lang="en-US" smtClean="0"/>
              <a:t>10/6/2022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649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2AC24A9-CCB6-4F8D-B8DB-C2F3692CFA5A}" type="datetimeFigureOut">
              <a:rPr lang="en-US" smtClean="0"/>
              <a:t>10/6/2022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2DC25EE-239B-4C5F-AAD1-255A7D5F1EE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30953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8D095B41-7312-4603-9F0F-93387C3531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smoke background">
            <a:extLst>
              <a:ext uri="{FF2B5EF4-FFF2-40B4-BE49-F238E27FC236}">
                <a16:creationId xmlns:a16="http://schemas.microsoft.com/office/drawing/2014/main" id="{5C4AC4AE-C606-7F0A-B672-11CEF35F37FC}"/>
              </a:ext>
            </a:extLst>
          </p:cNvPr>
          <p:cNvPicPr>
            <a:picLocks noChangeAspect="1"/>
          </p:cNvPicPr>
          <p:nvPr/>
        </p:nvPicPr>
        <p:blipFill rotWithShape="1">
          <a:blip r:embed="rId2">
            <a:duotone>
              <a:schemeClr val="bg2">
                <a:shade val="45000"/>
                <a:satMod val="135000"/>
              </a:schemeClr>
              <a:prstClr val="white"/>
            </a:duotone>
            <a:alphaModFix amt="50000"/>
          </a:blip>
          <a:srcRect t="6630" r="-1" b="8781"/>
          <a:stretch/>
        </p:blipFill>
        <p:spPr>
          <a:xfrm>
            <a:off x="20" y="10"/>
            <a:ext cx="12191980" cy="6857990"/>
          </a:xfrm>
          <a:prstGeom prst="rect">
            <a:avLst/>
          </a:prstGeom>
        </p:spPr>
      </p:pic>
      <p:sp>
        <p:nvSpPr>
          <p:cNvPr id="7" name="Rectangle 10">
            <a:extLst>
              <a:ext uri="{FF2B5EF4-FFF2-40B4-BE49-F238E27FC236}">
                <a16:creationId xmlns:a16="http://schemas.microsoft.com/office/drawing/2014/main" id="{1042C936-444C-4F0D-9737-291EAFE1E7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F5404-11D1-6BFF-00DD-D41A8FC0B9FF}"/>
              </a:ext>
            </a:extLst>
          </p:cNvPr>
          <p:cNvSpPr>
            <a:spLocks noGrp="1"/>
          </p:cNvSpPr>
          <p:nvPr>
            <p:ph type="ctrTitle"/>
          </p:nvPr>
        </p:nvSpPr>
        <p:spPr>
          <a:xfrm>
            <a:off x="-568308" y="-1677899"/>
            <a:ext cx="17762899" cy="2541431"/>
          </a:xfrm>
        </p:spPr>
        <p:txBody>
          <a:bodyPr>
            <a:normAutofit/>
          </a:bodyPr>
          <a:lstStyle/>
          <a:p>
            <a:endParaRPr lang="en-US" dirty="0"/>
          </a:p>
        </p:txBody>
      </p:sp>
      <p:sp>
        <p:nvSpPr>
          <p:cNvPr id="3" name="Subtitle 2">
            <a:extLst>
              <a:ext uri="{FF2B5EF4-FFF2-40B4-BE49-F238E27FC236}">
                <a16:creationId xmlns:a16="http://schemas.microsoft.com/office/drawing/2014/main" id="{7FA5A24E-F5FF-9F39-CC08-83FAB8087993}"/>
              </a:ext>
            </a:extLst>
          </p:cNvPr>
          <p:cNvSpPr>
            <a:spLocks noGrp="1"/>
          </p:cNvSpPr>
          <p:nvPr>
            <p:ph type="subTitle" idx="1"/>
          </p:nvPr>
        </p:nvSpPr>
        <p:spPr>
          <a:xfrm>
            <a:off x="500063" y="2643186"/>
            <a:ext cx="11982126" cy="3471864"/>
          </a:xfrm>
        </p:spPr>
        <p:txBody>
          <a:bodyPr>
            <a:normAutofit lnSpcReduction="10000"/>
          </a:bodyPr>
          <a:lstStyle/>
          <a:p>
            <a:endParaRPr lang="en-US" dirty="0"/>
          </a:p>
          <a:p>
            <a:endParaRPr lang="en-US" dirty="0"/>
          </a:p>
          <a:p>
            <a:endParaRPr lang="en-US" dirty="0"/>
          </a:p>
          <a:p>
            <a:pPr algn="ctr"/>
            <a:r>
              <a:rPr lang="en-US" sz="3200" b="1" dirty="0">
                <a:effectLst/>
                <a:latin typeface="Calibri" panose="020F0502020204030204" pitchFamily="34" charset="0"/>
              </a:rPr>
              <a:t>Why me?: Sexual offenses and victim selection </a:t>
            </a:r>
            <a:endParaRPr lang="en-US" sz="3200" b="1" dirty="0"/>
          </a:p>
          <a:p>
            <a:endParaRPr lang="en-US" dirty="0"/>
          </a:p>
          <a:p>
            <a:r>
              <a:rPr lang="en-US" dirty="0"/>
              <a:t>Dr. </a:t>
            </a:r>
            <a:r>
              <a:rPr lang="en-US" dirty="0" err="1"/>
              <a:t>Nayab</a:t>
            </a:r>
            <a:r>
              <a:rPr lang="en-US" dirty="0"/>
              <a:t> hakim </a:t>
            </a:r>
          </a:p>
          <a:p>
            <a:r>
              <a:rPr lang="en-US" dirty="0"/>
              <a:t>Department of social sciences </a:t>
            </a:r>
          </a:p>
        </p:txBody>
      </p:sp>
      <p:cxnSp>
        <p:nvCxnSpPr>
          <p:cNvPr id="8" name="Straight Connector 12">
            <a:extLst>
              <a:ext uri="{FF2B5EF4-FFF2-40B4-BE49-F238E27FC236}">
                <a16:creationId xmlns:a16="http://schemas.microsoft.com/office/drawing/2014/main" id="{B61C4D9F-F4AF-4ED2-9310-56EB2E19C08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3"/>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0" name="Picture 14">
            <a:extLst>
              <a:ext uri="{FF2B5EF4-FFF2-40B4-BE49-F238E27FC236}">
                <a16:creationId xmlns:a16="http://schemas.microsoft.com/office/drawing/2014/main" id="{419FDB25-3050-4009-9806-3000DDD1C08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id="{8063EF0F-7BC0-4CFB-AB98-20A8DD91D70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26" name="Picture 2" descr="Home - Clayton State University">
            <a:extLst>
              <a:ext uri="{FF2B5EF4-FFF2-40B4-BE49-F238E27FC236}">
                <a16:creationId xmlns:a16="http://schemas.microsoft.com/office/drawing/2014/main" id="{0B8AB49E-7422-05B9-9D9C-CA90F76027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512" y="231252"/>
            <a:ext cx="11596687" cy="2411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20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9262-B9CC-6614-6E86-23E534E94794}"/>
              </a:ext>
            </a:extLst>
          </p:cNvPr>
          <p:cNvSpPr>
            <a:spLocks noGrp="1"/>
          </p:cNvSpPr>
          <p:nvPr>
            <p:ph type="title"/>
          </p:nvPr>
        </p:nvSpPr>
        <p:spPr/>
        <p:txBody>
          <a:bodyPr/>
          <a:lstStyle/>
          <a:p>
            <a:r>
              <a:rPr lang="en-US" dirty="0"/>
              <a:t>3. Opportunity </a:t>
            </a:r>
          </a:p>
        </p:txBody>
      </p:sp>
      <p:sp>
        <p:nvSpPr>
          <p:cNvPr id="3" name="Content Placeholder 2">
            <a:extLst>
              <a:ext uri="{FF2B5EF4-FFF2-40B4-BE49-F238E27FC236}">
                <a16:creationId xmlns:a16="http://schemas.microsoft.com/office/drawing/2014/main" id="{D6B8CB58-1076-1DE4-96B1-001303FC143F}"/>
              </a:ext>
            </a:extLst>
          </p:cNvPr>
          <p:cNvSpPr>
            <a:spLocks noGrp="1"/>
          </p:cNvSpPr>
          <p:nvPr>
            <p:ph idx="1"/>
          </p:nvPr>
        </p:nvSpPr>
        <p:spPr>
          <a:xfrm>
            <a:off x="249383" y="2015732"/>
            <a:ext cx="10805472" cy="4037749"/>
          </a:xfrm>
        </p:spPr>
        <p:txBody>
          <a:bodyPr>
            <a:noAutofit/>
          </a:bodyPr>
          <a:lstStyle/>
          <a:p>
            <a:r>
              <a:rPr lang="en-US" sz="2200" dirty="0">
                <a:ea typeface="Calibri" panose="020F0502020204030204" pitchFamily="34" charset="0"/>
                <a:cs typeface="Times New Roman" panose="02020603050405020304" pitchFamily="18" charset="0"/>
              </a:rPr>
              <a:t>T</a:t>
            </a:r>
            <a:r>
              <a:rPr lang="en-US" sz="2200" dirty="0">
                <a:effectLst/>
                <a:ea typeface="Calibri" panose="020F0502020204030204" pitchFamily="34" charset="0"/>
                <a:cs typeface="Times New Roman" panose="02020603050405020304" pitchFamily="18" charset="0"/>
              </a:rPr>
              <a:t>he offenders took advantage of available opportunities to commit their sex crimes.  For most of them, that meant being alone with the victim and usually in their own homes. </a:t>
            </a:r>
          </a:p>
          <a:p>
            <a:endParaRPr lang="en-US" sz="2200" dirty="0">
              <a:cs typeface="Times New Roman" panose="02020603050405020304" pitchFamily="18" charset="0"/>
            </a:endParaRPr>
          </a:p>
          <a:p>
            <a:r>
              <a:rPr lang="en-US" sz="2200" dirty="0">
                <a:effectLst/>
                <a:ea typeface="Calibri" panose="020F0502020204030204" pitchFamily="34" charset="0"/>
                <a:cs typeface="Times New Roman" panose="02020603050405020304" pitchFamily="18" charset="0"/>
              </a:rPr>
              <a:t>Tyler: I lived alone…it would just be me and him [victim]…I wasn’t worried about anyone finding out. </a:t>
            </a:r>
          </a:p>
          <a:p>
            <a:endParaRPr lang="en-US" sz="2200" dirty="0">
              <a:cs typeface="Times New Roman" panose="02020603050405020304" pitchFamily="18" charset="0"/>
            </a:endParaRPr>
          </a:p>
          <a:p>
            <a:r>
              <a:rPr lang="en-US" sz="2200" dirty="0">
                <a:cs typeface="Times New Roman" panose="02020603050405020304" pitchFamily="18" charset="0"/>
              </a:rPr>
              <a:t>Victor: </a:t>
            </a:r>
            <a:r>
              <a:rPr lang="en-US" sz="2200" dirty="0">
                <a:effectLst/>
                <a:ea typeface="Calibri" panose="020F0502020204030204" pitchFamily="34" charset="0"/>
                <a:cs typeface="Times New Roman" panose="02020603050405020304" pitchFamily="18" charset="0"/>
              </a:rPr>
              <a:t>The girls [5, 7, and 10-year-old at the time]…I was taking care of them after school.  We couldn’t afford daycare and I was home anyway…it was just easier that way.</a:t>
            </a:r>
            <a:r>
              <a:rPr lang="en-US" sz="2200" dirty="0">
                <a:effectLst/>
              </a:rPr>
              <a:t> </a:t>
            </a:r>
            <a:endParaRPr lang="en-US" sz="2200" dirty="0"/>
          </a:p>
        </p:txBody>
      </p:sp>
    </p:spTree>
    <p:extLst>
      <p:ext uri="{BB962C8B-B14F-4D97-AF65-F5344CB8AC3E}">
        <p14:creationId xmlns:p14="http://schemas.microsoft.com/office/powerpoint/2010/main" val="191883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0ECA1-409A-9246-98EE-8C82ED13BED4}"/>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E4769ECF-F22C-25B4-75A5-97BB88D0E8B4}"/>
              </a:ext>
            </a:extLst>
          </p:cNvPr>
          <p:cNvSpPr>
            <a:spLocks noGrp="1"/>
          </p:cNvSpPr>
          <p:nvPr>
            <p:ph idx="1"/>
          </p:nvPr>
        </p:nvSpPr>
        <p:spPr>
          <a:xfrm>
            <a:off x="95003" y="2015732"/>
            <a:ext cx="10959851" cy="3945681"/>
          </a:xfrm>
        </p:spPr>
        <p:txBody>
          <a:bodyPr>
            <a:normAutofit/>
          </a:bodyPr>
          <a:lstStyle/>
          <a:p>
            <a:r>
              <a:rPr lang="en-US" sz="2400" dirty="0"/>
              <a:t>Findings consistent with existing research</a:t>
            </a:r>
          </a:p>
          <a:p>
            <a:endParaRPr lang="en-US" sz="2400" dirty="0"/>
          </a:p>
          <a:p>
            <a:r>
              <a:rPr lang="en-US" sz="2400" dirty="0"/>
              <a:t>Targeted a victim known to them </a:t>
            </a:r>
          </a:p>
          <a:p>
            <a:endParaRPr lang="en-US" sz="2400" dirty="0"/>
          </a:p>
          <a:p>
            <a:r>
              <a:rPr lang="en-US" sz="2400" dirty="0"/>
              <a:t>Suitable targets/victims: accessible, vulnerable, opportunity  </a:t>
            </a:r>
          </a:p>
        </p:txBody>
      </p:sp>
    </p:spTree>
    <p:extLst>
      <p:ext uri="{BB962C8B-B14F-4D97-AF65-F5344CB8AC3E}">
        <p14:creationId xmlns:p14="http://schemas.microsoft.com/office/powerpoint/2010/main" val="180252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83F8-5B31-3D33-388F-926C8C0C48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86C67F-AC2D-5DD8-D497-D462496A08C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800" b="1" dirty="0"/>
              <a:t>Thank you!</a:t>
            </a:r>
          </a:p>
        </p:txBody>
      </p:sp>
    </p:spTree>
    <p:extLst>
      <p:ext uri="{BB962C8B-B14F-4D97-AF65-F5344CB8AC3E}">
        <p14:creationId xmlns:p14="http://schemas.microsoft.com/office/powerpoint/2010/main" val="284952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0C4C-DF36-09FD-7C80-54B826E6C6B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7B412D9-9C1D-EB41-7017-61B305F272F2}"/>
              </a:ext>
            </a:extLst>
          </p:cNvPr>
          <p:cNvSpPr>
            <a:spLocks noGrp="1"/>
          </p:cNvSpPr>
          <p:nvPr>
            <p:ph idx="1"/>
          </p:nvPr>
        </p:nvSpPr>
        <p:spPr>
          <a:xfrm>
            <a:off x="118753" y="2015732"/>
            <a:ext cx="12073247" cy="3933806"/>
          </a:xfrm>
        </p:spPr>
        <p:txBody>
          <a:bodyPr>
            <a:normAutofit fontScale="92500" lnSpcReduction="20000"/>
          </a:bodyPr>
          <a:lstStyle/>
          <a:p>
            <a:r>
              <a:rPr lang="en-US" dirty="0"/>
              <a:t>Sex crimes – utmost official, media, and public attention </a:t>
            </a:r>
          </a:p>
          <a:p>
            <a:endParaRPr lang="en-US" dirty="0"/>
          </a:p>
          <a:p>
            <a:r>
              <a:rPr lang="en-US" dirty="0"/>
              <a:t>Sex offenders - </a:t>
            </a:r>
            <a:r>
              <a:rPr lang="en-US" sz="1800" dirty="0">
                <a:effectLst/>
                <a:ea typeface="Cambria" panose="02040503050406030204" pitchFamily="18" charset="0"/>
              </a:rPr>
              <a:t>perceived as one of the most reprehensible and dangerous groups of criminals</a:t>
            </a:r>
            <a:r>
              <a:rPr lang="en-US" dirty="0">
                <a:effectLst/>
              </a:rPr>
              <a:t> </a:t>
            </a:r>
          </a:p>
          <a:p>
            <a:endParaRPr lang="en-US" dirty="0"/>
          </a:p>
          <a:p>
            <a:r>
              <a:rPr lang="en-US" dirty="0">
                <a:effectLst/>
              </a:rPr>
              <a:t>Every 68 seconds, an American (18+) is sexually assaulted </a:t>
            </a:r>
          </a:p>
          <a:p>
            <a:pPr marL="0" indent="0">
              <a:buNone/>
            </a:pPr>
            <a:endParaRPr lang="en-US" dirty="0">
              <a:effectLst/>
            </a:endParaRPr>
          </a:p>
          <a:p>
            <a:r>
              <a:rPr lang="en-US" b="0" i="0" dirty="0">
                <a:solidFill>
                  <a:srgbClr val="333333"/>
                </a:solidFill>
                <a:effectLst/>
              </a:rPr>
              <a:t>Ages 12-34 are at the highest risk for rape and sexual assault</a:t>
            </a:r>
          </a:p>
          <a:p>
            <a:endParaRPr lang="en-US" dirty="0">
              <a:solidFill>
                <a:srgbClr val="333333"/>
              </a:solidFill>
            </a:endParaRPr>
          </a:p>
          <a:p>
            <a:r>
              <a:rPr lang="en-US" b="0" i="0" dirty="0">
                <a:solidFill>
                  <a:srgbClr val="333333"/>
                </a:solidFill>
                <a:effectLst/>
              </a:rPr>
              <a:t>Those age 65 and older are at the lowest risk </a:t>
            </a:r>
            <a:endParaRPr lang="en-US" b="0" i="0" dirty="0">
              <a:solidFill>
                <a:srgbClr val="333333"/>
              </a:solidFill>
            </a:endParaRPr>
          </a:p>
          <a:p>
            <a:endParaRPr lang="en-US" dirty="0">
              <a:effectLst/>
            </a:endParaRPr>
          </a:p>
          <a:p>
            <a:endParaRPr lang="en-US" dirty="0"/>
          </a:p>
          <a:p>
            <a:endParaRPr lang="en-US" dirty="0"/>
          </a:p>
        </p:txBody>
      </p:sp>
    </p:spTree>
    <p:extLst>
      <p:ext uri="{BB962C8B-B14F-4D97-AF65-F5344CB8AC3E}">
        <p14:creationId xmlns:p14="http://schemas.microsoft.com/office/powerpoint/2010/main" val="761191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A6FB-087A-945F-382B-D83860C20BCE}"/>
              </a:ext>
            </a:extLst>
          </p:cNvPr>
          <p:cNvSpPr>
            <a:spLocks noGrp="1"/>
          </p:cNvSpPr>
          <p:nvPr>
            <p:ph type="title"/>
          </p:nvPr>
        </p:nvSpPr>
        <p:spPr/>
        <p:txBody>
          <a:bodyPr/>
          <a:lstStyle/>
          <a:p>
            <a:r>
              <a:rPr lang="en-US" dirty="0"/>
              <a:t>Methodology </a:t>
            </a:r>
          </a:p>
        </p:txBody>
      </p:sp>
      <p:sp>
        <p:nvSpPr>
          <p:cNvPr id="3" name="Content Placeholder 2">
            <a:extLst>
              <a:ext uri="{FF2B5EF4-FFF2-40B4-BE49-F238E27FC236}">
                <a16:creationId xmlns:a16="http://schemas.microsoft.com/office/drawing/2014/main" id="{FC97A75A-0316-14DF-19B5-32BF068F0DE9}"/>
              </a:ext>
            </a:extLst>
          </p:cNvPr>
          <p:cNvSpPr>
            <a:spLocks noGrp="1"/>
          </p:cNvSpPr>
          <p:nvPr>
            <p:ph idx="1"/>
          </p:nvPr>
        </p:nvSpPr>
        <p:spPr>
          <a:xfrm>
            <a:off x="106879" y="2015732"/>
            <a:ext cx="11875324" cy="4456320"/>
          </a:xfrm>
        </p:spPr>
        <p:txBody>
          <a:bodyPr>
            <a:normAutofit fontScale="70000" lnSpcReduction="20000"/>
          </a:bodyPr>
          <a:lstStyle/>
          <a:p>
            <a:r>
              <a:rPr lang="en-US" sz="3100" dirty="0"/>
              <a:t>Research question: </a:t>
            </a:r>
            <a:r>
              <a:rPr lang="en-US" sz="3100" i="1" dirty="0">
                <a:effectLst/>
                <a:ea typeface="Cambria" panose="02040503050406030204" pitchFamily="18" charset="0"/>
              </a:rPr>
              <a:t>In what ways might sexual offenders suggest in their personal accounts that they actually seek out specific types of victims?</a:t>
            </a:r>
            <a:r>
              <a:rPr lang="en-US" sz="3100" dirty="0">
                <a:effectLst/>
                <a:ea typeface="Cambria" panose="02040503050406030204" pitchFamily="18" charset="0"/>
              </a:rPr>
              <a:t> </a:t>
            </a:r>
          </a:p>
          <a:p>
            <a:endParaRPr lang="en-US" sz="3100" dirty="0">
              <a:effectLst/>
              <a:ea typeface="Cambria" panose="02040503050406030204" pitchFamily="18" charset="0"/>
            </a:endParaRPr>
          </a:p>
          <a:p>
            <a:r>
              <a:rPr lang="en-US" sz="3100" dirty="0">
                <a:ea typeface="Cambria" panose="02040503050406030204" pitchFamily="18" charset="0"/>
              </a:rPr>
              <a:t>Research design – qualitative </a:t>
            </a:r>
          </a:p>
          <a:p>
            <a:endParaRPr lang="en-US" sz="3100" dirty="0">
              <a:ea typeface="Cambria" panose="02040503050406030204" pitchFamily="18" charset="0"/>
            </a:endParaRPr>
          </a:p>
          <a:p>
            <a:r>
              <a:rPr lang="en-US" sz="3100" dirty="0">
                <a:effectLst/>
                <a:ea typeface="Cambria" panose="02040503050406030204" pitchFamily="18" charset="0"/>
              </a:rPr>
              <a:t>Sample - 22 men </a:t>
            </a:r>
            <a:r>
              <a:rPr lang="en-US" sz="3100" dirty="0">
                <a:ea typeface="Cambria" panose="02040503050406030204" pitchFamily="18" charset="0"/>
              </a:rPr>
              <a:t>incarcerated for a sexual offense(s) </a:t>
            </a:r>
          </a:p>
          <a:p>
            <a:endParaRPr lang="en-US" sz="3100" dirty="0">
              <a:ea typeface="Cambria" panose="02040503050406030204" pitchFamily="18" charset="0"/>
            </a:endParaRPr>
          </a:p>
          <a:p>
            <a:r>
              <a:rPr lang="en-US" sz="3100" dirty="0">
                <a:effectLst/>
                <a:ea typeface="Cambria" panose="02040503050406030204" pitchFamily="18" charset="0"/>
              </a:rPr>
              <a:t>Data collection – in-dept face to face interviews </a:t>
            </a:r>
          </a:p>
          <a:p>
            <a:endParaRPr lang="en-US" sz="1800" dirty="0">
              <a:effectLst/>
              <a:latin typeface="Times New Roman" panose="02020603050405020304" pitchFamily="18" charset="0"/>
              <a:ea typeface="Cambria" panose="02040503050406030204" pitchFamily="18" charset="0"/>
            </a:endParaRPr>
          </a:p>
          <a:p>
            <a:pPr marL="0" indent="0">
              <a:buNone/>
            </a:pPr>
            <a:r>
              <a:rPr lang="en-US" dirty="0"/>
              <a:t> </a:t>
            </a:r>
          </a:p>
        </p:txBody>
      </p:sp>
    </p:spTree>
    <p:extLst>
      <p:ext uri="{BB962C8B-B14F-4D97-AF65-F5344CB8AC3E}">
        <p14:creationId xmlns:p14="http://schemas.microsoft.com/office/powerpoint/2010/main" val="88497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B2446-1B27-A490-E3C5-9F61BF5A226C}"/>
              </a:ext>
            </a:extLst>
          </p:cNvPr>
          <p:cNvSpPr>
            <a:spLocks noGrp="1"/>
          </p:cNvSpPr>
          <p:nvPr>
            <p:ph type="title"/>
          </p:nvPr>
        </p:nvSpPr>
        <p:spPr/>
        <p:txBody>
          <a:bodyPr/>
          <a:lstStyle/>
          <a:p>
            <a:r>
              <a:rPr lang="en-US" dirty="0"/>
              <a:t>Analysis and findings </a:t>
            </a:r>
          </a:p>
        </p:txBody>
      </p:sp>
      <p:sp>
        <p:nvSpPr>
          <p:cNvPr id="3" name="Content Placeholder 2">
            <a:extLst>
              <a:ext uri="{FF2B5EF4-FFF2-40B4-BE49-F238E27FC236}">
                <a16:creationId xmlns:a16="http://schemas.microsoft.com/office/drawing/2014/main" id="{E2AE5BB9-B454-FCFA-173A-3494DEAB308E}"/>
              </a:ext>
            </a:extLst>
          </p:cNvPr>
          <p:cNvSpPr>
            <a:spLocks noGrp="1"/>
          </p:cNvSpPr>
          <p:nvPr>
            <p:ph idx="1"/>
          </p:nvPr>
        </p:nvSpPr>
        <p:spPr>
          <a:xfrm>
            <a:off x="213756" y="2015732"/>
            <a:ext cx="11744695" cy="4468195"/>
          </a:xfrm>
        </p:spPr>
        <p:txBody>
          <a:bodyPr/>
          <a:lstStyle/>
          <a:p>
            <a:r>
              <a:rPr lang="en-US" sz="2200" dirty="0">
                <a:solidFill>
                  <a:srgbClr val="000000"/>
                </a:solidFill>
                <a:effectLst/>
                <a:ea typeface="Calibri" panose="020F0502020204030204" pitchFamily="34" charset="0"/>
                <a:cs typeface="Times New Roman" panose="02020603050405020304" pitchFamily="18" charset="0"/>
              </a:rPr>
              <a:t>Fifty percent of the sample consisted of individuals between the ages of 21 and 30</a:t>
            </a:r>
            <a:r>
              <a:rPr lang="en-US" sz="2200" dirty="0">
                <a:effectLst/>
              </a:rPr>
              <a:t> </a:t>
            </a:r>
          </a:p>
          <a:p>
            <a:endParaRPr lang="en-US" sz="2200" dirty="0"/>
          </a:p>
          <a:p>
            <a:r>
              <a:rPr lang="en-US" sz="2200" dirty="0">
                <a:solidFill>
                  <a:srgbClr val="000000"/>
                </a:solidFill>
                <a:effectLst/>
                <a:ea typeface="Calibri" panose="020F0502020204030204" pitchFamily="34" charset="0"/>
                <a:cs typeface="Times New Roman" panose="02020603050405020304" pitchFamily="18" charset="0"/>
              </a:rPr>
              <a:t>82% </a:t>
            </a:r>
            <a:r>
              <a:rPr lang="en-US" sz="2200" dirty="0">
                <a:solidFill>
                  <a:srgbClr val="000000"/>
                </a:solidFill>
                <a:ea typeface="Calibri" panose="020F0502020204030204" pitchFamily="34" charset="0"/>
                <a:cs typeface="Times New Roman" panose="02020603050405020304" pitchFamily="18" charset="0"/>
              </a:rPr>
              <a:t>- </a:t>
            </a:r>
            <a:r>
              <a:rPr lang="en-US" sz="2200" dirty="0">
                <a:solidFill>
                  <a:srgbClr val="000000"/>
                </a:solidFill>
                <a:effectLst/>
                <a:ea typeface="Calibri" panose="020F0502020204030204" pitchFamily="34" charset="0"/>
                <a:cs typeface="Times New Roman" panose="02020603050405020304" pitchFamily="18" charset="0"/>
              </a:rPr>
              <a:t>identified themselves as Caucasian/White. </a:t>
            </a:r>
          </a:p>
          <a:p>
            <a:endParaRPr lang="en-US" sz="2200" dirty="0">
              <a:solidFill>
                <a:srgbClr val="000000"/>
              </a:solidFill>
              <a:cs typeface="Times New Roman" panose="02020603050405020304" pitchFamily="18" charset="0"/>
            </a:endParaRPr>
          </a:p>
          <a:p>
            <a:r>
              <a:rPr lang="en-US" sz="2200" dirty="0">
                <a:solidFill>
                  <a:srgbClr val="000000"/>
                </a:solidFill>
                <a:effectLst/>
                <a:ea typeface="Calibri" panose="020F0502020204030204" pitchFamily="34" charset="0"/>
                <a:cs typeface="Times New Roman" panose="02020603050405020304" pitchFamily="18" charset="0"/>
              </a:rPr>
              <a:t>73% - had targeted someone that they knew</a:t>
            </a:r>
          </a:p>
          <a:p>
            <a:endParaRPr lang="en-US" sz="2200" dirty="0">
              <a:solidFill>
                <a:srgbClr val="000000"/>
              </a:solidFill>
              <a:ea typeface="Calibri" panose="020F0502020204030204" pitchFamily="34" charset="0"/>
              <a:cs typeface="Times New Roman" panose="02020603050405020304" pitchFamily="18" charset="0"/>
            </a:endParaRPr>
          </a:p>
          <a:p>
            <a:r>
              <a:rPr lang="en-US" sz="2200" dirty="0">
                <a:solidFill>
                  <a:srgbClr val="000000"/>
                </a:solidFill>
                <a:effectLst/>
                <a:ea typeface="Calibri" panose="020F0502020204030204" pitchFamily="34" charset="0"/>
                <a:cs typeface="Times New Roman" panose="02020603050405020304" pitchFamily="18" charset="0"/>
              </a:rPr>
              <a:t>Sexual offenses - </a:t>
            </a:r>
            <a:r>
              <a:rPr lang="en-US" sz="2200" dirty="0">
                <a:effectLst/>
                <a:ea typeface="Calibri" panose="020F0502020204030204" pitchFamily="34" charset="0"/>
                <a:cs typeface="Times New Roman" panose="02020603050405020304" pitchFamily="18" charset="0"/>
              </a:rPr>
              <a:t>statutory rape, rape, attempted rape</a:t>
            </a:r>
            <a:r>
              <a:rPr lang="en-US" sz="2200">
                <a:effectLst/>
                <a:ea typeface="Calibri" panose="020F0502020204030204" pitchFamily="34" charset="0"/>
                <a:cs typeface="Times New Roman" panose="02020603050405020304" pitchFamily="18" charset="0"/>
              </a:rPr>
              <a:t>, incest, </a:t>
            </a:r>
            <a:r>
              <a:rPr lang="en-US" sz="2200" dirty="0">
                <a:effectLst/>
                <a:ea typeface="Calibri" panose="020F0502020204030204" pitchFamily="34" charset="0"/>
                <a:cs typeface="Times New Roman" panose="02020603050405020304" pitchFamily="18" charset="0"/>
              </a:rPr>
              <a:t>child molestation, </a:t>
            </a:r>
            <a:r>
              <a:rPr lang="en-US" sz="2200" dirty="0">
                <a:solidFill>
                  <a:srgbClr val="000000"/>
                </a:solidFill>
                <a:effectLst/>
                <a:ea typeface="Calibri" panose="020F0502020204030204" pitchFamily="34" charset="0"/>
                <a:cs typeface="Times New Roman" panose="02020603050405020304" pitchFamily="18" charset="0"/>
              </a:rPr>
              <a:t>corruption of a minor, unlawful contact of a minor</a:t>
            </a:r>
            <a:endParaRPr lang="en-US" sz="2200" dirty="0">
              <a:effectLst/>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024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3A09E-8E2E-79FE-3AB9-ACC61BB2C8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C307BF-4F23-AB05-F544-B5CD3BEDD908}"/>
              </a:ext>
            </a:extLst>
          </p:cNvPr>
          <p:cNvSpPr>
            <a:spLocks noGrp="1"/>
          </p:cNvSpPr>
          <p:nvPr>
            <p:ph idx="1"/>
          </p:nvPr>
        </p:nvSpPr>
        <p:spPr>
          <a:xfrm>
            <a:off x="1451579" y="2015732"/>
            <a:ext cx="9603275" cy="3767551"/>
          </a:xfrm>
        </p:spPr>
        <p:txBody>
          <a:bodyPr>
            <a:noAutofit/>
          </a:bodyPr>
          <a:lstStyle/>
          <a:p>
            <a:r>
              <a:rPr lang="en-US" sz="2800" dirty="0">
                <a:effectLst/>
                <a:ea typeface="Calibri" panose="020F0502020204030204" pitchFamily="34" charset="0"/>
                <a:cs typeface="Times New Roman" panose="02020603050405020304" pitchFamily="18" charset="0"/>
              </a:rPr>
              <a:t>Three factors appeared as influential in the decision to choose a particular target/victim over another: </a:t>
            </a:r>
          </a:p>
          <a:p>
            <a:pPr marL="0" indent="0">
              <a:buNone/>
            </a:pPr>
            <a:endParaRPr lang="en-US" sz="2800" dirty="0">
              <a:effectLst/>
              <a:ea typeface="Calibri" panose="020F0502020204030204" pitchFamily="34" charset="0"/>
              <a:cs typeface="Times New Roman" panose="02020603050405020304" pitchFamily="18" charset="0"/>
            </a:endParaRPr>
          </a:p>
          <a:p>
            <a:pPr marL="342900" indent="-342900">
              <a:buAutoNum type="arabicPeriod"/>
            </a:pPr>
            <a:r>
              <a:rPr lang="en-US" sz="2800" b="1" dirty="0">
                <a:effectLst/>
                <a:ea typeface="Calibri" panose="020F0502020204030204" pitchFamily="34" charset="0"/>
                <a:cs typeface="Times New Roman" panose="02020603050405020304" pitchFamily="18" charset="0"/>
              </a:rPr>
              <a:t>Accessibility</a:t>
            </a:r>
          </a:p>
          <a:p>
            <a:pPr marL="342900" indent="-342900">
              <a:buAutoNum type="arabicPeriod"/>
            </a:pPr>
            <a:r>
              <a:rPr lang="en-US" sz="2800" b="1" dirty="0">
                <a:effectLst/>
                <a:ea typeface="Calibri" panose="020F0502020204030204" pitchFamily="34" charset="0"/>
                <a:cs typeface="Times New Roman" panose="02020603050405020304" pitchFamily="18" charset="0"/>
              </a:rPr>
              <a:t>Vulnerability</a:t>
            </a:r>
          </a:p>
          <a:p>
            <a:pPr marL="342900" indent="-342900">
              <a:buAutoNum type="arabicPeriod"/>
            </a:pPr>
            <a:r>
              <a:rPr lang="en-US" sz="2800" b="1" dirty="0">
                <a:ea typeface="Calibri" panose="020F0502020204030204" pitchFamily="34" charset="0"/>
                <a:cs typeface="Times New Roman" panose="02020603050405020304" pitchFamily="18" charset="0"/>
              </a:rPr>
              <a:t>O</a:t>
            </a:r>
            <a:r>
              <a:rPr lang="en-US" sz="2800" b="1" dirty="0">
                <a:effectLst/>
                <a:ea typeface="Calibri" panose="020F0502020204030204" pitchFamily="34" charset="0"/>
                <a:cs typeface="Times New Roman" panose="02020603050405020304" pitchFamily="18" charset="0"/>
              </a:rPr>
              <a:t>pportunity </a:t>
            </a:r>
            <a:endParaRPr lang="en-US" sz="2800" dirty="0"/>
          </a:p>
        </p:txBody>
      </p:sp>
    </p:spTree>
    <p:extLst>
      <p:ext uri="{BB962C8B-B14F-4D97-AF65-F5344CB8AC3E}">
        <p14:creationId xmlns:p14="http://schemas.microsoft.com/office/powerpoint/2010/main" val="12561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F8AD-4401-9F1D-CBC1-5CC2A11E3604}"/>
              </a:ext>
            </a:extLst>
          </p:cNvPr>
          <p:cNvSpPr>
            <a:spLocks noGrp="1"/>
          </p:cNvSpPr>
          <p:nvPr>
            <p:ph type="title"/>
          </p:nvPr>
        </p:nvSpPr>
        <p:spPr/>
        <p:txBody>
          <a:bodyPr/>
          <a:lstStyle/>
          <a:p>
            <a:r>
              <a:rPr lang="en-US" dirty="0"/>
              <a:t>1. Accessibility </a:t>
            </a:r>
          </a:p>
        </p:txBody>
      </p:sp>
      <p:sp>
        <p:nvSpPr>
          <p:cNvPr id="3" name="Content Placeholder 2">
            <a:extLst>
              <a:ext uri="{FF2B5EF4-FFF2-40B4-BE49-F238E27FC236}">
                <a16:creationId xmlns:a16="http://schemas.microsoft.com/office/drawing/2014/main" id="{940DC17D-6461-880D-8660-4ABD6ACEF3AC}"/>
              </a:ext>
            </a:extLst>
          </p:cNvPr>
          <p:cNvSpPr>
            <a:spLocks noGrp="1"/>
          </p:cNvSpPr>
          <p:nvPr>
            <p:ph idx="1"/>
          </p:nvPr>
        </p:nvSpPr>
        <p:spPr>
          <a:xfrm>
            <a:off x="130629" y="1959429"/>
            <a:ext cx="10924225" cy="4524498"/>
          </a:xfrm>
        </p:spPr>
        <p:txBody>
          <a:bodyPr>
            <a:normAutofit/>
          </a:bodyPr>
          <a:lstStyle/>
          <a:p>
            <a:r>
              <a:rPr lang="en-US" dirty="0">
                <a:effectLst/>
                <a:ea typeface="Calibri" panose="020F0502020204030204" pitchFamily="34" charset="0"/>
                <a:cs typeface="Times New Roman" panose="02020603050405020304" pitchFamily="18" charset="0"/>
              </a:rPr>
              <a:t>The victims were selected as potential targets because they were easily accessible and did not need to be hunted </a:t>
            </a:r>
          </a:p>
          <a:p>
            <a:endParaRPr lang="en-US" dirty="0">
              <a:cs typeface="Times New Roman" panose="02020603050405020304" pitchFamily="18" charset="0"/>
            </a:endParaRPr>
          </a:p>
          <a:p>
            <a:r>
              <a:rPr lang="en-US" dirty="0">
                <a:effectLst/>
                <a:ea typeface="Calibri" panose="020F0502020204030204" pitchFamily="34" charset="0"/>
                <a:cs typeface="Times New Roman" panose="02020603050405020304" pitchFamily="18" charset="0"/>
              </a:rPr>
              <a:t>The victims’ mere presence in the offenders’ lives increased their chances for potential victimization</a:t>
            </a:r>
          </a:p>
          <a:p>
            <a:endParaRPr lang="en-US" dirty="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Chris</a:t>
            </a:r>
            <a:r>
              <a:rPr lang="en-US" dirty="0">
                <a:effectLst/>
                <a:ea typeface="Calibri" panose="020F0502020204030204" pitchFamily="34" charset="0"/>
                <a:cs typeface="Times New Roman" panose="02020603050405020304" pitchFamily="18" charset="0"/>
              </a:rPr>
              <a:t>: She was always over…always over at our house.  If she hadn’t come over so fucking much, none of this would’ve happened.  You know how drinking or smoking too much can increase your chances of becoming an addict; well this situation is kind of like that…sort of.  Allison was over too much and this was bound to happen [accidental exposure of his genitalia].  After the first time, it…this situation… just spiraled out of control…I spiraled out of control. </a:t>
            </a:r>
          </a:p>
          <a:p>
            <a:endParaRPr lang="en-US" dirty="0"/>
          </a:p>
        </p:txBody>
      </p:sp>
    </p:spTree>
    <p:extLst>
      <p:ext uri="{BB962C8B-B14F-4D97-AF65-F5344CB8AC3E}">
        <p14:creationId xmlns:p14="http://schemas.microsoft.com/office/powerpoint/2010/main" val="1865350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85301D-0A68-7C84-3D93-AE168DF08DAA}"/>
              </a:ext>
            </a:extLst>
          </p:cNvPr>
          <p:cNvSpPr>
            <a:spLocks noGrp="1"/>
          </p:cNvSpPr>
          <p:nvPr>
            <p:ph idx="4294967295"/>
          </p:nvPr>
        </p:nvSpPr>
        <p:spPr>
          <a:xfrm>
            <a:off x="142875" y="142875"/>
            <a:ext cx="12049125" cy="5889790"/>
          </a:xfrm>
        </p:spPr>
        <p:txBody>
          <a:bodyPr>
            <a:noAutofit/>
          </a:bodyPr>
          <a:lstStyle/>
          <a:p>
            <a:r>
              <a:rPr lang="en-US" sz="2400" dirty="0">
                <a:effectLst/>
                <a:ea typeface="Calibri" panose="020F0502020204030204" pitchFamily="34" charset="0"/>
                <a:cs typeface="Times New Roman" panose="02020603050405020304" pitchFamily="18" charset="0"/>
              </a:rPr>
              <a:t>Tyler: I’d babysit him at least once a week if not more.  His mother and grandmother usually worked opposite shifts and he’d stay home with one of them, but at least once a week they’d both have work at the same time or one would’ve to go to work while the other was still at work…on those days I’d watch him.  I didn’t mind…I didn’t mind babysitting.  I was just helping out my girlfriend you know. </a:t>
            </a:r>
          </a:p>
          <a:p>
            <a:endParaRPr lang="en-US" sz="2400" dirty="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Terrell: …we were living in the same house.  Her [victim’s] mama was renting from me…good deal, I gave her a good deal…I put a roof over their head because I felt bad for them, that is all…that was the only reason. </a:t>
            </a:r>
          </a:p>
          <a:p>
            <a:endParaRPr lang="en-US" sz="2400" dirty="0">
              <a:cs typeface="Times New Roman" panose="02020603050405020304" pitchFamily="18" charset="0"/>
            </a:endParaRPr>
          </a:p>
          <a:p>
            <a:r>
              <a:rPr lang="en-US" sz="2400" dirty="0">
                <a:effectLst/>
                <a:ea typeface="Calibri" panose="020F0502020204030204" pitchFamily="34" charset="0"/>
                <a:cs typeface="Times New Roman" panose="02020603050405020304" pitchFamily="18" charset="0"/>
              </a:rPr>
              <a:t>Albert: They’d come to our house for lessons…some a couple of days a week, some more often. </a:t>
            </a:r>
            <a:endParaRPr lang="en-US" sz="2400" dirty="0"/>
          </a:p>
        </p:txBody>
      </p:sp>
    </p:spTree>
    <p:extLst>
      <p:ext uri="{BB962C8B-B14F-4D97-AF65-F5344CB8AC3E}">
        <p14:creationId xmlns:p14="http://schemas.microsoft.com/office/powerpoint/2010/main" val="2483611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8C14-3044-5B10-F05B-CE4DA9EE0030}"/>
              </a:ext>
            </a:extLst>
          </p:cNvPr>
          <p:cNvSpPr>
            <a:spLocks noGrp="1"/>
          </p:cNvSpPr>
          <p:nvPr>
            <p:ph type="title"/>
          </p:nvPr>
        </p:nvSpPr>
        <p:spPr/>
        <p:txBody>
          <a:bodyPr/>
          <a:lstStyle/>
          <a:p>
            <a:r>
              <a:rPr lang="en-US" dirty="0"/>
              <a:t>2. Vulnerability </a:t>
            </a:r>
            <a:br>
              <a:rPr lang="en-US" dirty="0"/>
            </a:br>
            <a:endParaRPr lang="en-US" dirty="0"/>
          </a:p>
        </p:txBody>
      </p:sp>
      <p:sp>
        <p:nvSpPr>
          <p:cNvPr id="3" name="Content Placeholder 2">
            <a:extLst>
              <a:ext uri="{FF2B5EF4-FFF2-40B4-BE49-F238E27FC236}">
                <a16:creationId xmlns:a16="http://schemas.microsoft.com/office/drawing/2014/main" id="{12749F3C-B978-D00E-A4DE-C73FF0373FA1}"/>
              </a:ext>
            </a:extLst>
          </p:cNvPr>
          <p:cNvSpPr>
            <a:spLocks noGrp="1"/>
          </p:cNvSpPr>
          <p:nvPr>
            <p:ph idx="1"/>
          </p:nvPr>
        </p:nvSpPr>
        <p:spPr>
          <a:xfrm>
            <a:off x="142505" y="2015732"/>
            <a:ext cx="10912350" cy="4206938"/>
          </a:xfrm>
        </p:spPr>
        <p:txBody>
          <a:bodyPr>
            <a:normAutofit lnSpcReduction="10000"/>
          </a:bodyPr>
          <a:lstStyle/>
          <a:p>
            <a:r>
              <a:rPr lang="en-US" sz="2300" dirty="0">
                <a:ea typeface="Calibri" panose="020F0502020204030204" pitchFamily="34" charset="0"/>
                <a:cs typeface="Times New Roman" panose="02020603050405020304" pitchFamily="18" charset="0"/>
              </a:rPr>
              <a:t>The </a:t>
            </a:r>
            <a:r>
              <a:rPr lang="en-US" sz="2300" dirty="0">
                <a:effectLst/>
                <a:ea typeface="Calibri" panose="020F0502020204030204" pitchFamily="34" charset="0"/>
                <a:cs typeface="Times New Roman" panose="02020603050405020304" pitchFamily="18" charset="0"/>
              </a:rPr>
              <a:t>offenders also exploited various vulnerabilities of their victims to their advantage </a:t>
            </a:r>
          </a:p>
          <a:p>
            <a:endParaRPr lang="en-US" sz="2300" dirty="0">
              <a:cs typeface="Times New Roman" panose="02020603050405020304" pitchFamily="18" charset="0"/>
            </a:endParaRPr>
          </a:p>
          <a:p>
            <a:r>
              <a:rPr lang="en-US" sz="2300" dirty="0">
                <a:effectLst/>
                <a:ea typeface="Calibri" panose="020F0502020204030204" pitchFamily="34" charset="0"/>
                <a:cs typeface="Times New Roman" panose="02020603050405020304" pitchFamily="18" charset="0"/>
              </a:rPr>
              <a:t>Tyler: He couldn’t speak…you know…he was speech impaired.  He’d try to speak, but no one would be able to make out a single word.  He was in like some speech therapy kind of classes, but they didn’t seem to help too much.  He was struggling a lot.        </a:t>
            </a:r>
          </a:p>
          <a:p>
            <a:endParaRPr lang="en-US" sz="2300" dirty="0">
              <a:cs typeface="Times New Roman" panose="02020603050405020304" pitchFamily="18" charset="0"/>
            </a:endParaRPr>
          </a:p>
          <a:p>
            <a:r>
              <a:rPr lang="en-US" sz="2300" dirty="0">
                <a:effectLst/>
                <a:ea typeface="Calibri" panose="020F0502020204030204" pitchFamily="34" charset="0"/>
                <a:cs typeface="Times New Roman" panose="02020603050405020304" pitchFamily="18" charset="0"/>
              </a:rPr>
              <a:t>Victor: if not her, her sisters…she knew that.  She would’ve never wanted that for sisters.  I would have never touched the younger ones, but it was enough to keep her in check. </a:t>
            </a:r>
          </a:p>
          <a:p>
            <a:endParaRPr lang="en-US" dirty="0"/>
          </a:p>
        </p:txBody>
      </p:sp>
    </p:spTree>
    <p:extLst>
      <p:ext uri="{BB962C8B-B14F-4D97-AF65-F5344CB8AC3E}">
        <p14:creationId xmlns:p14="http://schemas.microsoft.com/office/powerpoint/2010/main" val="200739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F96B39-A7C3-CF03-5A28-AD4B26C9966E}"/>
              </a:ext>
            </a:extLst>
          </p:cNvPr>
          <p:cNvSpPr>
            <a:spLocks noGrp="1"/>
          </p:cNvSpPr>
          <p:nvPr>
            <p:ph idx="4294967295"/>
          </p:nvPr>
        </p:nvSpPr>
        <p:spPr>
          <a:xfrm>
            <a:off x="114301" y="114300"/>
            <a:ext cx="12077700" cy="5872163"/>
          </a:xfrm>
        </p:spPr>
        <p:txBody>
          <a:bodyPr/>
          <a:lstStyle/>
          <a:p>
            <a:r>
              <a:rPr lang="en-US" sz="2600" dirty="0">
                <a:effectLst/>
                <a:ea typeface="Calibri" panose="020F0502020204030204" pitchFamily="34" charset="0"/>
                <a:cs typeface="Times New Roman" panose="02020603050405020304" pitchFamily="18" charset="0"/>
              </a:rPr>
              <a:t>George: She had nowhere else to go.  It was either stay home or end up homeless or in a foster home…I’d tell her horrible, just horrible stories about kids who run away…she never tried.  She was scared of everything.  She was even scared of meeting new people.  Like I’d ask her if she wants to go to the park or something and she’d always refuse.  She didn’t want to be around other kids if she didn’t have to…she didn’t want to be in a situation where she’d have to introduce herself or talk to people she didn’t know.  </a:t>
            </a:r>
          </a:p>
          <a:p>
            <a:endParaRPr lang="en-US" sz="2600" dirty="0">
              <a:ea typeface="Calibri" panose="020F0502020204030204" pitchFamily="34" charset="0"/>
              <a:cs typeface="Times New Roman" panose="02020603050405020304" pitchFamily="18" charset="0"/>
            </a:endParaRPr>
          </a:p>
          <a:p>
            <a:r>
              <a:rPr lang="en-US" sz="2600" dirty="0">
                <a:effectLst/>
                <a:ea typeface="Calibri" panose="020F0502020204030204" pitchFamily="34" charset="0"/>
                <a:cs typeface="Times New Roman" panose="02020603050405020304" pitchFamily="18" charset="0"/>
              </a:rPr>
              <a:t>Steve: Well we were in my bedroom.  I was looking for something…I can’t remember what and I can’t remember why she had followed me, but there she was laying on the bed…shitfaced [drunk].  We [other friends] all had a little too much to drink that night</a:t>
            </a:r>
            <a:r>
              <a:rPr lang="en-US" sz="2600" dirty="0">
                <a:ea typeface="Calibri" panose="020F0502020204030204" pitchFamily="34" charset="0"/>
                <a:cs typeface="Times New Roman" panose="02020603050405020304" pitchFamily="18" charset="0"/>
              </a:rPr>
              <a:t>.</a:t>
            </a:r>
          </a:p>
          <a:p>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431016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{E5859733-848A-9240-AA5B-A568777EAA07}tf10001119</Template>
  <TotalTime>883</TotalTime>
  <Words>872</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vt:lpstr>
      <vt:lpstr>Gill Sans MT</vt:lpstr>
      <vt:lpstr>Times New Roman</vt:lpstr>
      <vt:lpstr>Gallery</vt:lpstr>
      <vt:lpstr>PowerPoint Presentation</vt:lpstr>
      <vt:lpstr>Introduction</vt:lpstr>
      <vt:lpstr>Methodology </vt:lpstr>
      <vt:lpstr>Analysis and findings </vt:lpstr>
      <vt:lpstr>PowerPoint Presentation</vt:lpstr>
      <vt:lpstr>1. Accessibility </vt:lpstr>
      <vt:lpstr>PowerPoint Presentation</vt:lpstr>
      <vt:lpstr>2. Vulnerability  </vt:lpstr>
      <vt:lpstr>PowerPoint Presentation</vt:lpstr>
      <vt:lpstr>3. Opportunity </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Nayab Hakim</dc:creator>
  <cp:lastModifiedBy>Butch Newkirk</cp:lastModifiedBy>
  <cp:revision>5</cp:revision>
  <dcterms:created xsi:type="dcterms:W3CDTF">2022-10-06T02:09:35Z</dcterms:created>
  <dcterms:modified xsi:type="dcterms:W3CDTF">2022-10-06T18:00:38Z</dcterms:modified>
</cp:coreProperties>
</file>