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F6D1-8D43-46F7-884C-6B14032925B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B3F-CAF2-47AB-89AE-358DA8E8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4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F6D1-8D43-46F7-884C-6B14032925B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B3F-CAF2-47AB-89AE-358DA8E8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1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F6D1-8D43-46F7-884C-6B14032925B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B3F-CAF2-47AB-89AE-358DA8E8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3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F6D1-8D43-46F7-884C-6B14032925B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B3F-CAF2-47AB-89AE-358DA8E8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6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F6D1-8D43-46F7-884C-6B14032925B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B3F-CAF2-47AB-89AE-358DA8E8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1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F6D1-8D43-46F7-884C-6B14032925B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B3F-CAF2-47AB-89AE-358DA8E8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8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F6D1-8D43-46F7-884C-6B14032925B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B3F-CAF2-47AB-89AE-358DA8E8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6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F6D1-8D43-46F7-884C-6B14032925B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B3F-CAF2-47AB-89AE-358DA8E8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5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F6D1-8D43-46F7-884C-6B14032925B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B3F-CAF2-47AB-89AE-358DA8E8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1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F6D1-8D43-46F7-884C-6B14032925B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B3F-CAF2-47AB-89AE-358DA8E8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F6D1-8D43-46F7-884C-6B14032925B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B3F-CAF2-47AB-89AE-358DA8E8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5F6D1-8D43-46F7-884C-6B14032925B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96B3F-CAF2-47AB-89AE-358DA8E8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9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762000"/>
            <a:ext cx="6400800" cy="46482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Factors Associated with Inmate Participation in Education and Work Programs</a:t>
            </a:r>
          </a:p>
        </p:txBody>
      </p:sp>
    </p:spTree>
    <p:extLst>
      <p:ext uri="{BB962C8B-B14F-4D97-AF65-F5344CB8AC3E}">
        <p14:creationId xmlns:p14="http://schemas.microsoft.com/office/powerpoint/2010/main" val="4287035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RESULTS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Working less or more hours per day</a:t>
            </a:r>
            <a:endParaRPr lang="en-US" dirty="0" smtClean="0"/>
          </a:p>
          <a:p>
            <a:pPr marL="0" indent="0">
              <a:buNone/>
            </a:pPr>
            <a:r>
              <a:rPr lang="en-US" sz="4800" dirty="0" smtClean="0"/>
              <a:t>Significant relationship between work less or more and age </a:t>
            </a:r>
          </a:p>
          <a:p>
            <a:pPr marL="0" indent="0">
              <a:buNone/>
            </a:pPr>
            <a:r>
              <a:rPr lang="en-US" sz="4000" dirty="0" smtClean="0"/>
              <a:t>Inmates between 21 and 35 chose to work less </a:t>
            </a:r>
          </a:p>
          <a:p>
            <a:pPr marL="0" indent="0">
              <a:buNone/>
            </a:pPr>
            <a:r>
              <a:rPr lang="en-US" sz="4000" dirty="0" smtClean="0"/>
              <a:t>(Chi-Square = 7.222, </a:t>
            </a:r>
            <a:r>
              <a:rPr lang="en-US" sz="4000" dirty="0" err="1" smtClean="0"/>
              <a:t>df</a:t>
            </a:r>
            <a:r>
              <a:rPr lang="en-US" sz="4000" dirty="0" smtClean="0"/>
              <a:t> = 1, p. = .025)</a:t>
            </a:r>
          </a:p>
        </p:txBody>
      </p:sp>
    </p:spTree>
    <p:extLst>
      <p:ext uri="{BB962C8B-B14F-4D97-AF65-F5344CB8AC3E}">
        <p14:creationId xmlns:p14="http://schemas.microsoft.com/office/powerpoint/2010/main" val="342489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RESULTS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Less or more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Significant relationship between the amount of work desired and offender type (violent or nonviolent).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(Chi-Square = 7.18, </a:t>
            </a:r>
            <a:r>
              <a:rPr lang="en-US" dirty="0" err="1" smtClean="0"/>
              <a:t>df</a:t>
            </a:r>
            <a:r>
              <a:rPr lang="en-US" dirty="0" smtClean="0"/>
              <a:t> = 1, p. = .007).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Nonviolent offenders chose to work more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9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Summary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If occupied </a:t>
            </a:r>
            <a:r>
              <a:rPr lang="en-US" dirty="0"/>
              <a:t>and busy during the day: 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1)  </a:t>
            </a:r>
            <a:r>
              <a:rPr lang="en-US" sz="2800" dirty="0" smtClean="0"/>
              <a:t> </a:t>
            </a:r>
            <a:r>
              <a:rPr lang="en-US" sz="2800" dirty="0"/>
              <a:t>Work load and stress level of the staff would decrease.</a:t>
            </a:r>
            <a:r>
              <a:rPr lang="en-US" dirty="0"/>
              <a:t> 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2)  Minimize </a:t>
            </a:r>
            <a:r>
              <a:rPr lang="en-US" dirty="0"/>
              <a:t>the inmate's idle time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3)  Utilize </a:t>
            </a:r>
            <a:r>
              <a:rPr lang="en-US" dirty="0"/>
              <a:t>the programs to capacity.  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 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Recommendations:  </a:t>
            </a:r>
          </a:p>
          <a:p>
            <a:pPr marL="514350" indent="-514350">
              <a:buAutoNum type="arabicParenR"/>
            </a:pPr>
            <a:r>
              <a:rPr lang="en-US" dirty="0" smtClean="0"/>
              <a:t>Develop screening </a:t>
            </a:r>
            <a:r>
              <a:rPr lang="en-US" dirty="0"/>
              <a:t>instrument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Identify </a:t>
            </a:r>
            <a:r>
              <a:rPr lang="en-US" dirty="0"/>
              <a:t>those who stand to gain from the limited slots in these </a:t>
            </a:r>
            <a:r>
              <a:rPr lang="en-US" dirty="0" smtClean="0"/>
              <a:t>programs</a:t>
            </a:r>
          </a:p>
          <a:p>
            <a:pPr marL="514350" indent="-514350">
              <a:buAutoNum type="arabicParenR"/>
            </a:pPr>
            <a:r>
              <a:rPr lang="en-US" dirty="0" smtClean="0"/>
              <a:t>Stop wasting </a:t>
            </a:r>
            <a:r>
              <a:rPr lang="en-US" dirty="0"/>
              <a:t>their time and tax-payer </a:t>
            </a:r>
            <a:r>
              <a:rPr lang="en-US" dirty="0" smtClean="0"/>
              <a:t>money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3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Purpose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Increasing </a:t>
            </a:r>
            <a:r>
              <a:rPr lang="en-US" sz="6000" dirty="0"/>
              <a:t>involvement in programs and </a:t>
            </a:r>
            <a:r>
              <a:rPr lang="en-US" sz="6000" dirty="0" smtClean="0"/>
              <a:t>activities</a:t>
            </a:r>
          </a:p>
          <a:p>
            <a:r>
              <a:rPr lang="en-US" sz="6000" dirty="0" smtClean="0"/>
              <a:t>Reduce </a:t>
            </a:r>
            <a:r>
              <a:rPr lang="en-US" sz="6000" dirty="0"/>
              <a:t>inmate </a:t>
            </a:r>
            <a:r>
              <a:rPr lang="en-US" sz="6000" dirty="0" smtClean="0"/>
              <a:t>idleness</a:t>
            </a:r>
            <a:endParaRPr lang="en-US" sz="6000" dirty="0"/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1780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Areas of study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r>
              <a:rPr lang="en-US" sz="4000" dirty="0" smtClean="0"/>
              <a:t>(</a:t>
            </a:r>
            <a:r>
              <a:rPr lang="en-US" sz="4000" dirty="0"/>
              <a:t>1) </a:t>
            </a:r>
            <a:r>
              <a:rPr lang="en-US" sz="4000" dirty="0" smtClean="0"/>
              <a:t>Type </a:t>
            </a:r>
            <a:r>
              <a:rPr lang="en-US" sz="4000" dirty="0"/>
              <a:t>of job worked and amount of pay 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/>
              <a:t>(2) </a:t>
            </a:r>
            <a:r>
              <a:rPr lang="en-US" sz="4000" dirty="0" smtClean="0"/>
              <a:t>Working </a:t>
            </a:r>
            <a:r>
              <a:rPr lang="en-US" sz="4000" dirty="0"/>
              <a:t>a </a:t>
            </a:r>
            <a:r>
              <a:rPr lang="en-US" sz="4000" dirty="0" smtClean="0"/>
              <a:t>job -- post </a:t>
            </a:r>
            <a:r>
              <a:rPr lang="en-US" sz="4000" dirty="0"/>
              <a:t>high school education 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r>
              <a:rPr lang="en-US" sz="4000" dirty="0"/>
              <a:t>(3) </a:t>
            </a:r>
            <a:r>
              <a:rPr lang="en-US" sz="4000" dirty="0" smtClean="0"/>
              <a:t>Skilled </a:t>
            </a:r>
            <a:r>
              <a:rPr lang="en-US" sz="4000" dirty="0"/>
              <a:t>job or an unskilled job.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235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Gender</a:t>
            </a:r>
            <a:r>
              <a:rPr lang="en-US" sz="6000" dirty="0"/>
              <a:t>, race, age, and offense type </a:t>
            </a:r>
            <a:endParaRPr lang="en-US" sz="6000" dirty="0" smtClean="0"/>
          </a:p>
          <a:p>
            <a:endParaRPr lang="en-US" sz="6000" dirty="0"/>
          </a:p>
          <a:p>
            <a:r>
              <a:rPr lang="en-US" sz="6000" dirty="0" smtClean="0"/>
              <a:t>Choice </a:t>
            </a:r>
            <a:r>
              <a:rPr lang="en-US" sz="6000" dirty="0"/>
              <a:t>of </a:t>
            </a:r>
            <a:r>
              <a:rPr lang="en-US" sz="6000" dirty="0" smtClean="0"/>
              <a:t>activity</a:t>
            </a:r>
            <a:r>
              <a:rPr lang="en-US" sz="6000" dirty="0"/>
              <a:t>. 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93307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Method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Three prisons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Structured and open-ended interviews. 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Community </a:t>
            </a:r>
            <a:r>
              <a:rPr lang="en-US" dirty="0"/>
              <a:t>college Classes are under-utilized.  </a:t>
            </a:r>
          </a:p>
          <a:p>
            <a:endParaRPr lang="en-US" dirty="0" smtClean="0"/>
          </a:p>
          <a:p>
            <a:r>
              <a:rPr lang="en-US" dirty="0" smtClean="0"/>
              <a:t>Competition </a:t>
            </a:r>
            <a:r>
              <a:rPr lang="en-US" dirty="0"/>
              <a:t>between work, education, and treatment programs for the inmates’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/>
              <a:t>Choice between work or education reflect motivation to improve their education beyond high school. 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6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RESULTS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u="sng" dirty="0" smtClean="0"/>
              <a:t>Less </a:t>
            </a:r>
            <a:r>
              <a:rPr lang="en-US" sz="4400" u="sng" dirty="0"/>
              <a:t>or more hours of </a:t>
            </a:r>
            <a:r>
              <a:rPr lang="en-US" sz="4400" u="sng" dirty="0" smtClean="0"/>
              <a:t>work</a:t>
            </a:r>
            <a:endParaRPr lang="en-US" dirty="0"/>
          </a:p>
          <a:p>
            <a:r>
              <a:rPr lang="en-US" dirty="0"/>
              <a:t>Work more hours per day = worthwhile use of their time.  </a:t>
            </a:r>
          </a:p>
          <a:p>
            <a:r>
              <a:rPr lang="en-US" dirty="0"/>
              <a:t>65% wanted more work hours</a:t>
            </a:r>
          </a:p>
          <a:p>
            <a:r>
              <a:rPr lang="en-US" dirty="0"/>
              <a:t>52% wanted more hours even pay remained the same.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6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RESULTS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5800" u="sng" dirty="0" smtClean="0"/>
              <a:t>Job or pay</a:t>
            </a:r>
            <a:endParaRPr lang="en-US" sz="5800" dirty="0" smtClean="0"/>
          </a:p>
          <a:p>
            <a:pPr marL="0" indent="0">
              <a:buNone/>
            </a:pPr>
            <a:r>
              <a:rPr lang="en-US" sz="4500" dirty="0" smtClean="0"/>
              <a:t>What is more important: the type of job or pay?</a:t>
            </a:r>
          </a:p>
          <a:p>
            <a:pPr marL="0" indent="0">
              <a:buNone/>
            </a:pPr>
            <a:endParaRPr lang="en-US" sz="4500" dirty="0" smtClean="0"/>
          </a:p>
          <a:p>
            <a:pPr marL="0" indent="0">
              <a:buNone/>
            </a:pPr>
            <a:r>
              <a:rPr lang="en-US" dirty="0" smtClean="0"/>
              <a:t>Ranking forced them to reveal long term goals for self-improvement.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Length of time on the job  --   discipline infractions.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Choice of job or pay between Males and Females was significant (Chi-Square = 4.51, </a:t>
            </a:r>
            <a:r>
              <a:rPr lang="en-US" dirty="0" err="1" smtClean="0"/>
              <a:t>df</a:t>
            </a:r>
            <a:r>
              <a:rPr lang="en-US" dirty="0" smtClean="0"/>
              <a:t> = 1, p. = .03). 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Females = job in greater numbers than expected </a:t>
            </a:r>
          </a:p>
          <a:p>
            <a:pPr marL="0" indent="0">
              <a:buNone/>
            </a:pPr>
            <a:r>
              <a:rPr lang="en-US" dirty="0" smtClean="0"/>
              <a:t>Males =  pay in greater numbers than expected.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5289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RESULTS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4864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6500" u="sng" dirty="0" smtClean="0"/>
              <a:t>Job or school</a:t>
            </a:r>
            <a:endParaRPr lang="en-US" sz="6500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 algn="ctr">
              <a:buNone/>
            </a:pPr>
            <a:r>
              <a:rPr lang="en-US" sz="5100" dirty="0" smtClean="0"/>
              <a:t>Policy: all inmates must work</a:t>
            </a:r>
          </a:p>
          <a:p>
            <a:pPr marL="0" indent="0">
              <a:buNone/>
            </a:pPr>
            <a:r>
              <a:rPr lang="en-US" sz="5100" dirty="0" smtClean="0"/>
              <a:t>Exception: not yet received a high school diploma -- Required to attain GED</a:t>
            </a:r>
          </a:p>
          <a:p>
            <a:pPr marL="0" indent="0">
              <a:buNone/>
            </a:pPr>
            <a:endParaRPr lang="en-US" sz="5100" dirty="0" smtClean="0"/>
          </a:p>
          <a:p>
            <a:pPr marL="0" indent="0">
              <a:buNone/>
            </a:pPr>
            <a:r>
              <a:rPr lang="en-US" sz="5100" dirty="0" smtClean="0"/>
              <a:t>Inmates = high school education may take college-level classes / no pay.  </a:t>
            </a:r>
          </a:p>
          <a:p>
            <a:pPr marL="0" indent="0">
              <a:buNone/>
            </a:pPr>
            <a:endParaRPr lang="en-US" sz="5100" dirty="0" smtClean="0"/>
          </a:p>
          <a:p>
            <a:pPr marL="0" indent="0">
              <a:buNone/>
            </a:pPr>
            <a:r>
              <a:rPr lang="en-US" sz="5100" dirty="0" smtClean="0"/>
              <a:t>Choice taking job (short term gain) </a:t>
            </a:r>
          </a:p>
          <a:p>
            <a:pPr marL="0" indent="0">
              <a:buNone/>
            </a:pPr>
            <a:r>
              <a:rPr lang="en-US" sz="5100" dirty="0" smtClean="0"/>
              <a:t>Attending school (future outlook). </a:t>
            </a:r>
          </a:p>
          <a:p>
            <a:pPr marL="0" indent="0">
              <a:buNone/>
            </a:pPr>
            <a:r>
              <a:rPr lang="en-US" sz="5100" dirty="0" smtClean="0"/>
              <a:t>Nonviolent offenders chose education over violent offenders</a:t>
            </a:r>
          </a:p>
          <a:p>
            <a:pPr marL="0" indent="0" algn="ctr">
              <a:buNone/>
            </a:pPr>
            <a:r>
              <a:rPr lang="en-US" sz="5100" dirty="0" smtClean="0"/>
              <a:t>(Chi-Square = 6.14, </a:t>
            </a:r>
            <a:r>
              <a:rPr lang="en-US" sz="5100" dirty="0" err="1" smtClean="0"/>
              <a:t>df</a:t>
            </a:r>
            <a:r>
              <a:rPr lang="en-US" sz="5100" dirty="0" smtClean="0"/>
              <a:t> = 1, p. = .01).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78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RESULTS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u="sng" dirty="0" smtClean="0"/>
              <a:t>Skilled or Unskilled</a:t>
            </a: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Work in the industrial shops or as a janitor  </a:t>
            </a:r>
          </a:p>
          <a:p>
            <a:pPr marL="0" indent="0">
              <a:buNone/>
            </a:pPr>
            <a:r>
              <a:rPr lang="en-US" sz="6000" dirty="0" smtClean="0"/>
              <a:t>no significant relationships </a:t>
            </a:r>
          </a:p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49846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484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 Purpose of study</vt:lpstr>
      <vt:lpstr>Areas of study </vt:lpstr>
      <vt:lpstr>Concentration</vt:lpstr>
      <vt:lpstr>Method </vt:lpstr>
      <vt:lpstr>RESULTS </vt:lpstr>
      <vt:lpstr>RESULTS </vt:lpstr>
      <vt:lpstr>RESULTS </vt:lpstr>
      <vt:lpstr>RESULTS </vt:lpstr>
      <vt:lpstr>RESULTS </vt:lpstr>
      <vt:lpstr>RESULTS </vt:lpstr>
      <vt:lpstr>Summary </vt:lpstr>
    </vt:vector>
  </TitlesOfParts>
  <Company>University of North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jsbatchelder</dc:creator>
  <cp:lastModifiedBy>John(Stu) Batchelder</cp:lastModifiedBy>
  <cp:revision>9</cp:revision>
  <dcterms:created xsi:type="dcterms:W3CDTF">2014-11-07T14:22:46Z</dcterms:created>
  <dcterms:modified xsi:type="dcterms:W3CDTF">2022-10-07T14:02:38Z</dcterms:modified>
</cp:coreProperties>
</file>