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0" r:id="rId3"/>
    <p:sldId id="378" r:id="rId4"/>
    <p:sldId id="373" r:id="rId5"/>
    <p:sldId id="375" r:id="rId6"/>
    <p:sldId id="291" r:id="rId7"/>
    <p:sldId id="292" r:id="rId8"/>
    <p:sldId id="303" r:id="rId9"/>
    <p:sldId id="304" r:id="rId10"/>
    <p:sldId id="279" r:id="rId11"/>
    <p:sldId id="261"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2197"/>
  </p:normalViewPr>
  <p:slideViewPr>
    <p:cSldViewPr snapToGrid="0">
      <p:cViewPr varScale="1">
        <p:scale>
          <a:sx n="90" d="100"/>
          <a:sy n="90" d="100"/>
        </p:scale>
        <p:origin x="232" y="392"/>
      </p:cViewPr>
      <p:guideLst/>
    </p:cSldViewPr>
  </p:slideViewPr>
  <p:notesTextViewPr>
    <p:cViewPr>
      <p:scale>
        <a:sx n="1" d="1"/>
        <a:sy n="1" d="1"/>
      </p:scale>
      <p:origin x="0" y="0"/>
    </p:cViewPr>
  </p:notesTextViewPr>
  <p:sorterViewPr>
    <p:cViewPr>
      <p:scale>
        <a:sx n="165" d="100"/>
        <a:sy n="1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3D3" qsCatId="3D" csTypeId="urn:microsoft.com/office/officeart/2005/8/colors/colorful1#1" csCatId="colorful" phldr="1"/>
      <dgm:spPr/>
      <dgm:t>
        <a:bodyPr/>
        <a:lstStyle/>
        <a:p>
          <a:endParaRPr lang="en-US"/>
        </a:p>
      </dgm:t>
    </dgm:pt>
    <dgm:pt modelId="{787546C1-DD5C-4D6E-BFDD-D95A52E781AD}">
      <dgm:prSet phldrT="[Text]" custT="1"/>
      <dgm:spPr/>
      <dgm:t>
        <a:bodyPr/>
        <a:lstStyle/>
        <a:p>
          <a:pPr algn="ctr"/>
          <a:r>
            <a:rPr lang="en-US" sz="2400" b="1" dirty="0">
              <a:solidFill>
                <a:srgbClr val="2F2B20"/>
              </a:solidFill>
            </a:rPr>
            <a:t>Visible, accessible, familiar and dedicated policing resources</a:t>
          </a:r>
        </a:p>
      </dgm:t>
    </dgm:pt>
    <dgm:pt modelId="{88942913-D2BB-4DEB-B0E7-EA2B7A6CD360}" type="parTrans" cxnId="{DFAEFA4C-B3B0-4C4E-BCD8-BFB53D07C5D0}">
      <dgm:prSet/>
      <dgm:spPr/>
      <dgm:t>
        <a:bodyPr/>
        <a:lstStyle/>
        <a:p>
          <a:endParaRPr lang="en-US"/>
        </a:p>
      </dgm:t>
    </dgm:pt>
    <dgm:pt modelId="{579A9A07-8770-4AC1-9705-76E19F87D269}" type="sibTrans" cxnId="{DFAEFA4C-B3B0-4C4E-BCD8-BFB53D07C5D0}">
      <dgm:prSet/>
      <dgm:spPr/>
      <dgm:t>
        <a:bodyPr/>
        <a:lstStyle/>
        <a:p>
          <a:endParaRPr lang="en-US"/>
        </a:p>
      </dgm:t>
    </dgm:pt>
    <dgm:pt modelId="{AC5265C1-0BAB-4984-A634-E4518A8EC253}">
      <dgm:prSet phldrT="[Text]" custT="1"/>
      <dgm:spPr/>
      <dgm:t>
        <a:bodyPr/>
        <a:lstStyle/>
        <a:p>
          <a:pPr algn="ctr"/>
          <a:r>
            <a:rPr lang="en-US" sz="2400" b="1" dirty="0">
              <a:solidFill>
                <a:srgbClr val="2F2B20"/>
              </a:solidFill>
            </a:rPr>
            <a:t>Identifying community priorities for action</a:t>
          </a:r>
        </a:p>
      </dgm:t>
    </dgm:pt>
    <dgm:pt modelId="{26A0947C-B518-417C-9D68-EC422DC1E3A5}" type="parTrans" cxnId="{579A338B-B5D8-4240-8867-8564B0DC96F3}">
      <dgm:prSet/>
      <dgm:spPr/>
      <dgm:t>
        <a:bodyPr/>
        <a:lstStyle/>
        <a:p>
          <a:endParaRPr lang="en-US"/>
        </a:p>
      </dgm:t>
    </dgm:pt>
    <dgm:pt modelId="{E68E8117-B3CB-464C-9711-4DBE8BF88216}" type="sibTrans" cxnId="{579A338B-B5D8-4240-8867-8564B0DC96F3}">
      <dgm:prSet/>
      <dgm:spPr/>
      <dgm:t>
        <a:bodyPr/>
        <a:lstStyle/>
        <a:p>
          <a:endParaRPr lang="en-US"/>
        </a:p>
      </dgm:t>
    </dgm:pt>
    <dgm:pt modelId="{F50BDB3E-817D-4A89-9D71-D9E0B029567B}">
      <dgm:prSet phldrT="[Text]" custT="1"/>
      <dgm:spPr/>
      <dgm:t>
        <a:bodyPr/>
        <a:lstStyle/>
        <a:p>
          <a:pPr algn="ctr"/>
          <a:r>
            <a:rPr lang="en-US" sz="2400" b="1" dirty="0">
              <a:solidFill>
                <a:srgbClr val="2F2B20"/>
              </a:solidFill>
            </a:rPr>
            <a:t>Effective problem solving</a:t>
          </a:r>
        </a:p>
      </dgm:t>
    </dgm:pt>
    <dgm:pt modelId="{DE0B39BA-A6F3-455E-8022-365CCF701DB7}" type="parTrans" cxnId="{E8EF61B1-515C-44F0-9393-3A960B69FA7A}">
      <dgm:prSet/>
      <dgm:spPr/>
      <dgm:t>
        <a:bodyPr/>
        <a:lstStyle/>
        <a:p>
          <a:endParaRPr lang="en-US"/>
        </a:p>
      </dgm:t>
    </dgm:pt>
    <dgm:pt modelId="{25F4C625-3E51-442C-BBB8-3FA715271B27}" type="sibTrans" cxnId="{E8EF61B1-515C-44F0-9393-3A960B69FA7A}">
      <dgm:prSet/>
      <dgm:spPr/>
      <dgm:t>
        <a:bodyPr/>
        <a:lstStyle/>
        <a:p>
          <a:endParaRPr lang="en-US"/>
        </a:p>
      </dgm:t>
    </dgm:pt>
    <dgm:pt modelId="{9D58511D-D18C-46E6-ADFB-6CDE1389D37F}" type="pres">
      <dgm:prSet presAssocID="{8554BDF9-8515-4677-9942-0171F000F8EB}" presName="linear" presStyleCnt="0">
        <dgm:presLayoutVars>
          <dgm:dir/>
          <dgm:animLvl val="lvl"/>
          <dgm:resizeHandles val="exact"/>
        </dgm:presLayoutVars>
      </dgm:prSet>
      <dgm:spPr/>
    </dgm:pt>
    <dgm:pt modelId="{29EC7F92-6143-4EC7-AD17-ECAF75C06DC8}" type="pres">
      <dgm:prSet presAssocID="{787546C1-DD5C-4D6E-BFDD-D95A52E781AD}" presName="parentLin" presStyleCnt="0"/>
      <dgm:spPr/>
    </dgm:pt>
    <dgm:pt modelId="{F4F466C7-208D-4B4A-A865-9D82D8E9F892}" type="pres">
      <dgm:prSet presAssocID="{787546C1-DD5C-4D6E-BFDD-D95A52E781AD}" presName="parentLeftMargin" presStyleLbl="node1" presStyleIdx="0" presStyleCnt="3"/>
      <dgm:spPr/>
    </dgm:pt>
    <dgm:pt modelId="{8BC4E78D-0D98-4ED2-B23A-71FEC19A6436}" type="pres">
      <dgm:prSet presAssocID="{787546C1-DD5C-4D6E-BFDD-D95A52E781AD}" presName="parentText" presStyleLbl="node1" presStyleIdx="0" presStyleCnt="3" custScaleX="109681" custScaleY="175255" custLinFactY="-73996" custLinFactNeighborX="13208" custLinFactNeighborY="-100000">
        <dgm:presLayoutVars>
          <dgm:chMax val="0"/>
          <dgm:bulletEnabled val="1"/>
        </dgm:presLayoutVars>
      </dgm:prSet>
      <dgm:spPr/>
    </dgm:pt>
    <dgm:pt modelId="{129CDA7D-4C80-4698-AFD0-7208B5D9749E}" type="pres">
      <dgm:prSet presAssocID="{787546C1-DD5C-4D6E-BFDD-D95A52E781AD}" presName="negativeSpace" presStyleCnt="0"/>
      <dgm:spPr/>
    </dgm:pt>
    <dgm:pt modelId="{EBA8CF1F-3B4A-4B6A-8877-CB03CDDAB1E9}" type="pres">
      <dgm:prSet presAssocID="{787546C1-DD5C-4D6E-BFDD-D95A52E781AD}" presName="childText" presStyleLbl="alignAcc1" presStyleIdx="0" presStyleCnt="3">
        <dgm:presLayoutVars>
          <dgm:bulletEnabled val="1"/>
        </dgm:presLayoutVars>
      </dgm:prSet>
      <dgm:spPr/>
    </dgm:pt>
    <dgm:pt modelId="{8BC0D01A-9D98-495C-93AA-A7D9631CDDAD}" type="pres">
      <dgm:prSet presAssocID="{579A9A07-8770-4AC1-9705-76E19F87D269}" presName="spaceBetweenRectangles" presStyleCnt="0"/>
      <dgm:spPr/>
    </dgm:pt>
    <dgm:pt modelId="{D4434ECF-2146-46AC-B62E-87AB389C995A}" type="pres">
      <dgm:prSet presAssocID="{AC5265C1-0BAB-4984-A634-E4518A8EC253}" presName="parentLin" presStyleCnt="0"/>
      <dgm:spPr/>
    </dgm:pt>
    <dgm:pt modelId="{06B5F591-72E0-4CFF-9799-36D4050BD51D}" type="pres">
      <dgm:prSet presAssocID="{AC5265C1-0BAB-4984-A634-E4518A8EC253}" presName="parentLeftMargin" presStyleLbl="node1" presStyleIdx="0" presStyleCnt="3"/>
      <dgm:spPr/>
    </dgm:pt>
    <dgm:pt modelId="{12E5634D-BCAA-48AB-BADB-754A15E9B7AC}" type="pres">
      <dgm:prSet presAssocID="{AC5265C1-0BAB-4984-A634-E4518A8EC253}" presName="parentText" presStyleLbl="node1" presStyleIdx="1" presStyleCnt="3" custScaleX="110019" custScaleY="147685" custLinFactNeighborX="9276" custLinFactNeighborY="-2742">
        <dgm:presLayoutVars>
          <dgm:chMax val="0"/>
          <dgm:bulletEnabled val="1"/>
        </dgm:presLayoutVars>
      </dgm:prSet>
      <dgm:spPr/>
    </dgm:pt>
    <dgm:pt modelId="{3DAA9763-50F6-4CC4-B6DA-0A4C45FFB361}" type="pres">
      <dgm:prSet presAssocID="{AC5265C1-0BAB-4984-A634-E4518A8EC253}" presName="negativeSpace" presStyleCnt="0"/>
      <dgm:spPr/>
    </dgm:pt>
    <dgm:pt modelId="{51228DB3-E7D4-486B-A0C1-9A59D129891F}" type="pres">
      <dgm:prSet presAssocID="{AC5265C1-0BAB-4984-A634-E4518A8EC253}" presName="childText" presStyleLbl="alignAcc1" presStyleIdx="1" presStyleCnt="3">
        <dgm:presLayoutVars>
          <dgm:bulletEnabled val="1"/>
        </dgm:presLayoutVars>
      </dgm:prSet>
      <dgm:spPr/>
    </dgm:pt>
    <dgm:pt modelId="{ECC02425-44D1-4F4C-B5D6-13442CA71F2A}" type="pres">
      <dgm:prSet presAssocID="{E68E8117-B3CB-464C-9711-4DBE8BF88216}" presName="spaceBetweenRectangles" presStyleCnt="0"/>
      <dgm:spPr/>
    </dgm:pt>
    <dgm:pt modelId="{98CD7476-6A48-4BD0-A0B1-E79081300878}" type="pres">
      <dgm:prSet presAssocID="{F50BDB3E-817D-4A89-9D71-D9E0B029567B}" presName="parentLin" presStyleCnt="0"/>
      <dgm:spPr/>
    </dgm:pt>
    <dgm:pt modelId="{63AA2D3F-331D-492F-82D5-8A2B6C78BAAD}" type="pres">
      <dgm:prSet presAssocID="{F50BDB3E-817D-4A89-9D71-D9E0B029567B}" presName="parentLeftMargin" presStyleLbl="node1" presStyleIdx="1" presStyleCnt="3"/>
      <dgm:spPr/>
    </dgm:pt>
    <dgm:pt modelId="{2CFD44AC-C5B0-407B-B2EE-07415AFE4DC4}" type="pres">
      <dgm:prSet presAssocID="{F50BDB3E-817D-4A89-9D71-D9E0B029567B}" presName="parentText" presStyleLbl="node1" presStyleIdx="2" presStyleCnt="3" custScaleX="109681" custScaleY="151309" custLinFactNeighborX="13208" custLinFactNeighborY="-4883">
        <dgm:presLayoutVars>
          <dgm:chMax val="0"/>
          <dgm:bulletEnabled val="1"/>
        </dgm:presLayoutVars>
      </dgm:prSet>
      <dgm:spPr/>
    </dgm:pt>
    <dgm:pt modelId="{E27A153A-8ADD-4646-B3A3-509A74CD0695}" type="pres">
      <dgm:prSet presAssocID="{F50BDB3E-817D-4A89-9D71-D9E0B029567B}" presName="negativeSpace" presStyleCnt="0"/>
      <dgm:spPr/>
    </dgm:pt>
    <dgm:pt modelId="{2DB5D132-AB90-49A4-A479-F0988A86E33E}" type="pres">
      <dgm:prSet presAssocID="{F50BDB3E-817D-4A89-9D71-D9E0B029567B}" presName="childText" presStyleLbl="alignAcc1" presStyleIdx="2" presStyleCnt="3" custLinFactNeighborX="-197" custLinFactNeighborY="-16464">
        <dgm:presLayoutVars>
          <dgm:bulletEnabled val="1"/>
        </dgm:presLayoutVars>
      </dgm:prSet>
      <dgm:spPr/>
    </dgm:pt>
  </dgm:ptLst>
  <dgm:cxnLst>
    <dgm:cxn modelId="{3152FF11-0F1B-A94C-A377-0ED9BCBFD3C5}" type="presOf" srcId="{AC5265C1-0BAB-4984-A634-E4518A8EC253}" destId="{06B5F591-72E0-4CFF-9799-36D4050BD51D}" srcOrd="0" destOrd="0" presId="urn:microsoft.com/office/officeart/2005/8/layout/list1#1"/>
    <dgm:cxn modelId="{B5712E19-5905-914B-9EBA-68BB94BE861E}" type="presOf" srcId="{8554BDF9-8515-4677-9942-0171F000F8EB}" destId="{9D58511D-D18C-46E6-ADFB-6CDE1389D37F}" srcOrd="0" destOrd="0" presId="urn:microsoft.com/office/officeart/2005/8/layout/list1#1"/>
    <dgm:cxn modelId="{5D733A1A-67B7-2941-A35E-D212801DE18C}" type="presOf" srcId="{787546C1-DD5C-4D6E-BFDD-D95A52E781AD}" destId="{F4F466C7-208D-4B4A-A865-9D82D8E9F892}" srcOrd="0" destOrd="0" presId="urn:microsoft.com/office/officeart/2005/8/layout/list1#1"/>
    <dgm:cxn modelId="{CF6DB03A-B38D-EE41-A8ED-FCE55A85835A}" type="presOf" srcId="{AC5265C1-0BAB-4984-A634-E4518A8EC253}" destId="{12E5634D-BCAA-48AB-BADB-754A15E9B7AC}" srcOrd="1"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39CB545C-F9A8-E24A-9754-52A845B2BD3A}" type="presOf" srcId="{F50BDB3E-817D-4A89-9D71-D9E0B029567B}" destId="{2CFD44AC-C5B0-407B-B2EE-07415AFE4DC4}" srcOrd="1" destOrd="0" presId="urn:microsoft.com/office/officeart/2005/8/layout/list1#1"/>
    <dgm:cxn modelId="{9AED6076-46A7-6C4D-9B1D-BEBA324A2E76}" type="presOf" srcId="{787546C1-DD5C-4D6E-BFDD-D95A52E781AD}" destId="{8BC4E78D-0D98-4ED2-B23A-71FEC19A6436}" srcOrd="1" destOrd="0" presId="urn:microsoft.com/office/officeart/2005/8/layout/list1#1"/>
    <dgm:cxn modelId="{919A147A-8917-7F48-B387-29413D4FF7A5}" type="presOf" srcId="{F50BDB3E-817D-4A89-9D71-D9E0B029567B}" destId="{63AA2D3F-331D-492F-82D5-8A2B6C78BAAD}" srcOrd="0" destOrd="0" presId="urn:microsoft.com/office/officeart/2005/8/layout/list1#1"/>
    <dgm:cxn modelId="{579A338B-B5D8-4240-8867-8564B0DC96F3}" srcId="{8554BDF9-8515-4677-9942-0171F000F8EB}" destId="{AC5265C1-0BAB-4984-A634-E4518A8EC253}" srcOrd="1" destOrd="0" parTransId="{26A0947C-B518-417C-9D68-EC422DC1E3A5}" sibTransId="{E68E8117-B3CB-464C-9711-4DBE8BF88216}"/>
    <dgm:cxn modelId="{E8EF61B1-515C-44F0-9393-3A960B69FA7A}" srcId="{8554BDF9-8515-4677-9942-0171F000F8EB}" destId="{F50BDB3E-817D-4A89-9D71-D9E0B029567B}" srcOrd="2" destOrd="0" parTransId="{DE0B39BA-A6F3-455E-8022-365CCF701DB7}" sibTransId="{25F4C625-3E51-442C-BBB8-3FA715271B27}"/>
    <dgm:cxn modelId="{C2E147B0-A3A4-754A-BA32-964F23CB0511}" type="presParOf" srcId="{9D58511D-D18C-46E6-ADFB-6CDE1389D37F}" destId="{29EC7F92-6143-4EC7-AD17-ECAF75C06DC8}" srcOrd="0" destOrd="0" presId="urn:microsoft.com/office/officeart/2005/8/layout/list1#1"/>
    <dgm:cxn modelId="{9E126A4F-8FF6-3E46-9C40-9402F322924A}" type="presParOf" srcId="{29EC7F92-6143-4EC7-AD17-ECAF75C06DC8}" destId="{F4F466C7-208D-4B4A-A865-9D82D8E9F892}" srcOrd="0" destOrd="0" presId="urn:microsoft.com/office/officeart/2005/8/layout/list1#1"/>
    <dgm:cxn modelId="{78AAD92A-5072-D94D-842B-4CE3FDC996B6}" type="presParOf" srcId="{29EC7F92-6143-4EC7-AD17-ECAF75C06DC8}" destId="{8BC4E78D-0D98-4ED2-B23A-71FEC19A6436}" srcOrd="1" destOrd="0" presId="urn:microsoft.com/office/officeart/2005/8/layout/list1#1"/>
    <dgm:cxn modelId="{CB26B9CF-7AF4-1641-9FE1-E60E7D5C7C70}" type="presParOf" srcId="{9D58511D-D18C-46E6-ADFB-6CDE1389D37F}" destId="{129CDA7D-4C80-4698-AFD0-7208B5D9749E}" srcOrd="1" destOrd="0" presId="urn:microsoft.com/office/officeart/2005/8/layout/list1#1"/>
    <dgm:cxn modelId="{5689E592-61F9-6645-934B-695C3541AA8D}" type="presParOf" srcId="{9D58511D-D18C-46E6-ADFB-6CDE1389D37F}" destId="{EBA8CF1F-3B4A-4B6A-8877-CB03CDDAB1E9}" srcOrd="2" destOrd="0" presId="urn:microsoft.com/office/officeart/2005/8/layout/list1#1"/>
    <dgm:cxn modelId="{7B50760D-B11A-034F-9B1F-5A15CA98F72B}" type="presParOf" srcId="{9D58511D-D18C-46E6-ADFB-6CDE1389D37F}" destId="{8BC0D01A-9D98-495C-93AA-A7D9631CDDAD}" srcOrd="3" destOrd="0" presId="urn:microsoft.com/office/officeart/2005/8/layout/list1#1"/>
    <dgm:cxn modelId="{C3E3EC46-067A-2645-B3FE-D782D23E6999}" type="presParOf" srcId="{9D58511D-D18C-46E6-ADFB-6CDE1389D37F}" destId="{D4434ECF-2146-46AC-B62E-87AB389C995A}" srcOrd="4" destOrd="0" presId="urn:microsoft.com/office/officeart/2005/8/layout/list1#1"/>
    <dgm:cxn modelId="{F15AEDEF-5DCE-8F4D-B184-C815875D4214}" type="presParOf" srcId="{D4434ECF-2146-46AC-B62E-87AB389C995A}" destId="{06B5F591-72E0-4CFF-9799-36D4050BD51D}" srcOrd="0" destOrd="0" presId="urn:microsoft.com/office/officeart/2005/8/layout/list1#1"/>
    <dgm:cxn modelId="{6023508F-CE18-5A4A-8F59-D35E5A71EEAE}" type="presParOf" srcId="{D4434ECF-2146-46AC-B62E-87AB389C995A}" destId="{12E5634D-BCAA-48AB-BADB-754A15E9B7AC}" srcOrd="1" destOrd="0" presId="urn:microsoft.com/office/officeart/2005/8/layout/list1#1"/>
    <dgm:cxn modelId="{51288E6C-159A-1E46-AEB0-4E432264BE43}" type="presParOf" srcId="{9D58511D-D18C-46E6-ADFB-6CDE1389D37F}" destId="{3DAA9763-50F6-4CC4-B6DA-0A4C45FFB361}" srcOrd="5" destOrd="0" presId="urn:microsoft.com/office/officeart/2005/8/layout/list1#1"/>
    <dgm:cxn modelId="{26D7166C-776F-9A41-836C-390ED4BE67A3}" type="presParOf" srcId="{9D58511D-D18C-46E6-ADFB-6CDE1389D37F}" destId="{51228DB3-E7D4-486B-A0C1-9A59D129891F}" srcOrd="6" destOrd="0" presId="urn:microsoft.com/office/officeart/2005/8/layout/list1#1"/>
    <dgm:cxn modelId="{C423F67A-146E-EA47-838C-774779B5809D}" type="presParOf" srcId="{9D58511D-D18C-46E6-ADFB-6CDE1389D37F}" destId="{ECC02425-44D1-4F4C-B5D6-13442CA71F2A}" srcOrd="7" destOrd="0" presId="urn:microsoft.com/office/officeart/2005/8/layout/list1#1"/>
    <dgm:cxn modelId="{A88D687F-6DC9-3B44-9EEF-637DF4889310}" type="presParOf" srcId="{9D58511D-D18C-46E6-ADFB-6CDE1389D37F}" destId="{98CD7476-6A48-4BD0-A0B1-E79081300878}" srcOrd="8" destOrd="0" presId="urn:microsoft.com/office/officeart/2005/8/layout/list1#1"/>
    <dgm:cxn modelId="{91354ADE-A6B6-934C-A331-BFA79B9527D2}" type="presParOf" srcId="{98CD7476-6A48-4BD0-A0B1-E79081300878}" destId="{63AA2D3F-331D-492F-82D5-8A2B6C78BAAD}" srcOrd="0" destOrd="0" presId="urn:microsoft.com/office/officeart/2005/8/layout/list1#1"/>
    <dgm:cxn modelId="{8BD90DA1-9968-4F41-8189-7A2DE6B1B34B}" type="presParOf" srcId="{98CD7476-6A48-4BD0-A0B1-E79081300878}" destId="{2CFD44AC-C5B0-407B-B2EE-07415AFE4DC4}" srcOrd="1" destOrd="0" presId="urn:microsoft.com/office/officeart/2005/8/layout/list1#1"/>
    <dgm:cxn modelId="{229C5F2C-47DB-5A45-9F7E-61C918F4C631}" type="presParOf" srcId="{9D58511D-D18C-46E6-ADFB-6CDE1389D37F}" destId="{E27A153A-8ADD-4646-B3A3-509A74CD0695}" srcOrd="9" destOrd="0" presId="urn:microsoft.com/office/officeart/2005/8/layout/list1#1"/>
    <dgm:cxn modelId="{4AD704AB-669E-E543-A279-46D7ACCA7F79}" type="presParOf" srcId="{9D58511D-D18C-46E6-ADFB-6CDE1389D37F}" destId="{2DB5D132-AB90-49A4-A479-F0988A86E33E}" srcOrd="10"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68ABF-26A4-41D9-B558-C85BDD46E506}"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60CFD921-8F5F-4D6D-AFAA-7C72FAF57CF5}">
      <dgm:prSet/>
      <dgm:spPr/>
      <dgm:t>
        <a:bodyPr/>
        <a:lstStyle/>
        <a:p>
          <a:pPr>
            <a:defRPr b="1"/>
          </a:pPr>
          <a:r>
            <a:rPr lang="en-US"/>
            <a:t>1960s</a:t>
          </a:r>
        </a:p>
      </dgm:t>
    </dgm:pt>
    <dgm:pt modelId="{4DAFE05A-33B5-4774-A7BC-140A3D4469D2}" type="parTrans" cxnId="{663B1939-0CC7-4B76-90DF-6446A6D1ACC8}">
      <dgm:prSet/>
      <dgm:spPr/>
      <dgm:t>
        <a:bodyPr/>
        <a:lstStyle/>
        <a:p>
          <a:endParaRPr lang="en-US"/>
        </a:p>
      </dgm:t>
    </dgm:pt>
    <dgm:pt modelId="{A22F73D2-A203-4F21-B008-7DB6E7A6F2CF}" type="sibTrans" cxnId="{663B1939-0CC7-4B76-90DF-6446A6D1ACC8}">
      <dgm:prSet/>
      <dgm:spPr/>
      <dgm:t>
        <a:bodyPr/>
        <a:lstStyle/>
        <a:p>
          <a:endParaRPr lang="en-US"/>
        </a:p>
      </dgm:t>
    </dgm:pt>
    <dgm:pt modelId="{1EBB31B2-02F4-4D7A-A982-B18A43A3DDC3}">
      <dgm:prSet custT="1"/>
      <dgm:spPr/>
      <dgm:t>
        <a:bodyPr/>
        <a:lstStyle/>
        <a:p>
          <a:r>
            <a:rPr lang="en-US" sz="1600" dirty="0"/>
            <a:t>Police – Community Relations. The need for partnership</a:t>
          </a:r>
        </a:p>
      </dgm:t>
    </dgm:pt>
    <dgm:pt modelId="{4A7ED9DB-D4E6-43B6-A700-B50FF0020545}" type="parTrans" cxnId="{819066D4-C0EB-4455-979D-EBAB26B9E944}">
      <dgm:prSet/>
      <dgm:spPr/>
      <dgm:t>
        <a:bodyPr/>
        <a:lstStyle/>
        <a:p>
          <a:endParaRPr lang="en-US"/>
        </a:p>
      </dgm:t>
    </dgm:pt>
    <dgm:pt modelId="{B0DEF9A1-0A55-480D-8A0C-CFB79A72FCFC}" type="sibTrans" cxnId="{819066D4-C0EB-4455-979D-EBAB26B9E944}">
      <dgm:prSet/>
      <dgm:spPr/>
      <dgm:t>
        <a:bodyPr/>
        <a:lstStyle/>
        <a:p>
          <a:endParaRPr lang="en-US"/>
        </a:p>
      </dgm:t>
    </dgm:pt>
    <dgm:pt modelId="{C1C24738-5D5A-4E74-8B1A-F23583AB80AE}">
      <dgm:prSet/>
      <dgm:spPr/>
      <dgm:t>
        <a:bodyPr/>
        <a:lstStyle/>
        <a:p>
          <a:pPr>
            <a:defRPr b="1"/>
          </a:pPr>
          <a:r>
            <a:rPr lang="en-US"/>
            <a:t>1970s</a:t>
          </a:r>
        </a:p>
      </dgm:t>
    </dgm:pt>
    <dgm:pt modelId="{33ACB8D4-F0AE-4FFC-AC94-E40243E2D194}" type="parTrans" cxnId="{CF081AA9-247C-463A-BB3F-29EA54C46197}">
      <dgm:prSet/>
      <dgm:spPr/>
      <dgm:t>
        <a:bodyPr/>
        <a:lstStyle/>
        <a:p>
          <a:endParaRPr lang="en-US"/>
        </a:p>
      </dgm:t>
    </dgm:pt>
    <dgm:pt modelId="{2DD444D3-39E1-487E-AA7E-EF67349BF746}" type="sibTrans" cxnId="{CF081AA9-247C-463A-BB3F-29EA54C46197}">
      <dgm:prSet/>
      <dgm:spPr/>
      <dgm:t>
        <a:bodyPr/>
        <a:lstStyle/>
        <a:p>
          <a:endParaRPr lang="en-US"/>
        </a:p>
      </dgm:t>
    </dgm:pt>
    <dgm:pt modelId="{3E8251D9-EFD1-4794-8426-C1D2CE5A7C0E}">
      <dgm:prSet custT="1"/>
      <dgm:spPr/>
      <dgm:t>
        <a:bodyPr/>
        <a:lstStyle/>
        <a:p>
          <a:r>
            <a:rPr lang="en-US" sz="1600" dirty="0"/>
            <a:t>Directed Patrol: Random  preventative patrol was ineffective in dealing with crime</a:t>
          </a:r>
        </a:p>
      </dgm:t>
    </dgm:pt>
    <dgm:pt modelId="{50307618-DB9B-423D-8D56-8E4F92252127}" type="parTrans" cxnId="{0991329C-9250-4A27-9D55-4228F2296CF8}">
      <dgm:prSet/>
      <dgm:spPr/>
      <dgm:t>
        <a:bodyPr/>
        <a:lstStyle/>
        <a:p>
          <a:endParaRPr lang="en-US"/>
        </a:p>
      </dgm:t>
    </dgm:pt>
    <dgm:pt modelId="{29828C71-1706-4CC0-9CD9-C2A67267D504}" type="sibTrans" cxnId="{0991329C-9250-4A27-9D55-4228F2296CF8}">
      <dgm:prSet/>
      <dgm:spPr/>
      <dgm:t>
        <a:bodyPr/>
        <a:lstStyle/>
        <a:p>
          <a:endParaRPr lang="en-US"/>
        </a:p>
      </dgm:t>
    </dgm:pt>
    <dgm:pt modelId="{0810C708-C869-4725-83E3-27A7100B3BB8}">
      <dgm:prSet/>
      <dgm:spPr/>
      <dgm:t>
        <a:bodyPr/>
        <a:lstStyle/>
        <a:p>
          <a:pPr>
            <a:defRPr b="1"/>
          </a:pPr>
          <a:r>
            <a:rPr lang="en-US"/>
            <a:t>2003</a:t>
          </a:r>
        </a:p>
      </dgm:t>
    </dgm:pt>
    <dgm:pt modelId="{94BBDB57-1429-4E9F-A468-139103D88634}" type="parTrans" cxnId="{CC38386A-CC02-42AA-8B44-250344637842}">
      <dgm:prSet/>
      <dgm:spPr/>
      <dgm:t>
        <a:bodyPr/>
        <a:lstStyle/>
        <a:p>
          <a:endParaRPr lang="en-US"/>
        </a:p>
      </dgm:t>
    </dgm:pt>
    <dgm:pt modelId="{C8E5A814-7F61-4DEE-8AEB-B1A378DE7EA5}" type="sibTrans" cxnId="{CC38386A-CC02-42AA-8B44-250344637842}">
      <dgm:prSet/>
      <dgm:spPr/>
      <dgm:t>
        <a:bodyPr/>
        <a:lstStyle/>
        <a:p>
          <a:endParaRPr lang="en-US"/>
        </a:p>
      </dgm:t>
    </dgm:pt>
    <dgm:pt modelId="{63D0B52B-9612-493F-953A-7553EFC00F7B}">
      <dgm:prSet custT="1"/>
      <dgm:spPr/>
      <dgm:t>
        <a:bodyPr/>
        <a:lstStyle/>
        <a:p>
          <a:r>
            <a:rPr lang="en-US" sz="1600" dirty="0"/>
            <a:t>National Reassurance Policing Program (NRPP) (2003) - runs pilots in 16 wards across 8 forces in England and Wales</a:t>
          </a:r>
        </a:p>
      </dgm:t>
    </dgm:pt>
    <dgm:pt modelId="{6D2E4CCA-121B-48FD-9534-489E407FA3A4}" type="parTrans" cxnId="{F2CBCB09-7173-4D25-87E5-534FD88B741A}">
      <dgm:prSet/>
      <dgm:spPr/>
      <dgm:t>
        <a:bodyPr/>
        <a:lstStyle/>
        <a:p>
          <a:endParaRPr lang="en-US"/>
        </a:p>
      </dgm:t>
    </dgm:pt>
    <dgm:pt modelId="{034EA80D-EB3A-48B2-87BB-6EA1EB1E02EC}" type="sibTrans" cxnId="{F2CBCB09-7173-4D25-87E5-534FD88B741A}">
      <dgm:prSet/>
      <dgm:spPr/>
      <dgm:t>
        <a:bodyPr/>
        <a:lstStyle/>
        <a:p>
          <a:endParaRPr lang="en-US"/>
        </a:p>
      </dgm:t>
    </dgm:pt>
    <dgm:pt modelId="{9B7574BD-26A1-47CE-A32E-918C68011AFD}">
      <dgm:prSet/>
      <dgm:spPr/>
      <dgm:t>
        <a:bodyPr/>
        <a:lstStyle/>
        <a:p>
          <a:pPr>
            <a:defRPr b="1"/>
          </a:pPr>
          <a:r>
            <a:rPr lang="en-US"/>
            <a:t>2005</a:t>
          </a:r>
        </a:p>
      </dgm:t>
    </dgm:pt>
    <dgm:pt modelId="{88892862-53BB-4F90-94FE-6F7D26BFF381}" type="parTrans" cxnId="{62CE2B46-6B28-4585-960E-74FC725F2E23}">
      <dgm:prSet/>
      <dgm:spPr/>
      <dgm:t>
        <a:bodyPr/>
        <a:lstStyle/>
        <a:p>
          <a:endParaRPr lang="en-US"/>
        </a:p>
      </dgm:t>
    </dgm:pt>
    <dgm:pt modelId="{D43260DC-2DE8-4E96-8234-B35A4538115C}" type="sibTrans" cxnId="{62CE2B46-6B28-4585-960E-74FC725F2E23}">
      <dgm:prSet/>
      <dgm:spPr/>
      <dgm:t>
        <a:bodyPr/>
        <a:lstStyle/>
        <a:p>
          <a:endParaRPr lang="en-US"/>
        </a:p>
      </dgm:t>
    </dgm:pt>
    <dgm:pt modelId="{C29080A8-E89D-4752-98E3-F83F37A6F9F3}">
      <dgm:prSet custT="1"/>
      <dgm:spPr/>
      <dgm:t>
        <a:bodyPr/>
        <a:lstStyle/>
        <a:p>
          <a:r>
            <a:rPr lang="en-US" sz="1600" dirty="0"/>
            <a:t>Neighbourhood Policing Program (NPP) – 3-year program launched</a:t>
          </a:r>
        </a:p>
      </dgm:t>
    </dgm:pt>
    <dgm:pt modelId="{ADE12B9F-46BE-4B7A-A9E7-0D4D1FA4BC03}" type="parTrans" cxnId="{927E5F2C-CC4B-4D93-BC4C-E37DF0BD9CE5}">
      <dgm:prSet/>
      <dgm:spPr/>
      <dgm:t>
        <a:bodyPr/>
        <a:lstStyle/>
        <a:p>
          <a:endParaRPr lang="en-US"/>
        </a:p>
      </dgm:t>
    </dgm:pt>
    <dgm:pt modelId="{4C6092AE-C8D6-4AA6-BE62-843A75F042FB}" type="sibTrans" cxnId="{927E5F2C-CC4B-4D93-BC4C-E37DF0BD9CE5}">
      <dgm:prSet/>
      <dgm:spPr/>
      <dgm:t>
        <a:bodyPr/>
        <a:lstStyle/>
        <a:p>
          <a:endParaRPr lang="en-US"/>
        </a:p>
      </dgm:t>
    </dgm:pt>
    <dgm:pt modelId="{3772377D-1D8E-4497-A521-902D1162A0C2}">
      <dgm:prSet/>
      <dgm:spPr/>
      <dgm:t>
        <a:bodyPr/>
        <a:lstStyle/>
        <a:p>
          <a:pPr>
            <a:defRPr b="1"/>
          </a:pPr>
          <a:r>
            <a:rPr lang="en-US"/>
            <a:t>2008</a:t>
          </a:r>
        </a:p>
      </dgm:t>
    </dgm:pt>
    <dgm:pt modelId="{E60A4E52-0BBA-42C2-85BD-D2531E22C255}" type="parTrans" cxnId="{3EA334F9-4575-4574-9441-5B3EDBDA0E2D}">
      <dgm:prSet/>
      <dgm:spPr/>
      <dgm:t>
        <a:bodyPr/>
        <a:lstStyle/>
        <a:p>
          <a:endParaRPr lang="en-US"/>
        </a:p>
      </dgm:t>
    </dgm:pt>
    <dgm:pt modelId="{5E43A721-40C6-42F3-BE9C-D4C392644009}" type="sibTrans" cxnId="{3EA334F9-4575-4574-9441-5B3EDBDA0E2D}">
      <dgm:prSet/>
      <dgm:spPr/>
      <dgm:t>
        <a:bodyPr/>
        <a:lstStyle/>
        <a:p>
          <a:endParaRPr lang="en-US"/>
        </a:p>
      </dgm:t>
    </dgm:pt>
    <dgm:pt modelId="{FC937BA9-951D-4F35-AB12-B9B8DA8BF88A}">
      <dgm:prSet custT="1"/>
      <dgm:spPr/>
      <dgm:t>
        <a:bodyPr/>
        <a:lstStyle/>
        <a:p>
          <a:r>
            <a:rPr lang="en-US" sz="1600" dirty="0"/>
            <a:t>13,500 neighborhood policing officers now operating in 3,600 teams in dedicated communities in England and Wales</a:t>
          </a:r>
        </a:p>
      </dgm:t>
    </dgm:pt>
    <dgm:pt modelId="{36000E15-F959-4C47-BB27-B3105E0F874C}" type="parTrans" cxnId="{4FB31562-9536-49F0-89EF-5062DA1D058A}">
      <dgm:prSet/>
      <dgm:spPr/>
      <dgm:t>
        <a:bodyPr/>
        <a:lstStyle/>
        <a:p>
          <a:endParaRPr lang="en-US"/>
        </a:p>
      </dgm:t>
    </dgm:pt>
    <dgm:pt modelId="{549C3E78-B745-471C-9489-5E8AE0A881D0}" type="sibTrans" cxnId="{4FB31562-9536-49F0-89EF-5062DA1D058A}">
      <dgm:prSet/>
      <dgm:spPr/>
      <dgm:t>
        <a:bodyPr/>
        <a:lstStyle/>
        <a:p>
          <a:endParaRPr lang="en-US"/>
        </a:p>
      </dgm:t>
    </dgm:pt>
    <dgm:pt modelId="{10527A72-C584-44A9-A48B-60F08511FD69}">
      <dgm:prSet/>
      <dgm:spPr/>
      <dgm:t>
        <a:bodyPr/>
        <a:lstStyle/>
        <a:p>
          <a:pPr>
            <a:defRPr b="1"/>
          </a:pPr>
          <a:r>
            <a:rPr lang="en-US"/>
            <a:t>2009</a:t>
          </a:r>
        </a:p>
      </dgm:t>
    </dgm:pt>
    <dgm:pt modelId="{18F27677-89BB-4134-871A-84CFC45661FC}" type="parTrans" cxnId="{45A6F9FE-FD62-407C-AD9C-831918AEC11C}">
      <dgm:prSet/>
      <dgm:spPr/>
      <dgm:t>
        <a:bodyPr/>
        <a:lstStyle/>
        <a:p>
          <a:endParaRPr lang="en-US"/>
        </a:p>
      </dgm:t>
    </dgm:pt>
    <dgm:pt modelId="{73732DFC-D58C-4BC3-9116-80F314EDAA4C}" type="sibTrans" cxnId="{45A6F9FE-FD62-407C-AD9C-831918AEC11C}">
      <dgm:prSet/>
      <dgm:spPr/>
      <dgm:t>
        <a:bodyPr/>
        <a:lstStyle/>
        <a:p>
          <a:endParaRPr lang="en-US"/>
        </a:p>
      </dgm:t>
    </dgm:pt>
    <dgm:pt modelId="{70300622-3C10-4227-85DE-8D33CF5D5EA6}">
      <dgm:prSet custT="1"/>
      <dgm:spPr/>
      <dgm:t>
        <a:bodyPr/>
        <a:lstStyle/>
        <a:p>
          <a:r>
            <a:rPr lang="en-US" sz="1600" dirty="0"/>
            <a:t>4%-point increase in the single confidence target to 50%</a:t>
          </a:r>
        </a:p>
      </dgm:t>
    </dgm:pt>
    <dgm:pt modelId="{41A84270-A940-43A7-9A74-F1A877C6B2D6}" type="parTrans" cxnId="{B24B6A3C-F081-419A-8B68-B80092EAB5F7}">
      <dgm:prSet/>
      <dgm:spPr/>
      <dgm:t>
        <a:bodyPr/>
        <a:lstStyle/>
        <a:p>
          <a:endParaRPr lang="en-US"/>
        </a:p>
      </dgm:t>
    </dgm:pt>
    <dgm:pt modelId="{D7B45292-2A74-4AEC-8F9D-15AB7F6DC7A8}" type="sibTrans" cxnId="{B24B6A3C-F081-419A-8B68-B80092EAB5F7}">
      <dgm:prSet/>
      <dgm:spPr/>
      <dgm:t>
        <a:bodyPr/>
        <a:lstStyle/>
        <a:p>
          <a:endParaRPr lang="en-US"/>
        </a:p>
      </dgm:t>
    </dgm:pt>
    <dgm:pt modelId="{6A36318E-C0A7-FD45-87DD-C846C035808D}" type="pres">
      <dgm:prSet presAssocID="{B4268ABF-26A4-41D9-B558-C85BDD46E506}" presName="root" presStyleCnt="0">
        <dgm:presLayoutVars>
          <dgm:chMax/>
          <dgm:chPref/>
          <dgm:animLvl val="lvl"/>
        </dgm:presLayoutVars>
      </dgm:prSet>
      <dgm:spPr/>
    </dgm:pt>
    <dgm:pt modelId="{A659886A-0AFE-3346-8EAA-1912F1156079}" type="pres">
      <dgm:prSet presAssocID="{B4268ABF-26A4-41D9-B558-C85BDD46E506}"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0AF8BF6C-D6FE-A74F-AE9A-13534200F39C}" type="pres">
      <dgm:prSet presAssocID="{B4268ABF-26A4-41D9-B558-C85BDD46E506}" presName="nodes" presStyleCnt="0">
        <dgm:presLayoutVars>
          <dgm:chMax/>
          <dgm:chPref/>
          <dgm:animLvl val="lvl"/>
        </dgm:presLayoutVars>
      </dgm:prSet>
      <dgm:spPr/>
    </dgm:pt>
    <dgm:pt modelId="{6496F358-6E10-5B48-8C53-D4A539CAD73D}" type="pres">
      <dgm:prSet presAssocID="{60CFD921-8F5F-4D6D-AFAA-7C72FAF57CF5}" presName="composite" presStyleCnt="0"/>
      <dgm:spPr/>
    </dgm:pt>
    <dgm:pt modelId="{B9C5CE0A-F928-AE45-932E-9F3A0B1F5B22}" type="pres">
      <dgm:prSet presAssocID="{60CFD921-8F5F-4D6D-AFAA-7C72FAF57CF5}"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655008B-2C95-9C44-83C9-10F09E478E93}" type="pres">
      <dgm:prSet presAssocID="{60CFD921-8F5F-4D6D-AFAA-7C72FAF57CF5}" presName="DropPinPlaceHolder" presStyleCnt="0"/>
      <dgm:spPr/>
    </dgm:pt>
    <dgm:pt modelId="{41F3E760-998A-D745-AE4B-578FE05166EB}" type="pres">
      <dgm:prSet presAssocID="{60CFD921-8F5F-4D6D-AFAA-7C72FAF57CF5}" presName="DropPin" presStyleLbl="alignNode1" presStyleIdx="0" presStyleCnt="6"/>
      <dgm:spPr/>
    </dgm:pt>
    <dgm:pt modelId="{8BF5B6A9-7419-EC4B-B17B-C9D52378DEB6}" type="pres">
      <dgm:prSet presAssocID="{60CFD921-8F5F-4D6D-AFAA-7C72FAF57CF5}"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6BDA6CAB-0839-6A46-A877-E5D2B6CCBA00}" type="pres">
      <dgm:prSet presAssocID="{60CFD921-8F5F-4D6D-AFAA-7C72FAF57CF5}" presName="L2TextContainer" presStyleLbl="revTx" presStyleIdx="0" presStyleCnt="12">
        <dgm:presLayoutVars>
          <dgm:bulletEnabled val="1"/>
        </dgm:presLayoutVars>
      </dgm:prSet>
      <dgm:spPr/>
    </dgm:pt>
    <dgm:pt modelId="{131A2807-C07B-1147-B7D2-40D2BEE22AFF}" type="pres">
      <dgm:prSet presAssocID="{60CFD921-8F5F-4D6D-AFAA-7C72FAF57CF5}" presName="L1TextContainer" presStyleLbl="revTx" presStyleIdx="1" presStyleCnt="12">
        <dgm:presLayoutVars>
          <dgm:chMax val="1"/>
          <dgm:chPref val="1"/>
          <dgm:bulletEnabled val="1"/>
        </dgm:presLayoutVars>
      </dgm:prSet>
      <dgm:spPr/>
    </dgm:pt>
    <dgm:pt modelId="{3129838D-CB57-1F4E-BC84-ACA74379FF66}" type="pres">
      <dgm:prSet presAssocID="{60CFD921-8F5F-4D6D-AFAA-7C72FAF57CF5}" presName="ConnectLine" presStyleLbl="sibTrans1D1" presStyleIdx="0" presStyleCnt="6"/>
      <dgm:spPr>
        <a:noFill/>
        <a:ln w="12700" cap="flat" cmpd="sng" algn="ctr">
          <a:solidFill>
            <a:schemeClr val="accent2">
              <a:hueOff val="0"/>
              <a:satOff val="0"/>
              <a:lumOff val="0"/>
              <a:alphaOff val="0"/>
            </a:schemeClr>
          </a:solidFill>
          <a:prstDash val="dash"/>
          <a:miter lim="800000"/>
        </a:ln>
        <a:effectLst/>
      </dgm:spPr>
    </dgm:pt>
    <dgm:pt modelId="{B8B4294D-760E-974F-BFEB-81B6BF093F25}" type="pres">
      <dgm:prSet presAssocID="{60CFD921-8F5F-4D6D-AFAA-7C72FAF57CF5}" presName="EmptyPlaceHolder" presStyleCnt="0"/>
      <dgm:spPr/>
    </dgm:pt>
    <dgm:pt modelId="{813CF0C8-7C8C-F34D-BB89-EF304BC6AF05}" type="pres">
      <dgm:prSet presAssocID="{A22F73D2-A203-4F21-B008-7DB6E7A6F2CF}" presName="spaceBetweenRectangles" presStyleCnt="0"/>
      <dgm:spPr/>
    </dgm:pt>
    <dgm:pt modelId="{ADFD6B5D-4F3C-A847-A5FF-6B65AA57B29D}" type="pres">
      <dgm:prSet presAssocID="{C1C24738-5D5A-4E74-8B1A-F23583AB80AE}" presName="composite" presStyleCnt="0"/>
      <dgm:spPr/>
    </dgm:pt>
    <dgm:pt modelId="{A0C18310-8C1A-894B-974F-61800B337EC9}" type="pres">
      <dgm:prSet presAssocID="{C1C24738-5D5A-4E74-8B1A-F23583AB80AE}" presName="ConnectorPoint" presStyleLbl="lnNode1" presStyleIdx="1" presStyleCnt="6"/>
      <dgm:spPr>
        <a:solidFill>
          <a:schemeClr val="accent2">
            <a:hueOff val="-291073"/>
            <a:satOff val="-16786"/>
            <a:lumOff val="1726"/>
            <a:alphaOff val="0"/>
          </a:schemeClr>
        </a:solidFill>
        <a:ln w="6350" cap="flat" cmpd="sng" algn="ctr">
          <a:solidFill>
            <a:schemeClr val="lt1">
              <a:hueOff val="0"/>
              <a:satOff val="0"/>
              <a:lumOff val="0"/>
              <a:alphaOff val="0"/>
            </a:schemeClr>
          </a:solidFill>
          <a:prstDash val="solid"/>
          <a:miter lim="800000"/>
        </a:ln>
        <a:effectLst/>
      </dgm:spPr>
    </dgm:pt>
    <dgm:pt modelId="{D3918FBF-6EC5-894C-B4BA-5366078831E7}" type="pres">
      <dgm:prSet presAssocID="{C1C24738-5D5A-4E74-8B1A-F23583AB80AE}" presName="DropPinPlaceHolder" presStyleCnt="0"/>
      <dgm:spPr/>
    </dgm:pt>
    <dgm:pt modelId="{54A4D0A6-8571-434B-ADA6-59A38BCF5DB2}" type="pres">
      <dgm:prSet presAssocID="{C1C24738-5D5A-4E74-8B1A-F23583AB80AE}" presName="DropPin" presStyleLbl="alignNode1" presStyleIdx="1" presStyleCnt="6"/>
      <dgm:spPr/>
    </dgm:pt>
    <dgm:pt modelId="{82ADFCC4-C8AC-7B42-98C0-9850F8655147}" type="pres">
      <dgm:prSet presAssocID="{C1C24738-5D5A-4E74-8B1A-F23583AB80AE}"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5475E432-BD79-7D4D-8DCC-54C7C3BB8F1D}" type="pres">
      <dgm:prSet presAssocID="{C1C24738-5D5A-4E74-8B1A-F23583AB80AE}" presName="L2TextContainer" presStyleLbl="revTx" presStyleIdx="2" presStyleCnt="12">
        <dgm:presLayoutVars>
          <dgm:bulletEnabled val="1"/>
        </dgm:presLayoutVars>
      </dgm:prSet>
      <dgm:spPr/>
    </dgm:pt>
    <dgm:pt modelId="{AB2F39AD-BBC2-A744-B4E9-2D8A49E1005C}" type="pres">
      <dgm:prSet presAssocID="{C1C24738-5D5A-4E74-8B1A-F23583AB80AE}" presName="L1TextContainer" presStyleLbl="revTx" presStyleIdx="3" presStyleCnt="12">
        <dgm:presLayoutVars>
          <dgm:chMax val="1"/>
          <dgm:chPref val="1"/>
          <dgm:bulletEnabled val="1"/>
        </dgm:presLayoutVars>
      </dgm:prSet>
      <dgm:spPr/>
    </dgm:pt>
    <dgm:pt modelId="{64A61277-653C-4544-97E6-F5E51D92868A}" type="pres">
      <dgm:prSet presAssocID="{C1C24738-5D5A-4E74-8B1A-F23583AB80AE}" presName="ConnectLine" presStyleLbl="sibTrans1D1" presStyleIdx="1" presStyleCnt="6"/>
      <dgm:spPr>
        <a:noFill/>
        <a:ln w="12700" cap="flat" cmpd="sng" algn="ctr">
          <a:solidFill>
            <a:schemeClr val="accent2">
              <a:hueOff val="-291073"/>
              <a:satOff val="-16786"/>
              <a:lumOff val="1726"/>
              <a:alphaOff val="0"/>
            </a:schemeClr>
          </a:solidFill>
          <a:prstDash val="dash"/>
          <a:miter lim="800000"/>
        </a:ln>
        <a:effectLst/>
      </dgm:spPr>
    </dgm:pt>
    <dgm:pt modelId="{112A8316-BA16-5749-B986-9CF40806DEBF}" type="pres">
      <dgm:prSet presAssocID="{C1C24738-5D5A-4E74-8B1A-F23583AB80AE}" presName="EmptyPlaceHolder" presStyleCnt="0"/>
      <dgm:spPr/>
    </dgm:pt>
    <dgm:pt modelId="{A786BE1A-D6B7-2144-8EBE-4A858C9D97E2}" type="pres">
      <dgm:prSet presAssocID="{2DD444D3-39E1-487E-AA7E-EF67349BF746}" presName="spaceBetweenRectangles" presStyleCnt="0"/>
      <dgm:spPr/>
    </dgm:pt>
    <dgm:pt modelId="{6CB6CFF8-0584-AD4E-8AA7-33091AE41E94}" type="pres">
      <dgm:prSet presAssocID="{0810C708-C869-4725-83E3-27A7100B3BB8}" presName="composite" presStyleCnt="0"/>
      <dgm:spPr/>
    </dgm:pt>
    <dgm:pt modelId="{0FB3299D-DFF9-174F-A160-33BC7540F1F8}" type="pres">
      <dgm:prSet presAssocID="{0810C708-C869-4725-83E3-27A7100B3BB8}" presName="ConnectorPoint" presStyleLbl="lnNode1" presStyleIdx="2" presStyleCnt="6"/>
      <dgm:spPr>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miter lim="800000"/>
        </a:ln>
        <a:effectLst/>
      </dgm:spPr>
    </dgm:pt>
    <dgm:pt modelId="{5CF20630-C110-B04F-B0CF-67994BB53CBC}" type="pres">
      <dgm:prSet presAssocID="{0810C708-C869-4725-83E3-27A7100B3BB8}" presName="DropPinPlaceHolder" presStyleCnt="0"/>
      <dgm:spPr/>
    </dgm:pt>
    <dgm:pt modelId="{94F723B6-5222-DC49-BC52-12064F8EF4F2}" type="pres">
      <dgm:prSet presAssocID="{0810C708-C869-4725-83E3-27A7100B3BB8}" presName="DropPin" presStyleLbl="alignNode1" presStyleIdx="2" presStyleCnt="6"/>
      <dgm:spPr/>
    </dgm:pt>
    <dgm:pt modelId="{32373389-4223-F74F-A511-7EF018D9A53C}" type="pres">
      <dgm:prSet presAssocID="{0810C708-C869-4725-83E3-27A7100B3BB8}"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BB4A19A5-BDA9-0348-A195-16A5902367F8}" type="pres">
      <dgm:prSet presAssocID="{0810C708-C869-4725-83E3-27A7100B3BB8}" presName="L2TextContainer" presStyleLbl="revTx" presStyleIdx="4" presStyleCnt="12">
        <dgm:presLayoutVars>
          <dgm:bulletEnabled val="1"/>
        </dgm:presLayoutVars>
      </dgm:prSet>
      <dgm:spPr/>
    </dgm:pt>
    <dgm:pt modelId="{F2D52EC8-0CD4-D948-8CB5-AC82E8D48D19}" type="pres">
      <dgm:prSet presAssocID="{0810C708-C869-4725-83E3-27A7100B3BB8}" presName="L1TextContainer" presStyleLbl="revTx" presStyleIdx="5" presStyleCnt="12">
        <dgm:presLayoutVars>
          <dgm:chMax val="1"/>
          <dgm:chPref val="1"/>
          <dgm:bulletEnabled val="1"/>
        </dgm:presLayoutVars>
      </dgm:prSet>
      <dgm:spPr/>
    </dgm:pt>
    <dgm:pt modelId="{EBA89434-FAE4-9942-B905-20500D98EF79}" type="pres">
      <dgm:prSet presAssocID="{0810C708-C869-4725-83E3-27A7100B3BB8}" presName="ConnectLine" presStyleLbl="sibTrans1D1" presStyleIdx="2" presStyleCnt="6"/>
      <dgm:spPr>
        <a:noFill/>
        <a:ln w="12700" cap="flat" cmpd="sng" algn="ctr">
          <a:solidFill>
            <a:schemeClr val="accent2">
              <a:hueOff val="-582145"/>
              <a:satOff val="-33571"/>
              <a:lumOff val="3451"/>
              <a:alphaOff val="0"/>
            </a:schemeClr>
          </a:solidFill>
          <a:prstDash val="dash"/>
          <a:miter lim="800000"/>
        </a:ln>
        <a:effectLst/>
      </dgm:spPr>
    </dgm:pt>
    <dgm:pt modelId="{A9822447-8E4C-BD4B-9CE0-CD1081AB9F06}" type="pres">
      <dgm:prSet presAssocID="{0810C708-C869-4725-83E3-27A7100B3BB8}" presName="EmptyPlaceHolder" presStyleCnt="0"/>
      <dgm:spPr/>
    </dgm:pt>
    <dgm:pt modelId="{FA980A44-E5AF-7649-87B1-6FB90775FF40}" type="pres">
      <dgm:prSet presAssocID="{C8E5A814-7F61-4DEE-8AEB-B1A378DE7EA5}" presName="spaceBetweenRectangles" presStyleCnt="0"/>
      <dgm:spPr/>
    </dgm:pt>
    <dgm:pt modelId="{8D86D803-A5E8-734D-BD62-2CCD1BD4C4D3}" type="pres">
      <dgm:prSet presAssocID="{9B7574BD-26A1-47CE-A32E-918C68011AFD}" presName="composite" presStyleCnt="0"/>
      <dgm:spPr/>
    </dgm:pt>
    <dgm:pt modelId="{E117DB5B-1E05-534F-BB9D-4F78A09F5914}" type="pres">
      <dgm:prSet presAssocID="{9B7574BD-26A1-47CE-A32E-918C68011AFD}" presName="ConnectorPoint" presStyleLbl="lnNode1" presStyleIdx="3" presStyleCnt="6"/>
      <dgm:spPr>
        <a:solidFill>
          <a:schemeClr val="accent2">
            <a:hueOff val="-873218"/>
            <a:satOff val="-50357"/>
            <a:lumOff val="5177"/>
            <a:alphaOff val="0"/>
          </a:schemeClr>
        </a:solidFill>
        <a:ln w="6350" cap="flat" cmpd="sng" algn="ctr">
          <a:solidFill>
            <a:schemeClr val="lt1">
              <a:hueOff val="0"/>
              <a:satOff val="0"/>
              <a:lumOff val="0"/>
              <a:alphaOff val="0"/>
            </a:schemeClr>
          </a:solidFill>
          <a:prstDash val="solid"/>
          <a:miter lim="800000"/>
        </a:ln>
        <a:effectLst/>
      </dgm:spPr>
    </dgm:pt>
    <dgm:pt modelId="{73611F4E-7491-854D-A0E1-F586D14BBD4F}" type="pres">
      <dgm:prSet presAssocID="{9B7574BD-26A1-47CE-A32E-918C68011AFD}" presName="DropPinPlaceHolder" presStyleCnt="0"/>
      <dgm:spPr/>
    </dgm:pt>
    <dgm:pt modelId="{20CA9CE6-4566-8E4F-B7CA-C51F0AD0B58D}" type="pres">
      <dgm:prSet presAssocID="{9B7574BD-26A1-47CE-A32E-918C68011AFD}" presName="DropPin" presStyleLbl="alignNode1" presStyleIdx="3" presStyleCnt="6"/>
      <dgm:spPr/>
    </dgm:pt>
    <dgm:pt modelId="{93B91632-26FB-1847-AE87-029F5F6116E6}" type="pres">
      <dgm:prSet presAssocID="{9B7574BD-26A1-47CE-A32E-918C68011AFD}"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26F7C791-29C2-824D-ABE5-EC7F1A32A3CD}" type="pres">
      <dgm:prSet presAssocID="{9B7574BD-26A1-47CE-A32E-918C68011AFD}" presName="L2TextContainer" presStyleLbl="revTx" presStyleIdx="6" presStyleCnt="12">
        <dgm:presLayoutVars>
          <dgm:bulletEnabled val="1"/>
        </dgm:presLayoutVars>
      </dgm:prSet>
      <dgm:spPr/>
    </dgm:pt>
    <dgm:pt modelId="{3DE45F56-626A-CB4D-8DDA-6BCC1EDE7142}" type="pres">
      <dgm:prSet presAssocID="{9B7574BD-26A1-47CE-A32E-918C68011AFD}" presName="L1TextContainer" presStyleLbl="revTx" presStyleIdx="7" presStyleCnt="12">
        <dgm:presLayoutVars>
          <dgm:chMax val="1"/>
          <dgm:chPref val="1"/>
          <dgm:bulletEnabled val="1"/>
        </dgm:presLayoutVars>
      </dgm:prSet>
      <dgm:spPr/>
    </dgm:pt>
    <dgm:pt modelId="{77BAA7DB-0777-2645-B1C9-B6947497B829}" type="pres">
      <dgm:prSet presAssocID="{9B7574BD-26A1-47CE-A32E-918C68011AFD}" presName="ConnectLine" presStyleLbl="sibTrans1D1" presStyleIdx="3" presStyleCnt="6"/>
      <dgm:spPr>
        <a:noFill/>
        <a:ln w="12700" cap="flat" cmpd="sng" algn="ctr">
          <a:solidFill>
            <a:schemeClr val="accent2">
              <a:hueOff val="-873218"/>
              <a:satOff val="-50357"/>
              <a:lumOff val="5177"/>
              <a:alphaOff val="0"/>
            </a:schemeClr>
          </a:solidFill>
          <a:prstDash val="dash"/>
          <a:miter lim="800000"/>
        </a:ln>
        <a:effectLst/>
      </dgm:spPr>
    </dgm:pt>
    <dgm:pt modelId="{9AF3ADA4-D904-EE43-B39B-FD72A1A71B02}" type="pres">
      <dgm:prSet presAssocID="{9B7574BD-26A1-47CE-A32E-918C68011AFD}" presName="EmptyPlaceHolder" presStyleCnt="0"/>
      <dgm:spPr/>
    </dgm:pt>
    <dgm:pt modelId="{9FC9175A-3C47-2C4F-B000-22412102C743}" type="pres">
      <dgm:prSet presAssocID="{D43260DC-2DE8-4E96-8234-B35A4538115C}" presName="spaceBetweenRectangles" presStyleCnt="0"/>
      <dgm:spPr/>
    </dgm:pt>
    <dgm:pt modelId="{B37E42BB-2AED-274B-BC81-9031C25C70E8}" type="pres">
      <dgm:prSet presAssocID="{3772377D-1D8E-4497-A521-902D1162A0C2}" presName="composite" presStyleCnt="0"/>
      <dgm:spPr/>
    </dgm:pt>
    <dgm:pt modelId="{E4DDBC3D-7E5F-DB40-A8A7-D4215668972E}" type="pres">
      <dgm:prSet presAssocID="{3772377D-1D8E-4497-A521-902D1162A0C2}" presName="ConnectorPoint" presStyleLbl="lnNode1" presStyleIdx="4" presStyleCnt="6"/>
      <dgm:spPr>
        <a:solidFill>
          <a:schemeClr val="accent2">
            <a:hueOff val="-1164290"/>
            <a:satOff val="-67142"/>
            <a:lumOff val="6902"/>
            <a:alphaOff val="0"/>
          </a:schemeClr>
        </a:solidFill>
        <a:ln w="6350" cap="flat" cmpd="sng" algn="ctr">
          <a:solidFill>
            <a:schemeClr val="lt1">
              <a:hueOff val="0"/>
              <a:satOff val="0"/>
              <a:lumOff val="0"/>
              <a:alphaOff val="0"/>
            </a:schemeClr>
          </a:solidFill>
          <a:prstDash val="solid"/>
          <a:miter lim="800000"/>
        </a:ln>
        <a:effectLst/>
      </dgm:spPr>
    </dgm:pt>
    <dgm:pt modelId="{2A6D83D7-5107-544C-B0E3-DEBB4C7A061B}" type="pres">
      <dgm:prSet presAssocID="{3772377D-1D8E-4497-A521-902D1162A0C2}" presName="DropPinPlaceHolder" presStyleCnt="0"/>
      <dgm:spPr/>
    </dgm:pt>
    <dgm:pt modelId="{5D067C87-528D-304D-AD97-C1A6AE5E1481}" type="pres">
      <dgm:prSet presAssocID="{3772377D-1D8E-4497-A521-902D1162A0C2}" presName="DropPin" presStyleLbl="alignNode1" presStyleIdx="4" presStyleCnt="6"/>
      <dgm:spPr/>
    </dgm:pt>
    <dgm:pt modelId="{B1F1FFB2-6268-DC4A-909F-841C5B6747C5}" type="pres">
      <dgm:prSet presAssocID="{3772377D-1D8E-4497-A521-902D1162A0C2}"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2A1A4822-1193-8F43-8B9A-2DB54143A7C4}" type="pres">
      <dgm:prSet presAssocID="{3772377D-1D8E-4497-A521-902D1162A0C2}" presName="L2TextContainer" presStyleLbl="revTx" presStyleIdx="8" presStyleCnt="12">
        <dgm:presLayoutVars>
          <dgm:bulletEnabled val="1"/>
        </dgm:presLayoutVars>
      </dgm:prSet>
      <dgm:spPr/>
    </dgm:pt>
    <dgm:pt modelId="{3C9674DC-3098-A743-964E-047A6CE5B365}" type="pres">
      <dgm:prSet presAssocID="{3772377D-1D8E-4497-A521-902D1162A0C2}" presName="L1TextContainer" presStyleLbl="revTx" presStyleIdx="9" presStyleCnt="12">
        <dgm:presLayoutVars>
          <dgm:chMax val="1"/>
          <dgm:chPref val="1"/>
          <dgm:bulletEnabled val="1"/>
        </dgm:presLayoutVars>
      </dgm:prSet>
      <dgm:spPr/>
    </dgm:pt>
    <dgm:pt modelId="{CA358432-CCCE-2348-B2EF-684786C4D15D}" type="pres">
      <dgm:prSet presAssocID="{3772377D-1D8E-4497-A521-902D1162A0C2}" presName="ConnectLine" presStyleLbl="sibTrans1D1" presStyleIdx="4" presStyleCnt="6"/>
      <dgm:spPr>
        <a:noFill/>
        <a:ln w="12700" cap="flat" cmpd="sng" algn="ctr">
          <a:solidFill>
            <a:schemeClr val="accent2">
              <a:hueOff val="-1164290"/>
              <a:satOff val="-67142"/>
              <a:lumOff val="6902"/>
              <a:alphaOff val="0"/>
            </a:schemeClr>
          </a:solidFill>
          <a:prstDash val="dash"/>
          <a:miter lim="800000"/>
        </a:ln>
        <a:effectLst/>
      </dgm:spPr>
    </dgm:pt>
    <dgm:pt modelId="{FE626249-461B-634E-8537-51728B2EF97A}" type="pres">
      <dgm:prSet presAssocID="{3772377D-1D8E-4497-A521-902D1162A0C2}" presName="EmptyPlaceHolder" presStyleCnt="0"/>
      <dgm:spPr/>
    </dgm:pt>
    <dgm:pt modelId="{F98481C4-6179-6949-A1F3-CBD0201D502A}" type="pres">
      <dgm:prSet presAssocID="{5E43A721-40C6-42F3-BE9C-D4C392644009}" presName="spaceBetweenRectangles" presStyleCnt="0"/>
      <dgm:spPr/>
    </dgm:pt>
    <dgm:pt modelId="{7483147D-C96A-9C48-B967-6E273DED811D}" type="pres">
      <dgm:prSet presAssocID="{10527A72-C584-44A9-A48B-60F08511FD69}" presName="composite" presStyleCnt="0"/>
      <dgm:spPr/>
    </dgm:pt>
    <dgm:pt modelId="{A7585293-B10A-4946-AA65-833A6395C0A3}" type="pres">
      <dgm:prSet presAssocID="{10527A72-C584-44A9-A48B-60F08511FD69}" presName="ConnectorPoint" presStyleLbl="lnNode1" presStyleIdx="5" presStyleCnt="6"/>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9157F587-C6C7-4440-A99F-A4042365E96E}" type="pres">
      <dgm:prSet presAssocID="{10527A72-C584-44A9-A48B-60F08511FD69}" presName="DropPinPlaceHolder" presStyleCnt="0"/>
      <dgm:spPr/>
    </dgm:pt>
    <dgm:pt modelId="{9D5E6601-329A-3947-95EC-F5ED243BB6E0}" type="pres">
      <dgm:prSet presAssocID="{10527A72-C584-44A9-A48B-60F08511FD69}" presName="DropPin" presStyleLbl="alignNode1" presStyleIdx="5" presStyleCnt="6"/>
      <dgm:spPr/>
    </dgm:pt>
    <dgm:pt modelId="{58F4DB64-E77D-A640-8594-FC6DF36701D1}" type="pres">
      <dgm:prSet presAssocID="{10527A72-C584-44A9-A48B-60F08511FD69}"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6B328B39-92FD-9E4A-807C-6242D10544E9}" type="pres">
      <dgm:prSet presAssocID="{10527A72-C584-44A9-A48B-60F08511FD69}" presName="L2TextContainer" presStyleLbl="revTx" presStyleIdx="10" presStyleCnt="12">
        <dgm:presLayoutVars>
          <dgm:bulletEnabled val="1"/>
        </dgm:presLayoutVars>
      </dgm:prSet>
      <dgm:spPr/>
    </dgm:pt>
    <dgm:pt modelId="{67C27CF3-9901-A449-AA85-4702B471D762}" type="pres">
      <dgm:prSet presAssocID="{10527A72-C584-44A9-A48B-60F08511FD69}" presName="L1TextContainer" presStyleLbl="revTx" presStyleIdx="11" presStyleCnt="12">
        <dgm:presLayoutVars>
          <dgm:chMax val="1"/>
          <dgm:chPref val="1"/>
          <dgm:bulletEnabled val="1"/>
        </dgm:presLayoutVars>
      </dgm:prSet>
      <dgm:spPr/>
    </dgm:pt>
    <dgm:pt modelId="{1A892630-6B0F-D34E-8B7E-2838A799B926}" type="pres">
      <dgm:prSet presAssocID="{10527A72-C584-44A9-A48B-60F08511FD69}" presName="ConnectLine" presStyleLbl="sibTrans1D1" presStyleIdx="5" presStyleCnt="6"/>
      <dgm:spPr>
        <a:noFill/>
        <a:ln w="12700" cap="flat" cmpd="sng" algn="ctr">
          <a:solidFill>
            <a:schemeClr val="accent2">
              <a:hueOff val="-1455363"/>
              <a:satOff val="-83928"/>
              <a:lumOff val="8628"/>
              <a:alphaOff val="0"/>
            </a:schemeClr>
          </a:solidFill>
          <a:prstDash val="dash"/>
          <a:miter lim="800000"/>
        </a:ln>
        <a:effectLst/>
      </dgm:spPr>
    </dgm:pt>
    <dgm:pt modelId="{CEA8C92C-D891-7648-A80F-EFF9AF7FD158}" type="pres">
      <dgm:prSet presAssocID="{10527A72-C584-44A9-A48B-60F08511FD69}" presName="EmptyPlaceHolder" presStyleCnt="0"/>
      <dgm:spPr/>
    </dgm:pt>
  </dgm:ptLst>
  <dgm:cxnLst>
    <dgm:cxn modelId="{B4693402-7AF7-AF40-A993-806E35E19E89}" type="presOf" srcId="{10527A72-C584-44A9-A48B-60F08511FD69}" destId="{67C27CF3-9901-A449-AA85-4702B471D762}" srcOrd="0" destOrd="0" presId="urn:microsoft.com/office/officeart/2017/3/layout/DropPinTimeline"/>
    <dgm:cxn modelId="{C9342B05-649D-1C48-AA28-9D22FF2D4084}" type="presOf" srcId="{3772377D-1D8E-4497-A521-902D1162A0C2}" destId="{3C9674DC-3098-A743-964E-047A6CE5B365}" srcOrd="0" destOrd="0" presId="urn:microsoft.com/office/officeart/2017/3/layout/DropPinTimeline"/>
    <dgm:cxn modelId="{E9B7B108-EB7C-ED4A-8DC8-397E57AC8C9E}" type="presOf" srcId="{63D0B52B-9612-493F-953A-7553EFC00F7B}" destId="{BB4A19A5-BDA9-0348-A195-16A5902367F8}" srcOrd="0" destOrd="0" presId="urn:microsoft.com/office/officeart/2017/3/layout/DropPinTimeline"/>
    <dgm:cxn modelId="{F2CBCB09-7173-4D25-87E5-534FD88B741A}" srcId="{0810C708-C869-4725-83E3-27A7100B3BB8}" destId="{63D0B52B-9612-493F-953A-7553EFC00F7B}" srcOrd="0" destOrd="0" parTransId="{6D2E4CCA-121B-48FD-9534-489E407FA3A4}" sibTransId="{034EA80D-EB3A-48B2-87BB-6EA1EB1E02EC}"/>
    <dgm:cxn modelId="{77F7BA23-9CC5-5E40-A08D-4BAF152A08F3}" type="presOf" srcId="{70300622-3C10-4227-85DE-8D33CF5D5EA6}" destId="{6B328B39-92FD-9E4A-807C-6242D10544E9}" srcOrd="0" destOrd="0" presId="urn:microsoft.com/office/officeart/2017/3/layout/DropPinTimeline"/>
    <dgm:cxn modelId="{1DCBAE28-7A4E-3547-85B6-F85032D18AE8}" type="presOf" srcId="{FC937BA9-951D-4F35-AB12-B9B8DA8BF88A}" destId="{2A1A4822-1193-8F43-8B9A-2DB54143A7C4}" srcOrd="0" destOrd="0" presId="urn:microsoft.com/office/officeart/2017/3/layout/DropPinTimeline"/>
    <dgm:cxn modelId="{927E5F2C-CC4B-4D93-BC4C-E37DF0BD9CE5}" srcId="{9B7574BD-26A1-47CE-A32E-918C68011AFD}" destId="{C29080A8-E89D-4752-98E3-F83F37A6F9F3}" srcOrd="0" destOrd="0" parTransId="{ADE12B9F-46BE-4B7A-A9E7-0D4D1FA4BC03}" sibTransId="{4C6092AE-C8D6-4AA6-BE62-843A75F042FB}"/>
    <dgm:cxn modelId="{7A423F35-0C4C-8A41-B3CB-A523BB8461EE}" type="presOf" srcId="{B4268ABF-26A4-41D9-B558-C85BDD46E506}" destId="{6A36318E-C0A7-FD45-87DD-C846C035808D}" srcOrd="0" destOrd="0" presId="urn:microsoft.com/office/officeart/2017/3/layout/DropPinTimeline"/>
    <dgm:cxn modelId="{663B1939-0CC7-4B76-90DF-6446A6D1ACC8}" srcId="{B4268ABF-26A4-41D9-B558-C85BDD46E506}" destId="{60CFD921-8F5F-4D6D-AFAA-7C72FAF57CF5}" srcOrd="0" destOrd="0" parTransId="{4DAFE05A-33B5-4774-A7BC-140A3D4469D2}" sibTransId="{A22F73D2-A203-4F21-B008-7DB6E7A6F2CF}"/>
    <dgm:cxn modelId="{1383BE3A-3457-E847-8346-C6BF05E66AED}" type="presOf" srcId="{1EBB31B2-02F4-4D7A-A982-B18A43A3DDC3}" destId="{6BDA6CAB-0839-6A46-A877-E5D2B6CCBA00}" srcOrd="0" destOrd="0" presId="urn:microsoft.com/office/officeart/2017/3/layout/DropPinTimeline"/>
    <dgm:cxn modelId="{B24B6A3C-F081-419A-8B68-B80092EAB5F7}" srcId="{10527A72-C584-44A9-A48B-60F08511FD69}" destId="{70300622-3C10-4227-85DE-8D33CF5D5EA6}" srcOrd="0" destOrd="0" parTransId="{41A84270-A940-43A7-9A74-F1A877C6B2D6}" sibTransId="{D7B45292-2A74-4AEC-8F9D-15AB7F6DC7A8}"/>
    <dgm:cxn modelId="{CFC8A13F-4A1D-9E4F-9C92-75C7B04B9770}" type="presOf" srcId="{0810C708-C869-4725-83E3-27A7100B3BB8}" destId="{F2D52EC8-0CD4-D948-8CB5-AC82E8D48D19}" srcOrd="0" destOrd="0" presId="urn:microsoft.com/office/officeart/2017/3/layout/DropPinTimeline"/>
    <dgm:cxn modelId="{62CE2B46-6B28-4585-960E-74FC725F2E23}" srcId="{B4268ABF-26A4-41D9-B558-C85BDD46E506}" destId="{9B7574BD-26A1-47CE-A32E-918C68011AFD}" srcOrd="3" destOrd="0" parTransId="{88892862-53BB-4F90-94FE-6F7D26BFF381}" sibTransId="{D43260DC-2DE8-4E96-8234-B35A4538115C}"/>
    <dgm:cxn modelId="{4FB31562-9536-49F0-89EF-5062DA1D058A}" srcId="{3772377D-1D8E-4497-A521-902D1162A0C2}" destId="{FC937BA9-951D-4F35-AB12-B9B8DA8BF88A}" srcOrd="0" destOrd="0" parTransId="{36000E15-F959-4C47-BB27-B3105E0F874C}" sibTransId="{549C3E78-B745-471C-9489-5E8AE0A881D0}"/>
    <dgm:cxn modelId="{CC38386A-CC02-42AA-8B44-250344637842}" srcId="{B4268ABF-26A4-41D9-B558-C85BDD46E506}" destId="{0810C708-C869-4725-83E3-27A7100B3BB8}" srcOrd="2" destOrd="0" parTransId="{94BBDB57-1429-4E9F-A468-139103D88634}" sibTransId="{C8E5A814-7F61-4DEE-8AEB-B1A378DE7EA5}"/>
    <dgm:cxn modelId="{0991329C-9250-4A27-9D55-4228F2296CF8}" srcId="{C1C24738-5D5A-4E74-8B1A-F23583AB80AE}" destId="{3E8251D9-EFD1-4794-8426-C1D2CE5A7C0E}" srcOrd="0" destOrd="0" parTransId="{50307618-DB9B-423D-8D56-8E4F92252127}" sibTransId="{29828C71-1706-4CC0-9CD9-C2A67267D504}"/>
    <dgm:cxn modelId="{5146E69D-1004-C74E-8676-B82962329D67}" type="presOf" srcId="{3E8251D9-EFD1-4794-8426-C1D2CE5A7C0E}" destId="{5475E432-BD79-7D4D-8DCC-54C7C3BB8F1D}" srcOrd="0" destOrd="0" presId="urn:microsoft.com/office/officeart/2017/3/layout/DropPinTimeline"/>
    <dgm:cxn modelId="{FDA209A4-3683-2A4D-BFA2-5526C7A8F496}" type="presOf" srcId="{9B7574BD-26A1-47CE-A32E-918C68011AFD}" destId="{3DE45F56-626A-CB4D-8DDA-6BCC1EDE7142}" srcOrd="0" destOrd="0" presId="urn:microsoft.com/office/officeart/2017/3/layout/DropPinTimeline"/>
    <dgm:cxn modelId="{CF081AA9-247C-463A-BB3F-29EA54C46197}" srcId="{B4268ABF-26A4-41D9-B558-C85BDD46E506}" destId="{C1C24738-5D5A-4E74-8B1A-F23583AB80AE}" srcOrd="1" destOrd="0" parTransId="{33ACB8D4-F0AE-4FFC-AC94-E40243E2D194}" sibTransId="{2DD444D3-39E1-487E-AA7E-EF67349BF746}"/>
    <dgm:cxn modelId="{B21884BD-4585-0B43-8180-A49169F9EEF0}" type="presOf" srcId="{60CFD921-8F5F-4D6D-AFAA-7C72FAF57CF5}" destId="{131A2807-C07B-1147-B7D2-40D2BEE22AFF}" srcOrd="0" destOrd="0" presId="urn:microsoft.com/office/officeart/2017/3/layout/DropPinTimeline"/>
    <dgm:cxn modelId="{394886CF-C567-0B41-B423-32A34CC14EB4}" type="presOf" srcId="{C1C24738-5D5A-4E74-8B1A-F23583AB80AE}" destId="{AB2F39AD-BBC2-A744-B4E9-2D8A49E1005C}" srcOrd="0" destOrd="0" presId="urn:microsoft.com/office/officeart/2017/3/layout/DropPinTimeline"/>
    <dgm:cxn modelId="{819066D4-C0EB-4455-979D-EBAB26B9E944}" srcId="{60CFD921-8F5F-4D6D-AFAA-7C72FAF57CF5}" destId="{1EBB31B2-02F4-4D7A-A982-B18A43A3DDC3}" srcOrd="0" destOrd="0" parTransId="{4A7ED9DB-D4E6-43B6-A700-B50FF0020545}" sibTransId="{B0DEF9A1-0A55-480D-8A0C-CFB79A72FCFC}"/>
    <dgm:cxn modelId="{3EA334F9-4575-4574-9441-5B3EDBDA0E2D}" srcId="{B4268ABF-26A4-41D9-B558-C85BDD46E506}" destId="{3772377D-1D8E-4497-A521-902D1162A0C2}" srcOrd="4" destOrd="0" parTransId="{E60A4E52-0BBA-42C2-85BD-D2531E22C255}" sibTransId="{5E43A721-40C6-42F3-BE9C-D4C392644009}"/>
    <dgm:cxn modelId="{4588D3FB-0384-324F-B95E-0F06ECBC4DA6}" type="presOf" srcId="{C29080A8-E89D-4752-98E3-F83F37A6F9F3}" destId="{26F7C791-29C2-824D-ABE5-EC7F1A32A3CD}" srcOrd="0" destOrd="0" presId="urn:microsoft.com/office/officeart/2017/3/layout/DropPinTimeline"/>
    <dgm:cxn modelId="{45A6F9FE-FD62-407C-AD9C-831918AEC11C}" srcId="{B4268ABF-26A4-41D9-B558-C85BDD46E506}" destId="{10527A72-C584-44A9-A48B-60F08511FD69}" srcOrd="5" destOrd="0" parTransId="{18F27677-89BB-4134-871A-84CFC45661FC}" sibTransId="{73732DFC-D58C-4BC3-9116-80F314EDAA4C}"/>
    <dgm:cxn modelId="{CC2AAB6E-383A-3F40-85AE-97BD8672BEA4}" type="presParOf" srcId="{6A36318E-C0A7-FD45-87DD-C846C035808D}" destId="{A659886A-0AFE-3346-8EAA-1912F1156079}" srcOrd="0" destOrd="0" presId="urn:microsoft.com/office/officeart/2017/3/layout/DropPinTimeline"/>
    <dgm:cxn modelId="{6965178A-2C74-0447-B254-D2BCCCFE48B1}" type="presParOf" srcId="{6A36318E-C0A7-FD45-87DD-C846C035808D}" destId="{0AF8BF6C-D6FE-A74F-AE9A-13534200F39C}" srcOrd="1" destOrd="0" presId="urn:microsoft.com/office/officeart/2017/3/layout/DropPinTimeline"/>
    <dgm:cxn modelId="{2AC842AF-2369-4541-BBC7-C126043CA366}" type="presParOf" srcId="{0AF8BF6C-D6FE-A74F-AE9A-13534200F39C}" destId="{6496F358-6E10-5B48-8C53-D4A539CAD73D}" srcOrd="0" destOrd="0" presId="urn:microsoft.com/office/officeart/2017/3/layout/DropPinTimeline"/>
    <dgm:cxn modelId="{53B0AE62-DBD7-3F4D-8035-4AF9636FB629}" type="presParOf" srcId="{6496F358-6E10-5B48-8C53-D4A539CAD73D}" destId="{B9C5CE0A-F928-AE45-932E-9F3A0B1F5B22}" srcOrd="0" destOrd="0" presId="urn:microsoft.com/office/officeart/2017/3/layout/DropPinTimeline"/>
    <dgm:cxn modelId="{A408802A-D428-1642-B392-0560CBF32536}" type="presParOf" srcId="{6496F358-6E10-5B48-8C53-D4A539CAD73D}" destId="{7655008B-2C95-9C44-83C9-10F09E478E93}" srcOrd="1" destOrd="0" presId="urn:microsoft.com/office/officeart/2017/3/layout/DropPinTimeline"/>
    <dgm:cxn modelId="{1BC5F04F-D8DE-2348-9132-8DCCEAD760F7}" type="presParOf" srcId="{7655008B-2C95-9C44-83C9-10F09E478E93}" destId="{41F3E760-998A-D745-AE4B-578FE05166EB}" srcOrd="0" destOrd="0" presId="urn:microsoft.com/office/officeart/2017/3/layout/DropPinTimeline"/>
    <dgm:cxn modelId="{36004C47-E3E0-3247-8B6E-C9DCE71B2239}" type="presParOf" srcId="{7655008B-2C95-9C44-83C9-10F09E478E93}" destId="{8BF5B6A9-7419-EC4B-B17B-C9D52378DEB6}" srcOrd="1" destOrd="0" presId="urn:microsoft.com/office/officeart/2017/3/layout/DropPinTimeline"/>
    <dgm:cxn modelId="{A04100FA-FAA2-8D46-80E3-37CDCA0C5CEB}" type="presParOf" srcId="{6496F358-6E10-5B48-8C53-D4A539CAD73D}" destId="{6BDA6CAB-0839-6A46-A877-E5D2B6CCBA00}" srcOrd="2" destOrd="0" presId="urn:microsoft.com/office/officeart/2017/3/layout/DropPinTimeline"/>
    <dgm:cxn modelId="{1A5539D5-DEF5-E844-A0EE-E2A6061DEE6F}" type="presParOf" srcId="{6496F358-6E10-5B48-8C53-D4A539CAD73D}" destId="{131A2807-C07B-1147-B7D2-40D2BEE22AFF}" srcOrd="3" destOrd="0" presId="urn:microsoft.com/office/officeart/2017/3/layout/DropPinTimeline"/>
    <dgm:cxn modelId="{011BCFD3-C605-1846-9253-140D953ABA8D}" type="presParOf" srcId="{6496F358-6E10-5B48-8C53-D4A539CAD73D}" destId="{3129838D-CB57-1F4E-BC84-ACA74379FF66}" srcOrd="4" destOrd="0" presId="urn:microsoft.com/office/officeart/2017/3/layout/DropPinTimeline"/>
    <dgm:cxn modelId="{E7677DF8-122F-6446-BF30-8CC2382F3317}" type="presParOf" srcId="{6496F358-6E10-5B48-8C53-D4A539CAD73D}" destId="{B8B4294D-760E-974F-BFEB-81B6BF093F25}" srcOrd="5" destOrd="0" presId="urn:microsoft.com/office/officeart/2017/3/layout/DropPinTimeline"/>
    <dgm:cxn modelId="{227E425D-676F-3747-9DD9-F63EE62781E7}" type="presParOf" srcId="{0AF8BF6C-D6FE-A74F-AE9A-13534200F39C}" destId="{813CF0C8-7C8C-F34D-BB89-EF304BC6AF05}" srcOrd="1" destOrd="0" presId="urn:microsoft.com/office/officeart/2017/3/layout/DropPinTimeline"/>
    <dgm:cxn modelId="{880F7236-0E84-6A4B-ADE0-7FA19E0C1BFC}" type="presParOf" srcId="{0AF8BF6C-D6FE-A74F-AE9A-13534200F39C}" destId="{ADFD6B5D-4F3C-A847-A5FF-6B65AA57B29D}" srcOrd="2" destOrd="0" presId="urn:microsoft.com/office/officeart/2017/3/layout/DropPinTimeline"/>
    <dgm:cxn modelId="{97C01BB5-1033-3A41-9E78-B1343ECBFBD2}" type="presParOf" srcId="{ADFD6B5D-4F3C-A847-A5FF-6B65AA57B29D}" destId="{A0C18310-8C1A-894B-974F-61800B337EC9}" srcOrd="0" destOrd="0" presId="urn:microsoft.com/office/officeart/2017/3/layout/DropPinTimeline"/>
    <dgm:cxn modelId="{2EB2C36C-9E9D-AA4B-8EF6-2D451BE70D80}" type="presParOf" srcId="{ADFD6B5D-4F3C-A847-A5FF-6B65AA57B29D}" destId="{D3918FBF-6EC5-894C-B4BA-5366078831E7}" srcOrd="1" destOrd="0" presId="urn:microsoft.com/office/officeart/2017/3/layout/DropPinTimeline"/>
    <dgm:cxn modelId="{FB85BECF-383F-C042-A3BF-1719DE4FC1E7}" type="presParOf" srcId="{D3918FBF-6EC5-894C-B4BA-5366078831E7}" destId="{54A4D0A6-8571-434B-ADA6-59A38BCF5DB2}" srcOrd="0" destOrd="0" presId="urn:microsoft.com/office/officeart/2017/3/layout/DropPinTimeline"/>
    <dgm:cxn modelId="{D157D7A1-ECC2-F944-918F-DB52F8C874FE}" type="presParOf" srcId="{D3918FBF-6EC5-894C-B4BA-5366078831E7}" destId="{82ADFCC4-C8AC-7B42-98C0-9850F8655147}" srcOrd="1" destOrd="0" presId="urn:microsoft.com/office/officeart/2017/3/layout/DropPinTimeline"/>
    <dgm:cxn modelId="{4E566873-1C3A-B045-A786-6F50A4CC299A}" type="presParOf" srcId="{ADFD6B5D-4F3C-A847-A5FF-6B65AA57B29D}" destId="{5475E432-BD79-7D4D-8DCC-54C7C3BB8F1D}" srcOrd="2" destOrd="0" presId="urn:microsoft.com/office/officeart/2017/3/layout/DropPinTimeline"/>
    <dgm:cxn modelId="{A96A5F5F-62E6-8B4E-839E-FBA15D180C93}" type="presParOf" srcId="{ADFD6B5D-4F3C-A847-A5FF-6B65AA57B29D}" destId="{AB2F39AD-BBC2-A744-B4E9-2D8A49E1005C}" srcOrd="3" destOrd="0" presId="urn:microsoft.com/office/officeart/2017/3/layout/DropPinTimeline"/>
    <dgm:cxn modelId="{AAAC61AE-0058-B148-A8C4-1EFB72A85080}" type="presParOf" srcId="{ADFD6B5D-4F3C-A847-A5FF-6B65AA57B29D}" destId="{64A61277-653C-4544-97E6-F5E51D92868A}" srcOrd="4" destOrd="0" presId="urn:microsoft.com/office/officeart/2017/3/layout/DropPinTimeline"/>
    <dgm:cxn modelId="{6BD3DF40-44C5-9541-84A5-81B160414FD3}" type="presParOf" srcId="{ADFD6B5D-4F3C-A847-A5FF-6B65AA57B29D}" destId="{112A8316-BA16-5749-B986-9CF40806DEBF}" srcOrd="5" destOrd="0" presId="urn:microsoft.com/office/officeart/2017/3/layout/DropPinTimeline"/>
    <dgm:cxn modelId="{5082A123-1CD9-B844-83CA-57BCBDC229EC}" type="presParOf" srcId="{0AF8BF6C-D6FE-A74F-AE9A-13534200F39C}" destId="{A786BE1A-D6B7-2144-8EBE-4A858C9D97E2}" srcOrd="3" destOrd="0" presId="urn:microsoft.com/office/officeart/2017/3/layout/DropPinTimeline"/>
    <dgm:cxn modelId="{57A182DD-CBD5-084F-AFCD-1E4187A069CA}" type="presParOf" srcId="{0AF8BF6C-D6FE-A74F-AE9A-13534200F39C}" destId="{6CB6CFF8-0584-AD4E-8AA7-33091AE41E94}" srcOrd="4" destOrd="0" presId="urn:microsoft.com/office/officeart/2017/3/layout/DropPinTimeline"/>
    <dgm:cxn modelId="{E92592FF-CAB9-3041-A51C-92BBBCB742C0}" type="presParOf" srcId="{6CB6CFF8-0584-AD4E-8AA7-33091AE41E94}" destId="{0FB3299D-DFF9-174F-A160-33BC7540F1F8}" srcOrd="0" destOrd="0" presId="urn:microsoft.com/office/officeart/2017/3/layout/DropPinTimeline"/>
    <dgm:cxn modelId="{95E5402A-247A-5640-89CC-8ABFB8912E02}" type="presParOf" srcId="{6CB6CFF8-0584-AD4E-8AA7-33091AE41E94}" destId="{5CF20630-C110-B04F-B0CF-67994BB53CBC}" srcOrd="1" destOrd="0" presId="urn:microsoft.com/office/officeart/2017/3/layout/DropPinTimeline"/>
    <dgm:cxn modelId="{90DCBCCF-A01F-9D49-B21E-FAB57C2E2D2D}" type="presParOf" srcId="{5CF20630-C110-B04F-B0CF-67994BB53CBC}" destId="{94F723B6-5222-DC49-BC52-12064F8EF4F2}" srcOrd="0" destOrd="0" presId="urn:microsoft.com/office/officeart/2017/3/layout/DropPinTimeline"/>
    <dgm:cxn modelId="{832D3DB2-3C85-8548-960F-C2F4873F0AE9}" type="presParOf" srcId="{5CF20630-C110-B04F-B0CF-67994BB53CBC}" destId="{32373389-4223-F74F-A511-7EF018D9A53C}" srcOrd="1" destOrd="0" presId="urn:microsoft.com/office/officeart/2017/3/layout/DropPinTimeline"/>
    <dgm:cxn modelId="{FB911FE6-6805-A449-9510-580A46D299CB}" type="presParOf" srcId="{6CB6CFF8-0584-AD4E-8AA7-33091AE41E94}" destId="{BB4A19A5-BDA9-0348-A195-16A5902367F8}" srcOrd="2" destOrd="0" presId="urn:microsoft.com/office/officeart/2017/3/layout/DropPinTimeline"/>
    <dgm:cxn modelId="{8EF4CEA4-266A-804C-ADAA-57FD7D5CDFA1}" type="presParOf" srcId="{6CB6CFF8-0584-AD4E-8AA7-33091AE41E94}" destId="{F2D52EC8-0CD4-D948-8CB5-AC82E8D48D19}" srcOrd="3" destOrd="0" presId="urn:microsoft.com/office/officeart/2017/3/layout/DropPinTimeline"/>
    <dgm:cxn modelId="{D5096786-927B-1340-9685-C572165A067F}" type="presParOf" srcId="{6CB6CFF8-0584-AD4E-8AA7-33091AE41E94}" destId="{EBA89434-FAE4-9942-B905-20500D98EF79}" srcOrd="4" destOrd="0" presId="urn:microsoft.com/office/officeart/2017/3/layout/DropPinTimeline"/>
    <dgm:cxn modelId="{738D82BA-72B0-9C46-9D88-5121F0F69718}" type="presParOf" srcId="{6CB6CFF8-0584-AD4E-8AA7-33091AE41E94}" destId="{A9822447-8E4C-BD4B-9CE0-CD1081AB9F06}" srcOrd="5" destOrd="0" presId="urn:microsoft.com/office/officeart/2017/3/layout/DropPinTimeline"/>
    <dgm:cxn modelId="{55B1983C-7D8E-184E-B645-CD74C2F96068}" type="presParOf" srcId="{0AF8BF6C-D6FE-A74F-AE9A-13534200F39C}" destId="{FA980A44-E5AF-7649-87B1-6FB90775FF40}" srcOrd="5" destOrd="0" presId="urn:microsoft.com/office/officeart/2017/3/layout/DropPinTimeline"/>
    <dgm:cxn modelId="{A2BF99D3-CEB9-B748-A25B-918AEED1C1D7}" type="presParOf" srcId="{0AF8BF6C-D6FE-A74F-AE9A-13534200F39C}" destId="{8D86D803-A5E8-734D-BD62-2CCD1BD4C4D3}" srcOrd="6" destOrd="0" presId="urn:microsoft.com/office/officeart/2017/3/layout/DropPinTimeline"/>
    <dgm:cxn modelId="{ACB93621-59A3-7C49-86EC-86891DB0670D}" type="presParOf" srcId="{8D86D803-A5E8-734D-BD62-2CCD1BD4C4D3}" destId="{E117DB5B-1E05-534F-BB9D-4F78A09F5914}" srcOrd="0" destOrd="0" presId="urn:microsoft.com/office/officeart/2017/3/layout/DropPinTimeline"/>
    <dgm:cxn modelId="{A7DA08CE-9E99-D74F-9290-BF57CDB58084}" type="presParOf" srcId="{8D86D803-A5E8-734D-BD62-2CCD1BD4C4D3}" destId="{73611F4E-7491-854D-A0E1-F586D14BBD4F}" srcOrd="1" destOrd="0" presId="urn:microsoft.com/office/officeart/2017/3/layout/DropPinTimeline"/>
    <dgm:cxn modelId="{77D851F2-FADB-DB48-817C-6E5318EB7A12}" type="presParOf" srcId="{73611F4E-7491-854D-A0E1-F586D14BBD4F}" destId="{20CA9CE6-4566-8E4F-B7CA-C51F0AD0B58D}" srcOrd="0" destOrd="0" presId="urn:microsoft.com/office/officeart/2017/3/layout/DropPinTimeline"/>
    <dgm:cxn modelId="{46EE750A-D29D-4E4B-B392-E0A2C165286A}" type="presParOf" srcId="{73611F4E-7491-854D-A0E1-F586D14BBD4F}" destId="{93B91632-26FB-1847-AE87-029F5F6116E6}" srcOrd="1" destOrd="0" presId="urn:microsoft.com/office/officeart/2017/3/layout/DropPinTimeline"/>
    <dgm:cxn modelId="{93F9A2E4-8E58-9542-9387-FDF5E6BB0911}" type="presParOf" srcId="{8D86D803-A5E8-734D-BD62-2CCD1BD4C4D3}" destId="{26F7C791-29C2-824D-ABE5-EC7F1A32A3CD}" srcOrd="2" destOrd="0" presId="urn:microsoft.com/office/officeart/2017/3/layout/DropPinTimeline"/>
    <dgm:cxn modelId="{24AB1FEA-ED73-0046-A9DF-FEAE35978399}" type="presParOf" srcId="{8D86D803-A5E8-734D-BD62-2CCD1BD4C4D3}" destId="{3DE45F56-626A-CB4D-8DDA-6BCC1EDE7142}" srcOrd="3" destOrd="0" presId="urn:microsoft.com/office/officeart/2017/3/layout/DropPinTimeline"/>
    <dgm:cxn modelId="{56524131-457B-854E-91C7-35A38A6E5EF0}" type="presParOf" srcId="{8D86D803-A5E8-734D-BD62-2CCD1BD4C4D3}" destId="{77BAA7DB-0777-2645-B1C9-B6947497B829}" srcOrd="4" destOrd="0" presId="urn:microsoft.com/office/officeart/2017/3/layout/DropPinTimeline"/>
    <dgm:cxn modelId="{C9E65582-8E83-DD4F-8D11-ECEB949B882B}" type="presParOf" srcId="{8D86D803-A5E8-734D-BD62-2CCD1BD4C4D3}" destId="{9AF3ADA4-D904-EE43-B39B-FD72A1A71B02}" srcOrd="5" destOrd="0" presId="urn:microsoft.com/office/officeart/2017/3/layout/DropPinTimeline"/>
    <dgm:cxn modelId="{F65892F1-97A6-7747-8658-61E17CE55623}" type="presParOf" srcId="{0AF8BF6C-D6FE-A74F-AE9A-13534200F39C}" destId="{9FC9175A-3C47-2C4F-B000-22412102C743}" srcOrd="7" destOrd="0" presId="urn:microsoft.com/office/officeart/2017/3/layout/DropPinTimeline"/>
    <dgm:cxn modelId="{71E91D42-472F-5944-AABF-D67A1BCC8002}" type="presParOf" srcId="{0AF8BF6C-D6FE-A74F-AE9A-13534200F39C}" destId="{B37E42BB-2AED-274B-BC81-9031C25C70E8}" srcOrd="8" destOrd="0" presId="urn:microsoft.com/office/officeart/2017/3/layout/DropPinTimeline"/>
    <dgm:cxn modelId="{75208E46-431A-1A42-8D92-19F4961EDADA}" type="presParOf" srcId="{B37E42BB-2AED-274B-BC81-9031C25C70E8}" destId="{E4DDBC3D-7E5F-DB40-A8A7-D4215668972E}" srcOrd="0" destOrd="0" presId="urn:microsoft.com/office/officeart/2017/3/layout/DropPinTimeline"/>
    <dgm:cxn modelId="{6E1D3218-9AF5-0A40-968C-3BFE304679E9}" type="presParOf" srcId="{B37E42BB-2AED-274B-BC81-9031C25C70E8}" destId="{2A6D83D7-5107-544C-B0E3-DEBB4C7A061B}" srcOrd="1" destOrd="0" presId="urn:microsoft.com/office/officeart/2017/3/layout/DropPinTimeline"/>
    <dgm:cxn modelId="{226FE9F8-3DA3-6743-80F4-D5355DD224BC}" type="presParOf" srcId="{2A6D83D7-5107-544C-B0E3-DEBB4C7A061B}" destId="{5D067C87-528D-304D-AD97-C1A6AE5E1481}" srcOrd="0" destOrd="0" presId="urn:microsoft.com/office/officeart/2017/3/layout/DropPinTimeline"/>
    <dgm:cxn modelId="{9118030B-C72A-0B47-B06A-9E8A4434DC85}" type="presParOf" srcId="{2A6D83D7-5107-544C-B0E3-DEBB4C7A061B}" destId="{B1F1FFB2-6268-DC4A-909F-841C5B6747C5}" srcOrd="1" destOrd="0" presId="urn:microsoft.com/office/officeart/2017/3/layout/DropPinTimeline"/>
    <dgm:cxn modelId="{12C012F6-A8D9-C741-B683-5FEEA7CF4CE1}" type="presParOf" srcId="{B37E42BB-2AED-274B-BC81-9031C25C70E8}" destId="{2A1A4822-1193-8F43-8B9A-2DB54143A7C4}" srcOrd="2" destOrd="0" presId="urn:microsoft.com/office/officeart/2017/3/layout/DropPinTimeline"/>
    <dgm:cxn modelId="{7FBF4E3D-BF78-5443-965C-4BFB94439C58}" type="presParOf" srcId="{B37E42BB-2AED-274B-BC81-9031C25C70E8}" destId="{3C9674DC-3098-A743-964E-047A6CE5B365}" srcOrd="3" destOrd="0" presId="urn:microsoft.com/office/officeart/2017/3/layout/DropPinTimeline"/>
    <dgm:cxn modelId="{3F94225F-73A4-844E-AC35-55E5B27073CD}" type="presParOf" srcId="{B37E42BB-2AED-274B-BC81-9031C25C70E8}" destId="{CA358432-CCCE-2348-B2EF-684786C4D15D}" srcOrd="4" destOrd="0" presId="urn:microsoft.com/office/officeart/2017/3/layout/DropPinTimeline"/>
    <dgm:cxn modelId="{F5335ADE-1039-9344-8ABE-BAADCF288BA0}" type="presParOf" srcId="{B37E42BB-2AED-274B-BC81-9031C25C70E8}" destId="{FE626249-461B-634E-8537-51728B2EF97A}" srcOrd="5" destOrd="0" presId="urn:microsoft.com/office/officeart/2017/3/layout/DropPinTimeline"/>
    <dgm:cxn modelId="{7F6462F9-F131-F242-A4AC-B90456DF6E01}" type="presParOf" srcId="{0AF8BF6C-D6FE-A74F-AE9A-13534200F39C}" destId="{F98481C4-6179-6949-A1F3-CBD0201D502A}" srcOrd="9" destOrd="0" presId="urn:microsoft.com/office/officeart/2017/3/layout/DropPinTimeline"/>
    <dgm:cxn modelId="{BE097FC6-C442-2641-905C-16A90CECC079}" type="presParOf" srcId="{0AF8BF6C-D6FE-A74F-AE9A-13534200F39C}" destId="{7483147D-C96A-9C48-B967-6E273DED811D}" srcOrd="10" destOrd="0" presId="urn:microsoft.com/office/officeart/2017/3/layout/DropPinTimeline"/>
    <dgm:cxn modelId="{C014FBAF-B164-A748-BCCC-88DED4395C93}" type="presParOf" srcId="{7483147D-C96A-9C48-B967-6E273DED811D}" destId="{A7585293-B10A-4946-AA65-833A6395C0A3}" srcOrd="0" destOrd="0" presId="urn:microsoft.com/office/officeart/2017/3/layout/DropPinTimeline"/>
    <dgm:cxn modelId="{1CD38CE7-7CB2-9749-A388-D69A9E99A7C7}" type="presParOf" srcId="{7483147D-C96A-9C48-B967-6E273DED811D}" destId="{9157F587-C6C7-4440-A99F-A4042365E96E}" srcOrd="1" destOrd="0" presId="urn:microsoft.com/office/officeart/2017/3/layout/DropPinTimeline"/>
    <dgm:cxn modelId="{12E66E65-D6D1-9840-AFEB-FDDA4E55AAFB}" type="presParOf" srcId="{9157F587-C6C7-4440-A99F-A4042365E96E}" destId="{9D5E6601-329A-3947-95EC-F5ED243BB6E0}" srcOrd="0" destOrd="0" presId="urn:microsoft.com/office/officeart/2017/3/layout/DropPinTimeline"/>
    <dgm:cxn modelId="{85ED8D61-6483-F043-A226-1831A82D32E3}" type="presParOf" srcId="{9157F587-C6C7-4440-A99F-A4042365E96E}" destId="{58F4DB64-E77D-A640-8594-FC6DF36701D1}" srcOrd="1" destOrd="0" presId="urn:microsoft.com/office/officeart/2017/3/layout/DropPinTimeline"/>
    <dgm:cxn modelId="{9B8C5EC6-9CD6-F945-A4BA-B8CDCA747A39}" type="presParOf" srcId="{7483147D-C96A-9C48-B967-6E273DED811D}" destId="{6B328B39-92FD-9E4A-807C-6242D10544E9}" srcOrd="2" destOrd="0" presId="urn:microsoft.com/office/officeart/2017/3/layout/DropPinTimeline"/>
    <dgm:cxn modelId="{01B4805F-9B23-AC4D-AD3B-6F01EEDA7C17}" type="presParOf" srcId="{7483147D-C96A-9C48-B967-6E273DED811D}" destId="{67C27CF3-9901-A449-AA85-4702B471D762}" srcOrd="3" destOrd="0" presId="urn:microsoft.com/office/officeart/2017/3/layout/DropPinTimeline"/>
    <dgm:cxn modelId="{E83EFD64-AC44-3F4B-B8E0-AD6388F092DF}" type="presParOf" srcId="{7483147D-C96A-9C48-B967-6E273DED811D}" destId="{1A892630-6B0F-D34E-8B7E-2838A799B926}" srcOrd="4" destOrd="0" presId="urn:microsoft.com/office/officeart/2017/3/layout/DropPinTimeline"/>
    <dgm:cxn modelId="{688DA45B-548D-C84E-8E7F-1F82C6959085}" type="presParOf" srcId="{7483147D-C96A-9C48-B967-6E273DED811D}" destId="{CEA8C92C-D891-7648-A80F-EFF9AF7FD158}"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D7ACB5-6101-4122-9855-42B02105780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2213F77-07E6-49B0-8406-650C6F0A9905}">
      <dgm:prSet/>
      <dgm:spPr/>
      <dgm:t>
        <a:bodyPr/>
        <a:lstStyle/>
        <a:p>
          <a:pPr algn="ctr"/>
          <a:r>
            <a:rPr lang="en-US" dirty="0"/>
            <a:t>Continental European countries such as France and Spain have also embraced community policing, but they have generally re-branded it as “</a:t>
          </a:r>
          <a:r>
            <a:rPr lang="en-US" i="1" dirty="0"/>
            <a:t>de </a:t>
          </a:r>
          <a:r>
            <a:rPr lang="en-US" i="1" dirty="0" err="1"/>
            <a:t>proximité</a:t>
          </a:r>
          <a:r>
            <a:rPr lang="en-US" dirty="0"/>
            <a:t>/</a:t>
          </a:r>
          <a:r>
            <a:rPr lang="en-US" i="1" dirty="0" err="1"/>
            <a:t>proximidad</a:t>
          </a:r>
          <a:r>
            <a:rPr lang="en-US" dirty="0"/>
            <a:t>” or neighborhood policing </a:t>
          </a:r>
        </a:p>
      </dgm:t>
    </dgm:pt>
    <dgm:pt modelId="{DB54C0C2-0D0D-4ED9-9D3D-D2C6832383CC}" type="parTrans" cxnId="{E0822930-D0A6-4B96-A56C-D801064043CE}">
      <dgm:prSet/>
      <dgm:spPr/>
      <dgm:t>
        <a:bodyPr/>
        <a:lstStyle/>
        <a:p>
          <a:endParaRPr lang="en-US"/>
        </a:p>
      </dgm:t>
    </dgm:pt>
    <dgm:pt modelId="{E332537B-D379-430C-A816-E50ECC2C68DD}" type="sibTrans" cxnId="{E0822930-D0A6-4B96-A56C-D801064043CE}">
      <dgm:prSet/>
      <dgm:spPr/>
      <dgm:t>
        <a:bodyPr/>
        <a:lstStyle/>
        <a:p>
          <a:endParaRPr lang="en-US"/>
        </a:p>
      </dgm:t>
    </dgm:pt>
    <dgm:pt modelId="{57A4C2CA-D568-4255-A5D2-F03CF292AC96}">
      <dgm:prSet/>
      <dgm:spPr/>
      <dgm:t>
        <a:bodyPr/>
        <a:lstStyle/>
        <a:p>
          <a:pPr algn="ctr"/>
          <a:r>
            <a:rPr lang="en-US" dirty="0"/>
            <a:t>Unlike English-speaking countries, where there is also significant emphasis on ethnic and racial communities, the focus in Continental countries is almost exclusively on location and neighborhoods. </a:t>
          </a:r>
        </a:p>
      </dgm:t>
    </dgm:pt>
    <dgm:pt modelId="{D3989193-8078-4F2C-8197-6AFD1B0DFF12}" type="parTrans" cxnId="{3EE84691-C02B-47EF-BAE3-DACFA2A150F5}">
      <dgm:prSet/>
      <dgm:spPr/>
      <dgm:t>
        <a:bodyPr/>
        <a:lstStyle/>
        <a:p>
          <a:endParaRPr lang="en-US"/>
        </a:p>
      </dgm:t>
    </dgm:pt>
    <dgm:pt modelId="{0A50A672-E582-4CA4-B7B1-C7DC6874F760}" type="sibTrans" cxnId="{3EE84691-C02B-47EF-BAE3-DACFA2A150F5}">
      <dgm:prSet/>
      <dgm:spPr/>
      <dgm:t>
        <a:bodyPr/>
        <a:lstStyle/>
        <a:p>
          <a:endParaRPr lang="en-US"/>
        </a:p>
      </dgm:t>
    </dgm:pt>
    <dgm:pt modelId="{ECC67AFD-747B-43F8-AC56-93BF774B0747}">
      <dgm:prSet/>
      <dgm:spPr/>
      <dgm:t>
        <a:bodyPr/>
        <a:lstStyle/>
        <a:p>
          <a:pPr algn="ctr"/>
          <a:r>
            <a:rPr lang="en-US" dirty="0"/>
            <a:t>Community policing strategies in Continental countries have had to go further as they have been implanted onto policing systems based on a more centralized, State-</a:t>
          </a:r>
          <a:r>
            <a:rPr lang="en-US" dirty="0" err="1"/>
            <a:t>centred</a:t>
          </a:r>
          <a:r>
            <a:rPr lang="en-US" dirty="0"/>
            <a:t>, and militarized tradition. </a:t>
          </a:r>
        </a:p>
      </dgm:t>
    </dgm:pt>
    <dgm:pt modelId="{08B0E608-64D2-4A40-865C-15895DFE6F1F}" type="parTrans" cxnId="{8EFD109C-F5A4-44CE-8BDD-B35EA4DDB9CD}">
      <dgm:prSet/>
      <dgm:spPr/>
      <dgm:t>
        <a:bodyPr/>
        <a:lstStyle/>
        <a:p>
          <a:endParaRPr lang="en-US"/>
        </a:p>
      </dgm:t>
    </dgm:pt>
    <dgm:pt modelId="{7E5F198C-6146-4D4B-92D5-DF315FF24A66}" type="sibTrans" cxnId="{8EFD109C-F5A4-44CE-8BDD-B35EA4DDB9CD}">
      <dgm:prSet/>
      <dgm:spPr/>
      <dgm:t>
        <a:bodyPr/>
        <a:lstStyle/>
        <a:p>
          <a:endParaRPr lang="en-US"/>
        </a:p>
      </dgm:t>
    </dgm:pt>
    <dgm:pt modelId="{0A1B39C3-9643-0F4D-AA5F-55AFE62E812D}" type="pres">
      <dgm:prSet presAssocID="{50D7ACB5-6101-4122-9855-42B02105780B}" presName="linear" presStyleCnt="0">
        <dgm:presLayoutVars>
          <dgm:animLvl val="lvl"/>
          <dgm:resizeHandles val="exact"/>
        </dgm:presLayoutVars>
      </dgm:prSet>
      <dgm:spPr/>
    </dgm:pt>
    <dgm:pt modelId="{708A1390-8C8D-F54C-B79A-995067B92444}" type="pres">
      <dgm:prSet presAssocID="{42213F77-07E6-49B0-8406-650C6F0A9905}" presName="parentText" presStyleLbl="node1" presStyleIdx="0" presStyleCnt="3">
        <dgm:presLayoutVars>
          <dgm:chMax val="0"/>
          <dgm:bulletEnabled val="1"/>
        </dgm:presLayoutVars>
      </dgm:prSet>
      <dgm:spPr/>
    </dgm:pt>
    <dgm:pt modelId="{5B8927A2-6F35-6F40-B351-D4ED9952C421}" type="pres">
      <dgm:prSet presAssocID="{E332537B-D379-430C-A816-E50ECC2C68DD}" presName="spacer" presStyleCnt="0"/>
      <dgm:spPr/>
    </dgm:pt>
    <dgm:pt modelId="{61D98B91-9954-2C44-940A-3962C2897DF6}" type="pres">
      <dgm:prSet presAssocID="{57A4C2CA-D568-4255-A5D2-F03CF292AC96}" presName="parentText" presStyleLbl="node1" presStyleIdx="1" presStyleCnt="3">
        <dgm:presLayoutVars>
          <dgm:chMax val="0"/>
          <dgm:bulletEnabled val="1"/>
        </dgm:presLayoutVars>
      </dgm:prSet>
      <dgm:spPr/>
    </dgm:pt>
    <dgm:pt modelId="{05C22522-8359-FC4A-A27C-C2FAB79AA9FB}" type="pres">
      <dgm:prSet presAssocID="{0A50A672-E582-4CA4-B7B1-C7DC6874F760}" presName="spacer" presStyleCnt="0"/>
      <dgm:spPr/>
    </dgm:pt>
    <dgm:pt modelId="{5BC23659-29F3-E347-861E-4361CCF340AD}" type="pres">
      <dgm:prSet presAssocID="{ECC67AFD-747B-43F8-AC56-93BF774B0747}" presName="parentText" presStyleLbl="node1" presStyleIdx="2" presStyleCnt="3">
        <dgm:presLayoutVars>
          <dgm:chMax val="0"/>
          <dgm:bulletEnabled val="1"/>
        </dgm:presLayoutVars>
      </dgm:prSet>
      <dgm:spPr/>
    </dgm:pt>
  </dgm:ptLst>
  <dgm:cxnLst>
    <dgm:cxn modelId="{C561D20D-E345-294C-B814-786F3B4CDF38}" type="presOf" srcId="{57A4C2CA-D568-4255-A5D2-F03CF292AC96}" destId="{61D98B91-9954-2C44-940A-3962C2897DF6}" srcOrd="0" destOrd="0" presId="urn:microsoft.com/office/officeart/2005/8/layout/vList2"/>
    <dgm:cxn modelId="{E0822930-D0A6-4B96-A56C-D801064043CE}" srcId="{50D7ACB5-6101-4122-9855-42B02105780B}" destId="{42213F77-07E6-49B0-8406-650C6F0A9905}" srcOrd="0" destOrd="0" parTransId="{DB54C0C2-0D0D-4ED9-9D3D-D2C6832383CC}" sibTransId="{E332537B-D379-430C-A816-E50ECC2C68DD}"/>
    <dgm:cxn modelId="{C8D99B39-AAB7-7F43-9C45-69F45D1DB6B2}" type="presOf" srcId="{ECC67AFD-747B-43F8-AC56-93BF774B0747}" destId="{5BC23659-29F3-E347-861E-4361CCF340AD}" srcOrd="0" destOrd="0" presId="urn:microsoft.com/office/officeart/2005/8/layout/vList2"/>
    <dgm:cxn modelId="{6798734D-FEA3-6947-A2E8-3D5F83CA4B0E}" type="presOf" srcId="{42213F77-07E6-49B0-8406-650C6F0A9905}" destId="{708A1390-8C8D-F54C-B79A-995067B92444}" srcOrd="0" destOrd="0" presId="urn:microsoft.com/office/officeart/2005/8/layout/vList2"/>
    <dgm:cxn modelId="{3EE84691-C02B-47EF-BAE3-DACFA2A150F5}" srcId="{50D7ACB5-6101-4122-9855-42B02105780B}" destId="{57A4C2CA-D568-4255-A5D2-F03CF292AC96}" srcOrd="1" destOrd="0" parTransId="{D3989193-8078-4F2C-8197-6AFD1B0DFF12}" sibTransId="{0A50A672-E582-4CA4-B7B1-C7DC6874F760}"/>
    <dgm:cxn modelId="{8EFD109C-F5A4-44CE-8BDD-B35EA4DDB9CD}" srcId="{50D7ACB5-6101-4122-9855-42B02105780B}" destId="{ECC67AFD-747B-43F8-AC56-93BF774B0747}" srcOrd="2" destOrd="0" parTransId="{08B0E608-64D2-4A40-865C-15895DFE6F1F}" sibTransId="{7E5F198C-6146-4D4B-92D5-DF315FF24A66}"/>
    <dgm:cxn modelId="{03776BE8-315B-C149-A160-812A37C0D0F5}" type="presOf" srcId="{50D7ACB5-6101-4122-9855-42B02105780B}" destId="{0A1B39C3-9643-0F4D-AA5F-55AFE62E812D}" srcOrd="0" destOrd="0" presId="urn:microsoft.com/office/officeart/2005/8/layout/vList2"/>
    <dgm:cxn modelId="{B640C779-530B-574B-A5D0-E69A75B2275F}" type="presParOf" srcId="{0A1B39C3-9643-0F4D-AA5F-55AFE62E812D}" destId="{708A1390-8C8D-F54C-B79A-995067B92444}" srcOrd="0" destOrd="0" presId="urn:microsoft.com/office/officeart/2005/8/layout/vList2"/>
    <dgm:cxn modelId="{58D6B620-A4B3-2949-AB34-53F83A35ABEF}" type="presParOf" srcId="{0A1B39C3-9643-0F4D-AA5F-55AFE62E812D}" destId="{5B8927A2-6F35-6F40-B351-D4ED9952C421}" srcOrd="1" destOrd="0" presId="urn:microsoft.com/office/officeart/2005/8/layout/vList2"/>
    <dgm:cxn modelId="{BD3DD8FE-1EEC-2B45-B1BA-DD26A80B8BD7}" type="presParOf" srcId="{0A1B39C3-9643-0F4D-AA5F-55AFE62E812D}" destId="{61D98B91-9954-2C44-940A-3962C2897DF6}" srcOrd="2" destOrd="0" presId="urn:microsoft.com/office/officeart/2005/8/layout/vList2"/>
    <dgm:cxn modelId="{740278DA-1A0C-3F42-A5F6-6509039CD28D}" type="presParOf" srcId="{0A1B39C3-9643-0F4D-AA5F-55AFE62E812D}" destId="{05C22522-8359-FC4A-A27C-C2FAB79AA9FB}" srcOrd="3" destOrd="0" presId="urn:microsoft.com/office/officeart/2005/8/layout/vList2"/>
    <dgm:cxn modelId="{A4DAD078-4E22-824C-8D4C-10E144342913}" type="presParOf" srcId="{0A1B39C3-9643-0F4D-AA5F-55AFE62E812D}" destId="{5BC23659-29F3-E347-861E-4361CCF340A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7D69C2-D662-8B46-A218-C0570B794CCD}" type="doc">
      <dgm:prSet loTypeId="urn:microsoft.com/office/officeart/2005/8/layout/hProcess6" loCatId="" qsTypeId="urn:microsoft.com/office/officeart/2005/8/quickstyle/simple1" qsCatId="simple" csTypeId="urn:microsoft.com/office/officeart/2005/8/colors/colorful1" csCatId="colorful" phldr="1"/>
      <dgm:spPr/>
      <dgm:t>
        <a:bodyPr/>
        <a:lstStyle/>
        <a:p>
          <a:endParaRPr lang="en-US"/>
        </a:p>
      </dgm:t>
    </dgm:pt>
    <dgm:pt modelId="{9C8A2708-7516-E040-BC62-8810594E3863}">
      <dgm:prSet phldrT="[Text]" custT="1"/>
      <dgm:spPr/>
      <dgm:t>
        <a:bodyPr/>
        <a:lstStyle/>
        <a:p>
          <a:r>
            <a:rPr lang="en-US" sz="2000" dirty="0">
              <a:solidFill>
                <a:schemeClr val="tx1"/>
              </a:solidFill>
            </a:rPr>
            <a:t>2006</a:t>
          </a:r>
        </a:p>
      </dgm:t>
    </dgm:pt>
    <dgm:pt modelId="{990134B2-AA45-2A4B-824A-D27166136163}" type="parTrans" cxnId="{BAA6BC84-4189-D04E-AEB9-61F3F3D2D8ED}">
      <dgm:prSet/>
      <dgm:spPr/>
      <dgm:t>
        <a:bodyPr/>
        <a:lstStyle/>
        <a:p>
          <a:endParaRPr lang="en-US"/>
        </a:p>
      </dgm:t>
    </dgm:pt>
    <dgm:pt modelId="{C903041B-561C-D34D-88DB-723F20448FAB}" type="sibTrans" cxnId="{BAA6BC84-4189-D04E-AEB9-61F3F3D2D8ED}">
      <dgm:prSet/>
      <dgm:spPr/>
      <dgm:t>
        <a:bodyPr/>
        <a:lstStyle/>
        <a:p>
          <a:endParaRPr lang="en-US"/>
        </a:p>
      </dgm:t>
    </dgm:pt>
    <dgm:pt modelId="{E14B3E96-9761-DE40-8E6F-0141124D3F57}">
      <dgm:prSet phldrT="[Text]" custT="1"/>
      <dgm:spPr/>
      <dgm:t>
        <a:bodyPr/>
        <a:lstStyle/>
        <a:p>
          <a:pPr algn="l"/>
          <a:r>
            <a:rPr lang="en-GB" sz="1400" noProof="0" dirty="0"/>
            <a:t>Neighbourhood</a:t>
          </a:r>
          <a:r>
            <a:rPr lang="en-US" sz="1400" dirty="0"/>
            <a:t> policing commences in Dorset</a:t>
          </a:r>
        </a:p>
      </dgm:t>
    </dgm:pt>
    <dgm:pt modelId="{D04BA9E6-470B-A848-97ED-8C009AE55B31}" type="parTrans" cxnId="{F0AEDA10-2794-E341-818C-6F8763F7296F}">
      <dgm:prSet/>
      <dgm:spPr/>
      <dgm:t>
        <a:bodyPr/>
        <a:lstStyle/>
        <a:p>
          <a:endParaRPr lang="en-US"/>
        </a:p>
      </dgm:t>
    </dgm:pt>
    <dgm:pt modelId="{82A69AC1-0A5A-4B45-8F19-C66CB9C85923}" type="sibTrans" cxnId="{F0AEDA10-2794-E341-818C-6F8763F7296F}">
      <dgm:prSet/>
      <dgm:spPr/>
      <dgm:t>
        <a:bodyPr/>
        <a:lstStyle/>
        <a:p>
          <a:endParaRPr lang="en-US"/>
        </a:p>
      </dgm:t>
    </dgm:pt>
    <dgm:pt modelId="{A9CBBBC0-1F56-1145-B289-F50315543AC4}">
      <dgm:prSet phldrT="[Text]" custT="1"/>
      <dgm:spPr/>
      <dgm:t>
        <a:bodyPr/>
        <a:lstStyle/>
        <a:p>
          <a:r>
            <a:rPr lang="en-US" sz="2000" dirty="0">
              <a:solidFill>
                <a:schemeClr val="tx1"/>
              </a:solidFill>
            </a:rPr>
            <a:t>2008</a:t>
          </a:r>
        </a:p>
      </dgm:t>
    </dgm:pt>
    <dgm:pt modelId="{5BFBDB05-5DCB-0844-9418-CC401FC75B90}" type="parTrans" cxnId="{65ADF5DC-9806-BF4F-B0D7-93756A2037F2}">
      <dgm:prSet/>
      <dgm:spPr/>
      <dgm:t>
        <a:bodyPr/>
        <a:lstStyle/>
        <a:p>
          <a:endParaRPr lang="en-US"/>
        </a:p>
      </dgm:t>
    </dgm:pt>
    <dgm:pt modelId="{87A9596D-9A61-9047-8CF9-52EA852A39D9}" type="sibTrans" cxnId="{65ADF5DC-9806-BF4F-B0D7-93756A2037F2}">
      <dgm:prSet/>
      <dgm:spPr/>
      <dgm:t>
        <a:bodyPr/>
        <a:lstStyle/>
        <a:p>
          <a:endParaRPr lang="en-US"/>
        </a:p>
      </dgm:t>
    </dgm:pt>
    <dgm:pt modelId="{7FBE4A04-6CB8-834A-AA5D-41D1523CDE0A}">
      <dgm:prSet phldrT="[Text]" custT="1"/>
      <dgm:spPr/>
      <dgm:t>
        <a:bodyPr/>
        <a:lstStyle/>
        <a:p>
          <a:pPr algn="l"/>
          <a:r>
            <a:rPr lang="en-GB" sz="1400" noProof="0" dirty="0"/>
            <a:t>NRPP launches neighbourhood </a:t>
          </a:r>
          <a:r>
            <a:rPr lang="en-US" sz="1400" dirty="0"/>
            <a:t>policing in England &amp; Wales</a:t>
          </a:r>
        </a:p>
      </dgm:t>
    </dgm:pt>
    <dgm:pt modelId="{DF06B64B-B13F-0544-B86F-E6F33A604C47}" type="parTrans" cxnId="{63BB439C-32C0-E047-AE7B-E459668C7640}">
      <dgm:prSet/>
      <dgm:spPr/>
      <dgm:t>
        <a:bodyPr/>
        <a:lstStyle/>
        <a:p>
          <a:endParaRPr lang="en-US"/>
        </a:p>
      </dgm:t>
    </dgm:pt>
    <dgm:pt modelId="{B75A7FA4-93A7-A148-B079-EA010346A5B4}" type="sibTrans" cxnId="{63BB439C-32C0-E047-AE7B-E459668C7640}">
      <dgm:prSet/>
      <dgm:spPr/>
      <dgm:t>
        <a:bodyPr/>
        <a:lstStyle/>
        <a:p>
          <a:endParaRPr lang="en-US"/>
        </a:p>
      </dgm:t>
    </dgm:pt>
    <dgm:pt modelId="{86006B8F-64EB-B543-8B2F-54C4559E7C72}">
      <dgm:prSet phldrT="[Text]" custT="1"/>
      <dgm:spPr/>
      <dgm:t>
        <a:bodyPr/>
        <a:lstStyle/>
        <a:p>
          <a:r>
            <a:rPr lang="en-US" sz="2000" dirty="0">
              <a:solidFill>
                <a:schemeClr val="tx1"/>
              </a:solidFill>
            </a:rPr>
            <a:t>2010/15</a:t>
          </a:r>
        </a:p>
      </dgm:t>
    </dgm:pt>
    <dgm:pt modelId="{A21174F3-E66B-7845-9142-894615ECE077}" type="parTrans" cxnId="{D518B838-6020-9A4A-8C36-07894FA3DA23}">
      <dgm:prSet/>
      <dgm:spPr/>
      <dgm:t>
        <a:bodyPr/>
        <a:lstStyle/>
        <a:p>
          <a:endParaRPr lang="en-US"/>
        </a:p>
      </dgm:t>
    </dgm:pt>
    <dgm:pt modelId="{56581060-C03D-1346-ACAE-618992953C99}" type="sibTrans" cxnId="{D518B838-6020-9A4A-8C36-07894FA3DA23}">
      <dgm:prSet/>
      <dgm:spPr/>
      <dgm:t>
        <a:bodyPr/>
        <a:lstStyle/>
        <a:p>
          <a:endParaRPr lang="en-US"/>
        </a:p>
      </dgm:t>
    </dgm:pt>
    <dgm:pt modelId="{14B07161-EDC1-6C46-BA52-113EECD57DE5}">
      <dgm:prSet phldrT="[Text]" custT="1"/>
      <dgm:spPr/>
      <dgm:t>
        <a:bodyPr/>
        <a:lstStyle/>
        <a:p>
          <a:pPr algn="l"/>
          <a:r>
            <a:rPr lang="en-US" sz="1400" dirty="0"/>
            <a:t>Period of reductions in </a:t>
          </a:r>
          <a:r>
            <a:rPr lang="en-GB" sz="1400" noProof="0" dirty="0"/>
            <a:t>neighbourhood</a:t>
          </a:r>
          <a:r>
            <a:rPr lang="en-US" sz="1400" dirty="0"/>
            <a:t> policing in Dorset</a:t>
          </a:r>
        </a:p>
      </dgm:t>
    </dgm:pt>
    <dgm:pt modelId="{FF1157F5-B74C-3944-9570-874106E935F2}" type="parTrans" cxnId="{49395FFD-9EDA-A04A-98BF-625A89FA42C5}">
      <dgm:prSet/>
      <dgm:spPr/>
      <dgm:t>
        <a:bodyPr/>
        <a:lstStyle/>
        <a:p>
          <a:endParaRPr lang="en-US"/>
        </a:p>
      </dgm:t>
    </dgm:pt>
    <dgm:pt modelId="{E51D0250-6405-D149-AC0E-15C2FA68E6FE}" type="sibTrans" cxnId="{49395FFD-9EDA-A04A-98BF-625A89FA42C5}">
      <dgm:prSet/>
      <dgm:spPr/>
      <dgm:t>
        <a:bodyPr/>
        <a:lstStyle/>
        <a:p>
          <a:endParaRPr lang="en-US"/>
        </a:p>
      </dgm:t>
    </dgm:pt>
    <dgm:pt modelId="{E7B43E53-28D5-A745-99A3-1492FC755BEE}">
      <dgm:prSet custT="1"/>
      <dgm:spPr/>
      <dgm:t>
        <a:bodyPr/>
        <a:lstStyle/>
        <a:p>
          <a:r>
            <a:rPr lang="en-US" sz="2000" dirty="0">
              <a:solidFill>
                <a:schemeClr val="tx1"/>
              </a:solidFill>
            </a:rPr>
            <a:t>2012/13</a:t>
          </a:r>
        </a:p>
      </dgm:t>
    </dgm:pt>
    <dgm:pt modelId="{7D826F94-01D0-834F-9BC3-558982AD447F}" type="parTrans" cxnId="{07A3CC5E-924D-7C4D-83B5-FCF6ABD5DB81}">
      <dgm:prSet/>
      <dgm:spPr/>
      <dgm:t>
        <a:bodyPr/>
        <a:lstStyle/>
        <a:p>
          <a:endParaRPr lang="en-US"/>
        </a:p>
      </dgm:t>
    </dgm:pt>
    <dgm:pt modelId="{FA9A9AA3-D397-A443-B216-8F8F9C6EE331}" type="sibTrans" cxnId="{07A3CC5E-924D-7C4D-83B5-FCF6ABD5DB81}">
      <dgm:prSet/>
      <dgm:spPr/>
      <dgm:t>
        <a:bodyPr/>
        <a:lstStyle/>
        <a:p>
          <a:endParaRPr lang="en-US"/>
        </a:p>
      </dgm:t>
    </dgm:pt>
    <dgm:pt modelId="{F3AE4091-DE40-0E4F-957E-E0727F035495}">
      <dgm:prSet custT="1"/>
      <dgm:spPr/>
      <dgm:t>
        <a:bodyPr/>
        <a:lstStyle/>
        <a:p>
          <a:r>
            <a:rPr lang="en-US" sz="1400" dirty="0"/>
            <a:t>Dorset drops from from 1st - 20th in national public satisfaction ratings</a:t>
          </a:r>
        </a:p>
      </dgm:t>
    </dgm:pt>
    <dgm:pt modelId="{1405B5BE-7CAC-EE4E-A4B0-183A09CA4957}" type="parTrans" cxnId="{EAC30165-4670-B34C-A84D-AA40CA05EA9F}">
      <dgm:prSet/>
      <dgm:spPr/>
      <dgm:t>
        <a:bodyPr/>
        <a:lstStyle/>
        <a:p>
          <a:endParaRPr lang="en-US"/>
        </a:p>
      </dgm:t>
    </dgm:pt>
    <dgm:pt modelId="{DC7AB846-EA16-E440-BADD-D962596E802F}" type="sibTrans" cxnId="{EAC30165-4670-B34C-A84D-AA40CA05EA9F}">
      <dgm:prSet/>
      <dgm:spPr/>
      <dgm:t>
        <a:bodyPr/>
        <a:lstStyle/>
        <a:p>
          <a:endParaRPr lang="en-US"/>
        </a:p>
      </dgm:t>
    </dgm:pt>
    <dgm:pt modelId="{575FF065-9947-BD47-8D77-E0859D4E4DBD}" type="pres">
      <dgm:prSet presAssocID="{FA7D69C2-D662-8B46-A218-C0570B794CCD}" presName="theList" presStyleCnt="0">
        <dgm:presLayoutVars>
          <dgm:dir/>
          <dgm:animLvl val="lvl"/>
          <dgm:resizeHandles val="exact"/>
        </dgm:presLayoutVars>
      </dgm:prSet>
      <dgm:spPr/>
    </dgm:pt>
    <dgm:pt modelId="{DEA291FE-461C-FF47-B3CD-1CDB8939C862}" type="pres">
      <dgm:prSet presAssocID="{9C8A2708-7516-E040-BC62-8810594E3863}" presName="compNode" presStyleCnt="0"/>
      <dgm:spPr/>
    </dgm:pt>
    <dgm:pt modelId="{C603A763-0030-5F46-A046-2A457C2A25E7}" type="pres">
      <dgm:prSet presAssocID="{9C8A2708-7516-E040-BC62-8810594E3863}" presName="noGeometry" presStyleCnt="0"/>
      <dgm:spPr/>
    </dgm:pt>
    <dgm:pt modelId="{4CD8C12E-5F26-7E47-8EA4-BA7C7B1D5E79}" type="pres">
      <dgm:prSet presAssocID="{9C8A2708-7516-E040-BC62-8810594E3863}" presName="childTextVisible" presStyleLbl="bgAccFollowNode1" presStyleIdx="0" presStyleCnt="4" custScaleX="134320" custLinFactNeighborX="8759" custLinFactNeighborY="4814">
        <dgm:presLayoutVars>
          <dgm:bulletEnabled val="1"/>
        </dgm:presLayoutVars>
      </dgm:prSet>
      <dgm:spPr/>
    </dgm:pt>
    <dgm:pt modelId="{D6A49989-0F7E-0249-8310-E1322F2AA2B1}" type="pres">
      <dgm:prSet presAssocID="{9C8A2708-7516-E040-BC62-8810594E3863}" presName="childTextHidden" presStyleLbl="bgAccFollowNode1" presStyleIdx="0" presStyleCnt="4"/>
      <dgm:spPr/>
    </dgm:pt>
    <dgm:pt modelId="{62BA48C3-40A0-A24A-BB94-40C1B4EDB930}" type="pres">
      <dgm:prSet presAssocID="{9C8A2708-7516-E040-BC62-8810594E3863}" presName="parentText" presStyleLbl="node1" presStyleIdx="0" presStyleCnt="4">
        <dgm:presLayoutVars>
          <dgm:chMax val="1"/>
          <dgm:bulletEnabled val="1"/>
        </dgm:presLayoutVars>
      </dgm:prSet>
      <dgm:spPr/>
    </dgm:pt>
    <dgm:pt modelId="{45509ACB-A273-134D-9EE9-7FA11783BF68}" type="pres">
      <dgm:prSet presAssocID="{9C8A2708-7516-E040-BC62-8810594E3863}" presName="aSpace" presStyleCnt="0"/>
      <dgm:spPr/>
    </dgm:pt>
    <dgm:pt modelId="{A49080D5-8F4D-D641-BD9C-C8AAADB83858}" type="pres">
      <dgm:prSet presAssocID="{A9CBBBC0-1F56-1145-B289-F50315543AC4}" presName="compNode" presStyleCnt="0"/>
      <dgm:spPr/>
    </dgm:pt>
    <dgm:pt modelId="{2EFA880D-120F-8B44-9DBC-A2598DEEB5D8}" type="pres">
      <dgm:prSet presAssocID="{A9CBBBC0-1F56-1145-B289-F50315543AC4}" presName="noGeometry" presStyleCnt="0"/>
      <dgm:spPr/>
    </dgm:pt>
    <dgm:pt modelId="{893D793C-2C8B-CC40-8B07-FC569F01D0CA}" type="pres">
      <dgm:prSet presAssocID="{A9CBBBC0-1F56-1145-B289-F50315543AC4}" presName="childTextVisible" presStyleLbl="bgAccFollowNode1" presStyleIdx="1" presStyleCnt="4" custScaleX="139461" custLinFactNeighborX="7219" custLinFactNeighborY="0">
        <dgm:presLayoutVars>
          <dgm:bulletEnabled val="1"/>
        </dgm:presLayoutVars>
      </dgm:prSet>
      <dgm:spPr/>
    </dgm:pt>
    <dgm:pt modelId="{ABAA6C28-DFF8-7A44-8A0A-1A350ED7A0D9}" type="pres">
      <dgm:prSet presAssocID="{A9CBBBC0-1F56-1145-B289-F50315543AC4}" presName="childTextHidden" presStyleLbl="bgAccFollowNode1" presStyleIdx="1" presStyleCnt="4"/>
      <dgm:spPr/>
    </dgm:pt>
    <dgm:pt modelId="{462F5F74-7E4D-A34B-9900-9E88A7E7F177}" type="pres">
      <dgm:prSet presAssocID="{A9CBBBC0-1F56-1145-B289-F50315543AC4}" presName="parentText" presStyleLbl="node1" presStyleIdx="1" presStyleCnt="4" custLinFactNeighborX="-35186" custLinFactNeighborY="1556">
        <dgm:presLayoutVars>
          <dgm:chMax val="1"/>
          <dgm:bulletEnabled val="1"/>
        </dgm:presLayoutVars>
      </dgm:prSet>
      <dgm:spPr/>
    </dgm:pt>
    <dgm:pt modelId="{C14385FF-D305-4147-B24A-17C6CC7344C9}" type="pres">
      <dgm:prSet presAssocID="{A9CBBBC0-1F56-1145-B289-F50315543AC4}" presName="aSpace" presStyleCnt="0"/>
      <dgm:spPr/>
    </dgm:pt>
    <dgm:pt modelId="{64B9F528-8F95-524B-97FD-DA99987B8CE9}" type="pres">
      <dgm:prSet presAssocID="{86006B8F-64EB-B543-8B2F-54C4559E7C72}" presName="compNode" presStyleCnt="0"/>
      <dgm:spPr/>
    </dgm:pt>
    <dgm:pt modelId="{4ED1433B-29E9-2746-AB05-E32C0E687AC6}" type="pres">
      <dgm:prSet presAssocID="{86006B8F-64EB-B543-8B2F-54C4559E7C72}" presName="noGeometry" presStyleCnt="0"/>
      <dgm:spPr/>
    </dgm:pt>
    <dgm:pt modelId="{1EF96D31-253A-7A45-882A-9D2DA8C19CF2}" type="pres">
      <dgm:prSet presAssocID="{86006B8F-64EB-B543-8B2F-54C4559E7C72}" presName="childTextVisible" presStyleLbl="bgAccFollowNode1" presStyleIdx="2" presStyleCnt="4" custScaleX="136785" custLinFactNeighborX="10728" custLinFactNeighborY="4965">
        <dgm:presLayoutVars>
          <dgm:bulletEnabled val="1"/>
        </dgm:presLayoutVars>
      </dgm:prSet>
      <dgm:spPr/>
    </dgm:pt>
    <dgm:pt modelId="{0B92263B-3EE4-C441-9845-9A191CF8307D}" type="pres">
      <dgm:prSet presAssocID="{86006B8F-64EB-B543-8B2F-54C4559E7C72}" presName="childTextHidden" presStyleLbl="bgAccFollowNode1" presStyleIdx="2" presStyleCnt="4"/>
      <dgm:spPr/>
    </dgm:pt>
    <dgm:pt modelId="{0BF8F562-248D-2448-BF7C-E5368761DE1A}" type="pres">
      <dgm:prSet presAssocID="{86006B8F-64EB-B543-8B2F-54C4559E7C72}" presName="parentText" presStyleLbl="node1" presStyleIdx="2" presStyleCnt="4">
        <dgm:presLayoutVars>
          <dgm:chMax val="1"/>
          <dgm:bulletEnabled val="1"/>
        </dgm:presLayoutVars>
      </dgm:prSet>
      <dgm:spPr/>
    </dgm:pt>
    <dgm:pt modelId="{11C88934-2D9F-B64E-8A25-38ED3008FE84}" type="pres">
      <dgm:prSet presAssocID="{86006B8F-64EB-B543-8B2F-54C4559E7C72}" presName="aSpace" presStyleCnt="0"/>
      <dgm:spPr/>
    </dgm:pt>
    <dgm:pt modelId="{42CC4B32-5F94-6D41-89A5-9F863AECD4B1}" type="pres">
      <dgm:prSet presAssocID="{E7B43E53-28D5-A745-99A3-1492FC755BEE}" presName="compNode" presStyleCnt="0"/>
      <dgm:spPr/>
    </dgm:pt>
    <dgm:pt modelId="{5A76287C-0B39-1944-86DB-117DF2DC4ED4}" type="pres">
      <dgm:prSet presAssocID="{E7B43E53-28D5-A745-99A3-1492FC755BEE}" presName="noGeometry" presStyleCnt="0"/>
      <dgm:spPr/>
    </dgm:pt>
    <dgm:pt modelId="{B265657F-DC1B-8741-BCCE-C4A899A23BE8}" type="pres">
      <dgm:prSet presAssocID="{E7B43E53-28D5-A745-99A3-1492FC755BEE}" presName="childTextVisible" presStyleLbl="bgAccFollowNode1" presStyleIdx="3" presStyleCnt="4" custScaleX="174301" custLinFactNeighborX="11143" custLinFactNeighborY="2783">
        <dgm:presLayoutVars>
          <dgm:bulletEnabled val="1"/>
        </dgm:presLayoutVars>
      </dgm:prSet>
      <dgm:spPr/>
    </dgm:pt>
    <dgm:pt modelId="{7552410C-815C-CC46-A254-F0A9892E455A}" type="pres">
      <dgm:prSet presAssocID="{E7B43E53-28D5-A745-99A3-1492FC755BEE}" presName="childTextHidden" presStyleLbl="bgAccFollowNode1" presStyleIdx="3" presStyleCnt="4"/>
      <dgm:spPr/>
    </dgm:pt>
    <dgm:pt modelId="{AE938755-A83A-ED41-8C9B-3178B0F528B7}" type="pres">
      <dgm:prSet presAssocID="{E7B43E53-28D5-A745-99A3-1492FC755BEE}" presName="parentText" presStyleLbl="node1" presStyleIdx="3" presStyleCnt="4" custLinFactNeighborX="-28006" custLinFactNeighborY="1556">
        <dgm:presLayoutVars>
          <dgm:chMax val="1"/>
          <dgm:bulletEnabled val="1"/>
        </dgm:presLayoutVars>
      </dgm:prSet>
      <dgm:spPr/>
    </dgm:pt>
  </dgm:ptLst>
  <dgm:cxnLst>
    <dgm:cxn modelId="{0C4A0105-80FD-EF4D-81E2-6CB7776EC864}" type="presOf" srcId="{FA7D69C2-D662-8B46-A218-C0570B794CCD}" destId="{575FF065-9947-BD47-8D77-E0859D4E4DBD}" srcOrd="0" destOrd="0" presId="urn:microsoft.com/office/officeart/2005/8/layout/hProcess6"/>
    <dgm:cxn modelId="{5707B009-7278-7B4C-BE72-9DA4ED6869DB}" type="presOf" srcId="{7FBE4A04-6CB8-834A-AA5D-41D1523CDE0A}" destId="{ABAA6C28-DFF8-7A44-8A0A-1A350ED7A0D9}" srcOrd="1" destOrd="0" presId="urn:microsoft.com/office/officeart/2005/8/layout/hProcess6"/>
    <dgm:cxn modelId="{F4F78A0A-BD6F-7448-B7D3-C33A54F014F0}" type="presOf" srcId="{86006B8F-64EB-B543-8B2F-54C4559E7C72}" destId="{0BF8F562-248D-2448-BF7C-E5368761DE1A}" srcOrd="0" destOrd="0" presId="urn:microsoft.com/office/officeart/2005/8/layout/hProcess6"/>
    <dgm:cxn modelId="{7A38D50A-A58C-A54A-AB47-EBBE66CA46A3}" type="presOf" srcId="{E14B3E96-9761-DE40-8E6F-0141124D3F57}" destId="{4CD8C12E-5F26-7E47-8EA4-BA7C7B1D5E79}" srcOrd="0" destOrd="0" presId="urn:microsoft.com/office/officeart/2005/8/layout/hProcess6"/>
    <dgm:cxn modelId="{F0AEDA10-2794-E341-818C-6F8763F7296F}" srcId="{9C8A2708-7516-E040-BC62-8810594E3863}" destId="{E14B3E96-9761-DE40-8E6F-0141124D3F57}" srcOrd="0" destOrd="0" parTransId="{D04BA9E6-470B-A848-97ED-8C009AE55B31}" sibTransId="{82A69AC1-0A5A-4B45-8F19-C66CB9C85923}"/>
    <dgm:cxn modelId="{B21FDB1E-DEB9-7E4C-988E-4BB784938D85}" type="presOf" srcId="{E14B3E96-9761-DE40-8E6F-0141124D3F57}" destId="{D6A49989-0F7E-0249-8310-E1322F2AA2B1}" srcOrd="1" destOrd="0" presId="urn:microsoft.com/office/officeart/2005/8/layout/hProcess6"/>
    <dgm:cxn modelId="{D518B838-6020-9A4A-8C36-07894FA3DA23}" srcId="{FA7D69C2-D662-8B46-A218-C0570B794CCD}" destId="{86006B8F-64EB-B543-8B2F-54C4559E7C72}" srcOrd="2" destOrd="0" parTransId="{A21174F3-E66B-7845-9142-894615ECE077}" sibTransId="{56581060-C03D-1346-ACAE-618992953C99}"/>
    <dgm:cxn modelId="{492A8440-AA82-6544-87D8-05E5036AF161}" type="presOf" srcId="{7FBE4A04-6CB8-834A-AA5D-41D1523CDE0A}" destId="{893D793C-2C8B-CC40-8B07-FC569F01D0CA}" srcOrd="0" destOrd="0" presId="urn:microsoft.com/office/officeart/2005/8/layout/hProcess6"/>
    <dgm:cxn modelId="{07A3CC5E-924D-7C4D-83B5-FCF6ABD5DB81}" srcId="{FA7D69C2-D662-8B46-A218-C0570B794CCD}" destId="{E7B43E53-28D5-A745-99A3-1492FC755BEE}" srcOrd="3" destOrd="0" parTransId="{7D826F94-01D0-834F-9BC3-558982AD447F}" sibTransId="{FA9A9AA3-D397-A443-B216-8F8F9C6EE331}"/>
    <dgm:cxn modelId="{EAC30165-4670-B34C-A84D-AA40CA05EA9F}" srcId="{E7B43E53-28D5-A745-99A3-1492FC755BEE}" destId="{F3AE4091-DE40-0E4F-957E-E0727F035495}" srcOrd="0" destOrd="0" parTransId="{1405B5BE-7CAC-EE4E-A4B0-183A09CA4957}" sibTransId="{DC7AB846-EA16-E440-BADD-D962596E802F}"/>
    <dgm:cxn modelId="{441E876D-B7E3-FC41-BA17-D4ADA11C8005}" type="presOf" srcId="{9C8A2708-7516-E040-BC62-8810594E3863}" destId="{62BA48C3-40A0-A24A-BB94-40C1B4EDB930}" srcOrd="0" destOrd="0" presId="urn:microsoft.com/office/officeart/2005/8/layout/hProcess6"/>
    <dgm:cxn modelId="{A863AB71-9856-5D4D-B1C0-8FDD8DAC43FE}" type="presOf" srcId="{E7B43E53-28D5-A745-99A3-1492FC755BEE}" destId="{AE938755-A83A-ED41-8C9B-3178B0F528B7}" srcOrd="0" destOrd="0" presId="urn:microsoft.com/office/officeart/2005/8/layout/hProcess6"/>
    <dgm:cxn modelId="{BAA6BC84-4189-D04E-AEB9-61F3F3D2D8ED}" srcId="{FA7D69C2-D662-8B46-A218-C0570B794CCD}" destId="{9C8A2708-7516-E040-BC62-8810594E3863}" srcOrd="0" destOrd="0" parTransId="{990134B2-AA45-2A4B-824A-D27166136163}" sibTransId="{C903041B-561C-D34D-88DB-723F20448FAB}"/>
    <dgm:cxn modelId="{63BB439C-32C0-E047-AE7B-E459668C7640}" srcId="{A9CBBBC0-1F56-1145-B289-F50315543AC4}" destId="{7FBE4A04-6CB8-834A-AA5D-41D1523CDE0A}" srcOrd="0" destOrd="0" parTransId="{DF06B64B-B13F-0544-B86F-E6F33A604C47}" sibTransId="{B75A7FA4-93A7-A148-B079-EA010346A5B4}"/>
    <dgm:cxn modelId="{02C289B6-3BC1-0A4A-9282-956F49D1F22E}" type="presOf" srcId="{14B07161-EDC1-6C46-BA52-113EECD57DE5}" destId="{0B92263B-3EE4-C441-9845-9A191CF8307D}" srcOrd="1" destOrd="0" presId="urn:microsoft.com/office/officeart/2005/8/layout/hProcess6"/>
    <dgm:cxn modelId="{86E882C6-9664-4B4A-8128-45D9C8979672}" type="presOf" srcId="{A9CBBBC0-1F56-1145-B289-F50315543AC4}" destId="{462F5F74-7E4D-A34B-9900-9E88A7E7F177}" srcOrd="0" destOrd="0" presId="urn:microsoft.com/office/officeart/2005/8/layout/hProcess6"/>
    <dgm:cxn modelId="{65ADF5DC-9806-BF4F-B0D7-93756A2037F2}" srcId="{FA7D69C2-D662-8B46-A218-C0570B794CCD}" destId="{A9CBBBC0-1F56-1145-B289-F50315543AC4}" srcOrd="1" destOrd="0" parTransId="{5BFBDB05-5DCB-0844-9418-CC401FC75B90}" sibTransId="{87A9596D-9A61-9047-8CF9-52EA852A39D9}"/>
    <dgm:cxn modelId="{196CBCE4-D185-BD45-A970-9C3EE47286C3}" type="presOf" srcId="{F3AE4091-DE40-0E4F-957E-E0727F035495}" destId="{B265657F-DC1B-8741-BCCE-C4A899A23BE8}" srcOrd="0" destOrd="0" presId="urn:microsoft.com/office/officeart/2005/8/layout/hProcess6"/>
    <dgm:cxn modelId="{FD3A5CE9-FC91-4A44-ABAD-35130C3A6595}" type="presOf" srcId="{F3AE4091-DE40-0E4F-957E-E0727F035495}" destId="{7552410C-815C-CC46-A254-F0A9892E455A}" srcOrd="1" destOrd="0" presId="urn:microsoft.com/office/officeart/2005/8/layout/hProcess6"/>
    <dgm:cxn modelId="{47440AED-445E-4443-B78F-EEFC5A4DBB2E}" type="presOf" srcId="{14B07161-EDC1-6C46-BA52-113EECD57DE5}" destId="{1EF96D31-253A-7A45-882A-9D2DA8C19CF2}" srcOrd="0" destOrd="0" presId="urn:microsoft.com/office/officeart/2005/8/layout/hProcess6"/>
    <dgm:cxn modelId="{49395FFD-9EDA-A04A-98BF-625A89FA42C5}" srcId="{86006B8F-64EB-B543-8B2F-54C4559E7C72}" destId="{14B07161-EDC1-6C46-BA52-113EECD57DE5}" srcOrd="0" destOrd="0" parTransId="{FF1157F5-B74C-3944-9570-874106E935F2}" sibTransId="{E51D0250-6405-D149-AC0E-15C2FA68E6FE}"/>
    <dgm:cxn modelId="{3475AA58-CCB9-A24E-8172-37F2662ABD3A}" type="presParOf" srcId="{575FF065-9947-BD47-8D77-E0859D4E4DBD}" destId="{DEA291FE-461C-FF47-B3CD-1CDB8939C862}" srcOrd="0" destOrd="0" presId="urn:microsoft.com/office/officeart/2005/8/layout/hProcess6"/>
    <dgm:cxn modelId="{D69B80C9-CA31-C04B-96BE-D7DE9B574E1D}" type="presParOf" srcId="{DEA291FE-461C-FF47-B3CD-1CDB8939C862}" destId="{C603A763-0030-5F46-A046-2A457C2A25E7}" srcOrd="0" destOrd="0" presId="urn:microsoft.com/office/officeart/2005/8/layout/hProcess6"/>
    <dgm:cxn modelId="{0EEE866B-9CAE-F94A-81FD-027FC22B2FD4}" type="presParOf" srcId="{DEA291FE-461C-FF47-B3CD-1CDB8939C862}" destId="{4CD8C12E-5F26-7E47-8EA4-BA7C7B1D5E79}" srcOrd="1" destOrd="0" presId="urn:microsoft.com/office/officeart/2005/8/layout/hProcess6"/>
    <dgm:cxn modelId="{CD029BD5-76E8-784A-819C-B23FB4203F31}" type="presParOf" srcId="{DEA291FE-461C-FF47-B3CD-1CDB8939C862}" destId="{D6A49989-0F7E-0249-8310-E1322F2AA2B1}" srcOrd="2" destOrd="0" presId="urn:microsoft.com/office/officeart/2005/8/layout/hProcess6"/>
    <dgm:cxn modelId="{089945CB-4012-F04A-8830-27C9FF5D8D2D}" type="presParOf" srcId="{DEA291FE-461C-FF47-B3CD-1CDB8939C862}" destId="{62BA48C3-40A0-A24A-BB94-40C1B4EDB930}" srcOrd="3" destOrd="0" presId="urn:microsoft.com/office/officeart/2005/8/layout/hProcess6"/>
    <dgm:cxn modelId="{BA466CF7-1BFD-4440-896C-A38E313925EF}" type="presParOf" srcId="{575FF065-9947-BD47-8D77-E0859D4E4DBD}" destId="{45509ACB-A273-134D-9EE9-7FA11783BF68}" srcOrd="1" destOrd="0" presId="urn:microsoft.com/office/officeart/2005/8/layout/hProcess6"/>
    <dgm:cxn modelId="{D62FEAD6-7952-754D-BA71-3C9363B2B652}" type="presParOf" srcId="{575FF065-9947-BD47-8D77-E0859D4E4DBD}" destId="{A49080D5-8F4D-D641-BD9C-C8AAADB83858}" srcOrd="2" destOrd="0" presId="urn:microsoft.com/office/officeart/2005/8/layout/hProcess6"/>
    <dgm:cxn modelId="{390BEE60-48C1-894E-9C80-E469D2875763}" type="presParOf" srcId="{A49080D5-8F4D-D641-BD9C-C8AAADB83858}" destId="{2EFA880D-120F-8B44-9DBC-A2598DEEB5D8}" srcOrd="0" destOrd="0" presId="urn:microsoft.com/office/officeart/2005/8/layout/hProcess6"/>
    <dgm:cxn modelId="{51C8F134-CA19-5F45-88E5-CCF5D4816D6A}" type="presParOf" srcId="{A49080D5-8F4D-D641-BD9C-C8AAADB83858}" destId="{893D793C-2C8B-CC40-8B07-FC569F01D0CA}" srcOrd="1" destOrd="0" presId="urn:microsoft.com/office/officeart/2005/8/layout/hProcess6"/>
    <dgm:cxn modelId="{745A59F6-DE8F-D548-9470-D64205DF823D}" type="presParOf" srcId="{A49080D5-8F4D-D641-BD9C-C8AAADB83858}" destId="{ABAA6C28-DFF8-7A44-8A0A-1A350ED7A0D9}" srcOrd="2" destOrd="0" presId="urn:microsoft.com/office/officeart/2005/8/layout/hProcess6"/>
    <dgm:cxn modelId="{8449181D-2C16-224C-90FE-F01DA5CFD91B}" type="presParOf" srcId="{A49080D5-8F4D-D641-BD9C-C8AAADB83858}" destId="{462F5F74-7E4D-A34B-9900-9E88A7E7F177}" srcOrd="3" destOrd="0" presId="urn:microsoft.com/office/officeart/2005/8/layout/hProcess6"/>
    <dgm:cxn modelId="{6E7ECE32-C82F-814C-9FD8-7965C188CD3D}" type="presParOf" srcId="{575FF065-9947-BD47-8D77-E0859D4E4DBD}" destId="{C14385FF-D305-4147-B24A-17C6CC7344C9}" srcOrd="3" destOrd="0" presId="urn:microsoft.com/office/officeart/2005/8/layout/hProcess6"/>
    <dgm:cxn modelId="{6E77FCB2-D59D-C34D-AC35-449F9CA1847A}" type="presParOf" srcId="{575FF065-9947-BD47-8D77-E0859D4E4DBD}" destId="{64B9F528-8F95-524B-97FD-DA99987B8CE9}" srcOrd="4" destOrd="0" presId="urn:microsoft.com/office/officeart/2005/8/layout/hProcess6"/>
    <dgm:cxn modelId="{574472F2-B287-C840-B2D5-D766897B5B74}" type="presParOf" srcId="{64B9F528-8F95-524B-97FD-DA99987B8CE9}" destId="{4ED1433B-29E9-2746-AB05-E32C0E687AC6}" srcOrd="0" destOrd="0" presId="urn:microsoft.com/office/officeart/2005/8/layout/hProcess6"/>
    <dgm:cxn modelId="{AF0B0923-554E-3749-A4D2-CF8A51BFB9A8}" type="presParOf" srcId="{64B9F528-8F95-524B-97FD-DA99987B8CE9}" destId="{1EF96D31-253A-7A45-882A-9D2DA8C19CF2}" srcOrd="1" destOrd="0" presId="urn:microsoft.com/office/officeart/2005/8/layout/hProcess6"/>
    <dgm:cxn modelId="{129A5E7A-451B-C542-828F-CA5712E9E34F}" type="presParOf" srcId="{64B9F528-8F95-524B-97FD-DA99987B8CE9}" destId="{0B92263B-3EE4-C441-9845-9A191CF8307D}" srcOrd="2" destOrd="0" presId="urn:microsoft.com/office/officeart/2005/8/layout/hProcess6"/>
    <dgm:cxn modelId="{B892A259-FAB8-B044-BB13-43F1EC0E3505}" type="presParOf" srcId="{64B9F528-8F95-524B-97FD-DA99987B8CE9}" destId="{0BF8F562-248D-2448-BF7C-E5368761DE1A}" srcOrd="3" destOrd="0" presId="urn:microsoft.com/office/officeart/2005/8/layout/hProcess6"/>
    <dgm:cxn modelId="{125BD46F-5C88-6645-B573-2A65EF68AD9A}" type="presParOf" srcId="{575FF065-9947-BD47-8D77-E0859D4E4DBD}" destId="{11C88934-2D9F-B64E-8A25-38ED3008FE84}" srcOrd="5" destOrd="0" presId="urn:microsoft.com/office/officeart/2005/8/layout/hProcess6"/>
    <dgm:cxn modelId="{FDD98668-3CB9-EC42-A0F5-BD21B723A66B}" type="presParOf" srcId="{575FF065-9947-BD47-8D77-E0859D4E4DBD}" destId="{42CC4B32-5F94-6D41-89A5-9F863AECD4B1}" srcOrd="6" destOrd="0" presId="urn:microsoft.com/office/officeart/2005/8/layout/hProcess6"/>
    <dgm:cxn modelId="{3A994005-B156-E041-A677-E1B60CEEB0EA}" type="presParOf" srcId="{42CC4B32-5F94-6D41-89A5-9F863AECD4B1}" destId="{5A76287C-0B39-1944-86DB-117DF2DC4ED4}" srcOrd="0" destOrd="0" presId="urn:microsoft.com/office/officeart/2005/8/layout/hProcess6"/>
    <dgm:cxn modelId="{0BD9D609-BCF4-EE49-8CEF-8932380F6A71}" type="presParOf" srcId="{42CC4B32-5F94-6D41-89A5-9F863AECD4B1}" destId="{B265657F-DC1B-8741-BCCE-C4A899A23BE8}" srcOrd="1" destOrd="0" presId="urn:microsoft.com/office/officeart/2005/8/layout/hProcess6"/>
    <dgm:cxn modelId="{72A23ED2-7367-3245-A341-5D0F6AF05B44}" type="presParOf" srcId="{42CC4B32-5F94-6D41-89A5-9F863AECD4B1}" destId="{7552410C-815C-CC46-A254-F0A9892E455A}" srcOrd="2" destOrd="0" presId="urn:microsoft.com/office/officeart/2005/8/layout/hProcess6"/>
    <dgm:cxn modelId="{2679507B-E4B8-6346-BF3C-6C7BF4CFE126}" type="presParOf" srcId="{42CC4B32-5F94-6D41-89A5-9F863AECD4B1}" destId="{AE938755-A83A-ED41-8C9B-3178B0F528B7}"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7D69C2-D662-8B46-A218-C0570B794CCD}" type="doc">
      <dgm:prSet loTypeId="urn:microsoft.com/office/officeart/2005/8/layout/hProcess6" loCatId="" qsTypeId="urn:microsoft.com/office/officeart/2005/8/quickstyle/simple1" qsCatId="simple" csTypeId="urn:microsoft.com/office/officeart/2005/8/colors/colorful1" csCatId="colorful" phldr="1"/>
      <dgm:spPr/>
      <dgm:t>
        <a:bodyPr/>
        <a:lstStyle/>
        <a:p>
          <a:endParaRPr lang="en-US"/>
        </a:p>
      </dgm:t>
    </dgm:pt>
    <dgm:pt modelId="{9C8A2708-7516-E040-BC62-8810594E3863}">
      <dgm:prSet phldrT="[Text]" custT="1"/>
      <dgm:spPr/>
      <dgm:t>
        <a:bodyPr/>
        <a:lstStyle/>
        <a:p>
          <a:r>
            <a:rPr lang="en-US" sz="2000" dirty="0">
              <a:solidFill>
                <a:schemeClr val="tx1"/>
              </a:solidFill>
            </a:rPr>
            <a:t>2014</a:t>
          </a:r>
        </a:p>
      </dgm:t>
    </dgm:pt>
    <dgm:pt modelId="{990134B2-AA45-2A4B-824A-D27166136163}" type="parTrans" cxnId="{BAA6BC84-4189-D04E-AEB9-61F3F3D2D8ED}">
      <dgm:prSet/>
      <dgm:spPr/>
      <dgm:t>
        <a:bodyPr/>
        <a:lstStyle/>
        <a:p>
          <a:endParaRPr lang="en-US"/>
        </a:p>
      </dgm:t>
    </dgm:pt>
    <dgm:pt modelId="{C903041B-561C-D34D-88DB-723F20448FAB}" type="sibTrans" cxnId="{BAA6BC84-4189-D04E-AEB9-61F3F3D2D8ED}">
      <dgm:prSet/>
      <dgm:spPr/>
      <dgm:t>
        <a:bodyPr/>
        <a:lstStyle/>
        <a:p>
          <a:endParaRPr lang="en-US"/>
        </a:p>
      </dgm:t>
    </dgm:pt>
    <dgm:pt modelId="{E14B3E96-9761-DE40-8E6F-0141124D3F57}">
      <dgm:prSet phldrT="[Text]" custT="1"/>
      <dgm:spPr/>
      <dgm:t>
        <a:bodyPr/>
        <a:lstStyle/>
        <a:p>
          <a:pPr algn="l"/>
          <a:r>
            <a:rPr lang="en-US" sz="1400"/>
            <a:t>NPTs reduced by 8% and PCSO numbers by 24%</a:t>
          </a:r>
          <a:endParaRPr lang="en-US" sz="1400" dirty="0"/>
        </a:p>
      </dgm:t>
    </dgm:pt>
    <dgm:pt modelId="{D04BA9E6-470B-A848-97ED-8C009AE55B31}" type="parTrans" cxnId="{F0AEDA10-2794-E341-818C-6F8763F7296F}">
      <dgm:prSet/>
      <dgm:spPr/>
      <dgm:t>
        <a:bodyPr/>
        <a:lstStyle/>
        <a:p>
          <a:endParaRPr lang="en-US"/>
        </a:p>
      </dgm:t>
    </dgm:pt>
    <dgm:pt modelId="{82A69AC1-0A5A-4B45-8F19-C66CB9C85923}" type="sibTrans" cxnId="{F0AEDA10-2794-E341-818C-6F8763F7296F}">
      <dgm:prSet/>
      <dgm:spPr/>
      <dgm:t>
        <a:bodyPr/>
        <a:lstStyle/>
        <a:p>
          <a:endParaRPr lang="en-US"/>
        </a:p>
      </dgm:t>
    </dgm:pt>
    <dgm:pt modelId="{A9CBBBC0-1F56-1145-B289-F50315543AC4}">
      <dgm:prSet phldrT="[Text]" custT="1"/>
      <dgm:spPr/>
      <dgm:t>
        <a:bodyPr/>
        <a:lstStyle/>
        <a:p>
          <a:r>
            <a:rPr lang="en-US" sz="2000" dirty="0">
              <a:solidFill>
                <a:schemeClr val="tx1"/>
              </a:solidFill>
            </a:rPr>
            <a:t>2014</a:t>
          </a:r>
        </a:p>
      </dgm:t>
    </dgm:pt>
    <dgm:pt modelId="{5BFBDB05-5DCB-0844-9418-CC401FC75B90}" type="parTrans" cxnId="{65ADF5DC-9806-BF4F-B0D7-93756A2037F2}">
      <dgm:prSet/>
      <dgm:spPr/>
      <dgm:t>
        <a:bodyPr/>
        <a:lstStyle/>
        <a:p>
          <a:endParaRPr lang="en-US"/>
        </a:p>
      </dgm:t>
    </dgm:pt>
    <dgm:pt modelId="{87A9596D-9A61-9047-8CF9-52EA852A39D9}" type="sibTrans" cxnId="{65ADF5DC-9806-BF4F-B0D7-93756A2037F2}">
      <dgm:prSet/>
      <dgm:spPr/>
      <dgm:t>
        <a:bodyPr/>
        <a:lstStyle/>
        <a:p>
          <a:endParaRPr lang="en-US"/>
        </a:p>
      </dgm:t>
    </dgm:pt>
    <dgm:pt modelId="{7FBE4A04-6CB8-834A-AA5D-41D1523CDE0A}">
      <dgm:prSet phldrT="[Text]" custT="1"/>
      <dgm:spPr/>
      <dgm:t>
        <a:bodyPr/>
        <a:lstStyle/>
        <a:p>
          <a:pPr algn="l"/>
          <a:r>
            <a:rPr lang="en-US" sz="1400" dirty="0"/>
            <a:t>Dorset budget reduced by £22.5M (18%) </a:t>
          </a:r>
        </a:p>
      </dgm:t>
    </dgm:pt>
    <dgm:pt modelId="{DF06B64B-B13F-0544-B86F-E6F33A604C47}" type="parTrans" cxnId="{63BB439C-32C0-E047-AE7B-E459668C7640}">
      <dgm:prSet/>
      <dgm:spPr/>
      <dgm:t>
        <a:bodyPr/>
        <a:lstStyle/>
        <a:p>
          <a:endParaRPr lang="en-US"/>
        </a:p>
      </dgm:t>
    </dgm:pt>
    <dgm:pt modelId="{B75A7FA4-93A7-A148-B079-EA010346A5B4}" type="sibTrans" cxnId="{63BB439C-32C0-E047-AE7B-E459668C7640}">
      <dgm:prSet/>
      <dgm:spPr/>
      <dgm:t>
        <a:bodyPr/>
        <a:lstStyle/>
        <a:p>
          <a:endParaRPr lang="en-US"/>
        </a:p>
      </dgm:t>
    </dgm:pt>
    <dgm:pt modelId="{86006B8F-64EB-B543-8B2F-54C4559E7C72}">
      <dgm:prSet phldrT="[Text]" custT="1"/>
      <dgm:spPr/>
      <dgm:t>
        <a:bodyPr/>
        <a:lstStyle/>
        <a:p>
          <a:r>
            <a:rPr lang="en-US" sz="2000" dirty="0">
              <a:solidFill>
                <a:schemeClr val="tx1"/>
              </a:solidFill>
            </a:rPr>
            <a:t>2015</a:t>
          </a:r>
        </a:p>
      </dgm:t>
    </dgm:pt>
    <dgm:pt modelId="{A21174F3-E66B-7845-9142-894615ECE077}" type="parTrans" cxnId="{D518B838-6020-9A4A-8C36-07894FA3DA23}">
      <dgm:prSet/>
      <dgm:spPr/>
      <dgm:t>
        <a:bodyPr/>
        <a:lstStyle/>
        <a:p>
          <a:endParaRPr lang="en-US"/>
        </a:p>
      </dgm:t>
    </dgm:pt>
    <dgm:pt modelId="{56581060-C03D-1346-ACAE-618992953C99}" type="sibTrans" cxnId="{D518B838-6020-9A4A-8C36-07894FA3DA23}">
      <dgm:prSet/>
      <dgm:spPr/>
      <dgm:t>
        <a:bodyPr/>
        <a:lstStyle/>
        <a:p>
          <a:endParaRPr lang="en-US"/>
        </a:p>
      </dgm:t>
    </dgm:pt>
    <dgm:pt modelId="{14B07161-EDC1-6C46-BA52-113EECD57DE5}">
      <dgm:prSet phldrT="[Text]" custT="1"/>
      <dgm:spPr/>
      <dgm:t>
        <a:bodyPr/>
        <a:lstStyle/>
        <a:p>
          <a:pPr algn="l"/>
          <a:r>
            <a:rPr lang="en-US" sz="1300" dirty="0"/>
            <a:t>66% of forces in England and Wales no longer support </a:t>
          </a:r>
          <a:r>
            <a:rPr lang="en-GB" sz="1300" noProof="0" dirty="0"/>
            <a:t>neighbourhood</a:t>
          </a:r>
          <a:r>
            <a:rPr lang="en-US" sz="1300" dirty="0"/>
            <a:t> policing</a:t>
          </a:r>
        </a:p>
      </dgm:t>
    </dgm:pt>
    <dgm:pt modelId="{FF1157F5-B74C-3944-9570-874106E935F2}" type="parTrans" cxnId="{49395FFD-9EDA-A04A-98BF-625A89FA42C5}">
      <dgm:prSet/>
      <dgm:spPr/>
      <dgm:t>
        <a:bodyPr/>
        <a:lstStyle/>
        <a:p>
          <a:endParaRPr lang="en-US"/>
        </a:p>
      </dgm:t>
    </dgm:pt>
    <dgm:pt modelId="{E51D0250-6405-D149-AC0E-15C2FA68E6FE}" type="sibTrans" cxnId="{49395FFD-9EDA-A04A-98BF-625A89FA42C5}">
      <dgm:prSet/>
      <dgm:spPr/>
      <dgm:t>
        <a:bodyPr/>
        <a:lstStyle/>
        <a:p>
          <a:endParaRPr lang="en-US"/>
        </a:p>
      </dgm:t>
    </dgm:pt>
    <dgm:pt modelId="{E7B43E53-28D5-A745-99A3-1492FC755BEE}">
      <dgm:prSet custT="1"/>
      <dgm:spPr/>
      <dgm:t>
        <a:bodyPr/>
        <a:lstStyle/>
        <a:p>
          <a:r>
            <a:rPr lang="en-US" sz="2000" dirty="0">
              <a:solidFill>
                <a:schemeClr val="tx1"/>
              </a:solidFill>
            </a:rPr>
            <a:t>2015</a:t>
          </a:r>
        </a:p>
      </dgm:t>
    </dgm:pt>
    <dgm:pt modelId="{7D826F94-01D0-834F-9BC3-558982AD447F}" type="parTrans" cxnId="{07A3CC5E-924D-7C4D-83B5-FCF6ABD5DB81}">
      <dgm:prSet/>
      <dgm:spPr/>
      <dgm:t>
        <a:bodyPr/>
        <a:lstStyle/>
        <a:p>
          <a:endParaRPr lang="en-US"/>
        </a:p>
      </dgm:t>
    </dgm:pt>
    <dgm:pt modelId="{FA9A9AA3-D397-A443-B216-8F8F9C6EE331}" type="sibTrans" cxnId="{07A3CC5E-924D-7C4D-83B5-FCF6ABD5DB81}">
      <dgm:prSet/>
      <dgm:spPr/>
      <dgm:t>
        <a:bodyPr/>
        <a:lstStyle/>
        <a:p>
          <a:endParaRPr lang="en-US"/>
        </a:p>
      </dgm:t>
    </dgm:pt>
    <dgm:pt modelId="{F3AE4091-DE40-0E4F-957E-E0727F035495}">
      <dgm:prSet custT="1"/>
      <dgm:spPr/>
      <dgm:t>
        <a:bodyPr/>
        <a:lstStyle/>
        <a:p>
          <a:pPr algn="l"/>
          <a:r>
            <a:rPr lang="en-US" sz="1300" dirty="0"/>
            <a:t>44 recommendations by Project Genesis commences</a:t>
          </a:r>
        </a:p>
      </dgm:t>
    </dgm:pt>
    <dgm:pt modelId="{1405B5BE-7CAC-EE4E-A4B0-183A09CA4957}" type="parTrans" cxnId="{EAC30165-4670-B34C-A84D-AA40CA05EA9F}">
      <dgm:prSet/>
      <dgm:spPr/>
      <dgm:t>
        <a:bodyPr/>
        <a:lstStyle/>
        <a:p>
          <a:endParaRPr lang="en-US"/>
        </a:p>
      </dgm:t>
    </dgm:pt>
    <dgm:pt modelId="{DC7AB846-EA16-E440-BADD-D962596E802F}" type="sibTrans" cxnId="{EAC30165-4670-B34C-A84D-AA40CA05EA9F}">
      <dgm:prSet/>
      <dgm:spPr/>
      <dgm:t>
        <a:bodyPr/>
        <a:lstStyle/>
        <a:p>
          <a:endParaRPr lang="en-US"/>
        </a:p>
      </dgm:t>
    </dgm:pt>
    <dgm:pt modelId="{575FF065-9947-BD47-8D77-E0859D4E4DBD}" type="pres">
      <dgm:prSet presAssocID="{FA7D69C2-D662-8B46-A218-C0570B794CCD}" presName="theList" presStyleCnt="0">
        <dgm:presLayoutVars>
          <dgm:dir/>
          <dgm:animLvl val="lvl"/>
          <dgm:resizeHandles val="exact"/>
        </dgm:presLayoutVars>
      </dgm:prSet>
      <dgm:spPr/>
    </dgm:pt>
    <dgm:pt modelId="{A49080D5-8F4D-D641-BD9C-C8AAADB83858}" type="pres">
      <dgm:prSet presAssocID="{A9CBBBC0-1F56-1145-B289-F50315543AC4}" presName="compNode" presStyleCnt="0"/>
      <dgm:spPr/>
    </dgm:pt>
    <dgm:pt modelId="{2EFA880D-120F-8B44-9DBC-A2598DEEB5D8}" type="pres">
      <dgm:prSet presAssocID="{A9CBBBC0-1F56-1145-B289-F50315543AC4}" presName="noGeometry" presStyleCnt="0"/>
      <dgm:spPr/>
    </dgm:pt>
    <dgm:pt modelId="{893D793C-2C8B-CC40-8B07-FC569F01D0CA}" type="pres">
      <dgm:prSet presAssocID="{A9CBBBC0-1F56-1145-B289-F50315543AC4}" presName="childTextVisible" presStyleLbl="bgAccFollowNode1" presStyleIdx="0" presStyleCnt="4" custScaleX="122557" custLinFactNeighborX="7219" custLinFactNeighborY="0">
        <dgm:presLayoutVars>
          <dgm:bulletEnabled val="1"/>
        </dgm:presLayoutVars>
      </dgm:prSet>
      <dgm:spPr/>
    </dgm:pt>
    <dgm:pt modelId="{ABAA6C28-DFF8-7A44-8A0A-1A350ED7A0D9}" type="pres">
      <dgm:prSet presAssocID="{A9CBBBC0-1F56-1145-B289-F50315543AC4}" presName="childTextHidden" presStyleLbl="bgAccFollowNode1" presStyleIdx="0" presStyleCnt="4"/>
      <dgm:spPr/>
    </dgm:pt>
    <dgm:pt modelId="{462F5F74-7E4D-A34B-9900-9E88A7E7F177}" type="pres">
      <dgm:prSet presAssocID="{A9CBBBC0-1F56-1145-B289-F50315543AC4}" presName="parentText" presStyleLbl="node1" presStyleIdx="0" presStyleCnt="4" custLinFactNeighborX="-21183" custLinFactNeighborY="0">
        <dgm:presLayoutVars>
          <dgm:chMax val="1"/>
          <dgm:bulletEnabled val="1"/>
        </dgm:presLayoutVars>
      </dgm:prSet>
      <dgm:spPr/>
    </dgm:pt>
    <dgm:pt modelId="{C14385FF-D305-4147-B24A-17C6CC7344C9}" type="pres">
      <dgm:prSet presAssocID="{A9CBBBC0-1F56-1145-B289-F50315543AC4}" presName="aSpace" presStyleCnt="0"/>
      <dgm:spPr/>
    </dgm:pt>
    <dgm:pt modelId="{DEA291FE-461C-FF47-B3CD-1CDB8939C862}" type="pres">
      <dgm:prSet presAssocID="{9C8A2708-7516-E040-BC62-8810594E3863}" presName="compNode" presStyleCnt="0"/>
      <dgm:spPr/>
    </dgm:pt>
    <dgm:pt modelId="{C603A763-0030-5F46-A046-2A457C2A25E7}" type="pres">
      <dgm:prSet presAssocID="{9C8A2708-7516-E040-BC62-8810594E3863}" presName="noGeometry" presStyleCnt="0"/>
      <dgm:spPr/>
    </dgm:pt>
    <dgm:pt modelId="{4CD8C12E-5F26-7E47-8EA4-BA7C7B1D5E79}" type="pres">
      <dgm:prSet presAssocID="{9C8A2708-7516-E040-BC62-8810594E3863}" presName="childTextVisible" presStyleLbl="bgAccFollowNode1" presStyleIdx="1" presStyleCnt="4" custScaleX="134320" custLinFactNeighborX="8759" custLinFactNeighborY="4814">
        <dgm:presLayoutVars>
          <dgm:bulletEnabled val="1"/>
        </dgm:presLayoutVars>
      </dgm:prSet>
      <dgm:spPr/>
    </dgm:pt>
    <dgm:pt modelId="{D6A49989-0F7E-0249-8310-E1322F2AA2B1}" type="pres">
      <dgm:prSet presAssocID="{9C8A2708-7516-E040-BC62-8810594E3863}" presName="childTextHidden" presStyleLbl="bgAccFollowNode1" presStyleIdx="1" presStyleCnt="4"/>
      <dgm:spPr/>
    </dgm:pt>
    <dgm:pt modelId="{62BA48C3-40A0-A24A-BB94-40C1B4EDB930}" type="pres">
      <dgm:prSet presAssocID="{9C8A2708-7516-E040-BC62-8810594E3863}" presName="parentText" presStyleLbl="node1" presStyleIdx="1" presStyleCnt="4">
        <dgm:presLayoutVars>
          <dgm:chMax val="1"/>
          <dgm:bulletEnabled val="1"/>
        </dgm:presLayoutVars>
      </dgm:prSet>
      <dgm:spPr/>
    </dgm:pt>
    <dgm:pt modelId="{45509ACB-A273-134D-9EE9-7FA11783BF68}" type="pres">
      <dgm:prSet presAssocID="{9C8A2708-7516-E040-BC62-8810594E3863}" presName="aSpace" presStyleCnt="0"/>
      <dgm:spPr/>
    </dgm:pt>
    <dgm:pt modelId="{64B9F528-8F95-524B-97FD-DA99987B8CE9}" type="pres">
      <dgm:prSet presAssocID="{86006B8F-64EB-B543-8B2F-54C4559E7C72}" presName="compNode" presStyleCnt="0"/>
      <dgm:spPr/>
    </dgm:pt>
    <dgm:pt modelId="{4ED1433B-29E9-2746-AB05-E32C0E687AC6}" type="pres">
      <dgm:prSet presAssocID="{86006B8F-64EB-B543-8B2F-54C4559E7C72}" presName="noGeometry" presStyleCnt="0"/>
      <dgm:spPr/>
    </dgm:pt>
    <dgm:pt modelId="{1EF96D31-253A-7A45-882A-9D2DA8C19CF2}" type="pres">
      <dgm:prSet presAssocID="{86006B8F-64EB-B543-8B2F-54C4559E7C72}" presName="childTextVisible" presStyleLbl="bgAccFollowNode1" presStyleIdx="2" presStyleCnt="4" custScaleX="118365" custLinFactNeighborX="9471" custLinFactNeighborY="5218">
        <dgm:presLayoutVars>
          <dgm:bulletEnabled val="1"/>
        </dgm:presLayoutVars>
      </dgm:prSet>
      <dgm:spPr/>
    </dgm:pt>
    <dgm:pt modelId="{0B92263B-3EE4-C441-9845-9A191CF8307D}" type="pres">
      <dgm:prSet presAssocID="{86006B8F-64EB-B543-8B2F-54C4559E7C72}" presName="childTextHidden" presStyleLbl="bgAccFollowNode1" presStyleIdx="2" presStyleCnt="4"/>
      <dgm:spPr/>
    </dgm:pt>
    <dgm:pt modelId="{0BF8F562-248D-2448-BF7C-E5368761DE1A}" type="pres">
      <dgm:prSet presAssocID="{86006B8F-64EB-B543-8B2F-54C4559E7C72}" presName="parentText" presStyleLbl="node1" presStyleIdx="2" presStyleCnt="4">
        <dgm:presLayoutVars>
          <dgm:chMax val="1"/>
          <dgm:bulletEnabled val="1"/>
        </dgm:presLayoutVars>
      </dgm:prSet>
      <dgm:spPr/>
    </dgm:pt>
    <dgm:pt modelId="{11C88934-2D9F-B64E-8A25-38ED3008FE84}" type="pres">
      <dgm:prSet presAssocID="{86006B8F-64EB-B543-8B2F-54C4559E7C72}" presName="aSpace" presStyleCnt="0"/>
      <dgm:spPr/>
    </dgm:pt>
    <dgm:pt modelId="{42CC4B32-5F94-6D41-89A5-9F863AECD4B1}" type="pres">
      <dgm:prSet presAssocID="{E7B43E53-28D5-A745-99A3-1492FC755BEE}" presName="compNode" presStyleCnt="0"/>
      <dgm:spPr/>
    </dgm:pt>
    <dgm:pt modelId="{5A76287C-0B39-1944-86DB-117DF2DC4ED4}" type="pres">
      <dgm:prSet presAssocID="{E7B43E53-28D5-A745-99A3-1492FC755BEE}" presName="noGeometry" presStyleCnt="0"/>
      <dgm:spPr/>
    </dgm:pt>
    <dgm:pt modelId="{B265657F-DC1B-8741-BCCE-C4A899A23BE8}" type="pres">
      <dgm:prSet presAssocID="{E7B43E53-28D5-A745-99A3-1492FC755BEE}" presName="childTextVisible" presStyleLbl="bgAccFollowNode1" presStyleIdx="3" presStyleCnt="4" custScaleX="132900" custLinFactNeighborX="10009" custLinFactNeighborY="-816">
        <dgm:presLayoutVars>
          <dgm:bulletEnabled val="1"/>
        </dgm:presLayoutVars>
      </dgm:prSet>
      <dgm:spPr/>
    </dgm:pt>
    <dgm:pt modelId="{7552410C-815C-CC46-A254-F0A9892E455A}" type="pres">
      <dgm:prSet presAssocID="{E7B43E53-28D5-A745-99A3-1492FC755BEE}" presName="childTextHidden" presStyleLbl="bgAccFollowNode1" presStyleIdx="3" presStyleCnt="4"/>
      <dgm:spPr/>
    </dgm:pt>
    <dgm:pt modelId="{AE938755-A83A-ED41-8C9B-3178B0F528B7}" type="pres">
      <dgm:prSet presAssocID="{E7B43E53-28D5-A745-99A3-1492FC755BEE}" presName="parentText" presStyleLbl="node1" presStyleIdx="3" presStyleCnt="4" custLinFactNeighborX="-23272" custLinFactNeighborY="-1426">
        <dgm:presLayoutVars>
          <dgm:chMax val="1"/>
          <dgm:bulletEnabled val="1"/>
        </dgm:presLayoutVars>
      </dgm:prSet>
      <dgm:spPr/>
    </dgm:pt>
  </dgm:ptLst>
  <dgm:cxnLst>
    <dgm:cxn modelId="{0C4A0105-80FD-EF4D-81E2-6CB7776EC864}" type="presOf" srcId="{FA7D69C2-D662-8B46-A218-C0570B794CCD}" destId="{575FF065-9947-BD47-8D77-E0859D4E4DBD}" srcOrd="0" destOrd="0" presId="urn:microsoft.com/office/officeart/2005/8/layout/hProcess6"/>
    <dgm:cxn modelId="{4665BF05-DEB4-A64A-BFC1-56D4A74951D7}" type="presOf" srcId="{E14B3E96-9761-DE40-8E6F-0141124D3F57}" destId="{4CD8C12E-5F26-7E47-8EA4-BA7C7B1D5E79}" srcOrd="0" destOrd="0" presId="urn:microsoft.com/office/officeart/2005/8/layout/hProcess6"/>
    <dgm:cxn modelId="{F0AEDA10-2794-E341-818C-6F8763F7296F}" srcId="{9C8A2708-7516-E040-BC62-8810594E3863}" destId="{E14B3E96-9761-DE40-8E6F-0141124D3F57}" srcOrd="0" destOrd="0" parTransId="{D04BA9E6-470B-A848-97ED-8C009AE55B31}" sibTransId="{82A69AC1-0A5A-4B45-8F19-C66CB9C85923}"/>
    <dgm:cxn modelId="{BCBC992D-985E-EF45-887B-9658BB882A06}" type="presOf" srcId="{E7B43E53-28D5-A745-99A3-1492FC755BEE}" destId="{AE938755-A83A-ED41-8C9B-3178B0F528B7}" srcOrd="0" destOrd="0" presId="urn:microsoft.com/office/officeart/2005/8/layout/hProcess6"/>
    <dgm:cxn modelId="{D518B838-6020-9A4A-8C36-07894FA3DA23}" srcId="{FA7D69C2-D662-8B46-A218-C0570B794CCD}" destId="{86006B8F-64EB-B543-8B2F-54C4559E7C72}" srcOrd="2" destOrd="0" parTransId="{A21174F3-E66B-7845-9142-894615ECE077}" sibTransId="{56581060-C03D-1346-ACAE-618992953C99}"/>
    <dgm:cxn modelId="{8D3E2D3D-024B-CB4F-A2B2-3FDA0F1C3CBF}" type="presOf" srcId="{7FBE4A04-6CB8-834A-AA5D-41D1523CDE0A}" destId="{ABAA6C28-DFF8-7A44-8A0A-1A350ED7A0D9}" srcOrd="1" destOrd="0" presId="urn:microsoft.com/office/officeart/2005/8/layout/hProcess6"/>
    <dgm:cxn modelId="{07A3CC5E-924D-7C4D-83B5-FCF6ABD5DB81}" srcId="{FA7D69C2-D662-8B46-A218-C0570B794CCD}" destId="{E7B43E53-28D5-A745-99A3-1492FC755BEE}" srcOrd="3" destOrd="0" parTransId="{7D826F94-01D0-834F-9BC3-558982AD447F}" sibTransId="{FA9A9AA3-D397-A443-B216-8F8F9C6EE331}"/>
    <dgm:cxn modelId="{EC186663-77CB-8048-BB7F-19608A48E1C4}" type="presOf" srcId="{14B07161-EDC1-6C46-BA52-113EECD57DE5}" destId="{0B92263B-3EE4-C441-9845-9A191CF8307D}" srcOrd="1" destOrd="0" presId="urn:microsoft.com/office/officeart/2005/8/layout/hProcess6"/>
    <dgm:cxn modelId="{EAC30165-4670-B34C-A84D-AA40CA05EA9F}" srcId="{E7B43E53-28D5-A745-99A3-1492FC755BEE}" destId="{F3AE4091-DE40-0E4F-957E-E0727F035495}" srcOrd="0" destOrd="0" parTransId="{1405B5BE-7CAC-EE4E-A4B0-183A09CA4957}" sibTransId="{DC7AB846-EA16-E440-BADD-D962596E802F}"/>
    <dgm:cxn modelId="{BAA6BC84-4189-D04E-AEB9-61F3F3D2D8ED}" srcId="{FA7D69C2-D662-8B46-A218-C0570B794CCD}" destId="{9C8A2708-7516-E040-BC62-8810594E3863}" srcOrd="1" destOrd="0" parTransId="{990134B2-AA45-2A4B-824A-D27166136163}" sibTransId="{C903041B-561C-D34D-88DB-723F20448FAB}"/>
    <dgm:cxn modelId="{09EA1B99-E5F5-5245-B66F-C0AEB27820EC}" type="presOf" srcId="{F3AE4091-DE40-0E4F-957E-E0727F035495}" destId="{B265657F-DC1B-8741-BCCE-C4A899A23BE8}" srcOrd="0" destOrd="0" presId="urn:microsoft.com/office/officeart/2005/8/layout/hProcess6"/>
    <dgm:cxn modelId="{63BB439C-32C0-E047-AE7B-E459668C7640}" srcId="{A9CBBBC0-1F56-1145-B289-F50315543AC4}" destId="{7FBE4A04-6CB8-834A-AA5D-41D1523CDE0A}" srcOrd="0" destOrd="0" parTransId="{DF06B64B-B13F-0544-B86F-E6F33A604C47}" sibTransId="{B75A7FA4-93A7-A148-B079-EA010346A5B4}"/>
    <dgm:cxn modelId="{1C7028A7-8872-544A-A9EF-81EEB7471126}" type="presOf" srcId="{F3AE4091-DE40-0E4F-957E-E0727F035495}" destId="{7552410C-815C-CC46-A254-F0A9892E455A}" srcOrd="1" destOrd="0" presId="urn:microsoft.com/office/officeart/2005/8/layout/hProcess6"/>
    <dgm:cxn modelId="{3B7FF0B1-4537-A34D-A126-E29143563060}" type="presOf" srcId="{7FBE4A04-6CB8-834A-AA5D-41D1523CDE0A}" destId="{893D793C-2C8B-CC40-8B07-FC569F01D0CA}" srcOrd="0" destOrd="0" presId="urn:microsoft.com/office/officeart/2005/8/layout/hProcess6"/>
    <dgm:cxn modelId="{3FC011B8-94B1-5A4C-A2DD-94C86965E798}" type="presOf" srcId="{A9CBBBC0-1F56-1145-B289-F50315543AC4}" destId="{462F5F74-7E4D-A34B-9900-9E88A7E7F177}" srcOrd="0" destOrd="0" presId="urn:microsoft.com/office/officeart/2005/8/layout/hProcess6"/>
    <dgm:cxn modelId="{5B5BF5CC-6D4F-DD47-A420-9EF7B949455C}" type="presOf" srcId="{E14B3E96-9761-DE40-8E6F-0141124D3F57}" destId="{D6A49989-0F7E-0249-8310-E1322F2AA2B1}" srcOrd="1" destOrd="0" presId="urn:microsoft.com/office/officeart/2005/8/layout/hProcess6"/>
    <dgm:cxn modelId="{65ADF5DC-9806-BF4F-B0D7-93756A2037F2}" srcId="{FA7D69C2-D662-8B46-A218-C0570B794CCD}" destId="{A9CBBBC0-1F56-1145-B289-F50315543AC4}" srcOrd="0" destOrd="0" parTransId="{5BFBDB05-5DCB-0844-9418-CC401FC75B90}" sibTransId="{87A9596D-9A61-9047-8CF9-52EA852A39D9}"/>
    <dgm:cxn modelId="{C541C0DF-989A-0147-B028-16DA8BB9F530}" type="presOf" srcId="{14B07161-EDC1-6C46-BA52-113EECD57DE5}" destId="{1EF96D31-253A-7A45-882A-9D2DA8C19CF2}" srcOrd="0" destOrd="0" presId="urn:microsoft.com/office/officeart/2005/8/layout/hProcess6"/>
    <dgm:cxn modelId="{53C22DEE-3691-7247-AED6-53BF05C640DA}" type="presOf" srcId="{86006B8F-64EB-B543-8B2F-54C4559E7C72}" destId="{0BF8F562-248D-2448-BF7C-E5368761DE1A}" srcOrd="0" destOrd="0" presId="urn:microsoft.com/office/officeart/2005/8/layout/hProcess6"/>
    <dgm:cxn modelId="{49395FFD-9EDA-A04A-98BF-625A89FA42C5}" srcId="{86006B8F-64EB-B543-8B2F-54C4559E7C72}" destId="{14B07161-EDC1-6C46-BA52-113EECD57DE5}" srcOrd="0" destOrd="0" parTransId="{FF1157F5-B74C-3944-9570-874106E935F2}" sibTransId="{E51D0250-6405-D149-AC0E-15C2FA68E6FE}"/>
    <dgm:cxn modelId="{F07B1FFF-6B03-C340-84F8-0B84E69160FE}" type="presOf" srcId="{9C8A2708-7516-E040-BC62-8810594E3863}" destId="{62BA48C3-40A0-A24A-BB94-40C1B4EDB930}" srcOrd="0" destOrd="0" presId="urn:microsoft.com/office/officeart/2005/8/layout/hProcess6"/>
    <dgm:cxn modelId="{4B6FE5A4-2A98-4048-A76C-8AB9CBC5A827}" type="presParOf" srcId="{575FF065-9947-BD47-8D77-E0859D4E4DBD}" destId="{A49080D5-8F4D-D641-BD9C-C8AAADB83858}" srcOrd="0" destOrd="0" presId="urn:microsoft.com/office/officeart/2005/8/layout/hProcess6"/>
    <dgm:cxn modelId="{D6EEA7D4-96D4-E847-A589-D8F3B30118BD}" type="presParOf" srcId="{A49080D5-8F4D-D641-BD9C-C8AAADB83858}" destId="{2EFA880D-120F-8B44-9DBC-A2598DEEB5D8}" srcOrd="0" destOrd="0" presId="urn:microsoft.com/office/officeart/2005/8/layout/hProcess6"/>
    <dgm:cxn modelId="{E30DC2FB-AC05-2745-AA73-AB0A926A610E}" type="presParOf" srcId="{A49080D5-8F4D-D641-BD9C-C8AAADB83858}" destId="{893D793C-2C8B-CC40-8B07-FC569F01D0CA}" srcOrd="1" destOrd="0" presId="urn:microsoft.com/office/officeart/2005/8/layout/hProcess6"/>
    <dgm:cxn modelId="{7A03A68C-EEE0-694F-BA70-3C2BCDC57632}" type="presParOf" srcId="{A49080D5-8F4D-D641-BD9C-C8AAADB83858}" destId="{ABAA6C28-DFF8-7A44-8A0A-1A350ED7A0D9}" srcOrd="2" destOrd="0" presId="urn:microsoft.com/office/officeart/2005/8/layout/hProcess6"/>
    <dgm:cxn modelId="{9FACE4A1-F6B3-994F-927A-C42C3897097F}" type="presParOf" srcId="{A49080D5-8F4D-D641-BD9C-C8AAADB83858}" destId="{462F5F74-7E4D-A34B-9900-9E88A7E7F177}" srcOrd="3" destOrd="0" presId="urn:microsoft.com/office/officeart/2005/8/layout/hProcess6"/>
    <dgm:cxn modelId="{16F46D14-1F38-B847-8DB8-E92B1D1CA978}" type="presParOf" srcId="{575FF065-9947-BD47-8D77-E0859D4E4DBD}" destId="{C14385FF-D305-4147-B24A-17C6CC7344C9}" srcOrd="1" destOrd="0" presId="urn:microsoft.com/office/officeart/2005/8/layout/hProcess6"/>
    <dgm:cxn modelId="{402AC71D-C0A6-B641-95F6-965EB3A26BC2}" type="presParOf" srcId="{575FF065-9947-BD47-8D77-E0859D4E4DBD}" destId="{DEA291FE-461C-FF47-B3CD-1CDB8939C862}" srcOrd="2" destOrd="0" presId="urn:microsoft.com/office/officeart/2005/8/layout/hProcess6"/>
    <dgm:cxn modelId="{E20362C2-2D89-FF49-BB46-103CEA831C86}" type="presParOf" srcId="{DEA291FE-461C-FF47-B3CD-1CDB8939C862}" destId="{C603A763-0030-5F46-A046-2A457C2A25E7}" srcOrd="0" destOrd="0" presId="urn:microsoft.com/office/officeart/2005/8/layout/hProcess6"/>
    <dgm:cxn modelId="{4770A085-0585-D84C-B4FF-A9DC2DD709E2}" type="presParOf" srcId="{DEA291FE-461C-FF47-B3CD-1CDB8939C862}" destId="{4CD8C12E-5F26-7E47-8EA4-BA7C7B1D5E79}" srcOrd="1" destOrd="0" presId="urn:microsoft.com/office/officeart/2005/8/layout/hProcess6"/>
    <dgm:cxn modelId="{F95C2DD2-9B99-784F-AD03-03BFEC4328D3}" type="presParOf" srcId="{DEA291FE-461C-FF47-B3CD-1CDB8939C862}" destId="{D6A49989-0F7E-0249-8310-E1322F2AA2B1}" srcOrd="2" destOrd="0" presId="urn:microsoft.com/office/officeart/2005/8/layout/hProcess6"/>
    <dgm:cxn modelId="{BD57893D-135E-4241-93D3-705027CCEC90}" type="presParOf" srcId="{DEA291FE-461C-FF47-B3CD-1CDB8939C862}" destId="{62BA48C3-40A0-A24A-BB94-40C1B4EDB930}" srcOrd="3" destOrd="0" presId="urn:microsoft.com/office/officeart/2005/8/layout/hProcess6"/>
    <dgm:cxn modelId="{C06E925C-0B5C-FB4F-BC00-84980EDED4FC}" type="presParOf" srcId="{575FF065-9947-BD47-8D77-E0859D4E4DBD}" destId="{45509ACB-A273-134D-9EE9-7FA11783BF68}" srcOrd="3" destOrd="0" presId="urn:microsoft.com/office/officeart/2005/8/layout/hProcess6"/>
    <dgm:cxn modelId="{969CF37D-D4C4-2D4B-9C30-AEAE985351CB}" type="presParOf" srcId="{575FF065-9947-BD47-8D77-E0859D4E4DBD}" destId="{64B9F528-8F95-524B-97FD-DA99987B8CE9}" srcOrd="4" destOrd="0" presId="urn:microsoft.com/office/officeart/2005/8/layout/hProcess6"/>
    <dgm:cxn modelId="{4D03DFA7-1075-1245-A71A-93473D6B67A9}" type="presParOf" srcId="{64B9F528-8F95-524B-97FD-DA99987B8CE9}" destId="{4ED1433B-29E9-2746-AB05-E32C0E687AC6}" srcOrd="0" destOrd="0" presId="urn:microsoft.com/office/officeart/2005/8/layout/hProcess6"/>
    <dgm:cxn modelId="{DB11BB6C-E9F0-DE46-8A30-70D4C7849F39}" type="presParOf" srcId="{64B9F528-8F95-524B-97FD-DA99987B8CE9}" destId="{1EF96D31-253A-7A45-882A-9D2DA8C19CF2}" srcOrd="1" destOrd="0" presId="urn:microsoft.com/office/officeart/2005/8/layout/hProcess6"/>
    <dgm:cxn modelId="{3160674F-68E1-844F-863B-AD8ED4C4B9A3}" type="presParOf" srcId="{64B9F528-8F95-524B-97FD-DA99987B8CE9}" destId="{0B92263B-3EE4-C441-9845-9A191CF8307D}" srcOrd="2" destOrd="0" presId="urn:microsoft.com/office/officeart/2005/8/layout/hProcess6"/>
    <dgm:cxn modelId="{4C80B8A1-8A81-284A-8565-0F75C55E6D6A}" type="presParOf" srcId="{64B9F528-8F95-524B-97FD-DA99987B8CE9}" destId="{0BF8F562-248D-2448-BF7C-E5368761DE1A}" srcOrd="3" destOrd="0" presId="urn:microsoft.com/office/officeart/2005/8/layout/hProcess6"/>
    <dgm:cxn modelId="{97EB30E9-6EEE-2943-81E1-A44E29BC06E4}" type="presParOf" srcId="{575FF065-9947-BD47-8D77-E0859D4E4DBD}" destId="{11C88934-2D9F-B64E-8A25-38ED3008FE84}" srcOrd="5" destOrd="0" presId="urn:microsoft.com/office/officeart/2005/8/layout/hProcess6"/>
    <dgm:cxn modelId="{6D30E14C-26E1-AE48-AD00-870323A0C173}" type="presParOf" srcId="{575FF065-9947-BD47-8D77-E0859D4E4DBD}" destId="{42CC4B32-5F94-6D41-89A5-9F863AECD4B1}" srcOrd="6" destOrd="0" presId="urn:microsoft.com/office/officeart/2005/8/layout/hProcess6"/>
    <dgm:cxn modelId="{E1D66A5D-FA57-FC4D-AECA-0C6485131ED6}" type="presParOf" srcId="{42CC4B32-5F94-6D41-89A5-9F863AECD4B1}" destId="{5A76287C-0B39-1944-86DB-117DF2DC4ED4}" srcOrd="0" destOrd="0" presId="urn:microsoft.com/office/officeart/2005/8/layout/hProcess6"/>
    <dgm:cxn modelId="{6D0EC136-BA6C-FB46-B812-D84967AF8A2E}" type="presParOf" srcId="{42CC4B32-5F94-6D41-89A5-9F863AECD4B1}" destId="{B265657F-DC1B-8741-BCCE-C4A899A23BE8}" srcOrd="1" destOrd="0" presId="urn:microsoft.com/office/officeart/2005/8/layout/hProcess6"/>
    <dgm:cxn modelId="{4815A6D3-F85A-384E-BE10-547BB345C711}" type="presParOf" srcId="{42CC4B32-5F94-6D41-89A5-9F863AECD4B1}" destId="{7552410C-815C-CC46-A254-F0A9892E455A}" srcOrd="2" destOrd="0" presId="urn:microsoft.com/office/officeart/2005/8/layout/hProcess6"/>
    <dgm:cxn modelId="{69C64167-9D84-9D40-AF42-9F43704FA9BB}" type="presParOf" srcId="{42CC4B32-5F94-6D41-89A5-9F863AECD4B1}" destId="{AE938755-A83A-ED41-8C9B-3178B0F528B7}"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8CF1F-3B4A-4B6A-8877-CB03CDDAB1E9}">
      <dsp:nvSpPr>
        <dsp:cNvPr id="0" name=""/>
        <dsp:cNvSpPr/>
      </dsp:nvSpPr>
      <dsp:spPr>
        <a:xfrm>
          <a:off x="0" y="1245732"/>
          <a:ext cx="3733800" cy="83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BC4E78D-0D98-4ED2-B23A-71FEC19A6436}">
      <dsp:nvSpPr>
        <dsp:cNvPr id="0" name=""/>
        <dsp:cNvSpPr/>
      </dsp:nvSpPr>
      <dsp:spPr>
        <a:xfrm>
          <a:off x="211348" y="0"/>
          <a:ext cx="2866688" cy="1707264"/>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8790" tIns="0" rIns="9879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F2B20"/>
              </a:solidFill>
            </a:rPr>
            <a:t>Visible, accessible, familiar and dedicated policing resources</a:t>
          </a:r>
        </a:p>
      </dsp:txBody>
      <dsp:txXfrm>
        <a:off x="294690" y="83342"/>
        <a:ext cx="2700004" cy="1540580"/>
      </dsp:txXfrm>
    </dsp:sp>
    <dsp:sp modelId="{51228DB3-E7D4-486B-A0C1-9A59D129891F}">
      <dsp:nvSpPr>
        <dsp:cNvPr id="0" name=""/>
        <dsp:cNvSpPr/>
      </dsp:nvSpPr>
      <dsp:spPr>
        <a:xfrm>
          <a:off x="0" y="3207140"/>
          <a:ext cx="3733800" cy="83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2E5634D-BCAA-48AB-BADB-754A15E9B7AC}">
      <dsp:nvSpPr>
        <dsp:cNvPr id="0" name=""/>
        <dsp:cNvSpPr/>
      </dsp:nvSpPr>
      <dsp:spPr>
        <a:xfrm>
          <a:off x="204007" y="2228821"/>
          <a:ext cx="2875522" cy="1438688"/>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8790" tIns="0" rIns="9879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F2B20"/>
              </a:solidFill>
            </a:rPr>
            <a:t>Identifying community priorities for action</a:t>
          </a:r>
        </a:p>
      </dsp:txBody>
      <dsp:txXfrm>
        <a:off x="274238" y="2299052"/>
        <a:ext cx="2735060" cy="1298226"/>
      </dsp:txXfrm>
    </dsp:sp>
    <dsp:sp modelId="{2DB5D132-AB90-49A4-A479-F0988A86E33E}">
      <dsp:nvSpPr>
        <dsp:cNvPr id="0" name=""/>
        <dsp:cNvSpPr/>
      </dsp:nvSpPr>
      <dsp:spPr>
        <a:xfrm>
          <a:off x="0" y="5123659"/>
          <a:ext cx="3733800" cy="83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CFD44AC-C5B0-407B-B2EE-07415AFE4DC4}">
      <dsp:nvSpPr>
        <dsp:cNvPr id="0" name=""/>
        <dsp:cNvSpPr/>
      </dsp:nvSpPr>
      <dsp:spPr>
        <a:xfrm>
          <a:off x="211348" y="4169372"/>
          <a:ext cx="2866688" cy="1473991"/>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8790" tIns="0" rIns="9879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F2B20"/>
              </a:solidFill>
            </a:rPr>
            <a:t>Effective problem solving</a:t>
          </a:r>
        </a:p>
      </dsp:txBody>
      <dsp:txXfrm>
        <a:off x="283302" y="4241326"/>
        <a:ext cx="2722780" cy="1330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9886A-0AFE-3346-8EAA-1912F1156079}">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41F3E760-998A-D745-AE4B-578FE05166EB}">
      <dsp:nvSpPr>
        <dsp:cNvPr id="0" name=""/>
        <dsp:cNvSpPr/>
      </dsp:nvSpPr>
      <dsp:spPr>
        <a:xfrm rot="8100000">
          <a:off x="70860" y="483138"/>
          <a:ext cx="308335" cy="308335"/>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F5B6A9-7419-EC4B-B17B-C9D52378DEB6}">
      <dsp:nvSpPr>
        <dsp:cNvPr id="0" name=""/>
        <dsp:cNvSpPr/>
      </dsp:nvSpPr>
      <dsp:spPr>
        <a:xfrm>
          <a:off x="105113" y="517392"/>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BDA6CAB-0839-6A46-A877-E5D2B6CCBA00}">
      <dsp:nvSpPr>
        <dsp:cNvPr id="0" name=""/>
        <dsp:cNvSpPr/>
      </dsp:nvSpPr>
      <dsp:spPr>
        <a:xfrm>
          <a:off x="443054" y="855332"/>
          <a:ext cx="2594791"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Police – Community Relations. The need for partnership</a:t>
          </a:r>
        </a:p>
      </dsp:txBody>
      <dsp:txXfrm>
        <a:off x="443054" y="855332"/>
        <a:ext cx="2594791" cy="1241070"/>
      </dsp:txXfrm>
    </dsp:sp>
    <dsp:sp modelId="{131A2807-C07B-1147-B7D2-40D2BEE22AFF}">
      <dsp:nvSpPr>
        <dsp:cNvPr id="0" name=""/>
        <dsp:cNvSpPr/>
      </dsp:nvSpPr>
      <dsp:spPr>
        <a:xfrm>
          <a:off x="443054" y="419280"/>
          <a:ext cx="2594791"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1960s</a:t>
          </a:r>
        </a:p>
      </dsp:txBody>
      <dsp:txXfrm>
        <a:off x="443054" y="419280"/>
        <a:ext cx="2594791" cy="436051"/>
      </dsp:txXfrm>
    </dsp:sp>
    <dsp:sp modelId="{3129838D-CB57-1F4E-BC84-ACA74379FF66}">
      <dsp:nvSpPr>
        <dsp:cNvPr id="0" name=""/>
        <dsp:cNvSpPr/>
      </dsp:nvSpPr>
      <dsp:spPr>
        <a:xfrm>
          <a:off x="225028" y="855332"/>
          <a:ext cx="0" cy="124107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9C5CE0A-F928-AE45-932E-9F3A0B1F5B22}">
      <dsp:nvSpPr>
        <dsp:cNvPr id="0" name=""/>
        <dsp:cNvSpPr/>
      </dsp:nvSpPr>
      <dsp:spPr>
        <a:xfrm>
          <a:off x="185783" y="2057157"/>
          <a:ext cx="78489" cy="7848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4D0A6-8571-434B-ADA6-59A38BCF5DB2}">
      <dsp:nvSpPr>
        <dsp:cNvPr id="0" name=""/>
        <dsp:cNvSpPr/>
      </dsp:nvSpPr>
      <dsp:spPr>
        <a:xfrm rot="18900000">
          <a:off x="1628374" y="3401331"/>
          <a:ext cx="308335" cy="308335"/>
        </a:xfrm>
        <a:prstGeom prst="teardrop">
          <a:avLst>
            <a:gd name="adj" fmla="val 115000"/>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ADFCC4-C8AC-7B42-98C0-9850F8655147}">
      <dsp:nvSpPr>
        <dsp:cNvPr id="0" name=""/>
        <dsp:cNvSpPr/>
      </dsp:nvSpPr>
      <dsp:spPr>
        <a:xfrm>
          <a:off x="1662627" y="3435584"/>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475E432-BD79-7D4D-8DCC-54C7C3BB8F1D}">
      <dsp:nvSpPr>
        <dsp:cNvPr id="0" name=""/>
        <dsp:cNvSpPr/>
      </dsp:nvSpPr>
      <dsp:spPr>
        <a:xfrm>
          <a:off x="2000567" y="2096402"/>
          <a:ext cx="2594791"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Directed Patrol: Random  preventative patrol was ineffective in dealing with crime</a:t>
          </a:r>
        </a:p>
      </dsp:txBody>
      <dsp:txXfrm>
        <a:off x="2000567" y="2096402"/>
        <a:ext cx="2594791" cy="1241070"/>
      </dsp:txXfrm>
    </dsp:sp>
    <dsp:sp modelId="{AB2F39AD-BBC2-A744-B4E9-2D8A49E1005C}">
      <dsp:nvSpPr>
        <dsp:cNvPr id="0" name=""/>
        <dsp:cNvSpPr/>
      </dsp:nvSpPr>
      <dsp:spPr>
        <a:xfrm>
          <a:off x="2000567" y="3337472"/>
          <a:ext cx="2594791"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1970s</a:t>
          </a:r>
        </a:p>
      </dsp:txBody>
      <dsp:txXfrm>
        <a:off x="2000567" y="3337472"/>
        <a:ext cx="2594791" cy="436051"/>
      </dsp:txXfrm>
    </dsp:sp>
    <dsp:sp modelId="{64A61277-653C-4544-97E6-F5E51D92868A}">
      <dsp:nvSpPr>
        <dsp:cNvPr id="0" name=""/>
        <dsp:cNvSpPr/>
      </dsp:nvSpPr>
      <dsp:spPr>
        <a:xfrm>
          <a:off x="1782542" y="2096402"/>
          <a:ext cx="0" cy="1241070"/>
        </a:xfrm>
        <a:prstGeom prst="line">
          <a:avLst/>
        </a:prstGeom>
        <a:noFill/>
        <a:ln w="12700" cap="flat" cmpd="sng" algn="ctr">
          <a:solidFill>
            <a:schemeClr val="accent2">
              <a:hueOff val="-291073"/>
              <a:satOff val="-16786"/>
              <a:lumOff val="1726"/>
              <a:alphaOff val="0"/>
            </a:schemeClr>
          </a:solidFill>
          <a:prstDash val="dash"/>
          <a:miter lim="800000"/>
        </a:ln>
        <a:effectLst/>
      </dsp:spPr>
      <dsp:style>
        <a:lnRef idx="1">
          <a:scrgbClr r="0" g="0" b="0"/>
        </a:lnRef>
        <a:fillRef idx="0">
          <a:scrgbClr r="0" g="0" b="0"/>
        </a:fillRef>
        <a:effectRef idx="0">
          <a:scrgbClr r="0" g="0" b="0"/>
        </a:effectRef>
        <a:fontRef idx="minor"/>
      </dsp:style>
    </dsp:sp>
    <dsp:sp modelId="{A0C18310-8C1A-894B-974F-61800B337EC9}">
      <dsp:nvSpPr>
        <dsp:cNvPr id="0" name=""/>
        <dsp:cNvSpPr/>
      </dsp:nvSpPr>
      <dsp:spPr>
        <a:xfrm>
          <a:off x="1743297" y="2057157"/>
          <a:ext cx="78489" cy="78489"/>
        </a:xfrm>
        <a:prstGeom prst="ellipse">
          <a:avLst/>
        </a:prstGeom>
        <a:solidFill>
          <a:schemeClr val="accent2">
            <a:hueOff val="-291073"/>
            <a:satOff val="-16786"/>
            <a:lumOff val="172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723B6-5222-DC49-BC52-12064F8EF4F2}">
      <dsp:nvSpPr>
        <dsp:cNvPr id="0" name=""/>
        <dsp:cNvSpPr/>
      </dsp:nvSpPr>
      <dsp:spPr>
        <a:xfrm rot="8100000">
          <a:off x="3185888" y="483138"/>
          <a:ext cx="308335" cy="308335"/>
        </a:xfrm>
        <a:prstGeom prst="teardrop">
          <a:avLst>
            <a:gd name="adj" fmla="val 115000"/>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73389-4223-F74F-A511-7EF018D9A53C}">
      <dsp:nvSpPr>
        <dsp:cNvPr id="0" name=""/>
        <dsp:cNvSpPr/>
      </dsp:nvSpPr>
      <dsp:spPr>
        <a:xfrm>
          <a:off x="3220141" y="517392"/>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B4A19A5-BDA9-0348-A195-16A5902367F8}">
      <dsp:nvSpPr>
        <dsp:cNvPr id="0" name=""/>
        <dsp:cNvSpPr/>
      </dsp:nvSpPr>
      <dsp:spPr>
        <a:xfrm>
          <a:off x="3558081" y="855332"/>
          <a:ext cx="2594791"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National Reassurance Policing Program (NRPP) (2003) - runs pilots in 16 wards across 8 forces in England and Wales</a:t>
          </a:r>
        </a:p>
      </dsp:txBody>
      <dsp:txXfrm>
        <a:off x="3558081" y="855332"/>
        <a:ext cx="2594791" cy="1241070"/>
      </dsp:txXfrm>
    </dsp:sp>
    <dsp:sp modelId="{F2D52EC8-0CD4-D948-8CB5-AC82E8D48D19}">
      <dsp:nvSpPr>
        <dsp:cNvPr id="0" name=""/>
        <dsp:cNvSpPr/>
      </dsp:nvSpPr>
      <dsp:spPr>
        <a:xfrm>
          <a:off x="3558081" y="419280"/>
          <a:ext cx="2594791"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2003</a:t>
          </a:r>
        </a:p>
      </dsp:txBody>
      <dsp:txXfrm>
        <a:off x="3558081" y="419280"/>
        <a:ext cx="2594791" cy="436051"/>
      </dsp:txXfrm>
    </dsp:sp>
    <dsp:sp modelId="{EBA89434-FAE4-9942-B905-20500D98EF79}">
      <dsp:nvSpPr>
        <dsp:cNvPr id="0" name=""/>
        <dsp:cNvSpPr/>
      </dsp:nvSpPr>
      <dsp:spPr>
        <a:xfrm>
          <a:off x="3340055" y="855332"/>
          <a:ext cx="0" cy="1241070"/>
        </a:xfrm>
        <a:prstGeom prst="line">
          <a:avLst/>
        </a:prstGeom>
        <a:noFill/>
        <a:ln w="12700" cap="flat" cmpd="sng" algn="ctr">
          <a:solidFill>
            <a:schemeClr val="accent2">
              <a:hueOff val="-582145"/>
              <a:satOff val="-33571"/>
              <a:lumOff val="3451"/>
              <a:alphaOff val="0"/>
            </a:schemeClr>
          </a:solidFill>
          <a:prstDash val="dash"/>
          <a:miter lim="800000"/>
        </a:ln>
        <a:effectLst/>
      </dsp:spPr>
      <dsp:style>
        <a:lnRef idx="1">
          <a:scrgbClr r="0" g="0" b="0"/>
        </a:lnRef>
        <a:fillRef idx="0">
          <a:scrgbClr r="0" g="0" b="0"/>
        </a:fillRef>
        <a:effectRef idx="0">
          <a:scrgbClr r="0" g="0" b="0"/>
        </a:effectRef>
        <a:fontRef idx="minor"/>
      </dsp:style>
    </dsp:sp>
    <dsp:sp modelId="{0FB3299D-DFF9-174F-A160-33BC7540F1F8}">
      <dsp:nvSpPr>
        <dsp:cNvPr id="0" name=""/>
        <dsp:cNvSpPr/>
      </dsp:nvSpPr>
      <dsp:spPr>
        <a:xfrm>
          <a:off x="3300811" y="2057157"/>
          <a:ext cx="78489" cy="78489"/>
        </a:xfrm>
        <a:prstGeom prst="ellipse">
          <a:avLst/>
        </a:prstGeom>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A9CE6-4566-8E4F-B7CA-C51F0AD0B58D}">
      <dsp:nvSpPr>
        <dsp:cNvPr id="0" name=""/>
        <dsp:cNvSpPr/>
      </dsp:nvSpPr>
      <dsp:spPr>
        <a:xfrm rot="18900000">
          <a:off x="4743402" y="3401331"/>
          <a:ext cx="308335" cy="308335"/>
        </a:xfrm>
        <a:prstGeom prst="teardrop">
          <a:avLst>
            <a:gd name="adj" fmla="val 115000"/>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B91632-26FB-1847-AE87-029F5F6116E6}">
      <dsp:nvSpPr>
        <dsp:cNvPr id="0" name=""/>
        <dsp:cNvSpPr/>
      </dsp:nvSpPr>
      <dsp:spPr>
        <a:xfrm>
          <a:off x="4777655" y="3435584"/>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6F7C791-29C2-824D-ABE5-EC7F1A32A3CD}">
      <dsp:nvSpPr>
        <dsp:cNvPr id="0" name=""/>
        <dsp:cNvSpPr/>
      </dsp:nvSpPr>
      <dsp:spPr>
        <a:xfrm>
          <a:off x="5115595" y="2096402"/>
          <a:ext cx="2594791"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Neighbourhood Policing Program (NPP) – 3-year program launched</a:t>
          </a:r>
        </a:p>
      </dsp:txBody>
      <dsp:txXfrm>
        <a:off x="5115595" y="2096402"/>
        <a:ext cx="2594791" cy="1241070"/>
      </dsp:txXfrm>
    </dsp:sp>
    <dsp:sp modelId="{3DE45F56-626A-CB4D-8DDA-6BCC1EDE7142}">
      <dsp:nvSpPr>
        <dsp:cNvPr id="0" name=""/>
        <dsp:cNvSpPr/>
      </dsp:nvSpPr>
      <dsp:spPr>
        <a:xfrm>
          <a:off x="5115595" y="3337472"/>
          <a:ext cx="2594791"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2005</a:t>
          </a:r>
        </a:p>
      </dsp:txBody>
      <dsp:txXfrm>
        <a:off x="5115595" y="3337472"/>
        <a:ext cx="2594791" cy="436051"/>
      </dsp:txXfrm>
    </dsp:sp>
    <dsp:sp modelId="{77BAA7DB-0777-2645-B1C9-B6947497B829}">
      <dsp:nvSpPr>
        <dsp:cNvPr id="0" name=""/>
        <dsp:cNvSpPr/>
      </dsp:nvSpPr>
      <dsp:spPr>
        <a:xfrm>
          <a:off x="4897569" y="2096402"/>
          <a:ext cx="0" cy="1241070"/>
        </a:xfrm>
        <a:prstGeom prst="line">
          <a:avLst/>
        </a:prstGeom>
        <a:noFill/>
        <a:ln w="12700" cap="flat" cmpd="sng" algn="ctr">
          <a:solidFill>
            <a:schemeClr val="accent2">
              <a:hueOff val="-873218"/>
              <a:satOff val="-50357"/>
              <a:lumOff val="5177"/>
              <a:alphaOff val="0"/>
            </a:schemeClr>
          </a:solidFill>
          <a:prstDash val="dash"/>
          <a:miter lim="800000"/>
        </a:ln>
        <a:effectLst/>
      </dsp:spPr>
      <dsp:style>
        <a:lnRef idx="1">
          <a:scrgbClr r="0" g="0" b="0"/>
        </a:lnRef>
        <a:fillRef idx="0">
          <a:scrgbClr r="0" g="0" b="0"/>
        </a:fillRef>
        <a:effectRef idx="0">
          <a:scrgbClr r="0" g="0" b="0"/>
        </a:effectRef>
        <a:fontRef idx="minor"/>
      </dsp:style>
    </dsp:sp>
    <dsp:sp modelId="{E117DB5B-1E05-534F-BB9D-4F78A09F5914}">
      <dsp:nvSpPr>
        <dsp:cNvPr id="0" name=""/>
        <dsp:cNvSpPr/>
      </dsp:nvSpPr>
      <dsp:spPr>
        <a:xfrm>
          <a:off x="4858325" y="2057157"/>
          <a:ext cx="78489" cy="78489"/>
        </a:xfrm>
        <a:prstGeom prst="ellipse">
          <a:avLst/>
        </a:prstGeom>
        <a:solidFill>
          <a:schemeClr val="accent2">
            <a:hueOff val="-873218"/>
            <a:satOff val="-50357"/>
            <a:lumOff val="517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067C87-528D-304D-AD97-C1A6AE5E1481}">
      <dsp:nvSpPr>
        <dsp:cNvPr id="0" name=""/>
        <dsp:cNvSpPr/>
      </dsp:nvSpPr>
      <dsp:spPr>
        <a:xfrm rot="8100000">
          <a:off x="6300916" y="483138"/>
          <a:ext cx="308335" cy="308335"/>
        </a:xfrm>
        <a:prstGeom prst="teardrop">
          <a:avLst>
            <a:gd name="adj" fmla="val 115000"/>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1FFB2-6268-DC4A-909F-841C5B6747C5}">
      <dsp:nvSpPr>
        <dsp:cNvPr id="0" name=""/>
        <dsp:cNvSpPr/>
      </dsp:nvSpPr>
      <dsp:spPr>
        <a:xfrm>
          <a:off x="6335169" y="517392"/>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A1A4822-1193-8F43-8B9A-2DB54143A7C4}">
      <dsp:nvSpPr>
        <dsp:cNvPr id="0" name=""/>
        <dsp:cNvSpPr/>
      </dsp:nvSpPr>
      <dsp:spPr>
        <a:xfrm>
          <a:off x="6673109" y="855332"/>
          <a:ext cx="2594791"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13,500 neighborhood policing officers now operating in 3,600 teams in dedicated communities in England and Wales</a:t>
          </a:r>
        </a:p>
      </dsp:txBody>
      <dsp:txXfrm>
        <a:off x="6673109" y="855332"/>
        <a:ext cx="2594791" cy="1241070"/>
      </dsp:txXfrm>
    </dsp:sp>
    <dsp:sp modelId="{3C9674DC-3098-A743-964E-047A6CE5B365}">
      <dsp:nvSpPr>
        <dsp:cNvPr id="0" name=""/>
        <dsp:cNvSpPr/>
      </dsp:nvSpPr>
      <dsp:spPr>
        <a:xfrm>
          <a:off x="6673109" y="419280"/>
          <a:ext cx="2594791"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2008</a:t>
          </a:r>
        </a:p>
      </dsp:txBody>
      <dsp:txXfrm>
        <a:off x="6673109" y="419280"/>
        <a:ext cx="2594791" cy="436051"/>
      </dsp:txXfrm>
    </dsp:sp>
    <dsp:sp modelId="{CA358432-CCCE-2348-B2EF-684786C4D15D}">
      <dsp:nvSpPr>
        <dsp:cNvPr id="0" name=""/>
        <dsp:cNvSpPr/>
      </dsp:nvSpPr>
      <dsp:spPr>
        <a:xfrm>
          <a:off x="6455083" y="855332"/>
          <a:ext cx="0" cy="1241070"/>
        </a:xfrm>
        <a:prstGeom prst="line">
          <a:avLst/>
        </a:prstGeom>
        <a:noFill/>
        <a:ln w="12700" cap="flat" cmpd="sng" algn="ctr">
          <a:solidFill>
            <a:schemeClr val="accent2">
              <a:hueOff val="-1164290"/>
              <a:satOff val="-67142"/>
              <a:lumOff val="6902"/>
              <a:alphaOff val="0"/>
            </a:schemeClr>
          </a:solidFill>
          <a:prstDash val="dash"/>
          <a:miter lim="800000"/>
        </a:ln>
        <a:effectLst/>
      </dsp:spPr>
      <dsp:style>
        <a:lnRef idx="1">
          <a:scrgbClr r="0" g="0" b="0"/>
        </a:lnRef>
        <a:fillRef idx="0">
          <a:scrgbClr r="0" g="0" b="0"/>
        </a:fillRef>
        <a:effectRef idx="0">
          <a:scrgbClr r="0" g="0" b="0"/>
        </a:effectRef>
        <a:fontRef idx="minor"/>
      </dsp:style>
    </dsp:sp>
    <dsp:sp modelId="{E4DDBC3D-7E5F-DB40-A8A7-D4215668972E}">
      <dsp:nvSpPr>
        <dsp:cNvPr id="0" name=""/>
        <dsp:cNvSpPr/>
      </dsp:nvSpPr>
      <dsp:spPr>
        <a:xfrm>
          <a:off x="6415839" y="2057157"/>
          <a:ext cx="78489" cy="78489"/>
        </a:xfrm>
        <a:prstGeom prst="ellipse">
          <a:avLst/>
        </a:prstGeom>
        <a:solidFill>
          <a:schemeClr val="accent2">
            <a:hueOff val="-1164290"/>
            <a:satOff val="-67142"/>
            <a:lumOff val="690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E6601-329A-3947-95EC-F5ED243BB6E0}">
      <dsp:nvSpPr>
        <dsp:cNvPr id="0" name=""/>
        <dsp:cNvSpPr/>
      </dsp:nvSpPr>
      <dsp:spPr>
        <a:xfrm rot="18900000">
          <a:off x="7858430" y="3401331"/>
          <a:ext cx="308335" cy="308335"/>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F4DB64-E77D-A640-8594-FC6DF36701D1}">
      <dsp:nvSpPr>
        <dsp:cNvPr id="0" name=""/>
        <dsp:cNvSpPr/>
      </dsp:nvSpPr>
      <dsp:spPr>
        <a:xfrm>
          <a:off x="7892683" y="3435584"/>
          <a:ext cx="239828" cy="2398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B328B39-92FD-9E4A-807C-6242D10544E9}">
      <dsp:nvSpPr>
        <dsp:cNvPr id="0" name=""/>
        <dsp:cNvSpPr/>
      </dsp:nvSpPr>
      <dsp:spPr>
        <a:xfrm>
          <a:off x="8230623" y="2096402"/>
          <a:ext cx="2594791"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4%-point increase in the single confidence target to 50%</a:t>
          </a:r>
        </a:p>
      </dsp:txBody>
      <dsp:txXfrm>
        <a:off x="8230623" y="2096402"/>
        <a:ext cx="2594791" cy="1241070"/>
      </dsp:txXfrm>
    </dsp:sp>
    <dsp:sp modelId="{67C27CF3-9901-A449-AA85-4702B471D762}">
      <dsp:nvSpPr>
        <dsp:cNvPr id="0" name=""/>
        <dsp:cNvSpPr/>
      </dsp:nvSpPr>
      <dsp:spPr>
        <a:xfrm>
          <a:off x="8230623" y="3337472"/>
          <a:ext cx="2594791"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2009</a:t>
          </a:r>
        </a:p>
      </dsp:txBody>
      <dsp:txXfrm>
        <a:off x="8230623" y="3337472"/>
        <a:ext cx="2594791" cy="436051"/>
      </dsp:txXfrm>
    </dsp:sp>
    <dsp:sp modelId="{1A892630-6B0F-D34E-8B7E-2838A799B926}">
      <dsp:nvSpPr>
        <dsp:cNvPr id="0" name=""/>
        <dsp:cNvSpPr/>
      </dsp:nvSpPr>
      <dsp:spPr>
        <a:xfrm>
          <a:off x="8012597" y="2096402"/>
          <a:ext cx="0" cy="1241070"/>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A7585293-B10A-4946-AA65-833A6395C0A3}">
      <dsp:nvSpPr>
        <dsp:cNvPr id="0" name=""/>
        <dsp:cNvSpPr/>
      </dsp:nvSpPr>
      <dsp:spPr>
        <a:xfrm>
          <a:off x="7973352" y="2057157"/>
          <a:ext cx="78489" cy="78489"/>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A1390-8C8D-F54C-B79A-995067B92444}">
      <dsp:nvSpPr>
        <dsp:cNvPr id="0" name=""/>
        <dsp:cNvSpPr/>
      </dsp:nvSpPr>
      <dsp:spPr>
        <a:xfrm>
          <a:off x="0" y="3558"/>
          <a:ext cx="10515600"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Continental European countries such as France and Spain have also embraced community policing, but they have generally re-branded it as “</a:t>
          </a:r>
          <a:r>
            <a:rPr lang="en-US" sz="2300" i="1" kern="1200" dirty="0"/>
            <a:t>de </a:t>
          </a:r>
          <a:r>
            <a:rPr lang="en-US" sz="2300" i="1" kern="1200" dirty="0" err="1"/>
            <a:t>proximité</a:t>
          </a:r>
          <a:r>
            <a:rPr lang="en-US" sz="2300" kern="1200" dirty="0"/>
            <a:t>/</a:t>
          </a:r>
          <a:r>
            <a:rPr lang="en-US" sz="2300" i="1" kern="1200" dirty="0" err="1"/>
            <a:t>proximidad</a:t>
          </a:r>
          <a:r>
            <a:rPr lang="en-US" sz="2300" kern="1200" dirty="0"/>
            <a:t>” or neighborhood policing </a:t>
          </a:r>
        </a:p>
      </dsp:txBody>
      <dsp:txXfrm>
        <a:off x="61741" y="65299"/>
        <a:ext cx="10392118" cy="1141288"/>
      </dsp:txXfrm>
    </dsp:sp>
    <dsp:sp modelId="{61D98B91-9954-2C44-940A-3962C2897DF6}">
      <dsp:nvSpPr>
        <dsp:cNvPr id="0" name=""/>
        <dsp:cNvSpPr/>
      </dsp:nvSpPr>
      <dsp:spPr>
        <a:xfrm>
          <a:off x="0" y="1334568"/>
          <a:ext cx="10515600"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Unlike English-speaking countries, where there is also significant emphasis on ethnic and racial communities, the focus in Continental countries is almost exclusively on location and neighborhoods. </a:t>
          </a:r>
        </a:p>
      </dsp:txBody>
      <dsp:txXfrm>
        <a:off x="61741" y="1396309"/>
        <a:ext cx="10392118" cy="1141288"/>
      </dsp:txXfrm>
    </dsp:sp>
    <dsp:sp modelId="{5BC23659-29F3-E347-861E-4361CCF340AD}">
      <dsp:nvSpPr>
        <dsp:cNvPr id="0" name=""/>
        <dsp:cNvSpPr/>
      </dsp:nvSpPr>
      <dsp:spPr>
        <a:xfrm>
          <a:off x="0" y="2665578"/>
          <a:ext cx="10515600"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Community policing strategies in Continental countries have had to go further as they have been implanted onto policing systems based on a more centralized, State-</a:t>
          </a:r>
          <a:r>
            <a:rPr lang="en-US" sz="2300" kern="1200" dirty="0" err="1"/>
            <a:t>centred</a:t>
          </a:r>
          <a:r>
            <a:rPr lang="en-US" sz="2300" kern="1200" dirty="0"/>
            <a:t>, and militarized tradition. </a:t>
          </a:r>
        </a:p>
      </dsp:txBody>
      <dsp:txXfrm>
        <a:off x="61741" y="2727319"/>
        <a:ext cx="10392118" cy="11412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8C12E-5F26-7E47-8EA4-BA7C7B1D5E79}">
      <dsp:nvSpPr>
        <dsp:cNvPr id="0" name=""/>
        <dsp:cNvSpPr/>
      </dsp:nvSpPr>
      <dsp:spPr>
        <a:xfrm>
          <a:off x="298831" y="2090037"/>
          <a:ext cx="2396814" cy="1559795"/>
        </a:xfrm>
        <a:prstGeom prst="rightArrow">
          <a:avLst>
            <a:gd name="adj1" fmla="val 70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l" defTabSz="622300">
            <a:lnSpc>
              <a:spcPct val="90000"/>
            </a:lnSpc>
            <a:spcBef>
              <a:spcPct val="0"/>
            </a:spcBef>
            <a:spcAft>
              <a:spcPct val="35000"/>
            </a:spcAft>
            <a:buNone/>
          </a:pPr>
          <a:r>
            <a:rPr lang="en-GB" sz="1400" kern="1200" noProof="0" dirty="0"/>
            <a:t>Neighbourhood</a:t>
          </a:r>
          <a:r>
            <a:rPr lang="en-US" sz="1400" kern="1200" dirty="0"/>
            <a:t> policing commences in Dorset</a:t>
          </a:r>
        </a:p>
      </dsp:txBody>
      <dsp:txXfrm>
        <a:off x="898035" y="2324006"/>
        <a:ext cx="1251682" cy="1091857"/>
      </dsp:txXfrm>
    </dsp:sp>
    <dsp:sp modelId="{62BA48C3-40A0-A24A-BB94-40C1B4EDB930}">
      <dsp:nvSpPr>
        <dsp:cNvPr id="0" name=""/>
        <dsp:cNvSpPr/>
      </dsp:nvSpPr>
      <dsp:spPr>
        <a:xfrm>
          <a:off x="2638" y="2348744"/>
          <a:ext cx="892203" cy="89220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2006</a:t>
          </a:r>
        </a:p>
      </dsp:txBody>
      <dsp:txXfrm>
        <a:off x="133298" y="2479404"/>
        <a:ext cx="630883" cy="630883"/>
      </dsp:txXfrm>
    </dsp:sp>
    <dsp:sp modelId="{893D793C-2C8B-CC40-8B07-FC569F01D0CA}">
      <dsp:nvSpPr>
        <dsp:cNvPr id="0" name=""/>
        <dsp:cNvSpPr/>
      </dsp:nvSpPr>
      <dsp:spPr>
        <a:xfrm>
          <a:off x="2873721" y="2014948"/>
          <a:ext cx="2488550" cy="1559795"/>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l" defTabSz="622300">
            <a:lnSpc>
              <a:spcPct val="90000"/>
            </a:lnSpc>
            <a:spcBef>
              <a:spcPct val="0"/>
            </a:spcBef>
            <a:spcAft>
              <a:spcPct val="35000"/>
            </a:spcAft>
            <a:buNone/>
          </a:pPr>
          <a:r>
            <a:rPr lang="en-GB" sz="1400" kern="1200" noProof="0" dirty="0"/>
            <a:t>NRPP launches neighbourhood </a:t>
          </a:r>
          <a:r>
            <a:rPr lang="en-US" sz="1400" kern="1200" dirty="0"/>
            <a:t>policing in England &amp; Wales</a:t>
          </a:r>
        </a:p>
      </dsp:txBody>
      <dsp:txXfrm>
        <a:off x="3495858" y="2248917"/>
        <a:ext cx="1320484" cy="1091857"/>
      </dsp:txXfrm>
    </dsp:sp>
    <dsp:sp modelId="{462F5F74-7E4D-A34B-9900-9E88A7E7F177}">
      <dsp:nvSpPr>
        <dsp:cNvPr id="0" name=""/>
        <dsp:cNvSpPr/>
      </dsp:nvSpPr>
      <dsp:spPr>
        <a:xfrm>
          <a:off x="2336944" y="2362627"/>
          <a:ext cx="892203" cy="8922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2008</a:t>
          </a:r>
        </a:p>
      </dsp:txBody>
      <dsp:txXfrm>
        <a:off x="2467604" y="2493287"/>
        <a:ext cx="630883" cy="630883"/>
      </dsp:txXfrm>
    </dsp:sp>
    <dsp:sp modelId="{1EF96D31-253A-7A45-882A-9D2DA8C19CF2}">
      <dsp:nvSpPr>
        <dsp:cNvPr id="0" name=""/>
        <dsp:cNvSpPr/>
      </dsp:nvSpPr>
      <dsp:spPr>
        <a:xfrm>
          <a:off x="5654316" y="2092392"/>
          <a:ext cx="2440799" cy="1559795"/>
        </a:xfrm>
        <a:prstGeom prst="rightArrow">
          <a:avLst>
            <a:gd name="adj1" fmla="val 70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l" defTabSz="622300">
            <a:lnSpc>
              <a:spcPct val="90000"/>
            </a:lnSpc>
            <a:spcBef>
              <a:spcPct val="0"/>
            </a:spcBef>
            <a:spcAft>
              <a:spcPct val="35000"/>
            </a:spcAft>
            <a:buNone/>
          </a:pPr>
          <a:r>
            <a:rPr lang="en-US" sz="1400" kern="1200" dirty="0"/>
            <a:t>Period of reductions in </a:t>
          </a:r>
          <a:r>
            <a:rPr lang="en-GB" sz="1400" kern="1200" noProof="0" dirty="0"/>
            <a:t>neighbourhood</a:t>
          </a:r>
          <a:r>
            <a:rPr lang="en-US" sz="1400" kern="1200" dirty="0"/>
            <a:t> policing in Dorset</a:t>
          </a:r>
        </a:p>
      </dsp:txBody>
      <dsp:txXfrm>
        <a:off x="6264516" y="2326361"/>
        <a:ext cx="1284671" cy="1091857"/>
      </dsp:txXfrm>
    </dsp:sp>
    <dsp:sp modelId="{0BF8F562-248D-2448-BF7C-E5368761DE1A}">
      <dsp:nvSpPr>
        <dsp:cNvPr id="0" name=""/>
        <dsp:cNvSpPr/>
      </dsp:nvSpPr>
      <dsp:spPr>
        <a:xfrm>
          <a:off x="5344980" y="2348744"/>
          <a:ext cx="892203" cy="8922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2010/15</a:t>
          </a:r>
        </a:p>
      </dsp:txBody>
      <dsp:txXfrm>
        <a:off x="5475640" y="2479404"/>
        <a:ext cx="630883" cy="630883"/>
      </dsp:txXfrm>
    </dsp:sp>
    <dsp:sp modelId="{B265657F-DC1B-8741-BCCE-C4A899A23BE8}">
      <dsp:nvSpPr>
        <dsp:cNvPr id="0" name=""/>
        <dsp:cNvSpPr/>
      </dsp:nvSpPr>
      <dsp:spPr>
        <a:xfrm>
          <a:off x="8017849" y="2058357"/>
          <a:ext cx="3110237" cy="1559795"/>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None/>
          </a:pPr>
          <a:r>
            <a:rPr lang="en-US" sz="1400" kern="1200" dirty="0"/>
            <a:t>Dorset drops from from 1st - 20th in national public satisfaction ratings</a:t>
          </a:r>
        </a:p>
      </dsp:txBody>
      <dsp:txXfrm>
        <a:off x="8795408" y="2292326"/>
        <a:ext cx="1786750" cy="1091857"/>
      </dsp:txXfrm>
    </dsp:sp>
    <dsp:sp modelId="{AE938755-A83A-ED41-8C9B-3178B0F528B7}">
      <dsp:nvSpPr>
        <dsp:cNvPr id="0" name=""/>
        <dsp:cNvSpPr/>
      </dsp:nvSpPr>
      <dsp:spPr>
        <a:xfrm>
          <a:off x="7982154" y="2362627"/>
          <a:ext cx="892203" cy="89220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2012/13</a:t>
          </a:r>
        </a:p>
      </dsp:txBody>
      <dsp:txXfrm>
        <a:off x="8112814" y="2493287"/>
        <a:ext cx="630883" cy="6308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D793C-2C8B-CC40-8B07-FC569F01D0CA}">
      <dsp:nvSpPr>
        <dsp:cNvPr id="0" name=""/>
        <dsp:cNvSpPr/>
      </dsp:nvSpPr>
      <dsp:spPr>
        <a:xfrm>
          <a:off x="424091" y="1920702"/>
          <a:ext cx="2451189" cy="1748287"/>
        </a:xfrm>
        <a:prstGeom prst="rightArrow">
          <a:avLst>
            <a:gd name="adj1" fmla="val 70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l" defTabSz="622300">
            <a:lnSpc>
              <a:spcPct val="90000"/>
            </a:lnSpc>
            <a:spcBef>
              <a:spcPct val="0"/>
            </a:spcBef>
            <a:spcAft>
              <a:spcPct val="35000"/>
            </a:spcAft>
            <a:buNone/>
          </a:pPr>
          <a:r>
            <a:rPr lang="en-US" sz="1400" kern="1200" dirty="0"/>
            <a:t>Dorset budget reduced by £22.5M (18%) </a:t>
          </a:r>
        </a:p>
      </dsp:txBody>
      <dsp:txXfrm>
        <a:off x="1036888" y="2182945"/>
        <a:ext cx="1226492" cy="1223801"/>
      </dsp:txXfrm>
    </dsp:sp>
    <dsp:sp modelId="{462F5F74-7E4D-A34B-9900-9E88A7E7F177}">
      <dsp:nvSpPr>
        <dsp:cNvPr id="0" name=""/>
        <dsp:cNvSpPr/>
      </dsp:nvSpPr>
      <dsp:spPr>
        <a:xfrm>
          <a:off x="0" y="2294836"/>
          <a:ext cx="1000020" cy="100002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2014</a:t>
          </a:r>
        </a:p>
      </dsp:txBody>
      <dsp:txXfrm>
        <a:off x="146450" y="2441286"/>
        <a:ext cx="707120" cy="707120"/>
      </dsp:txXfrm>
    </dsp:sp>
    <dsp:sp modelId="{4CD8C12E-5F26-7E47-8EA4-BA7C7B1D5E79}">
      <dsp:nvSpPr>
        <dsp:cNvPr id="0" name=""/>
        <dsp:cNvSpPr/>
      </dsp:nvSpPr>
      <dsp:spPr>
        <a:xfrm>
          <a:off x="3187887" y="2004865"/>
          <a:ext cx="2686454" cy="1748287"/>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l" defTabSz="622300">
            <a:lnSpc>
              <a:spcPct val="90000"/>
            </a:lnSpc>
            <a:spcBef>
              <a:spcPct val="0"/>
            </a:spcBef>
            <a:spcAft>
              <a:spcPct val="35000"/>
            </a:spcAft>
            <a:buNone/>
          </a:pPr>
          <a:r>
            <a:rPr lang="en-US" sz="1400" kern="1200"/>
            <a:t>NPTs reduced by 8% and PCSO numbers by 24%</a:t>
          </a:r>
          <a:endParaRPr lang="en-US" sz="1400" kern="1200" dirty="0"/>
        </a:p>
      </dsp:txBody>
      <dsp:txXfrm>
        <a:off x="3859500" y="2267108"/>
        <a:ext cx="1402940" cy="1223801"/>
      </dsp:txXfrm>
    </dsp:sp>
    <dsp:sp modelId="{62BA48C3-40A0-A24A-BB94-40C1B4EDB930}">
      <dsp:nvSpPr>
        <dsp:cNvPr id="0" name=""/>
        <dsp:cNvSpPr/>
      </dsp:nvSpPr>
      <dsp:spPr>
        <a:xfrm>
          <a:off x="2855900" y="2294836"/>
          <a:ext cx="1000020" cy="100002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2014</a:t>
          </a:r>
        </a:p>
      </dsp:txBody>
      <dsp:txXfrm>
        <a:off x="3002350" y="2441286"/>
        <a:ext cx="707120" cy="707120"/>
      </dsp:txXfrm>
    </dsp:sp>
    <dsp:sp modelId="{1EF96D31-253A-7A45-882A-9D2DA8C19CF2}">
      <dsp:nvSpPr>
        <dsp:cNvPr id="0" name=""/>
        <dsp:cNvSpPr/>
      </dsp:nvSpPr>
      <dsp:spPr>
        <a:xfrm>
          <a:off x="6329941" y="2011928"/>
          <a:ext cx="2367348" cy="1748287"/>
        </a:xfrm>
        <a:prstGeom prst="rightArrow">
          <a:avLst>
            <a:gd name="adj1" fmla="val 70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l" defTabSz="577850">
            <a:lnSpc>
              <a:spcPct val="90000"/>
            </a:lnSpc>
            <a:spcBef>
              <a:spcPct val="0"/>
            </a:spcBef>
            <a:spcAft>
              <a:spcPct val="35000"/>
            </a:spcAft>
            <a:buNone/>
          </a:pPr>
          <a:r>
            <a:rPr lang="en-US" sz="1300" kern="1200" dirty="0"/>
            <a:t>66% of forces in England and Wales no longer support </a:t>
          </a:r>
          <a:r>
            <a:rPr lang="en-GB" sz="1300" kern="1200" noProof="0" dirty="0"/>
            <a:t>neighbourhood</a:t>
          </a:r>
          <a:r>
            <a:rPr lang="en-US" sz="1300" kern="1200" dirty="0"/>
            <a:t> policing</a:t>
          </a:r>
        </a:p>
      </dsp:txBody>
      <dsp:txXfrm>
        <a:off x="6921778" y="2274171"/>
        <a:ext cx="1163611" cy="1223801"/>
      </dsp:txXfrm>
    </dsp:sp>
    <dsp:sp modelId="{0BF8F562-248D-2448-BF7C-E5368761DE1A}">
      <dsp:nvSpPr>
        <dsp:cNvPr id="0" name=""/>
        <dsp:cNvSpPr/>
      </dsp:nvSpPr>
      <dsp:spPr>
        <a:xfrm>
          <a:off x="5824160" y="2294836"/>
          <a:ext cx="1000020" cy="100002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2015</a:t>
          </a:r>
        </a:p>
      </dsp:txBody>
      <dsp:txXfrm>
        <a:off x="5970610" y="2441286"/>
        <a:ext cx="707120" cy="707120"/>
      </dsp:txXfrm>
    </dsp:sp>
    <dsp:sp modelId="{B265657F-DC1B-8741-BCCE-C4A899A23BE8}">
      <dsp:nvSpPr>
        <dsp:cNvPr id="0" name=""/>
        <dsp:cNvSpPr/>
      </dsp:nvSpPr>
      <dsp:spPr>
        <a:xfrm>
          <a:off x="8809144" y="1906436"/>
          <a:ext cx="2658053" cy="1748287"/>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l" defTabSz="577850">
            <a:lnSpc>
              <a:spcPct val="90000"/>
            </a:lnSpc>
            <a:spcBef>
              <a:spcPct val="0"/>
            </a:spcBef>
            <a:spcAft>
              <a:spcPct val="35000"/>
            </a:spcAft>
            <a:buNone/>
          </a:pPr>
          <a:r>
            <a:rPr lang="en-US" sz="1300" kern="1200" dirty="0"/>
            <a:t>44 recommendations by Project Genesis commences</a:t>
          </a:r>
        </a:p>
      </dsp:txBody>
      <dsp:txXfrm>
        <a:off x="9473657" y="2168679"/>
        <a:ext cx="1381640" cy="1223801"/>
      </dsp:txXfrm>
    </dsp:sp>
    <dsp:sp modelId="{AE938755-A83A-ED41-8C9B-3178B0F528B7}">
      <dsp:nvSpPr>
        <dsp:cNvPr id="0" name=""/>
        <dsp:cNvSpPr/>
      </dsp:nvSpPr>
      <dsp:spPr>
        <a:xfrm>
          <a:off x="8400143" y="2280576"/>
          <a:ext cx="1000020" cy="100002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2015</a:t>
          </a:r>
        </a:p>
      </dsp:txBody>
      <dsp:txXfrm>
        <a:off x="8546593" y="2427026"/>
        <a:ext cx="707120" cy="707120"/>
      </dsp:txXfrm>
    </dsp:sp>
  </dsp:spTree>
</dsp:drawing>
</file>

<file path=ppt/diagrams/layout1.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561F1-2958-2F4D-B628-F3CAB460ECA1}" type="datetimeFigureOut">
              <a:rPr lang="en-GB" smtClean="0"/>
              <a:t>05/10/2022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7A411-4155-324C-8C4C-354BF407557E}" type="slidenum">
              <a:rPr lang="en-GB" smtClean="0"/>
              <a:t>‹#›</a:t>
            </a:fld>
            <a:endParaRPr lang="en-GB"/>
          </a:p>
        </p:txBody>
      </p:sp>
    </p:spTree>
    <p:extLst>
      <p:ext uri="{BB962C8B-B14F-4D97-AF65-F5344CB8AC3E}">
        <p14:creationId xmlns:p14="http://schemas.microsoft.com/office/powerpoint/2010/main" val="262992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A7A411-4155-324C-8C4C-354BF407557E}" type="slidenum">
              <a:rPr lang="en-GB" smtClean="0"/>
              <a:t>4</a:t>
            </a:fld>
            <a:endParaRPr lang="en-GB"/>
          </a:p>
        </p:txBody>
      </p:sp>
    </p:spTree>
    <p:extLst>
      <p:ext uri="{BB962C8B-B14F-4D97-AF65-F5344CB8AC3E}">
        <p14:creationId xmlns:p14="http://schemas.microsoft.com/office/powerpoint/2010/main" val="177559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A7A411-4155-324C-8C4C-354BF407557E}" type="slidenum">
              <a:rPr lang="en-GB" smtClean="0"/>
              <a:t>5</a:t>
            </a:fld>
            <a:endParaRPr lang="en-GB"/>
          </a:p>
        </p:txBody>
      </p:sp>
    </p:spTree>
    <p:extLst>
      <p:ext uri="{BB962C8B-B14F-4D97-AF65-F5344CB8AC3E}">
        <p14:creationId xmlns:p14="http://schemas.microsoft.com/office/powerpoint/2010/main" val="320054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Pilot projects for the NRPP were run in 16 sites across 8 forces in 2004, of which Dorset Police was one.  In May 2006 the pilot schemes were deemed a success and all 43 forces in England and Wales were mandated by the Home Office to have dedicated neighbourhood teams of police officers , PCSOs, Special Constables and (if available) wardens from local authorities covering the whole force area by 2008.  The government providing funding for 24,000 PCSOs. </a:t>
            </a:r>
          </a:p>
          <a:p>
            <a:endParaRPr lang="en-GB" dirty="0"/>
          </a:p>
        </p:txBody>
      </p:sp>
      <p:sp>
        <p:nvSpPr>
          <p:cNvPr id="4" name="Slide Number Placeholder 3"/>
          <p:cNvSpPr>
            <a:spLocks noGrp="1"/>
          </p:cNvSpPr>
          <p:nvPr>
            <p:ph type="sldNum" sz="quarter" idx="5"/>
          </p:nvPr>
        </p:nvSpPr>
        <p:spPr/>
        <p:txBody>
          <a:bodyPr/>
          <a:lstStyle/>
          <a:p>
            <a:fld id="{304326C9-77D7-6748-8FE3-739B2516A616}" type="slidenum">
              <a:rPr lang="en-GB" smtClean="0"/>
              <a:t>6</a:t>
            </a:fld>
            <a:endParaRPr lang="en-GB"/>
          </a:p>
        </p:txBody>
      </p:sp>
    </p:spTree>
    <p:extLst>
      <p:ext uri="{BB962C8B-B14F-4D97-AF65-F5344CB8AC3E}">
        <p14:creationId xmlns:p14="http://schemas.microsoft.com/office/powerpoint/2010/main" val="294246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Pilot projects for the NRPP were run in 16 sites across 8 forces in 2004, of which Dorset Police was one.  In May 2006 the pilot schemes were deemed a success and all 43 forces in England and Wales were mandated by the Home Office to have dedicated neighbourhood teams of police officers , PCSOs, Special Constables and (if available) wardens from local authorities covering the whole force area by 2008.  The government providing funding for 24,000 PCSOs. </a:t>
            </a:r>
          </a:p>
          <a:p>
            <a:endParaRPr lang="en-GB" dirty="0"/>
          </a:p>
        </p:txBody>
      </p:sp>
      <p:sp>
        <p:nvSpPr>
          <p:cNvPr id="4" name="Slide Number Placeholder 3"/>
          <p:cNvSpPr>
            <a:spLocks noGrp="1"/>
          </p:cNvSpPr>
          <p:nvPr>
            <p:ph type="sldNum" sz="quarter" idx="5"/>
          </p:nvPr>
        </p:nvSpPr>
        <p:spPr/>
        <p:txBody>
          <a:bodyPr/>
          <a:lstStyle/>
          <a:p>
            <a:fld id="{304326C9-77D7-6748-8FE3-739B2516A616}" type="slidenum">
              <a:rPr lang="en-GB" smtClean="0"/>
              <a:t>7</a:t>
            </a:fld>
            <a:endParaRPr lang="en-GB"/>
          </a:p>
        </p:txBody>
      </p:sp>
    </p:spTree>
    <p:extLst>
      <p:ext uri="{BB962C8B-B14F-4D97-AF65-F5344CB8AC3E}">
        <p14:creationId xmlns:p14="http://schemas.microsoft.com/office/powerpoint/2010/main" val="34707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Simmonds, D. (2015). Why is the clutch slipping? Developing clarity, capacity and culture for citizen and community engagement. </a:t>
            </a:r>
            <a:r>
              <a:rPr lang="en-GB" sz="1200" dirty="0"/>
              <a:t>London: College of Policing. </a:t>
            </a:r>
            <a:endParaRPr lang="en-GB" sz="1200" i="1" dirty="0"/>
          </a:p>
          <a:p>
            <a:endParaRPr lang="en-GB" dirty="0"/>
          </a:p>
        </p:txBody>
      </p:sp>
      <p:sp>
        <p:nvSpPr>
          <p:cNvPr id="4" name="Slide Number Placeholder 3"/>
          <p:cNvSpPr>
            <a:spLocks noGrp="1"/>
          </p:cNvSpPr>
          <p:nvPr>
            <p:ph type="sldNum" sz="quarter" idx="5"/>
          </p:nvPr>
        </p:nvSpPr>
        <p:spPr/>
        <p:txBody>
          <a:bodyPr/>
          <a:lstStyle/>
          <a:p>
            <a:fld id="{FFA7A411-4155-324C-8C4C-354BF407557E}" type="slidenum">
              <a:rPr lang="en-GB" smtClean="0"/>
              <a:t>10</a:t>
            </a:fld>
            <a:endParaRPr lang="en-GB"/>
          </a:p>
        </p:txBody>
      </p:sp>
    </p:spTree>
    <p:extLst>
      <p:ext uri="{BB962C8B-B14F-4D97-AF65-F5344CB8AC3E}">
        <p14:creationId xmlns:p14="http://schemas.microsoft.com/office/powerpoint/2010/main" val="3521215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 Data obtained from Lewis, C. G. (2014). Analysis of Data collected in Deep Dive Exercise</a:t>
            </a:r>
          </a:p>
          <a:p>
            <a:r>
              <a:rPr lang="en-GB" sz="1200" i="1" dirty="0"/>
              <a:t>* Data obtained from Oosthuizen, J.P. (2013). Strategic Review of Neighbourhood Policing</a:t>
            </a:r>
          </a:p>
          <a:p>
            <a:endParaRPr lang="en-GB" dirty="0"/>
          </a:p>
        </p:txBody>
      </p:sp>
      <p:sp>
        <p:nvSpPr>
          <p:cNvPr id="4" name="Slide Number Placeholder 3"/>
          <p:cNvSpPr>
            <a:spLocks noGrp="1"/>
          </p:cNvSpPr>
          <p:nvPr>
            <p:ph type="sldNum" sz="quarter" idx="5"/>
          </p:nvPr>
        </p:nvSpPr>
        <p:spPr/>
        <p:txBody>
          <a:bodyPr/>
          <a:lstStyle/>
          <a:p>
            <a:fld id="{FFA7A411-4155-324C-8C4C-354BF407557E}" type="slidenum">
              <a:rPr lang="en-GB" smtClean="0"/>
              <a:t>11</a:t>
            </a:fld>
            <a:endParaRPr lang="en-GB"/>
          </a:p>
        </p:txBody>
      </p:sp>
    </p:spTree>
    <p:extLst>
      <p:ext uri="{BB962C8B-B14F-4D97-AF65-F5344CB8AC3E}">
        <p14:creationId xmlns:p14="http://schemas.microsoft.com/office/powerpoint/2010/main" val="407253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35D2-2114-A9FA-76FB-1E4E3D29F5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829897-A70B-1796-25B8-95398E295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5B65F1-3AA2-5DF6-C17C-A619C8663012}"/>
              </a:ext>
            </a:extLst>
          </p:cNvPr>
          <p:cNvSpPr>
            <a:spLocks noGrp="1"/>
          </p:cNvSpPr>
          <p:nvPr>
            <p:ph type="dt" sz="half" idx="10"/>
          </p:nvPr>
        </p:nvSpPr>
        <p:spPr/>
        <p:txBody>
          <a:bodyPr/>
          <a:lstStyle/>
          <a:p>
            <a:fld id="{379B55D5-35F8-6243-8D5C-83B7C4583E30}" type="datetimeFigureOut">
              <a:rPr lang="en-GB" smtClean="0"/>
              <a:t>05/10/2022</a:t>
            </a:fld>
            <a:endParaRPr lang="en-GB"/>
          </a:p>
        </p:txBody>
      </p:sp>
      <p:sp>
        <p:nvSpPr>
          <p:cNvPr id="5" name="Footer Placeholder 4">
            <a:extLst>
              <a:ext uri="{FF2B5EF4-FFF2-40B4-BE49-F238E27FC236}">
                <a16:creationId xmlns:a16="http://schemas.microsoft.com/office/drawing/2014/main" id="{42FAD6FC-A05B-74B0-750A-6C66906821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CFD41D-A22B-F6FA-0B2C-4AA0BB00705F}"/>
              </a:ext>
            </a:extLst>
          </p:cNvPr>
          <p:cNvSpPr>
            <a:spLocks noGrp="1"/>
          </p:cNvSpPr>
          <p:nvPr>
            <p:ph type="sldNum" sz="quarter" idx="12"/>
          </p:nvPr>
        </p:nvSpPr>
        <p:spPr/>
        <p:txBody>
          <a:bodyPr/>
          <a:lstStyle/>
          <a:p>
            <a:fld id="{B64FE38B-C287-144A-8D4B-2076F7E98C23}" type="slidenum">
              <a:rPr lang="en-GB" smtClean="0"/>
              <a:t>‹#›</a:t>
            </a:fld>
            <a:endParaRPr lang="en-GB"/>
          </a:p>
        </p:txBody>
      </p:sp>
    </p:spTree>
    <p:extLst>
      <p:ext uri="{BB962C8B-B14F-4D97-AF65-F5344CB8AC3E}">
        <p14:creationId xmlns:p14="http://schemas.microsoft.com/office/powerpoint/2010/main" val="993242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3C6E-DBBC-A2E3-B794-0D9796FD19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D27ACC-C3CB-7433-A027-827F2B7E48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298DA-A23A-DCA0-D627-1D0D8D30A595}"/>
              </a:ext>
            </a:extLst>
          </p:cNvPr>
          <p:cNvSpPr>
            <a:spLocks noGrp="1"/>
          </p:cNvSpPr>
          <p:nvPr>
            <p:ph type="dt" sz="half" idx="10"/>
          </p:nvPr>
        </p:nvSpPr>
        <p:spPr/>
        <p:txBody>
          <a:bodyPr/>
          <a:lstStyle/>
          <a:p>
            <a:fld id="{379B55D5-35F8-6243-8D5C-83B7C4583E30}" type="datetimeFigureOut">
              <a:rPr lang="en-GB" smtClean="0"/>
              <a:t>05/10/2022</a:t>
            </a:fld>
            <a:endParaRPr lang="en-GB"/>
          </a:p>
        </p:txBody>
      </p:sp>
      <p:sp>
        <p:nvSpPr>
          <p:cNvPr id="5" name="Footer Placeholder 4">
            <a:extLst>
              <a:ext uri="{FF2B5EF4-FFF2-40B4-BE49-F238E27FC236}">
                <a16:creationId xmlns:a16="http://schemas.microsoft.com/office/drawing/2014/main" id="{DFF4FF8C-C470-72AB-08BB-6544808B33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B490A1-E0AC-6EE7-B48E-83341224B1A6}"/>
              </a:ext>
            </a:extLst>
          </p:cNvPr>
          <p:cNvSpPr>
            <a:spLocks noGrp="1"/>
          </p:cNvSpPr>
          <p:nvPr>
            <p:ph type="sldNum" sz="quarter" idx="12"/>
          </p:nvPr>
        </p:nvSpPr>
        <p:spPr/>
        <p:txBody>
          <a:bodyPr/>
          <a:lstStyle/>
          <a:p>
            <a:fld id="{B64FE38B-C287-144A-8D4B-2076F7E98C23}" type="slidenum">
              <a:rPr lang="en-GB" smtClean="0"/>
              <a:t>‹#›</a:t>
            </a:fld>
            <a:endParaRPr lang="en-GB"/>
          </a:p>
        </p:txBody>
      </p:sp>
    </p:spTree>
    <p:extLst>
      <p:ext uri="{BB962C8B-B14F-4D97-AF65-F5344CB8AC3E}">
        <p14:creationId xmlns:p14="http://schemas.microsoft.com/office/powerpoint/2010/main" val="302360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847274-612E-851B-2EC4-AFDBC06C9C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8AC9CC-EC22-9D74-8847-0F242FD9F9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2EB240-E054-9F16-E07C-7EAF07568464}"/>
              </a:ext>
            </a:extLst>
          </p:cNvPr>
          <p:cNvSpPr>
            <a:spLocks noGrp="1"/>
          </p:cNvSpPr>
          <p:nvPr>
            <p:ph type="dt" sz="half" idx="10"/>
          </p:nvPr>
        </p:nvSpPr>
        <p:spPr/>
        <p:txBody>
          <a:bodyPr/>
          <a:lstStyle/>
          <a:p>
            <a:fld id="{379B55D5-35F8-6243-8D5C-83B7C4583E30}" type="datetimeFigureOut">
              <a:rPr lang="en-GB" smtClean="0"/>
              <a:t>05/10/2022</a:t>
            </a:fld>
            <a:endParaRPr lang="en-GB"/>
          </a:p>
        </p:txBody>
      </p:sp>
      <p:sp>
        <p:nvSpPr>
          <p:cNvPr id="5" name="Footer Placeholder 4">
            <a:extLst>
              <a:ext uri="{FF2B5EF4-FFF2-40B4-BE49-F238E27FC236}">
                <a16:creationId xmlns:a16="http://schemas.microsoft.com/office/drawing/2014/main" id="{FDE7F515-50DB-6103-14BE-04B060885E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B7A874-086F-0C1C-FF39-28197E8C0B83}"/>
              </a:ext>
            </a:extLst>
          </p:cNvPr>
          <p:cNvSpPr>
            <a:spLocks noGrp="1"/>
          </p:cNvSpPr>
          <p:nvPr>
            <p:ph type="sldNum" sz="quarter" idx="12"/>
          </p:nvPr>
        </p:nvSpPr>
        <p:spPr/>
        <p:txBody>
          <a:bodyPr/>
          <a:lstStyle/>
          <a:p>
            <a:fld id="{B64FE38B-C287-144A-8D4B-2076F7E98C23}" type="slidenum">
              <a:rPr lang="en-GB" smtClean="0"/>
              <a:t>‹#›</a:t>
            </a:fld>
            <a:endParaRPr lang="en-GB"/>
          </a:p>
        </p:txBody>
      </p:sp>
    </p:spTree>
    <p:extLst>
      <p:ext uri="{BB962C8B-B14F-4D97-AF65-F5344CB8AC3E}">
        <p14:creationId xmlns:p14="http://schemas.microsoft.com/office/powerpoint/2010/main" val="194191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BE97-F9FE-40BD-670F-F153EF168E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D1AFE6-720D-6BF7-9AF0-ED032BA0B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7FB94-53F5-FCCD-BFE7-0C297AC927AF}"/>
              </a:ext>
            </a:extLst>
          </p:cNvPr>
          <p:cNvSpPr>
            <a:spLocks noGrp="1"/>
          </p:cNvSpPr>
          <p:nvPr>
            <p:ph type="dt" sz="half" idx="10"/>
          </p:nvPr>
        </p:nvSpPr>
        <p:spPr/>
        <p:txBody>
          <a:bodyPr/>
          <a:lstStyle/>
          <a:p>
            <a:fld id="{379B55D5-35F8-6243-8D5C-83B7C4583E30}" type="datetimeFigureOut">
              <a:rPr lang="en-GB" smtClean="0"/>
              <a:t>05/10/2022</a:t>
            </a:fld>
            <a:endParaRPr lang="en-GB"/>
          </a:p>
        </p:txBody>
      </p:sp>
      <p:sp>
        <p:nvSpPr>
          <p:cNvPr id="5" name="Footer Placeholder 4">
            <a:extLst>
              <a:ext uri="{FF2B5EF4-FFF2-40B4-BE49-F238E27FC236}">
                <a16:creationId xmlns:a16="http://schemas.microsoft.com/office/drawing/2014/main" id="{262A91C7-747E-C882-54D3-8B48C9A321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2054D3-CB01-4DFB-B389-B7C5F7BCE5E0}"/>
              </a:ext>
            </a:extLst>
          </p:cNvPr>
          <p:cNvSpPr>
            <a:spLocks noGrp="1"/>
          </p:cNvSpPr>
          <p:nvPr>
            <p:ph type="sldNum" sz="quarter" idx="12"/>
          </p:nvPr>
        </p:nvSpPr>
        <p:spPr/>
        <p:txBody>
          <a:bodyPr/>
          <a:lstStyle/>
          <a:p>
            <a:fld id="{B64FE38B-C287-144A-8D4B-2076F7E98C23}" type="slidenum">
              <a:rPr lang="en-GB" smtClean="0"/>
              <a:t>‹#›</a:t>
            </a:fld>
            <a:endParaRPr lang="en-GB"/>
          </a:p>
        </p:txBody>
      </p:sp>
    </p:spTree>
    <p:extLst>
      <p:ext uri="{BB962C8B-B14F-4D97-AF65-F5344CB8AC3E}">
        <p14:creationId xmlns:p14="http://schemas.microsoft.com/office/powerpoint/2010/main" val="222695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2074-F588-4EF9-659B-1DFB73DC3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762A19-FB76-45C2-3BE4-0DE41345C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89C862-D487-105D-DC49-96F3928E84A1}"/>
              </a:ext>
            </a:extLst>
          </p:cNvPr>
          <p:cNvSpPr>
            <a:spLocks noGrp="1"/>
          </p:cNvSpPr>
          <p:nvPr>
            <p:ph type="dt" sz="half" idx="10"/>
          </p:nvPr>
        </p:nvSpPr>
        <p:spPr/>
        <p:txBody>
          <a:bodyPr/>
          <a:lstStyle/>
          <a:p>
            <a:fld id="{379B55D5-35F8-6243-8D5C-83B7C4583E30}" type="datetimeFigureOut">
              <a:rPr lang="en-GB" smtClean="0"/>
              <a:t>05/10/2022</a:t>
            </a:fld>
            <a:endParaRPr lang="en-GB"/>
          </a:p>
        </p:txBody>
      </p:sp>
      <p:sp>
        <p:nvSpPr>
          <p:cNvPr id="5" name="Footer Placeholder 4">
            <a:extLst>
              <a:ext uri="{FF2B5EF4-FFF2-40B4-BE49-F238E27FC236}">
                <a16:creationId xmlns:a16="http://schemas.microsoft.com/office/drawing/2014/main" id="{CAEE04D1-45FA-000D-A748-9E7D17CFD0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146D4C-6423-0C58-988D-FCA73F329C13}"/>
              </a:ext>
            </a:extLst>
          </p:cNvPr>
          <p:cNvSpPr>
            <a:spLocks noGrp="1"/>
          </p:cNvSpPr>
          <p:nvPr>
            <p:ph type="sldNum" sz="quarter" idx="12"/>
          </p:nvPr>
        </p:nvSpPr>
        <p:spPr/>
        <p:txBody>
          <a:bodyPr/>
          <a:lstStyle/>
          <a:p>
            <a:fld id="{B64FE38B-C287-144A-8D4B-2076F7E98C23}" type="slidenum">
              <a:rPr lang="en-GB" smtClean="0"/>
              <a:t>‹#›</a:t>
            </a:fld>
            <a:endParaRPr lang="en-GB"/>
          </a:p>
        </p:txBody>
      </p:sp>
    </p:spTree>
    <p:extLst>
      <p:ext uri="{BB962C8B-B14F-4D97-AF65-F5344CB8AC3E}">
        <p14:creationId xmlns:p14="http://schemas.microsoft.com/office/powerpoint/2010/main" val="409495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E093-1A39-24F6-F562-9D74A83724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489248-9878-FFE6-3F93-14D6306738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53354E-461E-1A5F-B940-85B3F65FCA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C94028-8126-3146-A7EC-C154CB968455}"/>
              </a:ext>
            </a:extLst>
          </p:cNvPr>
          <p:cNvSpPr>
            <a:spLocks noGrp="1"/>
          </p:cNvSpPr>
          <p:nvPr>
            <p:ph type="dt" sz="half" idx="10"/>
          </p:nvPr>
        </p:nvSpPr>
        <p:spPr/>
        <p:txBody>
          <a:bodyPr/>
          <a:lstStyle/>
          <a:p>
            <a:fld id="{379B55D5-35F8-6243-8D5C-83B7C4583E30}" type="datetimeFigureOut">
              <a:rPr lang="en-GB" smtClean="0"/>
              <a:t>05/10/2022</a:t>
            </a:fld>
            <a:endParaRPr lang="en-GB"/>
          </a:p>
        </p:txBody>
      </p:sp>
      <p:sp>
        <p:nvSpPr>
          <p:cNvPr id="6" name="Footer Placeholder 5">
            <a:extLst>
              <a:ext uri="{FF2B5EF4-FFF2-40B4-BE49-F238E27FC236}">
                <a16:creationId xmlns:a16="http://schemas.microsoft.com/office/drawing/2014/main" id="{502937C4-0E16-59A9-27E3-6165B0AD83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85D398-FA71-6C29-D698-4822D3B542CE}"/>
              </a:ext>
            </a:extLst>
          </p:cNvPr>
          <p:cNvSpPr>
            <a:spLocks noGrp="1"/>
          </p:cNvSpPr>
          <p:nvPr>
            <p:ph type="sldNum" sz="quarter" idx="12"/>
          </p:nvPr>
        </p:nvSpPr>
        <p:spPr/>
        <p:txBody>
          <a:bodyPr/>
          <a:lstStyle/>
          <a:p>
            <a:fld id="{B64FE38B-C287-144A-8D4B-2076F7E98C23}" type="slidenum">
              <a:rPr lang="en-GB" smtClean="0"/>
              <a:t>‹#›</a:t>
            </a:fld>
            <a:endParaRPr lang="en-GB"/>
          </a:p>
        </p:txBody>
      </p:sp>
    </p:spTree>
    <p:extLst>
      <p:ext uri="{BB962C8B-B14F-4D97-AF65-F5344CB8AC3E}">
        <p14:creationId xmlns:p14="http://schemas.microsoft.com/office/powerpoint/2010/main" val="301514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D1D3-7DB5-976F-CE69-C6E849DF2A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84B427-21C4-FCCF-D74D-EE5712746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C85D4D-E091-A6F8-5B58-4BB6C54400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D34032-FEF0-5DAD-6ED7-0CC940D2FB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9DE960-22D3-085D-4948-268040D01B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CD340F-4DD7-3A1E-47F2-309DAF578961}"/>
              </a:ext>
            </a:extLst>
          </p:cNvPr>
          <p:cNvSpPr>
            <a:spLocks noGrp="1"/>
          </p:cNvSpPr>
          <p:nvPr>
            <p:ph type="dt" sz="half" idx="10"/>
          </p:nvPr>
        </p:nvSpPr>
        <p:spPr/>
        <p:txBody>
          <a:bodyPr/>
          <a:lstStyle/>
          <a:p>
            <a:fld id="{379B55D5-35F8-6243-8D5C-83B7C4583E30}" type="datetimeFigureOut">
              <a:rPr lang="en-GB" smtClean="0"/>
              <a:t>05/10/2022</a:t>
            </a:fld>
            <a:endParaRPr lang="en-GB"/>
          </a:p>
        </p:txBody>
      </p:sp>
      <p:sp>
        <p:nvSpPr>
          <p:cNvPr id="8" name="Footer Placeholder 7">
            <a:extLst>
              <a:ext uri="{FF2B5EF4-FFF2-40B4-BE49-F238E27FC236}">
                <a16:creationId xmlns:a16="http://schemas.microsoft.com/office/drawing/2014/main" id="{7B88B89F-8708-409E-47C6-6143D194B5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FD24AF-7B50-D50E-BF45-20AE712A6736}"/>
              </a:ext>
            </a:extLst>
          </p:cNvPr>
          <p:cNvSpPr>
            <a:spLocks noGrp="1"/>
          </p:cNvSpPr>
          <p:nvPr>
            <p:ph type="sldNum" sz="quarter" idx="12"/>
          </p:nvPr>
        </p:nvSpPr>
        <p:spPr/>
        <p:txBody>
          <a:bodyPr/>
          <a:lstStyle/>
          <a:p>
            <a:fld id="{B64FE38B-C287-144A-8D4B-2076F7E98C23}" type="slidenum">
              <a:rPr lang="en-GB" smtClean="0"/>
              <a:t>‹#›</a:t>
            </a:fld>
            <a:endParaRPr lang="en-GB"/>
          </a:p>
        </p:txBody>
      </p:sp>
    </p:spTree>
    <p:extLst>
      <p:ext uri="{BB962C8B-B14F-4D97-AF65-F5344CB8AC3E}">
        <p14:creationId xmlns:p14="http://schemas.microsoft.com/office/powerpoint/2010/main" val="65552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B770-4B28-79BE-B0FF-C298E37DA2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C04E50-DBB7-8AA4-0CCE-1CD104EC6739}"/>
              </a:ext>
            </a:extLst>
          </p:cNvPr>
          <p:cNvSpPr>
            <a:spLocks noGrp="1"/>
          </p:cNvSpPr>
          <p:nvPr>
            <p:ph type="dt" sz="half" idx="10"/>
          </p:nvPr>
        </p:nvSpPr>
        <p:spPr/>
        <p:txBody>
          <a:bodyPr/>
          <a:lstStyle/>
          <a:p>
            <a:fld id="{379B55D5-35F8-6243-8D5C-83B7C4583E30}" type="datetimeFigureOut">
              <a:rPr lang="en-GB" smtClean="0"/>
              <a:t>05/10/2022</a:t>
            </a:fld>
            <a:endParaRPr lang="en-GB"/>
          </a:p>
        </p:txBody>
      </p:sp>
      <p:sp>
        <p:nvSpPr>
          <p:cNvPr id="4" name="Footer Placeholder 3">
            <a:extLst>
              <a:ext uri="{FF2B5EF4-FFF2-40B4-BE49-F238E27FC236}">
                <a16:creationId xmlns:a16="http://schemas.microsoft.com/office/drawing/2014/main" id="{9C45C1B0-0B05-3F83-F810-7347C42065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F4BD58-2218-CBA6-1BED-BBE7170106FE}"/>
              </a:ext>
            </a:extLst>
          </p:cNvPr>
          <p:cNvSpPr>
            <a:spLocks noGrp="1"/>
          </p:cNvSpPr>
          <p:nvPr>
            <p:ph type="sldNum" sz="quarter" idx="12"/>
          </p:nvPr>
        </p:nvSpPr>
        <p:spPr/>
        <p:txBody>
          <a:bodyPr/>
          <a:lstStyle/>
          <a:p>
            <a:fld id="{B64FE38B-C287-144A-8D4B-2076F7E98C23}" type="slidenum">
              <a:rPr lang="en-GB" smtClean="0"/>
              <a:t>‹#›</a:t>
            </a:fld>
            <a:endParaRPr lang="en-GB"/>
          </a:p>
        </p:txBody>
      </p:sp>
    </p:spTree>
    <p:extLst>
      <p:ext uri="{BB962C8B-B14F-4D97-AF65-F5344CB8AC3E}">
        <p14:creationId xmlns:p14="http://schemas.microsoft.com/office/powerpoint/2010/main" val="212169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876907-06C7-96AB-49E1-CE98EE90932B}"/>
              </a:ext>
            </a:extLst>
          </p:cNvPr>
          <p:cNvSpPr>
            <a:spLocks noGrp="1"/>
          </p:cNvSpPr>
          <p:nvPr>
            <p:ph type="dt" sz="half" idx="10"/>
          </p:nvPr>
        </p:nvSpPr>
        <p:spPr/>
        <p:txBody>
          <a:bodyPr/>
          <a:lstStyle/>
          <a:p>
            <a:fld id="{379B55D5-35F8-6243-8D5C-83B7C4583E30}" type="datetimeFigureOut">
              <a:rPr lang="en-GB" smtClean="0"/>
              <a:t>05/10/2022</a:t>
            </a:fld>
            <a:endParaRPr lang="en-GB"/>
          </a:p>
        </p:txBody>
      </p:sp>
      <p:sp>
        <p:nvSpPr>
          <p:cNvPr id="3" name="Footer Placeholder 2">
            <a:extLst>
              <a:ext uri="{FF2B5EF4-FFF2-40B4-BE49-F238E27FC236}">
                <a16:creationId xmlns:a16="http://schemas.microsoft.com/office/drawing/2014/main" id="{E48AC28F-FC2B-1F3E-BF11-E19B932E54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FB393E-9578-8227-17ED-28BD0B8BC930}"/>
              </a:ext>
            </a:extLst>
          </p:cNvPr>
          <p:cNvSpPr>
            <a:spLocks noGrp="1"/>
          </p:cNvSpPr>
          <p:nvPr>
            <p:ph type="sldNum" sz="quarter" idx="12"/>
          </p:nvPr>
        </p:nvSpPr>
        <p:spPr/>
        <p:txBody>
          <a:bodyPr/>
          <a:lstStyle/>
          <a:p>
            <a:fld id="{B64FE38B-C287-144A-8D4B-2076F7E98C23}" type="slidenum">
              <a:rPr lang="en-GB" smtClean="0"/>
              <a:t>‹#›</a:t>
            </a:fld>
            <a:endParaRPr lang="en-GB"/>
          </a:p>
        </p:txBody>
      </p:sp>
    </p:spTree>
    <p:extLst>
      <p:ext uri="{BB962C8B-B14F-4D97-AF65-F5344CB8AC3E}">
        <p14:creationId xmlns:p14="http://schemas.microsoft.com/office/powerpoint/2010/main" val="11388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6014-4557-8AD8-0F5A-6ECF54E44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7FFD05-4F4C-9324-CA69-BD6221349D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7E3F46-7303-7D2D-4985-1DF4D1A7AC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C703D-A8C4-6E1C-74EF-62D0CDB22A18}"/>
              </a:ext>
            </a:extLst>
          </p:cNvPr>
          <p:cNvSpPr>
            <a:spLocks noGrp="1"/>
          </p:cNvSpPr>
          <p:nvPr>
            <p:ph type="dt" sz="half" idx="10"/>
          </p:nvPr>
        </p:nvSpPr>
        <p:spPr/>
        <p:txBody>
          <a:bodyPr/>
          <a:lstStyle/>
          <a:p>
            <a:fld id="{379B55D5-35F8-6243-8D5C-83B7C4583E30}" type="datetimeFigureOut">
              <a:rPr lang="en-GB" smtClean="0"/>
              <a:t>05/10/2022</a:t>
            </a:fld>
            <a:endParaRPr lang="en-GB"/>
          </a:p>
        </p:txBody>
      </p:sp>
      <p:sp>
        <p:nvSpPr>
          <p:cNvPr id="6" name="Footer Placeholder 5">
            <a:extLst>
              <a:ext uri="{FF2B5EF4-FFF2-40B4-BE49-F238E27FC236}">
                <a16:creationId xmlns:a16="http://schemas.microsoft.com/office/drawing/2014/main" id="{B9D84A77-0889-BEBE-3557-374C97DED7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7E86A9-69C8-8B08-348E-6FA06968CBF6}"/>
              </a:ext>
            </a:extLst>
          </p:cNvPr>
          <p:cNvSpPr>
            <a:spLocks noGrp="1"/>
          </p:cNvSpPr>
          <p:nvPr>
            <p:ph type="sldNum" sz="quarter" idx="12"/>
          </p:nvPr>
        </p:nvSpPr>
        <p:spPr/>
        <p:txBody>
          <a:bodyPr/>
          <a:lstStyle/>
          <a:p>
            <a:fld id="{B64FE38B-C287-144A-8D4B-2076F7E98C23}" type="slidenum">
              <a:rPr lang="en-GB" smtClean="0"/>
              <a:t>‹#›</a:t>
            </a:fld>
            <a:endParaRPr lang="en-GB"/>
          </a:p>
        </p:txBody>
      </p:sp>
    </p:spTree>
    <p:extLst>
      <p:ext uri="{BB962C8B-B14F-4D97-AF65-F5344CB8AC3E}">
        <p14:creationId xmlns:p14="http://schemas.microsoft.com/office/powerpoint/2010/main" val="55807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E95E-360A-0D2E-AB53-93217CB18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9E00A7-ED1A-7F66-6FDD-3C14DBDE41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7A8721-21BC-D8B0-072D-3B3D0D0F1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1C86D-0EB2-E4CA-56CD-070A2168F178}"/>
              </a:ext>
            </a:extLst>
          </p:cNvPr>
          <p:cNvSpPr>
            <a:spLocks noGrp="1"/>
          </p:cNvSpPr>
          <p:nvPr>
            <p:ph type="dt" sz="half" idx="10"/>
          </p:nvPr>
        </p:nvSpPr>
        <p:spPr/>
        <p:txBody>
          <a:bodyPr/>
          <a:lstStyle/>
          <a:p>
            <a:fld id="{379B55D5-35F8-6243-8D5C-83B7C4583E30}" type="datetimeFigureOut">
              <a:rPr lang="en-GB" smtClean="0"/>
              <a:t>05/10/2022</a:t>
            </a:fld>
            <a:endParaRPr lang="en-GB"/>
          </a:p>
        </p:txBody>
      </p:sp>
      <p:sp>
        <p:nvSpPr>
          <p:cNvPr id="6" name="Footer Placeholder 5">
            <a:extLst>
              <a:ext uri="{FF2B5EF4-FFF2-40B4-BE49-F238E27FC236}">
                <a16:creationId xmlns:a16="http://schemas.microsoft.com/office/drawing/2014/main" id="{1CACFE4D-1296-3039-5302-180FA61DA6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053091-8EB3-5D73-59E0-8DE9E92AF5FC}"/>
              </a:ext>
            </a:extLst>
          </p:cNvPr>
          <p:cNvSpPr>
            <a:spLocks noGrp="1"/>
          </p:cNvSpPr>
          <p:nvPr>
            <p:ph type="sldNum" sz="quarter" idx="12"/>
          </p:nvPr>
        </p:nvSpPr>
        <p:spPr/>
        <p:txBody>
          <a:bodyPr/>
          <a:lstStyle/>
          <a:p>
            <a:fld id="{B64FE38B-C287-144A-8D4B-2076F7E98C23}" type="slidenum">
              <a:rPr lang="en-GB" smtClean="0"/>
              <a:t>‹#›</a:t>
            </a:fld>
            <a:endParaRPr lang="en-GB"/>
          </a:p>
        </p:txBody>
      </p:sp>
    </p:spTree>
    <p:extLst>
      <p:ext uri="{BB962C8B-B14F-4D97-AF65-F5344CB8AC3E}">
        <p14:creationId xmlns:p14="http://schemas.microsoft.com/office/powerpoint/2010/main" val="51337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ED28BF-AD3C-B4E8-FE62-B28572C6DC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DE8B85-281B-BDB8-B1B5-405BD4BF65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CAE826-BFD8-D8C7-F961-FFE65BA1D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B55D5-35F8-6243-8D5C-83B7C4583E30}" type="datetimeFigureOut">
              <a:rPr lang="en-GB" smtClean="0"/>
              <a:t>05/10/2022</a:t>
            </a:fld>
            <a:endParaRPr lang="en-GB"/>
          </a:p>
        </p:txBody>
      </p:sp>
      <p:sp>
        <p:nvSpPr>
          <p:cNvPr id="5" name="Footer Placeholder 4">
            <a:extLst>
              <a:ext uri="{FF2B5EF4-FFF2-40B4-BE49-F238E27FC236}">
                <a16:creationId xmlns:a16="http://schemas.microsoft.com/office/drawing/2014/main" id="{846E6B95-00C2-2890-7532-97478E0D3D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3144ED-58DE-21A1-896F-5E9EB2C44A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FE38B-C287-144A-8D4B-2076F7E98C23}" type="slidenum">
              <a:rPr lang="en-GB" smtClean="0"/>
              <a:t>‹#›</a:t>
            </a:fld>
            <a:endParaRPr lang="en-GB"/>
          </a:p>
        </p:txBody>
      </p:sp>
    </p:spTree>
    <p:extLst>
      <p:ext uri="{BB962C8B-B14F-4D97-AF65-F5344CB8AC3E}">
        <p14:creationId xmlns:p14="http://schemas.microsoft.com/office/powerpoint/2010/main" val="204187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westerngazette.co.uk/Future-Gillingham-police-desk-8216-hanging/story-20266479-detail/story.html" TargetMode="External"/><Relationship Id="rId2" Type="http://schemas.openxmlformats.org/officeDocument/2006/relationships/hyperlink" Target="http://www.dorset.police.uk/Default.aspx?page=293" TargetMode="External"/><Relationship Id="rId1" Type="http://schemas.openxmlformats.org/officeDocument/2006/relationships/slideLayout" Target="../slideLayouts/slideLayout2.xml"/><Relationship Id="rId4" Type="http://schemas.openxmlformats.org/officeDocument/2006/relationships/hyperlink" Target="http://www.dorset.police.uk/pdf/Full_Police_and_Crime_Plan_2013-17.pdf"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E970-7A16-C218-FEB1-BEC29009057C}"/>
              </a:ext>
            </a:extLst>
          </p:cNvPr>
          <p:cNvSpPr>
            <a:spLocks noGrp="1"/>
          </p:cNvSpPr>
          <p:nvPr>
            <p:ph type="ctrTitle"/>
          </p:nvPr>
        </p:nvSpPr>
        <p:spPr>
          <a:xfrm>
            <a:off x="1094095" y="851517"/>
            <a:ext cx="5238466" cy="2991416"/>
          </a:xfrm>
        </p:spPr>
        <p:txBody>
          <a:bodyPr anchor="b">
            <a:normAutofit/>
          </a:bodyPr>
          <a:lstStyle/>
          <a:p>
            <a:pPr algn="l"/>
            <a:r>
              <a:rPr lang="en-GB" sz="4700"/>
              <a:t>The impact of public sector austerity on community policing</a:t>
            </a:r>
          </a:p>
        </p:txBody>
      </p:sp>
      <p:sp>
        <p:nvSpPr>
          <p:cNvPr id="3" name="Subtitle 2">
            <a:extLst>
              <a:ext uri="{FF2B5EF4-FFF2-40B4-BE49-F238E27FC236}">
                <a16:creationId xmlns:a16="http://schemas.microsoft.com/office/drawing/2014/main" id="{D335DB46-349E-B551-A1C1-5CAFC913AAB1}"/>
              </a:ext>
            </a:extLst>
          </p:cNvPr>
          <p:cNvSpPr>
            <a:spLocks noGrp="1"/>
          </p:cNvSpPr>
          <p:nvPr>
            <p:ph type="subTitle" idx="1"/>
          </p:nvPr>
        </p:nvSpPr>
        <p:spPr>
          <a:xfrm>
            <a:off x="1094096" y="3842932"/>
            <a:ext cx="4167115" cy="1308051"/>
          </a:xfrm>
        </p:spPr>
        <p:txBody>
          <a:bodyPr anchor="t">
            <a:normAutofit/>
          </a:bodyPr>
          <a:lstStyle/>
          <a:p>
            <a:pPr algn="l"/>
            <a:r>
              <a:rPr lang="en-GB" dirty="0"/>
              <a:t>A case study of Dorset Police, England</a:t>
            </a:r>
          </a:p>
        </p:txBody>
      </p:sp>
      <p:sp>
        <p:nvSpPr>
          <p:cNvPr id="1033" name="Freeform: Shape 1032">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Merit">
            <a:extLst>
              <a:ext uri="{FF2B5EF4-FFF2-40B4-BE49-F238E27FC236}">
                <a16:creationId xmlns:a16="http://schemas.microsoft.com/office/drawing/2014/main" id="{FAFC5D50-4C82-83D6-D5EE-6E0838CD9C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1503" y="2192530"/>
            <a:ext cx="3217333" cy="3090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D12932-6923-5A87-6212-9587DCEE918C}"/>
              </a:ext>
            </a:extLst>
          </p:cNvPr>
          <p:cNvSpPr txBox="1"/>
          <p:nvPr/>
        </p:nvSpPr>
        <p:spPr>
          <a:xfrm>
            <a:off x="1094095" y="5382618"/>
            <a:ext cx="5563879" cy="1308050"/>
          </a:xfrm>
          <a:prstGeom prst="rect">
            <a:avLst/>
          </a:prstGeom>
          <a:noFill/>
        </p:spPr>
        <p:txBody>
          <a:bodyPr wrap="square" rtlCol="0">
            <a:spAutoFit/>
          </a:bodyPr>
          <a:lstStyle/>
          <a:p>
            <a:pPr>
              <a:spcAft>
                <a:spcPts val="600"/>
              </a:spcAft>
            </a:pPr>
            <a:r>
              <a:rPr lang="en-GB" sz="1600" dirty="0"/>
              <a:t>Dr. JP Oosthuizen</a:t>
            </a:r>
          </a:p>
          <a:p>
            <a:pPr>
              <a:spcAft>
                <a:spcPts val="600"/>
              </a:spcAft>
            </a:pPr>
            <a:r>
              <a:rPr lang="en-GB" sz="1600" b="1" dirty="0"/>
              <a:t>Assistant Professor</a:t>
            </a:r>
          </a:p>
          <a:p>
            <a:pPr>
              <a:spcAft>
                <a:spcPts val="600"/>
              </a:spcAft>
            </a:pPr>
            <a:r>
              <a:rPr lang="en-GB" sz="1600" dirty="0"/>
              <a:t>Department of Criminal Justice</a:t>
            </a:r>
          </a:p>
          <a:p>
            <a:pPr>
              <a:spcAft>
                <a:spcPts val="600"/>
              </a:spcAft>
            </a:pPr>
            <a:r>
              <a:rPr lang="en-GB" sz="1600" dirty="0"/>
              <a:t>University of North Georgia</a:t>
            </a:r>
          </a:p>
        </p:txBody>
      </p:sp>
    </p:spTree>
    <p:extLst>
      <p:ext uri="{BB962C8B-B14F-4D97-AF65-F5344CB8AC3E}">
        <p14:creationId xmlns:p14="http://schemas.microsoft.com/office/powerpoint/2010/main" val="295759063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p:cNvSpPr>
            <a:spLocks noGrp="1"/>
          </p:cNvSpPr>
          <p:nvPr>
            <p:ph type="title"/>
          </p:nvPr>
        </p:nvSpPr>
        <p:spPr>
          <a:xfrm>
            <a:off x="838200" y="713312"/>
            <a:ext cx="4038600" cy="5431376"/>
          </a:xfrm>
        </p:spPr>
        <p:txBody>
          <a:bodyPr>
            <a:normAutofit/>
          </a:bodyPr>
          <a:lstStyle/>
          <a:p>
            <a:r>
              <a:rPr lang="en-GB" b="1" dirty="0"/>
              <a:t>Why the focus on community engagement? </a:t>
            </a:r>
          </a:p>
        </p:txBody>
      </p:sp>
      <p:sp>
        <p:nvSpPr>
          <p:cNvPr id="3" name="Content Placeholder 2"/>
          <p:cNvSpPr>
            <a:spLocks noGrp="1"/>
          </p:cNvSpPr>
          <p:nvPr>
            <p:ph idx="1"/>
          </p:nvPr>
        </p:nvSpPr>
        <p:spPr>
          <a:xfrm>
            <a:off x="6095999" y="713313"/>
            <a:ext cx="5257801" cy="5431376"/>
          </a:xfrm>
        </p:spPr>
        <p:txBody>
          <a:bodyPr anchor="ctr">
            <a:normAutofit/>
          </a:bodyPr>
          <a:lstStyle/>
          <a:p>
            <a:pPr marL="114300" indent="0">
              <a:buNone/>
            </a:pPr>
            <a:r>
              <a:rPr lang="en-US" sz="2400" dirty="0">
                <a:latin typeface="Arial"/>
                <a:cs typeface="Arial"/>
              </a:rPr>
              <a:t>“ High risk business is both important and urgent … and there are no clear and present dangers in not attending engagement opportunities … however, the downstream risks, such as disengagement, reduced legitimacy, lack of cooperation, public anger and civil unrest … mean that we need to see proper, good quality engagement as demand and ensure appropriate resources. ”</a:t>
            </a:r>
          </a:p>
          <a:p>
            <a:endParaRPr lang="en-GB" sz="2400" dirty="0">
              <a:latin typeface="Arial"/>
              <a:cs typeface="Arial"/>
            </a:endParaRPr>
          </a:p>
          <a:p>
            <a:pPr marL="114300" indent="0">
              <a:buNone/>
            </a:pPr>
            <a:r>
              <a:rPr lang="en-GB" sz="1600" i="1" dirty="0">
                <a:latin typeface="Arial"/>
                <a:cs typeface="Arial"/>
              </a:rPr>
              <a:t>College of Policing, 2015</a:t>
            </a:r>
          </a:p>
        </p:txBody>
      </p:sp>
      <p:sp>
        <p:nvSpPr>
          <p:cNvPr id="5" name="TextBox 4">
            <a:extLst>
              <a:ext uri="{FF2B5EF4-FFF2-40B4-BE49-F238E27FC236}">
                <a16:creationId xmlns:a16="http://schemas.microsoft.com/office/drawing/2014/main" id="{0358DBCE-398F-CF73-36B7-E06DED847CF7}"/>
              </a:ext>
            </a:extLst>
          </p:cNvPr>
          <p:cNvSpPr txBox="1"/>
          <p:nvPr/>
        </p:nvSpPr>
        <p:spPr>
          <a:xfrm>
            <a:off x="10483403" y="6320100"/>
            <a:ext cx="1571224" cy="369332"/>
          </a:xfrm>
          <a:prstGeom prst="rect">
            <a:avLst/>
          </a:prstGeom>
          <a:noFill/>
        </p:spPr>
        <p:txBody>
          <a:bodyPr wrap="square" rtlCol="0">
            <a:spAutoFit/>
          </a:bodyPr>
          <a:lstStyle/>
          <a:p>
            <a:r>
              <a:rPr lang="en-GB" dirty="0"/>
              <a:t>11.  Solutions</a:t>
            </a:r>
          </a:p>
        </p:txBody>
      </p:sp>
    </p:spTree>
    <p:extLst>
      <p:ext uri="{BB962C8B-B14F-4D97-AF65-F5344CB8AC3E}">
        <p14:creationId xmlns:p14="http://schemas.microsoft.com/office/powerpoint/2010/main" val="3739329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11" name="Title 10">
            <a:extLst>
              <a:ext uri="{FF2B5EF4-FFF2-40B4-BE49-F238E27FC236}">
                <a16:creationId xmlns:a16="http://schemas.microsoft.com/office/drawing/2014/main" id="{86E48CB7-B724-C932-83CD-7BF210F29437}"/>
              </a:ext>
            </a:extLst>
          </p:cNvPr>
          <p:cNvSpPr>
            <a:spLocks noGrp="1"/>
          </p:cNvSpPr>
          <p:nvPr>
            <p:ph type="title"/>
          </p:nvPr>
        </p:nvSpPr>
        <p:spPr>
          <a:xfrm>
            <a:off x="838200" y="713312"/>
            <a:ext cx="4038600" cy="5431376"/>
          </a:xfrm>
        </p:spPr>
        <p:txBody>
          <a:bodyPr vert="horz" lIns="91440" tIns="45720" rIns="91440" bIns="45720" rtlCol="0" anchor="ctr">
            <a:normAutofit/>
          </a:bodyPr>
          <a:lstStyle/>
          <a:p>
            <a:r>
              <a:rPr lang="en-US" kern="1200" dirty="0">
                <a:solidFill>
                  <a:schemeClr val="tx1"/>
                </a:solidFill>
                <a:latin typeface="+mj-lt"/>
                <a:ea typeface="+mj-ea"/>
                <a:cs typeface="+mj-cs"/>
              </a:rPr>
              <a:t>What were the crime &amp; community-based solutions?</a:t>
            </a:r>
          </a:p>
        </p:txBody>
      </p:sp>
      <p:sp>
        <p:nvSpPr>
          <p:cNvPr id="17" name="TextBox 16">
            <a:extLst>
              <a:ext uri="{FF2B5EF4-FFF2-40B4-BE49-F238E27FC236}">
                <a16:creationId xmlns:a16="http://schemas.microsoft.com/office/drawing/2014/main" id="{3A2AF1A2-2C6D-825F-3250-83F110B4E1C8}"/>
              </a:ext>
            </a:extLst>
          </p:cNvPr>
          <p:cNvSpPr txBox="1"/>
          <p:nvPr/>
        </p:nvSpPr>
        <p:spPr>
          <a:xfrm>
            <a:off x="6095999" y="713313"/>
            <a:ext cx="5257801" cy="5431376"/>
          </a:xfrm>
          <a:prstGeom prst="rect">
            <a:avLst/>
          </a:prstGeom>
        </p:spPr>
        <p:txBody>
          <a:bodyPr vert="horz" lIns="91440" tIns="45720" rIns="91440" bIns="45720" rtlCol="0" anchor="ctr">
            <a:normAutofit/>
          </a:bodyPr>
          <a:lstStyle/>
          <a:p>
            <a:pPr marL="285750" indent="-228600">
              <a:lnSpc>
                <a:spcPct val="90000"/>
              </a:lnSpc>
              <a:spcAft>
                <a:spcPts val="600"/>
              </a:spcAft>
              <a:buClrTx/>
              <a:buFont typeface="Arial" panose="020B0604020202020204" pitchFamily="34" charset="0"/>
              <a:buChar char="•"/>
            </a:pPr>
            <a:r>
              <a:rPr lang="en-US" sz="2000" dirty="0"/>
              <a:t>Record, manage and reduce risk for high-risk vulnerable victims in local area</a:t>
            </a:r>
          </a:p>
          <a:p>
            <a:pPr marL="285750" indent="-228600">
              <a:lnSpc>
                <a:spcPct val="90000"/>
              </a:lnSpc>
              <a:spcAft>
                <a:spcPts val="600"/>
              </a:spcAft>
              <a:buClrTx/>
              <a:buFont typeface="Arial" panose="020B0604020202020204" pitchFamily="34" charset="0"/>
              <a:buChar char="•"/>
            </a:pPr>
            <a:r>
              <a:rPr lang="en-US" sz="2000" dirty="0"/>
              <a:t>Record, manage and monitor PPOs and offenders on license in local area </a:t>
            </a:r>
          </a:p>
          <a:p>
            <a:pPr marL="285750" indent="-228600">
              <a:lnSpc>
                <a:spcPct val="90000"/>
              </a:lnSpc>
              <a:spcAft>
                <a:spcPts val="600"/>
              </a:spcAft>
              <a:buClrTx/>
              <a:buFont typeface="Arial" panose="020B0604020202020204" pitchFamily="34" charset="0"/>
              <a:buChar char="•"/>
            </a:pPr>
            <a:r>
              <a:rPr lang="en-US" sz="2000" dirty="0"/>
              <a:t>Take on local responsibility for the detection and reduction of crime</a:t>
            </a:r>
          </a:p>
          <a:p>
            <a:pPr marL="285750" indent="-228600">
              <a:lnSpc>
                <a:spcPct val="90000"/>
              </a:lnSpc>
              <a:spcAft>
                <a:spcPts val="600"/>
              </a:spcAft>
              <a:buClrTx/>
              <a:buFont typeface="Arial" panose="020B0604020202020204" pitchFamily="34" charset="0"/>
              <a:buChar char="•"/>
            </a:pPr>
            <a:r>
              <a:rPr lang="en-US" sz="2000" dirty="0"/>
              <a:t>Deal with complex crime-based problems in local area</a:t>
            </a:r>
          </a:p>
          <a:p>
            <a:pPr marL="285750" indent="-228600">
              <a:lnSpc>
                <a:spcPct val="90000"/>
              </a:lnSpc>
              <a:spcAft>
                <a:spcPts val="600"/>
              </a:spcAft>
              <a:buClrTx/>
              <a:buFont typeface="Arial" panose="020B0604020202020204" pitchFamily="34" charset="0"/>
              <a:buChar char="•"/>
            </a:pPr>
            <a:r>
              <a:rPr lang="en-US" sz="2000" dirty="0"/>
              <a:t>Improve community engagement (CE) &amp; partnership responsibilities</a:t>
            </a:r>
          </a:p>
          <a:p>
            <a:pPr marL="285750" indent="-228600">
              <a:lnSpc>
                <a:spcPct val="90000"/>
              </a:lnSpc>
              <a:spcAft>
                <a:spcPts val="600"/>
              </a:spcAft>
              <a:buClrTx/>
              <a:buFont typeface="Arial" panose="020B0604020202020204" pitchFamily="34" charset="0"/>
              <a:buChar char="•"/>
            </a:pPr>
            <a:r>
              <a:rPr lang="en-US" sz="2000" dirty="0"/>
              <a:t>Allocate full statutory partnership responsibilities for continuity</a:t>
            </a:r>
          </a:p>
          <a:p>
            <a:pPr marL="285750" indent="-228600">
              <a:lnSpc>
                <a:spcPct val="90000"/>
              </a:lnSpc>
              <a:spcAft>
                <a:spcPts val="600"/>
              </a:spcAft>
              <a:buClrTx/>
              <a:buFont typeface="Arial" panose="020B0604020202020204" pitchFamily="34" charset="0"/>
              <a:buChar char="•"/>
            </a:pPr>
            <a:r>
              <a:rPr lang="en-US" sz="2000" dirty="0"/>
              <a:t>Support accelerated use of SM in NPTs through newly proposed CE &amp; SM roles</a:t>
            </a:r>
          </a:p>
        </p:txBody>
      </p:sp>
      <p:sp>
        <p:nvSpPr>
          <p:cNvPr id="18" name="TextBox 17">
            <a:extLst>
              <a:ext uri="{FF2B5EF4-FFF2-40B4-BE49-F238E27FC236}">
                <a16:creationId xmlns:a16="http://schemas.microsoft.com/office/drawing/2014/main" id="{961A7A7D-0868-2763-A6B9-9D9791D83E1D}"/>
              </a:ext>
            </a:extLst>
          </p:cNvPr>
          <p:cNvSpPr txBox="1"/>
          <p:nvPr/>
        </p:nvSpPr>
        <p:spPr>
          <a:xfrm>
            <a:off x="10315977" y="6320100"/>
            <a:ext cx="1738650" cy="369332"/>
          </a:xfrm>
          <a:prstGeom prst="rect">
            <a:avLst/>
          </a:prstGeom>
          <a:noFill/>
        </p:spPr>
        <p:txBody>
          <a:bodyPr wrap="square" rtlCol="0">
            <a:spAutoFit/>
          </a:bodyPr>
          <a:lstStyle/>
          <a:p>
            <a:r>
              <a:rPr lang="en-GB" dirty="0"/>
              <a:t>12.  References</a:t>
            </a:r>
          </a:p>
        </p:txBody>
      </p:sp>
    </p:spTree>
    <p:extLst>
      <p:ext uri="{BB962C8B-B14F-4D97-AF65-F5344CB8AC3E}">
        <p14:creationId xmlns:p14="http://schemas.microsoft.com/office/powerpoint/2010/main" val="4568661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3065-D9FC-CC47-8A6C-9543CA311D0F}"/>
              </a:ext>
            </a:extLst>
          </p:cNvPr>
          <p:cNvSpPr>
            <a:spLocks noGrp="1"/>
          </p:cNvSpPr>
          <p:nvPr>
            <p:ph type="title"/>
          </p:nvPr>
        </p:nvSpPr>
        <p:spPr>
          <a:xfrm>
            <a:off x="1223890" y="320441"/>
            <a:ext cx="9762979" cy="793769"/>
          </a:xfrm>
        </p:spPr>
        <p:txBody>
          <a:bodyPr>
            <a:normAutofit/>
          </a:bodyPr>
          <a:lstStyle/>
          <a:p>
            <a:pPr algn="ctr"/>
            <a:r>
              <a:rPr lang="en-GB" sz="4000" dirty="0"/>
              <a:t>References</a:t>
            </a:r>
          </a:p>
        </p:txBody>
      </p:sp>
      <p:sp>
        <p:nvSpPr>
          <p:cNvPr id="14" name="Rectangle 13">
            <a:extLst>
              <a:ext uri="{FF2B5EF4-FFF2-40B4-BE49-F238E27FC236}">
                <a16:creationId xmlns:a16="http://schemas.microsoft.com/office/drawing/2014/main" id="{031867F4-97E0-0046-B0B0-B5C454B6721C}"/>
              </a:ext>
            </a:extLst>
          </p:cNvPr>
          <p:cNvSpPr/>
          <p:nvPr/>
        </p:nvSpPr>
        <p:spPr>
          <a:xfrm>
            <a:off x="506436" y="1114210"/>
            <a:ext cx="11057207" cy="5509200"/>
          </a:xfrm>
          <a:prstGeom prst="rect">
            <a:avLst/>
          </a:prstGeom>
        </p:spPr>
        <p:txBody>
          <a:bodyPr wrap="square">
            <a:spAutoFit/>
          </a:bodyPr>
          <a:lstStyle/>
          <a:p>
            <a:pPr marL="457200"/>
            <a:r>
              <a:rPr lang="en-GB" sz="1600" dirty="0">
                <a:ea typeface="MS Mincho" panose="02020609040205080304" pitchFamily="49" charset="-128"/>
                <a:cs typeface="Times New Roman" panose="02020603050405020304" pitchFamily="18" charset="0"/>
              </a:rPr>
              <a:t>Bennett, T., &amp; Lupton, R. (1992).  A national activity survey of police work. </a:t>
            </a:r>
            <a:r>
              <a:rPr lang="en-GB" sz="1600" i="1" dirty="0">
                <a:ea typeface="MS Mincho" panose="02020609040205080304" pitchFamily="49" charset="-128"/>
                <a:cs typeface="Times New Roman" panose="02020603050405020304" pitchFamily="18" charset="0"/>
              </a:rPr>
              <a:t>The Howard Journal of Criminal Justice</a:t>
            </a:r>
            <a:r>
              <a:rPr lang="en-GB" sz="1600" dirty="0">
                <a:ea typeface="MS Mincho" panose="02020609040205080304" pitchFamily="49" charset="-128"/>
                <a:cs typeface="Times New Roman" panose="02020603050405020304" pitchFamily="18" charset="0"/>
              </a:rPr>
              <a:t>, 31 (3). pp. 200-223. </a:t>
            </a:r>
            <a:endParaRPr lang="en-AE" sz="1600" dirty="0">
              <a:ea typeface="MS Mincho" panose="02020609040205080304" pitchFamily="49" charset="-128"/>
              <a:cs typeface="Times New Roman" panose="02020603050405020304" pitchFamily="18" charset="0"/>
            </a:endParaRPr>
          </a:p>
          <a:p>
            <a:endParaRPr lang="en-GB" sz="1600" dirty="0"/>
          </a:p>
          <a:p>
            <a:pPr lvl="1"/>
            <a:r>
              <a:rPr lang="en-GB" sz="1600" dirty="0"/>
              <a:t>College of Policing. (2015). </a:t>
            </a:r>
            <a:r>
              <a:rPr lang="en-GB" sz="1600" i="1" dirty="0"/>
              <a:t>College of Policing analysis: Estimating demand on the police service.</a:t>
            </a:r>
            <a:r>
              <a:rPr lang="en-GB" sz="1600" dirty="0"/>
              <a:t> London: College of Policing.</a:t>
            </a:r>
            <a:endParaRPr lang="en-AE" sz="1600" dirty="0"/>
          </a:p>
          <a:p>
            <a:pPr marL="457200"/>
            <a:endParaRPr lang="en-GB" sz="1600" dirty="0"/>
          </a:p>
          <a:p>
            <a:pPr marL="457200"/>
            <a:r>
              <a:rPr lang="en-GB" sz="1600" dirty="0"/>
              <a:t>Dorset Police. (2013). </a:t>
            </a:r>
            <a:r>
              <a:rPr lang="en-GB" sz="1600" i="1" dirty="0"/>
              <a:t>Declining confidence in Dorset Police? - an emerging issue.</a:t>
            </a:r>
            <a:r>
              <a:rPr lang="en-GB" sz="1600" dirty="0"/>
              <a:t> Winfrith: Business Change Department.</a:t>
            </a:r>
          </a:p>
          <a:p>
            <a:pPr marL="457200"/>
            <a:endParaRPr lang="en-GB" sz="1600" dirty="0"/>
          </a:p>
          <a:p>
            <a:pPr marL="457200"/>
            <a:r>
              <a:rPr lang="en-GB" sz="1600" dirty="0"/>
              <a:t>Dorset Police. (2013, April 6). </a:t>
            </a:r>
            <a:r>
              <a:rPr lang="en-GB" sz="1600" i="1" dirty="0"/>
              <a:t>Our Priorities</a:t>
            </a:r>
            <a:r>
              <a:rPr lang="en-GB" sz="1600" dirty="0"/>
              <a:t>. Retrieved July 8, 2014, from Dorset Police: </a:t>
            </a:r>
            <a:r>
              <a:rPr lang="en-GB" sz="1600" dirty="0">
                <a:hlinkClick r:id="rId2"/>
              </a:rPr>
              <a:t>http://www.dorset.police.uk/Default.aspx?page=293</a:t>
            </a:r>
            <a:r>
              <a:rPr lang="en-GB" sz="1600" dirty="0"/>
              <a:t> </a:t>
            </a:r>
            <a:endParaRPr lang="en-AE" sz="1600" dirty="0"/>
          </a:p>
          <a:p>
            <a:pPr marL="457200"/>
            <a:endParaRPr lang="en-GB" sz="1600" dirty="0">
              <a:ea typeface="MS Mincho" panose="02020609040205080304" pitchFamily="49" charset="-128"/>
              <a:cs typeface="Times New Roman" panose="02020603050405020304" pitchFamily="18" charset="0"/>
            </a:endParaRPr>
          </a:p>
          <a:p>
            <a:pPr marL="457200"/>
            <a:r>
              <a:rPr lang="en-GB" sz="1600" dirty="0"/>
              <a:t>Dorset Police. (2014). </a:t>
            </a:r>
            <a:r>
              <a:rPr lang="en-GB" sz="1600" i="1" dirty="0"/>
              <a:t>Total Resource Management Review.</a:t>
            </a:r>
            <a:r>
              <a:rPr lang="en-GB" sz="1600" dirty="0"/>
              <a:t> Winfrith: Dorset Police.</a:t>
            </a:r>
          </a:p>
          <a:p>
            <a:pPr marL="457200"/>
            <a:endParaRPr lang="en-GB" sz="1600" dirty="0">
              <a:ea typeface="MS Mincho" panose="02020609040205080304" pitchFamily="49" charset="-128"/>
              <a:cs typeface="Times New Roman" panose="02020603050405020304" pitchFamily="18" charset="0"/>
            </a:endParaRPr>
          </a:p>
          <a:p>
            <a:pPr lvl="1"/>
            <a:r>
              <a:rPr lang="en-GB" sz="1600" dirty="0"/>
              <a:t>Goodchild, M. (2013, December 5). </a:t>
            </a:r>
            <a:r>
              <a:rPr lang="en-GB" sz="1600" i="1" dirty="0"/>
              <a:t>Future of Gillingham police desk 'hanging in the balance'.</a:t>
            </a:r>
            <a:r>
              <a:rPr lang="en-GB" sz="1600" dirty="0"/>
              <a:t> Retrieved July 8, 2014, from Western Gazette: </a:t>
            </a:r>
            <a:r>
              <a:rPr lang="en-GB" sz="1600" dirty="0">
                <a:hlinkClick r:id="rId3"/>
              </a:rPr>
              <a:t>http://www.westerngazette.co.uk/Future-Gillingham-police-desk-8216-hanging/story-20266479-detail/story.html</a:t>
            </a:r>
            <a:r>
              <a:rPr lang="en-GB" sz="1600" dirty="0"/>
              <a:t> </a:t>
            </a:r>
          </a:p>
          <a:p>
            <a:pPr lvl="1"/>
            <a:endParaRPr lang="en-GB" sz="1600" dirty="0"/>
          </a:p>
          <a:p>
            <a:pPr lvl="1"/>
            <a:r>
              <a:rPr lang="en-GB" sz="1600" dirty="0"/>
              <a:t>Longstaff, A., </a:t>
            </a:r>
            <a:r>
              <a:rPr lang="en-GB" sz="1600" dirty="0" err="1"/>
              <a:t>Willer</a:t>
            </a:r>
            <a:r>
              <a:rPr lang="en-GB" sz="1600" dirty="0"/>
              <a:t>, J., Chapman, J., </a:t>
            </a:r>
            <a:r>
              <a:rPr lang="en-GB" sz="1600" dirty="0" err="1"/>
              <a:t>Czarnomski</a:t>
            </a:r>
            <a:r>
              <a:rPr lang="en-GB" sz="1600" dirty="0"/>
              <a:t>, S., &amp; Graham, J. (2015). </a:t>
            </a:r>
            <a:r>
              <a:rPr lang="en-GB" sz="1600" i="1" dirty="0"/>
              <a:t>Neighbourhood Policing: Past, present and future. A review of the literature.</a:t>
            </a:r>
            <a:r>
              <a:rPr lang="en-GB" sz="1600" dirty="0"/>
              <a:t> London: The Police Foundation.</a:t>
            </a:r>
          </a:p>
          <a:p>
            <a:pPr lvl="1"/>
            <a:endParaRPr lang="en-GB" sz="1600" dirty="0"/>
          </a:p>
          <a:p>
            <a:pPr lvl="1"/>
            <a:r>
              <a:rPr lang="en-GB" sz="1600" dirty="0"/>
              <a:t>PCC Dorset. (2013, April 1). </a:t>
            </a:r>
            <a:r>
              <a:rPr lang="en-GB" sz="1600" i="1" dirty="0"/>
              <a:t>The Office of the Police and Crime Commissioner.</a:t>
            </a:r>
            <a:r>
              <a:rPr lang="en-GB" sz="1600" dirty="0"/>
              <a:t> Retrieved August 6, 2014, from Dorset, Bournemouth &amp; Poole: Police and Crime Plan: April 2013 - March 2017: </a:t>
            </a:r>
            <a:r>
              <a:rPr lang="en-GB" sz="1600" dirty="0">
                <a:hlinkClick r:id="rId4"/>
              </a:rPr>
              <a:t>http://www.dorset.police.uk/pdf/Full_Police_and_Crime_Plan_2013-17.pdf</a:t>
            </a:r>
            <a:r>
              <a:rPr lang="en-GB" sz="1600" dirty="0"/>
              <a:t> </a:t>
            </a:r>
            <a:endParaRPr lang="en-AE" sz="1600" dirty="0"/>
          </a:p>
        </p:txBody>
      </p:sp>
    </p:spTree>
    <p:extLst>
      <p:ext uri="{BB962C8B-B14F-4D97-AF65-F5344CB8AC3E}">
        <p14:creationId xmlns:p14="http://schemas.microsoft.com/office/powerpoint/2010/main" val="355889238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sz="half" idx="1"/>
          </p:nvPr>
        </p:nvSpPr>
        <p:spPr>
          <a:xfrm>
            <a:off x="1009214" y="1311331"/>
            <a:ext cx="5086786" cy="4235338"/>
          </a:xfrm>
        </p:spPr>
        <p:txBody>
          <a:bodyPr>
            <a:normAutofit/>
          </a:bodyPr>
          <a:lstStyle/>
          <a:p>
            <a:pPr marL="457200" indent="-342900">
              <a:lnSpc>
                <a:spcPct val="100000"/>
              </a:lnSpc>
            </a:pPr>
            <a:r>
              <a:rPr lang="en-GB" sz="2400" dirty="0"/>
              <a:t>Research by the NRPP, HMIC, the College of Policing and the 2013 Lord Stevens Report support these three key components as the necessary ingredients for a successful Neighbourhood Policing strategy.  </a:t>
            </a:r>
          </a:p>
          <a:p>
            <a:pPr marL="457200" indent="-342900">
              <a:lnSpc>
                <a:spcPct val="100000"/>
              </a:lnSpc>
            </a:pPr>
            <a:r>
              <a:rPr lang="en-GB" sz="2400" dirty="0"/>
              <a:t>Particularly when seeking to increase levels of public confidence and satisfaction. </a:t>
            </a:r>
          </a:p>
        </p:txBody>
      </p:sp>
      <p:graphicFrame>
        <p:nvGraphicFramePr>
          <p:cNvPr id="5" name="Content Placeholder 4"/>
          <p:cNvGraphicFramePr>
            <a:graphicFrameLocks noGrp="1"/>
          </p:cNvGraphicFramePr>
          <p:nvPr>
            <p:ph sz="half" idx="2"/>
          </p:nvPr>
        </p:nvGraphicFramePr>
        <p:xfrm>
          <a:off x="6764392" y="479523"/>
          <a:ext cx="3733800" cy="606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34398F6-E372-219E-E9E3-BE6702737EFD}"/>
              </a:ext>
            </a:extLst>
          </p:cNvPr>
          <p:cNvSpPr txBox="1"/>
          <p:nvPr/>
        </p:nvSpPr>
        <p:spPr>
          <a:xfrm>
            <a:off x="10702344" y="6355858"/>
            <a:ext cx="1382088" cy="369332"/>
          </a:xfrm>
          <a:prstGeom prst="rect">
            <a:avLst/>
          </a:prstGeom>
          <a:noFill/>
        </p:spPr>
        <p:txBody>
          <a:bodyPr wrap="square" rtlCol="0">
            <a:spAutoFit/>
          </a:bodyPr>
          <a:lstStyle/>
          <a:p>
            <a:r>
              <a:rPr lang="en-GB" dirty="0"/>
              <a:t>3.  Timeline</a:t>
            </a:r>
          </a:p>
        </p:txBody>
      </p:sp>
    </p:spTree>
    <p:extLst>
      <p:ext uri="{BB962C8B-B14F-4D97-AF65-F5344CB8AC3E}">
        <p14:creationId xmlns:p14="http://schemas.microsoft.com/office/powerpoint/2010/main" val="42486435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9F7289-E5B4-5593-2B2D-52DD5DC40E90}"/>
              </a:ext>
            </a:extLst>
          </p:cNvPr>
          <p:cNvSpPr>
            <a:spLocks noGrp="1"/>
          </p:cNvSpPr>
          <p:nvPr>
            <p:ph type="title"/>
          </p:nvPr>
        </p:nvSpPr>
        <p:spPr>
          <a:xfrm>
            <a:off x="1371597" y="348865"/>
            <a:ext cx="10044023" cy="877729"/>
          </a:xfrm>
        </p:spPr>
        <p:txBody>
          <a:bodyPr anchor="ctr">
            <a:normAutofit/>
          </a:bodyPr>
          <a:lstStyle/>
          <a:p>
            <a:r>
              <a:rPr lang="en-US" sz="3700" b="1" spc="-30">
                <a:solidFill>
                  <a:srgbClr val="FFFFFF"/>
                </a:solidFill>
                <a:latin typeface="+mn-lt"/>
                <a:cs typeface="Calibri"/>
              </a:rPr>
              <a:t>Key </a:t>
            </a:r>
            <a:r>
              <a:rPr lang="en-US" sz="3700" b="1" spc="-10">
                <a:solidFill>
                  <a:srgbClr val="FFFFFF"/>
                </a:solidFill>
                <a:latin typeface="+mn-lt"/>
                <a:cs typeface="Calibri"/>
              </a:rPr>
              <a:t>influences </a:t>
            </a:r>
            <a:r>
              <a:rPr lang="en-US" sz="3700" b="1">
                <a:solidFill>
                  <a:srgbClr val="FFFFFF"/>
                </a:solidFill>
                <a:latin typeface="+mn-lt"/>
                <a:cs typeface="Calibri"/>
              </a:rPr>
              <a:t>on </a:t>
            </a:r>
            <a:r>
              <a:rPr lang="en-US" sz="3700" b="1" spc="-5">
                <a:solidFill>
                  <a:srgbClr val="FFFFFF"/>
                </a:solidFill>
                <a:latin typeface="+mn-lt"/>
                <a:cs typeface="Calibri"/>
              </a:rPr>
              <a:t>Community</a:t>
            </a:r>
            <a:r>
              <a:rPr lang="en-US" sz="3700" b="1" spc="50">
                <a:solidFill>
                  <a:srgbClr val="FFFFFF"/>
                </a:solidFill>
                <a:latin typeface="+mn-lt"/>
                <a:cs typeface="Calibri"/>
              </a:rPr>
              <a:t> </a:t>
            </a:r>
            <a:r>
              <a:rPr lang="en-US" sz="3700" b="1" spc="-10">
                <a:solidFill>
                  <a:srgbClr val="FFFFFF"/>
                </a:solidFill>
                <a:latin typeface="+mn-lt"/>
                <a:cs typeface="Calibri"/>
              </a:rPr>
              <a:t>Policing in the UK</a:t>
            </a:r>
            <a:endParaRPr lang="en-GB" sz="3700">
              <a:solidFill>
                <a:srgbClr val="FFFFFF"/>
              </a:solidFill>
              <a:latin typeface="+mn-lt"/>
            </a:endParaRPr>
          </a:p>
        </p:txBody>
      </p:sp>
      <p:graphicFrame>
        <p:nvGraphicFramePr>
          <p:cNvPr id="19" name="Content Placeholder 2">
            <a:extLst>
              <a:ext uri="{FF2B5EF4-FFF2-40B4-BE49-F238E27FC236}">
                <a16:creationId xmlns:a16="http://schemas.microsoft.com/office/drawing/2014/main" id="{608C8F67-94F6-C9DC-F7CF-600ED9294088}"/>
              </a:ext>
            </a:extLst>
          </p:cNvPr>
          <p:cNvGraphicFramePr/>
          <p:nvPr>
            <p:extLst>
              <p:ext uri="{D42A27DB-BD31-4B8C-83A1-F6EECF244321}">
                <p14:modId xmlns:p14="http://schemas.microsoft.com/office/powerpoint/2010/main" val="134894646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8AB8900-64F9-3AAB-F998-67A2D89A356F}"/>
              </a:ext>
            </a:extLst>
          </p:cNvPr>
          <p:cNvSpPr txBox="1"/>
          <p:nvPr/>
        </p:nvSpPr>
        <p:spPr>
          <a:xfrm>
            <a:off x="10419008" y="6325521"/>
            <a:ext cx="1626787" cy="369332"/>
          </a:xfrm>
          <a:prstGeom prst="rect">
            <a:avLst/>
          </a:prstGeom>
          <a:noFill/>
        </p:spPr>
        <p:txBody>
          <a:bodyPr wrap="square" rtlCol="0">
            <a:spAutoFit/>
          </a:bodyPr>
          <a:lstStyle/>
          <a:p>
            <a:r>
              <a:rPr lang="en-GB" dirty="0"/>
              <a:t>4.  COP v NHP</a:t>
            </a:r>
          </a:p>
        </p:txBody>
      </p:sp>
    </p:spTree>
    <p:extLst>
      <p:ext uri="{BB962C8B-B14F-4D97-AF65-F5344CB8AC3E}">
        <p14:creationId xmlns:p14="http://schemas.microsoft.com/office/powerpoint/2010/main" val="83477156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6776-510A-3469-41AB-48A49BFF1D6E}"/>
              </a:ext>
            </a:extLst>
          </p:cNvPr>
          <p:cNvSpPr>
            <a:spLocks noGrp="1"/>
          </p:cNvSpPr>
          <p:nvPr>
            <p:ph type="title"/>
          </p:nvPr>
        </p:nvSpPr>
        <p:spPr/>
        <p:txBody>
          <a:bodyPr>
            <a:normAutofit/>
          </a:bodyPr>
          <a:lstStyle/>
          <a:p>
            <a:pPr algn="ctr"/>
            <a:r>
              <a:rPr lang="en-GB" sz="3600" b="1" dirty="0">
                <a:latin typeface="+mn-lt"/>
              </a:rPr>
              <a:t>Community v Neighbourhood Policing</a:t>
            </a:r>
          </a:p>
        </p:txBody>
      </p:sp>
      <p:graphicFrame>
        <p:nvGraphicFramePr>
          <p:cNvPr id="28" name="Content Placeholder 2">
            <a:extLst>
              <a:ext uri="{FF2B5EF4-FFF2-40B4-BE49-F238E27FC236}">
                <a16:creationId xmlns:a16="http://schemas.microsoft.com/office/drawing/2014/main" id="{7EC4F0FF-A595-7E34-322B-0485DA740C76}"/>
              </a:ext>
            </a:extLst>
          </p:cNvPr>
          <p:cNvGraphicFramePr>
            <a:graphicFrameLocks noGrp="1"/>
          </p:cNvGraphicFramePr>
          <p:nvPr>
            <p:ph idx="1"/>
            <p:extLst>
              <p:ext uri="{D42A27DB-BD31-4B8C-83A1-F6EECF244321}">
                <p14:modId xmlns:p14="http://schemas.microsoft.com/office/powerpoint/2010/main" val="397882287"/>
              </p:ext>
            </p:extLst>
          </p:nvPr>
        </p:nvGraphicFramePr>
        <p:xfrm>
          <a:off x="838200" y="1825624"/>
          <a:ext cx="10515600" cy="3933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EED3EF9-310D-3989-8C56-F72B23F6B71B}"/>
              </a:ext>
            </a:extLst>
          </p:cNvPr>
          <p:cNvSpPr txBox="1"/>
          <p:nvPr/>
        </p:nvSpPr>
        <p:spPr>
          <a:xfrm>
            <a:off x="838200" y="6104657"/>
            <a:ext cx="958080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effectLst/>
              </a:rPr>
              <a:t>Casey, J. (2010). Policing the World: The Practice of International and Transnational Policing. Durham NC: Carolina Academic Press.  </a:t>
            </a:r>
          </a:p>
        </p:txBody>
      </p:sp>
      <p:sp>
        <p:nvSpPr>
          <p:cNvPr id="8" name="TextBox 7">
            <a:extLst>
              <a:ext uri="{FF2B5EF4-FFF2-40B4-BE49-F238E27FC236}">
                <a16:creationId xmlns:a16="http://schemas.microsoft.com/office/drawing/2014/main" id="{CC7BC075-BC99-1042-A5B1-DD98AD797EB2}"/>
              </a:ext>
            </a:extLst>
          </p:cNvPr>
          <p:cNvSpPr txBox="1"/>
          <p:nvPr/>
        </p:nvSpPr>
        <p:spPr>
          <a:xfrm>
            <a:off x="10947043" y="6320100"/>
            <a:ext cx="1107584" cy="369332"/>
          </a:xfrm>
          <a:prstGeom prst="rect">
            <a:avLst/>
          </a:prstGeom>
          <a:noFill/>
        </p:spPr>
        <p:txBody>
          <a:bodyPr wrap="square" rtlCol="0">
            <a:spAutoFit/>
          </a:bodyPr>
          <a:lstStyle/>
          <a:p>
            <a:r>
              <a:rPr lang="en-GB" dirty="0"/>
              <a:t>5.  Critics</a:t>
            </a:r>
          </a:p>
        </p:txBody>
      </p:sp>
    </p:spTree>
    <p:extLst>
      <p:ext uri="{BB962C8B-B14F-4D97-AF65-F5344CB8AC3E}">
        <p14:creationId xmlns:p14="http://schemas.microsoft.com/office/powerpoint/2010/main" val="143317026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4FF07-12C1-ADEE-2512-6A43232B7355}"/>
              </a:ext>
            </a:extLst>
          </p:cNvPr>
          <p:cNvSpPr>
            <a:spLocks noGrp="1"/>
          </p:cNvSpPr>
          <p:nvPr>
            <p:ph type="title"/>
          </p:nvPr>
        </p:nvSpPr>
        <p:spPr>
          <a:xfrm>
            <a:off x="841248" y="548640"/>
            <a:ext cx="3600860" cy="5431536"/>
          </a:xfrm>
        </p:spPr>
        <p:txBody>
          <a:bodyPr>
            <a:normAutofit/>
          </a:bodyPr>
          <a:lstStyle/>
          <a:p>
            <a:r>
              <a:rPr lang="en-GB" sz="5400" dirty="0"/>
              <a:t>The police critics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E4ABAA-F590-9A06-1ED1-140C50292C96}"/>
              </a:ext>
            </a:extLst>
          </p:cNvPr>
          <p:cNvSpPr>
            <a:spLocks noGrp="1"/>
          </p:cNvSpPr>
          <p:nvPr>
            <p:ph idx="1"/>
          </p:nvPr>
        </p:nvSpPr>
        <p:spPr>
          <a:xfrm>
            <a:off x="5126418" y="743238"/>
            <a:ext cx="6224335" cy="5083514"/>
          </a:xfrm>
        </p:spPr>
        <p:txBody>
          <a:bodyPr anchor="ctr">
            <a:normAutofit/>
          </a:bodyPr>
          <a:lstStyle/>
          <a:p>
            <a:r>
              <a:rPr lang="en-US" sz="2200" dirty="0">
                <a:effectLst/>
                <a:latin typeface="Helvetica" pitchFamily="2" charset="0"/>
              </a:rPr>
              <a:t>Police themselves may resist such orientations, in the name of a professional culture that considers police work to be a matter of crime fighting—an understanding that is rooted in police occupational socialization. </a:t>
            </a:r>
          </a:p>
          <a:p>
            <a:r>
              <a:rPr lang="en-US" sz="2200" dirty="0">
                <a:effectLst/>
                <a:latin typeface="Helvetica" pitchFamily="2" charset="0"/>
              </a:rPr>
              <a:t>It is hardly surprising, then, to realize that officers responsible for community policing are perceived by their colleagues as “social workers”, “coffee drinkers”, “neighborhood nurses”, or “empty holster guys”, both in the USA, Sweden, the Netherlands and France.</a:t>
            </a:r>
          </a:p>
        </p:txBody>
      </p:sp>
      <p:sp>
        <p:nvSpPr>
          <p:cNvPr id="7" name="TextBox 6">
            <a:extLst>
              <a:ext uri="{FF2B5EF4-FFF2-40B4-BE49-F238E27FC236}">
                <a16:creationId xmlns:a16="http://schemas.microsoft.com/office/drawing/2014/main" id="{71D086E4-B149-E866-1704-237DDFD549F3}"/>
              </a:ext>
            </a:extLst>
          </p:cNvPr>
          <p:cNvSpPr txBox="1"/>
          <p:nvPr/>
        </p:nvSpPr>
        <p:spPr>
          <a:xfrm>
            <a:off x="474597" y="6145364"/>
            <a:ext cx="1036606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1" dirty="0"/>
              <a:t>de Maillard, J., &amp; Terpstra, J. (2021). Community Policing in Comparative Perspective. Oxford Research Encyclopaedia of Criminology and Criminal Justice. </a:t>
            </a:r>
          </a:p>
        </p:txBody>
      </p:sp>
      <p:sp>
        <p:nvSpPr>
          <p:cNvPr id="9" name="TextBox 8">
            <a:extLst>
              <a:ext uri="{FF2B5EF4-FFF2-40B4-BE49-F238E27FC236}">
                <a16:creationId xmlns:a16="http://schemas.microsoft.com/office/drawing/2014/main" id="{E7DB1D70-BE05-F15A-53CE-B4DA00B1C3FE}"/>
              </a:ext>
            </a:extLst>
          </p:cNvPr>
          <p:cNvSpPr txBox="1"/>
          <p:nvPr/>
        </p:nvSpPr>
        <p:spPr>
          <a:xfrm>
            <a:off x="10625070" y="6320100"/>
            <a:ext cx="1429557" cy="369332"/>
          </a:xfrm>
          <a:prstGeom prst="rect">
            <a:avLst/>
          </a:prstGeom>
          <a:noFill/>
        </p:spPr>
        <p:txBody>
          <a:bodyPr wrap="square" rtlCol="0">
            <a:spAutoFit/>
          </a:bodyPr>
          <a:lstStyle/>
          <a:p>
            <a:r>
              <a:rPr lang="en-GB" dirty="0"/>
              <a:t>6.  Research</a:t>
            </a:r>
          </a:p>
        </p:txBody>
      </p:sp>
    </p:spTree>
    <p:extLst>
      <p:ext uri="{BB962C8B-B14F-4D97-AF65-F5344CB8AC3E}">
        <p14:creationId xmlns:p14="http://schemas.microsoft.com/office/powerpoint/2010/main" val="3280638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F79DC-0DFF-4A41-ADE7-3C72833CB158}"/>
              </a:ext>
            </a:extLst>
          </p:cNvPr>
          <p:cNvSpPr>
            <a:spLocks noGrp="1"/>
          </p:cNvSpPr>
          <p:nvPr>
            <p:ph type="title"/>
          </p:nvPr>
        </p:nvSpPr>
        <p:spPr>
          <a:xfrm>
            <a:off x="2125758" y="1027906"/>
            <a:ext cx="8914407" cy="1325563"/>
          </a:xfrm>
        </p:spPr>
        <p:txBody>
          <a:bodyPr>
            <a:normAutofit/>
          </a:bodyPr>
          <a:lstStyle/>
          <a:p>
            <a:pPr algn="ctr"/>
            <a:r>
              <a:rPr lang="en-GB" sz="4000" dirty="0"/>
              <a:t>Background to research</a:t>
            </a:r>
          </a:p>
        </p:txBody>
      </p:sp>
      <p:graphicFrame>
        <p:nvGraphicFramePr>
          <p:cNvPr id="3" name="Diagram 2">
            <a:extLst>
              <a:ext uri="{FF2B5EF4-FFF2-40B4-BE49-F238E27FC236}">
                <a16:creationId xmlns:a16="http://schemas.microsoft.com/office/drawing/2014/main" id="{B0CF964B-3ECE-3D49-A91E-150A56ABDB53}"/>
              </a:ext>
            </a:extLst>
          </p:cNvPr>
          <p:cNvGraphicFramePr/>
          <p:nvPr/>
        </p:nvGraphicFramePr>
        <p:xfrm>
          <a:off x="531956" y="906525"/>
          <a:ext cx="11128087" cy="5589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1CDBBCA0-DF3F-BD4A-8647-602B6C9291E6}"/>
              </a:ext>
            </a:extLst>
          </p:cNvPr>
          <p:cNvPicPr>
            <a:picLocks noChangeAspect="1"/>
          </p:cNvPicPr>
          <p:nvPr/>
        </p:nvPicPr>
        <p:blipFill rotWithShape="1">
          <a:blip r:embed="rId8"/>
          <a:srcRect l="11111" r="12014" b="8139"/>
          <a:stretch/>
        </p:blipFill>
        <p:spPr>
          <a:xfrm>
            <a:off x="2447235" y="636354"/>
            <a:ext cx="1436985" cy="1717115"/>
          </a:xfrm>
          <a:prstGeom prst="rect">
            <a:avLst/>
          </a:prstGeom>
        </p:spPr>
      </p:pic>
      <p:sp>
        <p:nvSpPr>
          <p:cNvPr id="7" name="Rectangle 6">
            <a:extLst>
              <a:ext uri="{FF2B5EF4-FFF2-40B4-BE49-F238E27FC236}">
                <a16:creationId xmlns:a16="http://schemas.microsoft.com/office/drawing/2014/main" id="{05795282-4ABF-234F-BB80-82C87FC3071C}"/>
              </a:ext>
            </a:extLst>
          </p:cNvPr>
          <p:cNvSpPr/>
          <p:nvPr/>
        </p:nvSpPr>
        <p:spPr>
          <a:xfrm>
            <a:off x="8898458" y="4704589"/>
            <a:ext cx="2124812" cy="307777"/>
          </a:xfrm>
          <a:prstGeom prst="rect">
            <a:avLst/>
          </a:prstGeom>
        </p:spPr>
        <p:txBody>
          <a:bodyPr wrap="none">
            <a:spAutoFit/>
          </a:bodyPr>
          <a:lstStyle/>
          <a:p>
            <a:r>
              <a:rPr lang="en-GB" sz="1400" dirty="0"/>
              <a:t>(Dorset Police, 2013, p. 1). </a:t>
            </a:r>
          </a:p>
        </p:txBody>
      </p:sp>
      <p:sp>
        <p:nvSpPr>
          <p:cNvPr id="4" name="TextBox 3">
            <a:extLst>
              <a:ext uri="{FF2B5EF4-FFF2-40B4-BE49-F238E27FC236}">
                <a16:creationId xmlns:a16="http://schemas.microsoft.com/office/drawing/2014/main" id="{0945854D-FEDF-DAA4-5E67-9F763B94AEBB}"/>
              </a:ext>
            </a:extLst>
          </p:cNvPr>
          <p:cNvSpPr txBox="1"/>
          <p:nvPr/>
        </p:nvSpPr>
        <p:spPr>
          <a:xfrm>
            <a:off x="10625070" y="6320100"/>
            <a:ext cx="1429557" cy="369332"/>
          </a:xfrm>
          <a:prstGeom prst="rect">
            <a:avLst/>
          </a:prstGeom>
          <a:noFill/>
        </p:spPr>
        <p:txBody>
          <a:bodyPr wrap="square" rtlCol="0">
            <a:spAutoFit/>
          </a:bodyPr>
          <a:lstStyle/>
          <a:p>
            <a:r>
              <a:rPr lang="en-GB" dirty="0"/>
              <a:t>7.  Research</a:t>
            </a:r>
          </a:p>
        </p:txBody>
      </p:sp>
    </p:spTree>
    <p:extLst>
      <p:ext uri="{BB962C8B-B14F-4D97-AF65-F5344CB8AC3E}">
        <p14:creationId xmlns:p14="http://schemas.microsoft.com/office/powerpoint/2010/main" val="243545225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F79DC-0DFF-4A41-ADE7-3C72833CB158}"/>
              </a:ext>
            </a:extLst>
          </p:cNvPr>
          <p:cNvSpPr>
            <a:spLocks noGrp="1"/>
          </p:cNvSpPr>
          <p:nvPr>
            <p:ph type="title"/>
          </p:nvPr>
        </p:nvSpPr>
        <p:spPr>
          <a:xfrm>
            <a:off x="2238300" y="891956"/>
            <a:ext cx="8762635" cy="1325563"/>
          </a:xfrm>
        </p:spPr>
        <p:txBody>
          <a:bodyPr>
            <a:normAutofit/>
          </a:bodyPr>
          <a:lstStyle/>
          <a:p>
            <a:pPr algn="ctr"/>
            <a:r>
              <a:rPr lang="en-GB" sz="4000" dirty="0"/>
              <a:t>Background to research</a:t>
            </a:r>
          </a:p>
        </p:txBody>
      </p:sp>
      <p:graphicFrame>
        <p:nvGraphicFramePr>
          <p:cNvPr id="3" name="Diagram 2">
            <a:extLst>
              <a:ext uri="{FF2B5EF4-FFF2-40B4-BE49-F238E27FC236}">
                <a16:creationId xmlns:a16="http://schemas.microsoft.com/office/drawing/2014/main" id="{B0CF964B-3ECE-3D49-A91E-150A56ABDB53}"/>
              </a:ext>
            </a:extLst>
          </p:cNvPr>
          <p:cNvGraphicFramePr/>
          <p:nvPr>
            <p:extLst>
              <p:ext uri="{D42A27DB-BD31-4B8C-83A1-F6EECF244321}">
                <p14:modId xmlns:p14="http://schemas.microsoft.com/office/powerpoint/2010/main" val="614921411"/>
              </p:ext>
            </p:extLst>
          </p:nvPr>
        </p:nvGraphicFramePr>
        <p:xfrm>
          <a:off x="362401" y="634153"/>
          <a:ext cx="11467198" cy="5589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1CDBBCA0-DF3F-BD4A-8647-602B6C9291E6}"/>
              </a:ext>
            </a:extLst>
          </p:cNvPr>
          <p:cNvPicPr>
            <a:picLocks noChangeAspect="1"/>
          </p:cNvPicPr>
          <p:nvPr/>
        </p:nvPicPr>
        <p:blipFill rotWithShape="1">
          <a:blip r:embed="rId8"/>
          <a:srcRect l="11111" r="12014" b="8139"/>
          <a:stretch/>
        </p:blipFill>
        <p:spPr>
          <a:xfrm>
            <a:off x="2602666" y="500404"/>
            <a:ext cx="1436985" cy="1717115"/>
          </a:xfrm>
          <a:prstGeom prst="rect">
            <a:avLst/>
          </a:prstGeom>
        </p:spPr>
      </p:pic>
      <p:sp>
        <p:nvSpPr>
          <p:cNvPr id="7" name="Rectangle 6">
            <a:extLst>
              <a:ext uri="{FF2B5EF4-FFF2-40B4-BE49-F238E27FC236}">
                <a16:creationId xmlns:a16="http://schemas.microsoft.com/office/drawing/2014/main" id="{59EC2331-F973-F048-A2A5-A80AB8A082BB}"/>
              </a:ext>
            </a:extLst>
          </p:cNvPr>
          <p:cNvSpPr/>
          <p:nvPr/>
        </p:nvSpPr>
        <p:spPr>
          <a:xfrm>
            <a:off x="3770439" y="4486593"/>
            <a:ext cx="1775230" cy="307777"/>
          </a:xfrm>
          <a:prstGeom prst="rect">
            <a:avLst/>
          </a:prstGeom>
        </p:spPr>
        <p:txBody>
          <a:bodyPr wrap="none">
            <a:spAutoFit/>
          </a:bodyPr>
          <a:lstStyle/>
          <a:p>
            <a:r>
              <a:rPr lang="en-GB" sz="1400" dirty="0"/>
              <a:t>(Dorset Police, 2014)</a:t>
            </a:r>
          </a:p>
        </p:txBody>
      </p:sp>
      <p:sp>
        <p:nvSpPr>
          <p:cNvPr id="8" name="Rectangle 7">
            <a:extLst>
              <a:ext uri="{FF2B5EF4-FFF2-40B4-BE49-F238E27FC236}">
                <a16:creationId xmlns:a16="http://schemas.microsoft.com/office/drawing/2014/main" id="{21658FE8-8FCF-B84D-A607-271DD99766D4}"/>
              </a:ext>
            </a:extLst>
          </p:cNvPr>
          <p:cNvSpPr/>
          <p:nvPr/>
        </p:nvSpPr>
        <p:spPr>
          <a:xfrm>
            <a:off x="6349218" y="4486591"/>
            <a:ext cx="2450158" cy="307777"/>
          </a:xfrm>
          <a:prstGeom prst="rect">
            <a:avLst/>
          </a:prstGeom>
        </p:spPr>
        <p:txBody>
          <a:bodyPr wrap="none">
            <a:spAutoFit/>
          </a:bodyPr>
          <a:lstStyle/>
          <a:p>
            <a:r>
              <a:rPr lang="en-GB" sz="1400" dirty="0"/>
              <a:t>(College of Policing, 2015, p. 8) </a:t>
            </a:r>
          </a:p>
        </p:txBody>
      </p:sp>
      <p:sp>
        <p:nvSpPr>
          <p:cNvPr id="9" name="Rectangle 8">
            <a:extLst>
              <a:ext uri="{FF2B5EF4-FFF2-40B4-BE49-F238E27FC236}">
                <a16:creationId xmlns:a16="http://schemas.microsoft.com/office/drawing/2014/main" id="{D6158D43-706C-9141-8549-7B42A88CC4B2}"/>
              </a:ext>
            </a:extLst>
          </p:cNvPr>
          <p:cNvSpPr/>
          <p:nvPr/>
        </p:nvSpPr>
        <p:spPr>
          <a:xfrm>
            <a:off x="1028252" y="4486592"/>
            <a:ext cx="1644681" cy="307777"/>
          </a:xfrm>
          <a:prstGeom prst="rect">
            <a:avLst/>
          </a:prstGeom>
        </p:spPr>
        <p:txBody>
          <a:bodyPr wrap="none">
            <a:spAutoFit/>
          </a:bodyPr>
          <a:lstStyle/>
          <a:p>
            <a:pPr eaLnBrk="0" fontAlgn="base" hangingPunct="0">
              <a:spcBef>
                <a:spcPct val="0"/>
              </a:spcBef>
              <a:spcAft>
                <a:spcPts val="600"/>
              </a:spcAft>
              <a:buClrTx/>
            </a:pPr>
            <a:r>
              <a:rPr lang="en-GB" sz="1400" dirty="0"/>
              <a:t>(PCC Dorset, 2013)</a:t>
            </a:r>
          </a:p>
        </p:txBody>
      </p:sp>
      <p:sp>
        <p:nvSpPr>
          <p:cNvPr id="4" name="TextBox 3">
            <a:extLst>
              <a:ext uri="{FF2B5EF4-FFF2-40B4-BE49-F238E27FC236}">
                <a16:creationId xmlns:a16="http://schemas.microsoft.com/office/drawing/2014/main" id="{323241FC-22E4-B5B4-D761-82965F907206}"/>
              </a:ext>
            </a:extLst>
          </p:cNvPr>
          <p:cNvSpPr txBox="1"/>
          <p:nvPr/>
        </p:nvSpPr>
        <p:spPr>
          <a:xfrm>
            <a:off x="9710670" y="6320100"/>
            <a:ext cx="2343958" cy="369332"/>
          </a:xfrm>
          <a:prstGeom prst="rect">
            <a:avLst/>
          </a:prstGeom>
          <a:noFill/>
        </p:spPr>
        <p:txBody>
          <a:bodyPr wrap="square" rtlCol="0">
            <a:spAutoFit/>
          </a:bodyPr>
          <a:lstStyle/>
          <a:p>
            <a:r>
              <a:rPr lang="en-GB" dirty="0"/>
              <a:t>8.  Quant findings HV</a:t>
            </a:r>
          </a:p>
        </p:txBody>
      </p:sp>
    </p:spTree>
    <p:extLst>
      <p:ext uri="{BB962C8B-B14F-4D97-AF65-F5344CB8AC3E}">
        <p14:creationId xmlns:p14="http://schemas.microsoft.com/office/powerpoint/2010/main" val="87346351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A59F-5CCE-C644-98BA-697F6B8807BE}"/>
              </a:ext>
            </a:extLst>
          </p:cNvPr>
          <p:cNvSpPr>
            <a:spLocks noGrp="1"/>
          </p:cNvSpPr>
          <p:nvPr>
            <p:ph type="title"/>
          </p:nvPr>
        </p:nvSpPr>
        <p:spPr>
          <a:xfrm>
            <a:off x="857822" y="301796"/>
            <a:ext cx="10476358" cy="1074586"/>
          </a:xfrm>
        </p:spPr>
        <p:txBody>
          <a:bodyPr vert="horz" lIns="274320" tIns="182880" rIns="274320" bIns="182880" rtlCol="0" anchor="ctr" anchorCtr="1">
            <a:normAutofit/>
          </a:bodyPr>
          <a:lstStyle/>
          <a:p>
            <a:r>
              <a:rPr lang="en-US" dirty="0"/>
              <a:t>Quantitative findings: high visibility patrols</a:t>
            </a:r>
          </a:p>
        </p:txBody>
      </p:sp>
      <p:graphicFrame>
        <p:nvGraphicFramePr>
          <p:cNvPr id="4" name="Table 3">
            <a:extLst>
              <a:ext uri="{FF2B5EF4-FFF2-40B4-BE49-F238E27FC236}">
                <a16:creationId xmlns:a16="http://schemas.microsoft.com/office/drawing/2014/main" id="{F2B7D888-BC29-2843-8675-70027DBC06C0}"/>
              </a:ext>
            </a:extLst>
          </p:cNvPr>
          <p:cNvGraphicFramePr>
            <a:graphicFrameLocks noGrp="1"/>
          </p:cNvGraphicFramePr>
          <p:nvPr>
            <p:extLst>
              <p:ext uri="{D42A27DB-BD31-4B8C-83A1-F6EECF244321}">
                <p14:modId xmlns:p14="http://schemas.microsoft.com/office/powerpoint/2010/main" val="2511022269"/>
              </p:ext>
            </p:extLst>
          </p:nvPr>
        </p:nvGraphicFramePr>
        <p:xfrm>
          <a:off x="857821" y="1524880"/>
          <a:ext cx="10476358" cy="4574070"/>
        </p:xfrm>
        <a:graphic>
          <a:graphicData uri="http://schemas.openxmlformats.org/drawingml/2006/table">
            <a:tbl>
              <a:tblPr firstRow="1" firstCol="1" bandRow="1">
                <a:tableStyleId>{3B4B98B0-60AC-42C2-AFA5-B58CD77FA1E5}</a:tableStyleId>
              </a:tblPr>
              <a:tblGrid>
                <a:gridCol w="2319055">
                  <a:extLst>
                    <a:ext uri="{9D8B030D-6E8A-4147-A177-3AD203B41FA5}">
                      <a16:colId xmlns:a16="http://schemas.microsoft.com/office/drawing/2014/main" val="173121209"/>
                    </a:ext>
                  </a:extLst>
                </a:gridCol>
                <a:gridCol w="1397170">
                  <a:extLst>
                    <a:ext uri="{9D8B030D-6E8A-4147-A177-3AD203B41FA5}">
                      <a16:colId xmlns:a16="http://schemas.microsoft.com/office/drawing/2014/main" val="762977715"/>
                    </a:ext>
                  </a:extLst>
                </a:gridCol>
                <a:gridCol w="1335739">
                  <a:extLst>
                    <a:ext uri="{9D8B030D-6E8A-4147-A177-3AD203B41FA5}">
                      <a16:colId xmlns:a16="http://schemas.microsoft.com/office/drawing/2014/main" val="3265214484"/>
                    </a:ext>
                  </a:extLst>
                </a:gridCol>
                <a:gridCol w="1384116">
                  <a:extLst>
                    <a:ext uri="{9D8B030D-6E8A-4147-A177-3AD203B41FA5}">
                      <a16:colId xmlns:a16="http://schemas.microsoft.com/office/drawing/2014/main" val="59982946"/>
                    </a:ext>
                  </a:extLst>
                </a:gridCol>
                <a:gridCol w="1335739">
                  <a:extLst>
                    <a:ext uri="{9D8B030D-6E8A-4147-A177-3AD203B41FA5}">
                      <a16:colId xmlns:a16="http://schemas.microsoft.com/office/drawing/2014/main" val="4041345702"/>
                    </a:ext>
                  </a:extLst>
                </a:gridCol>
                <a:gridCol w="1368800">
                  <a:extLst>
                    <a:ext uri="{9D8B030D-6E8A-4147-A177-3AD203B41FA5}">
                      <a16:colId xmlns:a16="http://schemas.microsoft.com/office/drawing/2014/main" val="2060228788"/>
                    </a:ext>
                  </a:extLst>
                </a:gridCol>
                <a:gridCol w="1335739">
                  <a:extLst>
                    <a:ext uri="{9D8B030D-6E8A-4147-A177-3AD203B41FA5}">
                      <a16:colId xmlns:a16="http://schemas.microsoft.com/office/drawing/2014/main" val="204660692"/>
                    </a:ext>
                  </a:extLst>
                </a:gridCol>
              </a:tblGrid>
              <a:tr h="417432">
                <a:tc>
                  <a:txBody>
                    <a:bodyPr/>
                    <a:lstStyle/>
                    <a:p>
                      <a:pPr algn="ctr">
                        <a:lnSpc>
                          <a:spcPct val="150000"/>
                        </a:lnSpc>
                      </a:pPr>
                      <a:r>
                        <a:rPr lang="en-GB" sz="1600" dirty="0">
                          <a:effectLst/>
                        </a:rPr>
                        <a:t>Main Activity</a:t>
                      </a:r>
                      <a:endParaRPr lang="en-AE" sz="1600" dirty="0">
                        <a:solidFill>
                          <a:schemeClr val="tx1"/>
                        </a:solidFill>
                        <a:effectLst/>
                        <a:latin typeface="Calibri" panose="020F0502020204030204" pitchFamily="34" charset="0"/>
                        <a:cs typeface="Times New Roman" panose="02020603050405020304" pitchFamily="18" charset="0"/>
                      </a:endParaRPr>
                    </a:p>
                  </a:txBody>
                  <a:tcPr marL="73823" marR="73823" marT="0" marB="0">
                    <a:lnB w="12700" cap="flat" cmpd="sng" algn="ctr">
                      <a:solidFill>
                        <a:schemeClr val="tx1"/>
                      </a:solidFill>
                      <a:prstDash val="solid"/>
                      <a:round/>
                      <a:headEnd type="none" w="med" len="med"/>
                      <a:tailEnd type="none" w="med" len="med"/>
                    </a:lnB>
                  </a:tcPr>
                </a:tc>
                <a:tc gridSpan="2">
                  <a:txBody>
                    <a:bodyPr/>
                    <a:lstStyle/>
                    <a:p>
                      <a:pPr algn="ctr">
                        <a:lnSpc>
                          <a:spcPct val="150000"/>
                        </a:lnSpc>
                      </a:pPr>
                      <a:r>
                        <a:rPr lang="en-GB" sz="1600" dirty="0">
                          <a:effectLst/>
                        </a:rPr>
                        <a:t>PC shifts</a:t>
                      </a:r>
                      <a:endParaRPr lang="en-AE" sz="1600" dirty="0">
                        <a:solidFill>
                          <a:schemeClr val="tx1"/>
                        </a:solidFill>
                        <a:effectLst/>
                        <a:latin typeface="Calibri" panose="020F0502020204030204" pitchFamily="34" charset="0"/>
                        <a:cs typeface="Times New Roman" panose="02020603050405020304" pitchFamily="18" charset="0"/>
                      </a:endParaRPr>
                    </a:p>
                  </a:txBody>
                  <a:tcPr marL="73823" marR="73823" marT="0" marB="0">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lnSpc>
                          <a:spcPct val="150000"/>
                        </a:lnSpc>
                      </a:pPr>
                      <a:r>
                        <a:rPr lang="en-GB" sz="1600">
                          <a:effectLst/>
                        </a:rPr>
                        <a:t>PCSO shifts</a:t>
                      </a:r>
                      <a:endParaRPr lang="en-AE" sz="1600">
                        <a:solidFill>
                          <a:schemeClr val="tx1"/>
                        </a:solidFill>
                        <a:effectLst/>
                        <a:latin typeface="Calibri" panose="020F0502020204030204" pitchFamily="34" charset="0"/>
                        <a:cs typeface="Times New Roman" panose="02020603050405020304" pitchFamily="18" charset="0"/>
                      </a:endParaRPr>
                    </a:p>
                  </a:txBody>
                  <a:tcPr marL="73823" marR="73823" marT="0" marB="0">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lnSpc>
                          <a:spcPct val="150000"/>
                        </a:lnSpc>
                      </a:pPr>
                      <a:r>
                        <a:rPr lang="en-GB" sz="1600">
                          <a:effectLst/>
                        </a:rPr>
                        <a:t>All types of officers</a:t>
                      </a:r>
                      <a:endParaRPr lang="en-AE" sz="1600">
                        <a:solidFill>
                          <a:schemeClr val="tx1"/>
                        </a:solidFill>
                        <a:effectLst/>
                        <a:latin typeface="Calibri" panose="020F0502020204030204" pitchFamily="34" charset="0"/>
                        <a:cs typeface="Times New Roman" panose="02020603050405020304" pitchFamily="18" charset="0"/>
                      </a:endParaRPr>
                    </a:p>
                  </a:txBody>
                  <a:tcPr marL="73823" marR="73823" marT="0" marB="0">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293917228"/>
                  </a:ext>
                </a:extLst>
              </a:tr>
              <a:tr h="824404">
                <a:tc>
                  <a:txBody>
                    <a:bodyPr/>
                    <a:lstStyle/>
                    <a:p>
                      <a:pPr algn="ctr">
                        <a:lnSpc>
                          <a:spcPct val="150000"/>
                        </a:lnSpc>
                      </a:pPr>
                      <a:r>
                        <a:rPr lang="en-GB" sz="1600" dirty="0">
                          <a:effectLst/>
                        </a:rPr>
                        <a:t>Public facing work</a:t>
                      </a:r>
                      <a:endParaRPr lang="en-AE" sz="1600" dirty="0">
                        <a:solidFill>
                          <a:schemeClr val="tx1"/>
                        </a:solidFill>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weekend</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weekday</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weekend</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weekday</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weekend</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weekday</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8588093"/>
                  </a:ext>
                </a:extLst>
              </a:tr>
              <a:tr h="417432">
                <a:tc>
                  <a:txBody>
                    <a:bodyPr/>
                    <a:lstStyle/>
                    <a:p>
                      <a:pPr algn="l">
                        <a:lnSpc>
                          <a:spcPct val="150000"/>
                        </a:lnSpc>
                      </a:pPr>
                      <a:r>
                        <a:rPr lang="en-GB" sz="1600">
                          <a:effectLst/>
                        </a:rPr>
                        <a:t>Patrol</a:t>
                      </a:r>
                      <a:endParaRPr lang="en-AE" sz="1600" b="0">
                        <a:solidFill>
                          <a:schemeClr val="tx1"/>
                        </a:solidFill>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9.0%</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12.8%</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36.4%</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35.7%</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24.3%</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25.2%</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461415"/>
                  </a:ext>
                </a:extLst>
              </a:tr>
              <a:tr h="836483">
                <a:tc>
                  <a:txBody>
                    <a:bodyPr/>
                    <a:lstStyle/>
                    <a:p>
                      <a:pPr algn="l">
                        <a:lnSpc>
                          <a:spcPct val="150000"/>
                        </a:lnSpc>
                      </a:pPr>
                      <a:r>
                        <a:rPr lang="en-GB" sz="1600">
                          <a:effectLst/>
                        </a:rPr>
                        <a:t>Attendance and incidents</a:t>
                      </a:r>
                      <a:endParaRPr lang="en-AE" sz="1600" b="0" dirty="0">
                        <a:solidFill>
                          <a:schemeClr val="tx1"/>
                        </a:solidFill>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21.7%</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21.0%</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11.7%</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8.8%</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16.2%</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14.6%</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7714495"/>
                  </a:ext>
                </a:extLst>
              </a:tr>
              <a:tr h="824404">
                <a:tc>
                  <a:txBody>
                    <a:bodyPr/>
                    <a:lstStyle/>
                    <a:p>
                      <a:pPr algn="l">
                        <a:lnSpc>
                          <a:spcPct val="150000"/>
                        </a:lnSpc>
                      </a:pPr>
                      <a:r>
                        <a:rPr lang="en-GB" sz="1600">
                          <a:effectLst/>
                        </a:rPr>
                        <a:t>Post incident work</a:t>
                      </a:r>
                      <a:endParaRPr lang="en-AE" sz="1600" b="0">
                        <a:solidFill>
                          <a:schemeClr val="tx1"/>
                        </a:solidFill>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11.0%</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18.6%</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21.1%</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10.4%</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16.5%</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14.1%</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020313"/>
                  </a:ext>
                </a:extLst>
              </a:tr>
              <a:tr h="417432">
                <a:tc>
                  <a:txBody>
                    <a:bodyPr/>
                    <a:lstStyle/>
                    <a:p>
                      <a:pPr algn="l">
                        <a:lnSpc>
                          <a:spcPct val="150000"/>
                        </a:lnSpc>
                      </a:pPr>
                      <a:r>
                        <a:rPr lang="en-GB" sz="1600">
                          <a:effectLst/>
                        </a:rPr>
                        <a:t>Community work</a:t>
                      </a:r>
                      <a:endParaRPr lang="en-AE" sz="1600" b="0">
                        <a:solidFill>
                          <a:schemeClr val="tx1"/>
                        </a:solidFill>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13.0%</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10.9%</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2.5%</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5.3%</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7.2%</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7.9%</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227684"/>
                  </a:ext>
                </a:extLst>
              </a:tr>
              <a:tr h="836483">
                <a:tc>
                  <a:txBody>
                    <a:bodyPr/>
                    <a:lstStyle/>
                    <a:p>
                      <a:pPr algn="l">
                        <a:lnSpc>
                          <a:spcPct val="150000"/>
                        </a:lnSpc>
                      </a:pPr>
                      <a:r>
                        <a:rPr lang="en-GB" sz="1600">
                          <a:effectLst/>
                        </a:rPr>
                        <a:t>Total public facing</a:t>
                      </a:r>
                      <a:endParaRPr lang="en-AE" sz="1600" b="0">
                        <a:solidFill>
                          <a:schemeClr val="tx1"/>
                        </a:solidFill>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54.7%</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63.3%</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71.7%</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a:effectLst/>
                        </a:rPr>
                        <a:t>60.2%</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64.2%</a:t>
                      </a:r>
                      <a:endParaRPr lang="en-AE" sz="160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GB" sz="1600" dirty="0">
                          <a:effectLst/>
                        </a:rPr>
                        <a:t>61.8%</a:t>
                      </a:r>
                      <a:endParaRPr lang="en-AE" sz="1600">
                        <a:effectLst/>
                      </a:endParaRPr>
                    </a:p>
                    <a:p>
                      <a:pPr algn="ctr">
                        <a:lnSpc>
                          <a:spcPct val="150000"/>
                        </a:lnSpc>
                      </a:pPr>
                      <a:r>
                        <a:rPr lang="en-GB" sz="1600" dirty="0">
                          <a:effectLst/>
                        </a:rPr>
                        <a:t> </a:t>
                      </a:r>
                      <a:endParaRPr lang="en-AE" sz="1600" dirty="0">
                        <a:effectLst/>
                        <a:latin typeface="Calibri" panose="020F0502020204030204" pitchFamily="34" charset="0"/>
                        <a:cs typeface="Times New Roman" panose="02020603050405020304" pitchFamily="18" charset="0"/>
                      </a:endParaRPr>
                    </a:p>
                  </a:txBody>
                  <a:tcPr marL="73823" marR="738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1212057"/>
                  </a:ext>
                </a:extLst>
              </a:tr>
            </a:tbl>
          </a:graphicData>
        </a:graphic>
      </p:graphicFrame>
      <p:sp>
        <p:nvSpPr>
          <p:cNvPr id="3" name="TextBox 2">
            <a:extLst>
              <a:ext uri="{FF2B5EF4-FFF2-40B4-BE49-F238E27FC236}">
                <a16:creationId xmlns:a16="http://schemas.microsoft.com/office/drawing/2014/main" id="{114294A3-71D1-5000-86CC-22BC2F0AE417}"/>
              </a:ext>
            </a:extLst>
          </p:cNvPr>
          <p:cNvSpPr txBox="1"/>
          <p:nvPr/>
        </p:nvSpPr>
        <p:spPr>
          <a:xfrm>
            <a:off x="10071278" y="6320100"/>
            <a:ext cx="1983349" cy="369332"/>
          </a:xfrm>
          <a:prstGeom prst="rect">
            <a:avLst/>
          </a:prstGeom>
          <a:noFill/>
        </p:spPr>
        <p:txBody>
          <a:bodyPr wrap="square" rtlCol="0">
            <a:spAutoFit/>
          </a:bodyPr>
          <a:lstStyle/>
          <a:p>
            <a:r>
              <a:rPr lang="en-GB" dirty="0"/>
              <a:t>9.  Quant findings</a:t>
            </a:r>
          </a:p>
        </p:txBody>
      </p:sp>
    </p:spTree>
    <p:extLst>
      <p:ext uri="{BB962C8B-B14F-4D97-AF65-F5344CB8AC3E}">
        <p14:creationId xmlns:p14="http://schemas.microsoft.com/office/powerpoint/2010/main" val="161638469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A59F-5CCE-C644-98BA-697F6B8807BE}"/>
              </a:ext>
            </a:extLst>
          </p:cNvPr>
          <p:cNvSpPr>
            <a:spLocks noGrp="1"/>
          </p:cNvSpPr>
          <p:nvPr>
            <p:ph type="title"/>
          </p:nvPr>
        </p:nvSpPr>
        <p:spPr>
          <a:xfrm>
            <a:off x="965913" y="217995"/>
            <a:ext cx="10393251" cy="1322363"/>
          </a:xfrm>
        </p:spPr>
        <p:txBody>
          <a:bodyPr vert="horz" lIns="274320" tIns="182880" rIns="274320" bIns="182880" rtlCol="0" anchor="ctr" anchorCtr="1">
            <a:normAutofit fontScale="90000"/>
          </a:bodyPr>
          <a:lstStyle/>
          <a:p>
            <a:pPr algn="ctr"/>
            <a:r>
              <a:rPr lang="en-US" dirty="0"/>
              <a:t>Quantitative findings: community engagement</a:t>
            </a:r>
          </a:p>
        </p:txBody>
      </p:sp>
      <p:graphicFrame>
        <p:nvGraphicFramePr>
          <p:cNvPr id="5" name="Table 4">
            <a:extLst>
              <a:ext uri="{FF2B5EF4-FFF2-40B4-BE49-F238E27FC236}">
                <a16:creationId xmlns:a16="http://schemas.microsoft.com/office/drawing/2014/main" id="{AF0A6146-3DEF-0D4B-B534-E8DA0DECB6CE}"/>
              </a:ext>
            </a:extLst>
          </p:cNvPr>
          <p:cNvGraphicFramePr>
            <a:graphicFrameLocks noGrp="1"/>
          </p:cNvGraphicFramePr>
          <p:nvPr>
            <p:extLst>
              <p:ext uri="{D42A27DB-BD31-4B8C-83A1-F6EECF244321}">
                <p14:modId xmlns:p14="http://schemas.microsoft.com/office/powerpoint/2010/main" val="4153773398"/>
              </p:ext>
            </p:extLst>
          </p:nvPr>
        </p:nvGraphicFramePr>
        <p:xfrm>
          <a:off x="899374" y="2123335"/>
          <a:ext cx="10393250" cy="4200192"/>
        </p:xfrm>
        <a:graphic>
          <a:graphicData uri="http://schemas.openxmlformats.org/drawingml/2006/table">
            <a:tbl>
              <a:tblPr firstRow="1" firstCol="1" bandRow="1">
                <a:tableStyleId>{BC89EF96-8CEA-46FF-86C4-4CE0E7609802}</a:tableStyleId>
              </a:tblPr>
              <a:tblGrid>
                <a:gridCol w="3070811">
                  <a:extLst>
                    <a:ext uri="{9D8B030D-6E8A-4147-A177-3AD203B41FA5}">
                      <a16:colId xmlns:a16="http://schemas.microsoft.com/office/drawing/2014/main" val="1358233167"/>
                    </a:ext>
                  </a:extLst>
                </a:gridCol>
                <a:gridCol w="1618200">
                  <a:extLst>
                    <a:ext uri="{9D8B030D-6E8A-4147-A177-3AD203B41FA5}">
                      <a16:colId xmlns:a16="http://schemas.microsoft.com/office/drawing/2014/main" val="1365672406"/>
                    </a:ext>
                  </a:extLst>
                </a:gridCol>
                <a:gridCol w="980969">
                  <a:extLst>
                    <a:ext uri="{9D8B030D-6E8A-4147-A177-3AD203B41FA5}">
                      <a16:colId xmlns:a16="http://schemas.microsoft.com/office/drawing/2014/main" val="4268924886"/>
                    </a:ext>
                  </a:extLst>
                </a:gridCol>
                <a:gridCol w="1456037">
                  <a:extLst>
                    <a:ext uri="{9D8B030D-6E8A-4147-A177-3AD203B41FA5}">
                      <a16:colId xmlns:a16="http://schemas.microsoft.com/office/drawing/2014/main" val="911673211"/>
                    </a:ext>
                  </a:extLst>
                </a:gridCol>
                <a:gridCol w="980969">
                  <a:extLst>
                    <a:ext uri="{9D8B030D-6E8A-4147-A177-3AD203B41FA5}">
                      <a16:colId xmlns:a16="http://schemas.microsoft.com/office/drawing/2014/main" val="898944618"/>
                    </a:ext>
                  </a:extLst>
                </a:gridCol>
                <a:gridCol w="1305295">
                  <a:extLst>
                    <a:ext uri="{9D8B030D-6E8A-4147-A177-3AD203B41FA5}">
                      <a16:colId xmlns:a16="http://schemas.microsoft.com/office/drawing/2014/main" val="3140874401"/>
                    </a:ext>
                  </a:extLst>
                </a:gridCol>
                <a:gridCol w="980969">
                  <a:extLst>
                    <a:ext uri="{9D8B030D-6E8A-4147-A177-3AD203B41FA5}">
                      <a16:colId xmlns:a16="http://schemas.microsoft.com/office/drawing/2014/main" val="366589858"/>
                    </a:ext>
                  </a:extLst>
                </a:gridCol>
              </a:tblGrid>
              <a:tr h="466688">
                <a:tc>
                  <a:txBody>
                    <a:bodyPr/>
                    <a:lstStyle/>
                    <a:p>
                      <a:pPr algn="l">
                        <a:lnSpc>
                          <a:spcPct val="150000"/>
                        </a:lnSpc>
                        <a:spcAft>
                          <a:spcPts val="0"/>
                        </a:spcAft>
                      </a:pPr>
                      <a:r>
                        <a:rPr lang="en-GB" sz="1800" dirty="0">
                          <a:effectLst/>
                        </a:rPr>
                        <a:t>SUPPORTING WORK</a:t>
                      </a:r>
                      <a:endParaRPr lang="en-AE" sz="1800" dirty="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l">
                        <a:lnSpc>
                          <a:spcPct val="150000"/>
                        </a:lnSpc>
                        <a:spcAft>
                          <a:spcPts val="0"/>
                        </a:spcAft>
                      </a:pPr>
                      <a:r>
                        <a:rPr lang="en-GB" sz="1800" dirty="0">
                          <a:effectLst/>
                        </a:rPr>
                        <a:t> </a:t>
                      </a:r>
                      <a:endParaRPr lang="en-AE" sz="180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dirty="0">
                          <a:effectLst/>
                        </a:rPr>
                        <a:t> PC</a:t>
                      </a:r>
                      <a:endParaRPr lang="en-AE" sz="1800" dirty="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l">
                        <a:lnSpc>
                          <a:spcPct val="150000"/>
                        </a:lnSpc>
                        <a:spcAft>
                          <a:spcPts val="0"/>
                        </a:spcAft>
                      </a:pPr>
                      <a:r>
                        <a:rPr lang="en-GB" sz="1800">
                          <a:effectLst/>
                        </a:rPr>
                        <a:t> </a:t>
                      </a:r>
                      <a:endParaRPr lang="en-AE" sz="180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l">
                        <a:lnSpc>
                          <a:spcPct val="150000"/>
                        </a:lnSpc>
                        <a:spcAft>
                          <a:spcPts val="0"/>
                        </a:spcAft>
                      </a:pPr>
                      <a:r>
                        <a:rPr lang="en-GB" sz="1800" dirty="0">
                          <a:effectLst/>
                        </a:rPr>
                        <a:t> PCSO</a:t>
                      </a:r>
                      <a:endParaRPr lang="en-AE" sz="1800" dirty="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l">
                        <a:lnSpc>
                          <a:spcPct val="150000"/>
                        </a:lnSpc>
                        <a:spcAft>
                          <a:spcPts val="0"/>
                        </a:spcAft>
                      </a:pPr>
                      <a:r>
                        <a:rPr lang="en-GB" sz="1800">
                          <a:effectLst/>
                        </a:rPr>
                        <a:t> </a:t>
                      </a:r>
                      <a:endParaRPr lang="en-AE" sz="180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l">
                        <a:lnSpc>
                          <a:spcPct val="150000"/>
                        </a:lnSpc>
                        <a:spcAft>
                          <a:spcPts val="0"/>
                        </a:spcAft>
                      </a:pPr>
                      <a:r>
                        <a:rPr lang="en-GB" sz="1800" dirty="0">
                          <a:effectLst/>
                        </a:rPr>
                        <a:t> Total</a:t>
                      </a:r>
                      <a:endParaRPr lang="en-AE" sz="1800" dirty="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extLst>
                  <a:ext uri="{0D108BD9-81ED-4DB2-BD59-A6C34878D82A}">
                    <a16:rowId xmlns:a16="http://schemas.microsoft.com/office/drawing/2014/main" val="2640923200"/>
                  </a:ext>
                </a:extLst>
              </a:tr>
              <a:tr h="466688">
                <a:tc>
                  <a:txBody>
                    <a:bodyPr/>
                    <a:lstStyle/>
                    <a:p>
                      <a:pPr algn="l">
                        <a:lnSpc>
                          <a:spcPct val="150000"/>
                        </a:lnSpc>
                        <a:spcAft>
                          <a:spcPts val="0"/>
                        </a:spcAft>
                      </a:pPr>
                      <a:r>
                        <a:rPr lang="en-GB" sz="1800" dirty="0">
                          <a:effectLst/>
                        </a:rPr>
                        <a:t>Admin</a:t>
                      </a:r>
                      <a:endParaRPr lang="en-AE" sz="1800" dirty="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effectLst/>
                        </a:rPr>
                        <a:t>1763</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solidFill>
                            <a:srgbClr val="FF0000"/>
                          </a:solidFill>
                          <a:effectLst/>
                        </a:rPr>
                        <a:t>14.5%</a:t>
                      </a:r>
                      <a:endParaRPr lang="en-AE" sz="1800" b="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effectLst/>
                        </a:rPr>
                        <a:t>1608</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solidFill>
                            <a:srgbClr val="FF0000"/>
                          </a:solidFill>
                          <a:effectLst/>
                        </a:rPr>
                        <a:t>10.2%</a:t>
                      </a:r>
                      <a:endParaRPr lang="en-AE" sz="1800" b="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3371</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solidFill>
                            <a:srgbClr val="FF0000"/>
                          </a:solidFill>
                          <a:effectLst/>
                        </a:rPr>
                        <a:t>12.1%</a:t>
                      </a:r>
                      <a:endParaRPr lang="en-AE" sz="1800" b="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extLst>
                  <a:ext uri="{0D108BD9-81ED-4DB2-BD59-A6C34878D82A}">
                    <a16:rowId xmlns:a16="http://schemas.microsoft.com/office/drawing/2014/main" val="4164620368"/>
                  </a:ext>
                </a:extLst>
              </a:tr>
              <a:tr h="466688">
                <a:tc>
                  <a:txBody>
                    <a:bodyPr/>
                    <a:lstStyle/>
                    <a:p>
                      <a:pPr algn="l">
                        <a:lnSpc>
                          <a:spcPct val="150000"/>
                        </a:lnSpc>
                        <a:spcAft>
                          <a:spcPts val="0"/>
                        </a:spcAft>
                      </a:pPr>
                      <a:r>
                        <a:rPr lang="en-GB" sz="1800" dirty="0">
                          <a:effectLst/>
                        </a:rPr>
                        <a:t>Briefings and meetings </a:t>
                      </a:r>
                      <a:endParaRPr lang="en-AE" sz="1800" dirty="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403</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3.3%</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1233</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solidFill>
                            <a:srgbClr val="FF0000"/>
                          </a:solidFill>
                          <a:effectLst/>
                        </a:rPr>
                        <a:t>7.8%</a:t>
                      </a:r>
                      <a:endParaRPr lang="en-AE" sz="1800" b="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effectLst/>
                        </a:rPr>
                        <a:t>1636</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5.9%</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extLst>
                  <a:ext uri="{0D108BD9-81ED-4DB2-BD59-A6C34878D82A}">
                    <a16:rowId xmlns:a16="http://schemas.microsoft.com/office/drawing/2014/main" val="1982370087"/>
                  </a:ext>
                </a:extLst>
              </a:tr>
              <a:tr h="466688">
                <a:tc>
                  <a:txBody>
                    <a:bodyPr/>
                    <a:lstStyle/>
                    <a:p>
                      <a:pPr algn="l">
                        <a:lnSpc>
                          <a:spcPct val="150000"/>
                        </a:lnSpc>
                        <a:spcAft>
                          <a:spcPts val="0"/>
                        </a:spcAft>
                      </a:pPr>
                      <a:r>
                        <a:rPr lang="en-GB" sz="1800">
                          <a:effectLst/>
                        </a:rPr>
                        <a:t>Meal breaks</a:t>
                      </a:r>
                      <a:endParaRPr lang="en-AE" sz="180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292</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2.4%</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896</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solidFill>
                            <a:srgbClr val="FF0000"/>
                          </a:solidFill>
                          <a:effectLst/>
                        </a:rPr>
                        <a:t>5.7%</a:t>
                      </a:r>
                      <a:endParaRPr lang="en-AE" sz="1800" b="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effectLst/>
                        </a:rPr>
                        <a:t>1188</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effectLst/>
                        </a:rPr>
                        <a:t>4.3%</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extLst>
                  <a:ext uri="{0D108BD9-81ED-4DB2-BD59-A6C34878D82A}">
                    <a16:rowId xmlns:a16="http://schemas.microsoft.com/office/drawing/2014/main" val="1371265049"/>
                  </a:ext>
                </a:extLst>
              </a:tr>
              <a:tr h="466688">
                <a:tc>
                  <a:txBody>
                    <a:bodyPr/>
                    <a:lstStyle/>
                    <a:p>
                      <a:pPr algn="l">
                        <a:lnSpc>
                          <a:spcPct val="150000"/>
                        </a:lnSpc>
                        <a:spcAft>
                          <a:spcPts val="0"/>
                        </a:spcAft>
                      </a:pPr>
                      <a:r>
                        <a:rPr lang="en-GB" sz="1800">
                          <a:effectLst/>
                        </a:rPr>
                        <a:t>Travel </a:t>
                      </a:r>
                      <a:endParaRPr lang="en-AE" sz="180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425</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3.5%</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325</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2.1%</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750</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effectLst/>
                        </a:rPr>
                        <a:t>2.7%</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extLst>
                  <a:ext uri="{0D108BD9-81ED-4DB2-BD59-A6C34878D82A}">
                    <a16:rowId xmlns:a16="http://schemas.microsoft.com/office/drawing/2014/main" val="4033619957"/>
                  </a:ext>
                </a:extLst>
              </a:tr>
              <a:tr h="466688">
                <a:tc>
                  <a:txBody>
                    <a:bodyPr/>
                    <a:lstStyle/>
                    <a:p>
                      <a:pPr algn="l">
                        <a:lnSpc>
                          <a:spcPct val="150000"/>
                        </a:lnSpc>
                        <a:spcAft>
                          <a:spcPts val="0"/>
                        </a:spcAft>
                      </a:pPr>
                      <a:r>
                        <a:rPr lang="en-GB" sz="1800">
                          <a:effectLst/>
                        </a:rPr>
                        <a:t>Custody</a:t>
                      </a:r>
                      <a:endParaRPr lang="en-AE" sz="180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300</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2.5%</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0</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0.0%</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300</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effectLst/>
                        </a:rPr>
                        <a:t>1.1%</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extLst>
                  <a:ext uri="{0D108BD9-81ED-4DB2-BD59-A6C34878D82A}">
                    <a16:rowId xmlns:a16="http://schemas.microsoft.com/office/drawing/2014/main" val="3799214975"/>
                  </a:ext>
                </a:extLst>
              </a:tr>
              <a:tr h="466688">
                <a:tc>
                  <a:txBody>
                    <a:bodyPr/>
                    <a:lstStyle/>
                    <a:p>
                      <a:pPr algn="l">
                        <a:lnSpc>
                          <a:spcPct val="150000"/>
                        </a:lnSpc>
                        <a:spcAft>
                          <a:spcPts val="0"/>
                        </a:spcAft>
                      </a:pPr>
                      <a:r>
                        <a:rPr lang="en-GB" sz="1800">
                          <a:effectLst/>
                        </a:rPr>
                        <a:t>Other</a:t>
                      </a:r>
                      <a:endParaRPr lang="en-AE" sz="180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1951</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solidFill>
                            <a:srgbClr val="FF0000"/>
                          </a:solidFill>
                          <a:effectLst/>
                        </a:rPr>
                        <a:t>16.1%</a:t>
                      </a:r>
                      <a:endParaRPr lang="en-AE" sz="1800" b="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1125</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solidFill>
                            <a:srgbClr val="FF0000"/>
                          </a:solidFill>
                          <a:effectLst/>
                        </a:rPr>
                        <a:t>7.2%</a:t>
                      </a:r>
                      <a:endParaRPr lang="en-AE" sz="1800" b="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3076</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solidFill>
                            <a:srgbClr val="FF0000"/>
                          </a:solidFill>
                          <a:effectLst/>
                        </a:rPr>
                        <a:t>11.0%</a:t>
                      </a:r>
                      <a:endParaRPr lang="en-AE" sz="1800" b="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extLst>
                  <a:ext uri="{0D108BD9-81ED-4DB2-BD59-A6C34878D82A}">
                    <a16:rowId xmlns:a16="http://schemas.microsoft.com/office/drawing/2014/main" val="1472093018"/>
                  </a:ext>
                </a:extLst>
              </a:tr>
              <a:tr h="466688">
                <a:tc>
                  <a:txBody>
                    <a:bodyPr/>
                    <a:lstStyle/>
                    <a:p>
                      <a:pPr algn="l">
                        <a:lnSpc>
                          <a:spcPct val="150000"/>
                        </a:lnSpc>
                        <a:spcAft>
                          <a:spcPts val="0"/>
                        </a:spcAft>
                      </a:pPr>
                      <a:r>
                        <a:rPr lang="en-GB" sz="1800">
                          <a:effectLst/>
                        </a:rPr>
                        <a:t>TOTAL SUPPORTING</a:t>
                      </a:r>
                      <a:endParaRPr lang="en-AE" sz="180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 </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42.2%</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 </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33.0%</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 </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effectLst/>
                        </a:rPr>
                        <a:t>37.1%</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extLst>
                  <a:ext uri="{0D108BD9-81ED-4DB2-BD59-A6C34878D82A}">
                    <a16:rowId xmlns:a16="http://schemas.microsoft.com/office/drawing/2014/main" val="1370614570"/>
                  </a:ext>
                </a:extLst>
              </a:tr>
              <a:tr h="466688">
                <a:tc>
                  <a:txBody>
                    <a:bodyPr/>
                    <a:lstStyle/>
                    <a:p>
                      <a:pPr algn="l">
                        <a:lnSpc>
                          <a:spcPct val="150000"/>
                        </a:lnSpc>
                        <a:spcAft>
                          <a:spcPts val="0"/>
                        </a:spcAft>
                      </a:pPr>
                      <a:r>
                        <a:rPr lang="en-GB" sz="1800">
                          <a:effectLst/>
                        </a:rPr>
                        <a:t>Total</a:t>
                      </a:r>
                      <a:endParaRPr lang="en-AE" sz="180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12147</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effectLst/>
                        </a:rPr>
                        <a:t>100%</a:t>
                      </a:r>
                      <a:endParaRPr lang="en-AE"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15711</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100%</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a:effectLst/>
                        </a:rPr>
                        <a:t>27878</a:t>
                      </a:r>
                      <a:endParaRPr lang="en-AE" sz="1800" b="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tc>
                  <a:txBody>
                    <a:bodyPr/>
                    <a:lstStyle/>
                    <a:p>
                      <a:pPr algn="ctr">
                        <a:lnSpc>
                          <a:spcPct val="150000"/>
                        </a:lnSpc>
                        <a:spcAft>
                          <a:spcPts val="0"/>
                        </a:spcAft>
                      </a:pPr>
                      <a:r>
                        <a:rPr lang="en-GB" sz="1800" b="0" dirty="0">
                          <a:effectLst/>
                        </a:rPr>
                        <a:t>100%</a:t>
                      </a:r>
                      <a:endParaRPr lang="en-AE"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106180" marR="106180" marT="0" marB="0"/>
                </a:tc>
                <a:extLst>
                  <a:ext uri="{0D108BD9-81ED-4DB2-BD59-A6C34878D82A}">
                    <a16:rowId xmlns:a16="http://schemas.microsoft.com/office/drawing/2014/main" val="33026832"/>
                  </a:ext>
                </a:extLst>
              </a:tr>
            </a:tbl>
          </a:graphicData>
        </a:graphic>
      </p:graphicFrame>
      <p:graphicFrame>
        <p:nvGraphicFramePr>
          <p:cNvPr id="6" name="Table 5">
            <a:extLst>
              <a:ext uri="{FF2B5EF4-FFF2-40B4-BE49-F238E27FC236}">
                <a16:creationId xmlns:a16="http://schemas.microsoft.com/office/drawing/2014/main" id="{46D799D4-B6E8-8542-8C79-C0EF6C857E8F}"/>
              </a:ext>
            </a:extLst>
          </p:cNvPr>
          <p:cNvGraphicFramePr>
            <a:graphicFrameLocks noGrp="1"/>
          </p:cNvGraphicFramePr>
          <p:nvPr>
            <p:extLst>
              <p:ext uri="{D42A27DB-BD31-4B8C-83A1-F6EECF244321}">
                <p14:modId xmlns:p14="http://schemas.microsoft.com/office/powerpoint/2010/main" val="849113379"/>
              </p:ext>
            </p:extLst>
          </p:nvPr>
        </p:nvGraphicFramePr>
        <p:xfrm>
          <a:off x="899374" y="1540358"/>
          <a:ext cx="10393251" cy="367157"/>
        </p:xfrm>
        <a:graphic>
          <a:graphicData uri="http://schemas.openxmlformats.org/drawingml/2006/table">
            <a:tbl>
              <a:tblPr firstRow="1" firstCol="1" bandRow="1">
                <a:tableStyleId>{B301B821-A1FF-4177-AEE7-76D212191A09}</a:tableStyleId>
              </a:tblPr>
              <a:tblGrid>
                <a:gridCol w="3035630">
                  <a:extLst>
                    <a:ext uri="{9D8B030D-6E8A-4147-A177-3AD203B41FA5}">
                      <a16:colId xmlns:a16="http://schemas.microsoft.com/office/drawing/2014/main" val="2416582558"/>
                    </a:ext>
                  </a:extLst>
                </a:gridCol>
                <a:gridCol w="1609803">
                  <a:extLst>
                    <a:ext uri="{9D8B030D-6E8A-4147-A177-3AD203B41FA5}">
                      <a16:colId xmlns:a16="http://schemas.microsoft.com/office/drawing/2014/main" val="3734969728"/>
                    </a:ext>
                  </a:extLst>
                </a:gridCol>
                <a:gridCol w="943117">
                  <a:extLst>
                    <a:ext uri="{9D8B030D-6E8A-4147-A177-3AD203B41FA5}">
                      <a16:colId xmlns:a16="http://schemas.microsoft.com/office/drawing/2014/main" val="2597202796"/>
                    </a:ext>
                  </a:extLst>
                </a:gridCol>
                <a:gridCol w="1463456">
                  <a:extLst>
                    <a:ext uri="{9D8B030D-6E8A-4147-A177-3AD203B41FA5}">
                      <a16:colId xmlns:a16="http://schemas.microsoft.com/office/drawing/2014/main" val="1314697356"/>
                    </a:ext>
                  </a:extLst>
                </a:gridCol>
                <a:gridCol w="991898">
                  <a:extLst>
                    <a:ext uri="{9D8B030D-6E8A-4147-A177-3AD203B41FA5}">
                      <a16:colId xmlns:a16="http://schemas.microsoft.com/office/drawing/2014/main" val="684105956"/>
                    </a:ext>
                  </a:extLst>
                </a:gridCol>
                <a:gridCol w="1300851">
                  <a:extLst>
                    <a:ext uri="{9D8B030D-6E8A-4147-A177-3AD203B41FA5}">
                      <a16:colId xmlns:a16="http://schemas.microsoft.com/office/drawing/2014/main" val="2318317770"/>
                    </a:ext>
                  </a:extLst>
                </a:gridCol>
                <a:gridCol w="1048496">
                  <a:extLst>
                    <a:ext uri="{9D8B030D-6E8A-4147-A177-3AD203B41FA5}">
                      <a16:colId xmlns:a16="http://schemas.microsoft.com/office/drawing/2014/main" val="434940794"/>
                    </a:ext>
                  </a:extLst>
                </a:gridCol>
              </a:tblGrid>
              <a:tr h="275585">
                <a:tc>
                  <a:txBody>
                    <a:bodyPr/>
                    <a:lstStyle/>
                    <a:p>
                      <a:pPr algn="l">
                        <a:lnSpc>
                          <a:spcPct val="150000"/>
                        </a:lnSpc>
                        <a:spcAft>
                          <a:spcPts val="0"/>
                        </a:spcAft>
                      </a:pPr>
                      <a:r>
                        <a:rPr lang="en-GB" sz="1800" dirty="0">
                          <a:solidFill>
                            <a:schemeClr val="tx1"/>
                          </a:solidFill>
                          <a:effectLst/>
                        </a:rPr>
                        <a:t>Community work </a:t>
                      </a:r>
                      <a:endParaRPr lang="en-A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GB" sz="1800" b="0" dirty="0">
                          <a:solidFill>
                            <a:schemeClr val="tx1"/>
                          </a:solidFill>
                          <a:effectLst/>
                        </a:rPr>
                        <a:t>1391</a:t>
                      </a:r>
                      <a:endParaRPr lang="en-AE"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GB" sz="1800" b="0" dirty="0">
                          <a:solidFill>
                            <a:schemeClr val="tx1"/>
                          </a:solidFill>
                          <a:effectLst/>
                        </a:rPr>
                        <a:t>11.5%</a:t>
                      </a:r>
                      <a:endParaRPr lang="en-AE"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GB" sz="1800" b="0" dirty="0">
                          <a:solidFill>
                            <a:schemeClr val="tx1"/>
                          </a:solidFill>
                          <a:effectLst/>
                        </a:rPr>
                        <a:t>727</a:t>
                      </a:r>
                      <a:endParaRPr lang="en-AE"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GB" sz="1800" b="0" dirty="0">
                          <a:solidFill>
                            <a:schemeClr val="tx1"/>
                          </a:solidFill>
                          <a:effectLst/>
                        </a:rPr>
                        <a:t>4.6%</a:t>
                      </a:r>
                      <a:endParaRPr lang="en-AE"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GB" sz="1800" b="0" dirty="0">
                          <a:solidFill>
                            <a:schemeClr val="tx1"/>
                          </a:solidFill>
                          <a:effectLst/>
                        </a:rPr>
                        <a:t>2118</a:t>
                      </a:r>
                      <a:endParaRPr lang="en-AE"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GB" sz="1800" b="0" dirty="0">
                          <a:solidFill>
                            <a:schemeClr val="tx1"/>
                          </a:solidFill>
                          <a:effectLst/>
                        </a:rPr>
                        <a:t>7.6%</a:t>
                      </a:r>
                      <a:endParaRPr lang="en-AE"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47218937"/>
                  </a:ext>
                </a:extLst>
              </a:tr>
            </a:tbl>
          </a:graphicData>
        </a:graphic>
      </p:graphicFrame>
      <p:sp>
        <p:nvSpPr>
          <p:cNvPr id="3" name="TextBox 2">
            <a:extLst>
              <a:ext uri="{FF2B5EF4-FFF2-40B4-BE49-F238E27FC236}">
                <a16:creationId xmlns:a16="http://schemas.microsoft.com/office/drawing/2014/main" id="{865DAEA8-270B-0234-8096-28C63C38044B}"/>
              </a:ext>
            </a:extLst>
          </p:cNvPr>
          <p:cNvSpPr txBox="1"/>
          <p:nvPr/>
        </p:nvSpPr>
        <p:spPr>
          <a:xfrm>
            <a:off x="10534918" y="6354681"/>
            <a:ext cx="1558345" cy="369332"/>
          </a:xfrm>
          <a:prstGeom prst="rect">
            <a:avLst/>
          </a:prstGeom>
          <a:noFill/>
        </p:spPr>
        <p:txBody>
          <a:bodyPr wrap="square" rtlCol="0">
            <a:spAutoFit/>
          </a:bodyPr>
          <a:lstStyle/>
          <a:p>
            <a:r>
              <a:rPr lang="en-GB" dirty="0"/>
              <a:t>10.  Focus CE</a:t>
            </a:r>
          </a:p>
        </p:txBody>
      </p:sp>
    </p:spTree>
    <p:extLst>
      <p:ext uri="{BB962C8B-B14F-4D97-AF65-F5344CB8AC3E}">
        <p14:creationId xmlns:p14="http://schemas.microsoft.com/office/powerpoint/2010/main" val="1417573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TotalTime>
  <Words>1497</Words>
  <Application>Microsoft Macintosh PowerPoint</Application>
  <PresentationFormat>Widescreen</PresentationFormat>
  <Paragraphs>224</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vt:lpstr>
      <vt:lpstr>Office Theme</vt:lpstr>
      <vt:lpstr>The impact of public sector austerity on community policing</vt:lpstr>
      <vt:lpstr>PowerPoint Presentation</vt:lpstr>
      <vt:lpstr>Key influences on Community Policing in the UK</vt:lpstr>
      <vt:lpstr>Community v Neighbourhood Policing</vt:lpstr>
      <vt:lpstr>The police critics</vt:lpstr>
      <vt:lpstr>Background to research</vt:lpstr>
      <vt:lpstr>Background to research</vt:lpstr>
      <vt:lpstr>Quantitative findings: high visibility patrols</vt:lpstr>
      <vt:lpstr>Quantitative findings: community engagement</vt:lpstr>
      <vt:lpstr>Why the focus on community engagement? </vt:lpstr>
      <vt:lpstr>What were the crime &amp; community-based solutions?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public sector austerity on community policing</dc:title>
  <dc:creator>Johannes Oosthuizen</dc:creator>
  <cp:lastModifiedBy>Johannes Oosthuizen</cp:lastModifiedBy>
  <cp:revision>11</cp:revision>
  <dcterms:created xsi:type="dcterms:W3CDTF">2022-10-06T00:06:45Z</dcterms:created>
  <dcterms:modified xsi:type="dcterms:W3CDTF">2022-10-06T16:14:48Z</dcterms:modified>
</cp:coreProperties>
</file>