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Ultra" panose="020B0604020202020204" charset="0"/>
      <p:regular r:id="rId12"/>
    </p:embeddedFont>
    <p:embeddedFont>
      <p:font typeface="Robo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9e4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ee4ef1f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ee4ef1f9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ee4ef1f9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ee4ef1f9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Limitations to the study were: only using black youth </a:t>
            </a:r>
            <a:endParaRPr/>
          </a:p>
          <a:p>
            <a:pPr marL="0" lvl="0" indent="0" algn="l" rtl="0">
              <a:spcBef>
                <a:spcPts val="0"/>
              </a:spcBef>
              <a:spcAft>
                <a:spcPts val="0"/>
              </a:spcAft>
              <a:buNone/>
            </a:pP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6f9e470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6f9e470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ee4ef1f9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ee4ef1f9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ee4ef1f9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5ee4ef1f9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ee4ef1f9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ee4ef1f9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ee4ef1f9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ee4ef1f9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f9e470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f9e470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383250" y="670524"/>
            <a:ext cx="8222100" cy="204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Relationship between Family Violence and Juvenile Delinquency</a:t>
            </a:r>
            <a:endParaRPr/>
          </a:p>
        </p:txBody>
      </p:sp>
      <p:sp>
        <p:nvSpPr>
          <p:cNvPr id="86" name="Google Shape;86;p13"/>
          <p:cNvSpPr txBox="1">
            <a:spLocks noGrp="1"/>
          </p:cNvSpPr>
          <p:nvPr>
            <p:ph type="subTitle" idx="1"/>
          </p:nvPr>
        </p:nvSpPr>
        <p:spPr>
          <a:xfrm>
            <a:off x="547538" y="2943388"/>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Camila Colman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Ultra"/>
                <a:ea typeface="Ultra"/>
                <a:cs typeface="Ultra"/>
                <a:sym typeface="Ultra"/>
              </a:rPr>
              <a:t>Social Learning Theory </a:t>
            </a:r>
            <a:endParaRPr>
              <a:latin typeface="Ultra"/>
              <a:ea typeface="Ultra"/>
              <a:cs typeface="Ultra"/>
              <a:sym typeface="Ultra"/>
            </a:endParaRPr>
          </a:p>
        </p:txBody>
      </p:sp>
      <p:sp>
        <p:nvSpPr>
          <p:cNvPr id="92" name="Google Shape;92;p14"/>
          <p:cNvSpPr/>
          <p:nvPr/>
        </p:nvSpPr>
        <p:spPr>
          <a:xfrm>
            <a:off x="432350" y="1304875"/>
            <a:ext cx="2469300" cy="607800"/>
          </a:xfrm>
          <a:prstGeom prst="homePlate">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93" name="Google Shape;93;p14"/>
          <p:cNvSpPr txBox="1">
            <a:spLocks noGrp="1"/>
          </p:cNvSpPr>
          <p:nvPr>
            <p:ph type="body" idx="4294967295"/>
          </p:nvPr>
        </p:nvSpPr>
        <p:spPr>
          <a:xfrm>
            <a:off x="4323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700" b="1">
                <a:solidFill>
                  <a:schemeClr val="lt1"/>
                </a:solidFill>
              </a:rPr>
              <a:t>What is this Theory?</a:t>
            </a:r>
            <a:endParaRPr sz="1700" b="1">
              <a:solidFill>
                <a:schemeClr val="lt1"/>
              </a:solidFill>
            </a:endParaRPr>
          </a:p>
        </p:txBody>
      </p:sp>
      <p:sp>
        <p:nvSpPr>
          <p:cNvPr id="94" name="Google Shape;94;p14"/>
          <p:cNvSpPr txBox="1">
            <a:spLocks noGrp="1"/>
          </p:cNvSpPr>
          <p:nvPr>
            <p:ph type="body" idx="4294967295"/>
          </p:nvPr>
        </p:nvSpPr>
        <p:spPr>
          <a:xfrm>
            <a:off x="432350" y="2070575"/>
            <a:ext cx="2471700" cy="3072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b="1">
                <a:solidFill>
                  <a:srgbClr val="000000"/>
                </a:solidFill>
              </a:rPr>
              <a:t>Children learn to be aggressive and or are taught to be aggressive by mimicking and observing role models</a:t>
            </a:r>
            <a:endParaRPr sz="1600" b="1">
              <a:solidFill>
                <a:srgbClr val="000000"/>
              </a:solidFill>
            </a:endParaRPr>
          </a:p>
        </p:txBody>
      </p:sp>
      <p:sp>
        <p:nvSpPr>
          <p:cNvPr id="95" name="Google Shape;95;p14"/>
          <p:cNvSpPr/>
          <p:nvPr/>
        </p:nvSpPr>
        <p:spPr>
          <a:xfrm>
            <a:off x="3044777"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96" name="Google Shape;96;p14"/>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700" b="1">
                <a:solidFill>
                  <a:schemeClr val="lt1"/>
                </a:solidFill>
              </a:rPr>
              <a:t>What does it Explain?</a:t>
            </a:r>
            <a:endParaRPr sz="1700" b="1">
              <a:solidFill>
                <a:schemeClr val="lt1"/>
              </a:solidFill>
            </a:endParaRPr>
          </a:p>
        </p:txBody>
      </p:sp>
      <p:sp>
        <p:nvSpPr>
          <p:cNvPr id="97" name="Google Shape;97;p14"/>
          <p:cNvSpPr txBox="1">
            <a:spLocks noGrp="1"/>
          </p:cNvSpPr>
          <p:nvPr>
            <p:ph type="body" idx="4294967295"/>
          </p:nvPr>
        </p:nvSpPr>
        <p:spPr>
          <a:xfrm>
            <a:off x="3336150" y="2070575"/>
            <a:ext cx="2471700" cy="2999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b="1">
                <a:solidFill>
                  <a:srgbClr val="000000"/>
                </a:solidFill>
              </a:rPr>
              <a:t>This theory explains the intergenerational violence concept which is the passing down of aggression from parent to child to future relationships leading to dating violence</a:t>
            </a:r>
            <a:endParaRPr sz="1600" b="1">
              <a:solidFill>
                <a:srgbClr val="000000"/>
              </a:solidFill>
            </a:endParaRPr>
          </a:p>
        </p:txBody>
      </p:sp>
      <p:sp>
        <p:nvSpPr>
          <p:cNvPr id="98" name="Google Shape;98;p14"/>
          <p:cNvSpPr txBox="1"/>
          <p:nvPr/>
        </p:nvSpPr>
        <p:spPr>
          <a:xfrm>
            <a:off x="6157500" y="1249125"/>
            <a:ext cx="276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99" name="Google Shape;99;p14"/>
          <p:cNvPicPr preferRelativeResize="0"/>
          <p:nvPr/>
        </p:nvPicPr>
        <p:blipFill>
          <a:blip r:embed="rId3">
            <a:alphaModFix/>
          </a:blip>
          <a:stretch>
            <a:fillRect/>
          </a:stretch>
        </p:blipFill>
        <p:spPr>
          <a:xfrm>
            <a:off x="5960250" y="1801725"/>
            <a:ext cx="3031350" cy="1955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Ultra"/>
                <a:ea typeface="Ultra"/>
                <a:cs typeface="Ultra"/>
                <a:sym typeface="Ultra"/>
              </a:rPr>
              <a:t>Study Using Empirical Testing </a:t>
            </a:r>
            <a:endParaRPr sz="2200">
              <a:latin typeface="Ultra"/>
              <a:ea typeface="Ultra"/>
              <a:cs typeface="Ultra"/>
              <a:sym typeface="Ultra"/>
            </a:endParaRPr>
          </a:p>
        </p:txBody>
      </p:sp>
      <p:sp>
        <p:nvSpPr>
          <p:cNvPr id="105" name="Google Shape;105;p15"/>
          <p:cNvSpPr txBox="1"/>
          <p:nvPr/>
        </p:nvSpPr>
        <p:spPr>
          <a:xfrm>
            <a:off x="176375" y="881750"/>
            <a:ext cx="8967600" cy="361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Roboto"/>
                <a:ea typeface="Roboto"/>
                <a:cs typeface="Roboto"/>
                <a:sym typeface="Roboto"/>
              </a:rPr>
              <a:t>This study researched the exposure to mother’s verbal conflict with her intimate partner and aggressive behavior of urban adolescents using General Strain Theory</a:t>
            </a:r>
            <a:endParaRPr sz="16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b="1">
                <a:latin typeface="Roboto"/>
                <a:ea typeface="Roboto"/>
                <a:cs typeface="Roboto"/>
                <a:sym typeface="Roboto"/>
              </a:rPr>
              <a:t>Based on the statistical testing we see statistically significant relationship between indirect effects of family violence and emotional  distress when it comes to youth aggression. An example of this would be parents fighting even if the violence is not directly towards the adolescent it can still push the individual toward aggression and potential criminal activities (Hong et al.). </a:t>
            </a:r>
            <a:endParaRPr b="1">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b="1">
                <a:latin typeface="Roboto"/>
                <a:ea typeface="Roboto"/>
                <a:cs typeface="Roboto"/>
                <a:sym typeface="Roboto"/>
              </a:rPr>
              <a:t>They found that exposure to verbal conflict between the mother and her intimate partner was not directly associated with youth aggression. This was interesting because there were other covariables that affected this such as age, sex, race, two-parent family and receiving free lunch.</a:t>
            </a:r>
            <a:endParaRPr b="1">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b="1">
                <a:latin typeface="Roboto"/>
                <a:ea typeface="Roboto"/>
                <a:cs typeface="Roboto"/>
                <a:sym typeface="Roboto"/>
              </a:rPr>
              <a:t>Meaning the stressors of having violence in the home can be complex can be due to many factors </a:t>
            </a:r>
            <a:endParaRPr b="1">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b="1">
                <a:latin typeface="Roboto"/>
                <a:ea typeface="Roboto"/>
                <a:cs typeface="Roboto"/>
                <a:sym typeface="Roboto"/>
              </a:rPr>
              <a:t>The research proposed more research on the relationship between strain and behavioral outcomes with consideration to biological and psychological factors.</a:t>
            </a:r>
            <a:endParaRPr b="1">
              <a:latin typeface="Roboto"/>
              <a:ea typeface="Roboto"/>
              <a:cs typeface="Roboto"/>
              <a:sym typeface="Roboto"/>
            </a:endParaRPr>
          </a:p>
          <a:p>
            <a:pPr marL="0" lvl="0" indent="0" algn="l" rtl="0">
              <a:lnSpc>
                <a:spcPct val="115000"/>
              </a:lnSpc>
              <a:spcBef>
                <a:spcPts val="0"/>
              </a:spcBef>
              <a:spcAft>
                <a:spcPts val="0"/>
              </a:spcAft>
              <a:buNone/>
            </a:pPr>
            <a:endParaRPr b="1">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Ultra"/>
                <a:ea typeface="Ultra"/>
                <a:cs typeface="Ultra"/>
                <a:sym typeface="Ultra"/>
              </a:rPr>
              <a:t>General Strain Theory </a:t>
            </a:r>
            <a:endParaRPr>
              <a:latin typeface="Ultra"/>
              <a:ea typeface="Ultra"/>
              <a:cs typeface="Ultra"/>
              <a:sym typeface="Ultra"/>
            </a:endParaRPr>
          </a:p>
        </p:txBody>
      </p:sp>
      <p:sp>
        <p:nvSpPr>
          <p:cNvPr id="111" name="Google Shape;111;p16"/>
          <p:cNvSpPr/>
          <p:nvPr/>
        </p:nvSpPr>
        <p:spPr>
          <a:xfrm>
            <a:off x="432350" y="1304875"/>
            <a:ext cx="2469300" cy="607800"/>
          </a:xfrm>
          <a:prstGeom prst="homePlate">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2" name="Google Shape;112;p16"/>
          <p:cNvSpPr txBox="1">
            <a:spLocks noGrp="1"/>
          </p:cNvSpPr>
          <p:nvPr>
            <p:ph type="body" idx="4294967295"/>
          </p:nvPr>
        </p:nvSpPr>
        <p:spPr>
          <a:xfrm>
            <a:off x="4323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700" b="1">
                <a:solidFill>
                  <a:schemeClr val="lt1"/>
                </a:solidFill>
              </a:rPr>
              <a:t>What is this Theory?</a:t>
            </a:r>
            <a:endParaRPr sz="1700" b="1">
              <a:solidFill>
                <a:schemeClr val="lt1"/>
              </a:solidFill>
            </a:endParaRPr>
          </a:p>
        </p:txBody>
      </p:sp>
      <p:sp>
        <p:nvSpPr>
          <p:cNvPr id="113" name="Google Shape;113;p16"/>
          <p:cNvSpPr txBox="1">
            <a:spLocks noGrp="1"/>
          </p:cNvSpPr>
          <p:nvPr>
            <p:ph type="body" idx="4294967295"/>
          </p:nvPr>
        </p:nvSpPr>
        <p:spPr>
          <a:xfrm>
            <a:off x="-455350" y="2070575"/>
            <a:ext cx="3144900" cy="2650800"/>
          </a:xfrm>
          <a:prstGeom prst="rect">
            <a:avLst/>
          </a:prstGeom>
        </p:spPr>
        <p:txBody>
          <a:bodyPr spcFirstLastPara="1" wrap="square" lIns="91425" tIns="91425" rIns="91425" bIns="91425" anchor="t" anchorCtr="0">
            <a:noAutofit/>
          </a:bodyPr>
          <a:lstStyle/>
          <a:p>
            <a:pPr marL="914400" lvl="0" indent="-330200" algn="l" rtl="0">
              <a:spcBef>
                <a:spcPts val="0"/>
              </a:spcBef>
              <a:spcAft>
                <a:spcPts val="0"/>
              </a:spcAft>
              <a:buClr>
                <a:srgbClr val="000000"/>
              </a:buClr>
              <a:buSzPts val="1600"/>
              <a:buChar char="●"/>
            </a:pPr>
            <a:r>
              <a:rPr lang="en" sz="1600" b="1">
                <a:solidFill>
                  <a:srgbClr val="000000"/>
                </a:solidFill>
              </a:rPr>
              <a:t>Strain and conflict in social relationships and events can result in feelings of anger frustration and distress which then pushes individuals to participate in delinquent acts.</a:t>
            </a:r>
            <a:endParaRPr sz="1600" b="1">
              <a:solidFill>
                <a:srgbClr val="000000"/>
              </a:solidFill>
            </a:endParaRPr>
          </a:p>
        </p:txBody>
      </p:sp>
      <p:sp>
        <p:nvSpPr>
          <p:cNvPr id="114" name="Google Shape;114;p16"/>
          <p:cNvSpPr/>
          <p:nvPr/>
        </p:nvSpPr>
        <p:spPr>
          <a:xfrm>
            <a:off x="3044777"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5" name="Google Shape;115;p16"/>
          <p:cNvSpPr txBox="1">
            <a:spLocks noGrp="1"/>
          </p:cNvSpPr>
          <p:nvPr>
            <p:ph type="body" idx="4294967295"/>
          </p:nvPr>
        </p:nvSpPr>
        <p:spPr>
          <a:xfrm>
            <a:off x="3336150" y="1304875"/>
            <a:ext cx="2257200" cy="765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700" b="1">
                <a:solidFill>
                  <a:schemeClr val="lt1"/>
                </a:solidFill>
              </a:rPr>
              <a:t>What does it Explain?</a:t>
            </a:r>
            <a:endParaRPr sz="1700" b="1">
              <a:solidFill>
                <a:schemeClr val="lt1"/>
              </a:solidFill>
            </a:endParaRPr>
          </a:p>
          <a:p>
            <a:pPr marL="0" lvl="0" indent="0" algn="l" rtl="0">
              <a:lnSpc>
                <a:spcPct val="100000"/>
              </a:lnSpc>
              <a:spcBef>
                <a:spcPts val="0"/>
              </a:spcBef>
              <a:spcAft>
                <a:spcPts val="0"/>
              </a:spcAft>
              <a:buNone/>
            </a:pPr>
            <a:endParaRPr>
              <a:solidFill>
                <a:schemeClr val="lt1"/>
              </a:solidFill>
            </a:endParaRPr>
          </a:p>
        </p:txBody>
      </p:sp>
      <p:sp>
        <p:nvSpPr>
          <p:cNvPr id="116" name="Google Shape;116;p16"/>
          <p:cNvSpPr txBox="1">
            <a:spLocks noGrp="1"/>
          </p:cNvSpPr>
          <p:nvPr>
            <p:ph type="body" idx="4294967295"/>
          </p:nvPr>
        </p:nvSpPr>
        <p:spPr>
          <a:xfrm>
            <a:off x="3336146" y="2070575"/>
            <a:ext cx="2471700" cy="2650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b="1">
                <a:solidFill>
                  <a:srgbClr val="000000"/>
                </a:solidFill>
              </a:rPr>
              <a:t>Explains the development of adolescent delinquent behaviors, including aggression.</a:t>
            </a:r>
            <a:endParaRPr sz="1600">
              <a:solidFill>
                <a:srgbClr val="000000"/>
              </a:solidFill>
            </a:endParaRPr>
          </a:p>
          <a:p>
            <a:pPr marL="0" lvl="0" indent="0" algn="l" rtl="0">
              <a:spcBef>
                <a:spcPts val="800"/>
              </a:spcBef>
              <a:spcAft>
                <a:spcPts val="800"/>
              </a:spcAft>
              <a:buNone/>
            </a:pPr>
            <a:endParaRPr sz="1600" b="1"/>
          </a:p>
        </p:txBody>
      </p:sp>
      <p:pic>
        <p:nvPicPr>
          <p:cNvPr id="117" name="Google Shape;117;p16"/>
          <p:cNvPicPr preferRelativeResize="0"/>
          <p:nvPr/>
        </p:nvPicPr>
        <p:blipFill>
          <a:blip r:embed="rId3">
            <a:alphaModFix/>
          </a:blip>
          <a:stretch>
            <a:fillRect/>
          </a:stretch>
        </p:blipFill>
        <p:spPr>
          <a:xfrm>
            <a:off x="5948496" y="1155500"/>
            <a:ext cx="3031354" cy="22735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11700" y="410000"/>
            <a:ext cx="8520600" cy="142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Ultra"/>
                <a:ea typeface="Ultra"/>
                <a:cs typeface="Ultra"/>
                <a:sym typeface="Ultra"/>
              </a:rPr>
              <a:t>Long-term effect of childhood exposure to intimate partner violence: Externalizing Behaviors in Males and Females</a:t>
            </a:r>
            <a:endParaRPr sz="2200">
              <a:latin typeface="Ultra"/>
              <a:ea typeface="Ultra"/>
              <a:cs typeface="Ultra"/>
              <a:sym typeface="Ultra"/>
            </a:endParaRPr>
          </a:p>
        </p:txBody>
      </p:sp>
      <p:sp>
        <p:nvSpPr>
          <p:cNvPr id="123" name="Google Shape;123;p17"/>
          <p:cNvSpPr txBox="1"/>
          <p:nvPr/>
        </p:nvSpPr>
        <p:spPr>
          <a:xfrm>
            <a:off x="391050" y="1476782"/>
            <a:ext cx="8361900" cy="3811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Roboto"/>
              <a:buChar char="●"/>
            </a:pPr>
            <a:r>
              <a:rPr lang="en" sz="1800" b="1">
                <a:latin typeface="Roboto"/>
                <a:ea typeface="Roboto"/>
                <a:cs typeface="Roboto"/>
                <a:sym typeface="Roboto"/>
              </a:rPr>
              <a:t>This study looks at the effects of partner violence against children and adolescents. </a:t>
            </a:r>
            <a:endParaRPr sz="1800" b="1">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b="1">
                <a:latin typeface="Roboto"/>
                <a:ea typeface="Roboto"/>
                <a:cs typeface="Roboto"/>
                <a:sym typeface="Roboto"/>
              </a:rPr>
              <a:t>Two groups the IPV-exposed group and non-IPV exposed group</a:t>
            </a:r>
            <a:endParaRPr sz="1800" b="1">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b="1">
                <a:latin typeface="Roboto"/>
                <a:ea typeface="Roboto"/>
                <a:cs typeface="Roboto"/>
                <a:sym typeface="Roboto"/>
              </a:rPr>
              <a:t>This study recognizes that while a child may react to certain external behaviors with resilience there are those who have long-term impacts from the exposure to violence </a:t>
            </a:r>
            <a:endParaRPr sz="1800" b="1">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b="1">
                <a:latin typeface="Roboto"/>
                <a:ea typeface="Roboto"/>
                <a:cs typeface="Roboto"/>
                <a:sym typeface="Roboto"/>
              </a:rPr>
              <a:t>The IPV group who was exposed to violence are at a greater risk of internalizing and externalizing problems and that the risk of males is greater as compared with females</a:t>
            </a:r>
            <a:endParaRPr sz="1800" b="1">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b="1">
                <a:latin typeface="Roboto"/>
                <a:ea typeface="Roboto"/>
                <a:cs typeface="Roboto"/>
                <a:sym typeface="Roboto"/>
              </a:rPr>
              <a:t>This group engages more in severe forms of intimate partner violence in adulthood.</a:t>
            </a:r>
            <a:endParaRPr sz="1800" b="1">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b="1">
                <a:latin typeface="Roboto"/>
                <a:ea typeface="Roboto"/>
                <a:cs typeface="Roboto"/>
                <a:sym typeface="Roboto"/>
              </a:rPr>
              <a:t>This study also mentioned that environment alone is not the sole factor there are genetic factors that are in play. </a:t>
            </a:r>
            <a:endParaRPr sz="1800" b="1">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311700" y="410000"/>
            <a:ext cx="8520600" cy="10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Ultra"/>
                <a:ea typeface="Ultra"/>
                <a:cs typeface="Ultra"/>
                <a:sym typeface="Ultra"/>
              </a:rPr>
              <a:t>Impact of partner violence on female delinquency</a:t>
            </a:r>
            <a:endParaRPr sz="2200">
              <a:latin typeface="Ultra"/>
              <a:ea typeface="Ultra"/>
              <a:cs typeface="Ultra"/>
              <a:sym typeface="Ultra"/>
            </a:endParaRPr>
          </a:p>
        </p:txBody>
      </p:sp>
      <p:sp>
        <p:nvSpPr>
          <p:cNvPr id="129" name="Google Shape;129;p18"/>
          <p:cNvSpPr txBox="1"/>
          <p:nvPr/>
        </p:nvSpPr>
        <p:spPr>
          <a:xfrm>
            <a:off x="308600" y="1645925"/>
            <a:ext cx="8420700" cy="2154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b="1">
                <a:latin typeface="Roboto"/>
                <a:ea typeface="Roboto"/>
                <a:cs typeface="Roboto"/>
                <a:sym typeface="Roboto"/>
              </a:rPr>
              <a:t>A sample of 94  women were very diverse because they interview women from many different countries and 81 were in prison.</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Two main categories were found: </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Affective bonds with the partner: escape bonds, emotional dependence, economic dependence, positive bonds</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  gender violence: direct violence, structural violence and symbolic violence</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Findings:  affective bonds and gender violence interact with one another resulting in female delinquency. </a:t>
            </a:r>
            <a:endParaRPr sz="1600"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311700" y="1601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Ultra"/>
                <a:ea typeface="Ultra"/>
                <a:cs typeface="Ultra"/>
                <a:sym typeface="Ultra"/>
              </a:rPr>
              <a:t>Cont.</a:t>
            </a:r>
            <a:endParaRPr>
              <a:latin typeface="Ultra"/>
              <a:ea typeface="Ultra"/>
              <a:cs typeface="Ultra"/>
              <a:sym typeface="Ultra"/>
            </a:endParaRPr>
          </a:p>
        </p:txBody>
      </p:sp>
      <p:sp>
        <p:nvSpPr>
          <p:cNvPr id="135" name="Google Shape;135;p19"/>
          <p:cNvSpPr txBox="1"/>
          <p:nvPr/>
        </p:nvSpPr>
        <p:spPr>
          <a:xfrm>
            <a:off x="396800" y="583455"/>
            <a:ext cx="8126700" cy="4686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b="1">
                <a:latin typeface="Roboto"/>
                <a:ea typeface="Roboto"/>
                <a:cs typeface="Roboto"/>
                <a:sym typeface="Roboto"/>
              </a:rPr>
              <a:t>Escape bonds: </a:t>
            </a:r>
            <a:endParaRPr sz="1600" b="1">
              <a:latin typeface="Roboto"/>
              <a:ea typeface="Roboto"/>
              <a:cs typeface="Roboto"/>
              <a:sym typeface="Roboto"/>
            </a:endParaRPr>
          </a:p>
          <a:p>
            <a:pPr marL="457200" lvl="0" indent="0" algn="l" rtl="0">
              <a:spcBef>
                <a:spcPts val="0"/>
              </a:spcBef>
              <a:spcAft>
                <a:spcPts val="0"/>
              </a:spcAft>
              <a:buNone/>
            </a:pPr>
            <a:r>
              <a:rPr lang="en" sz="1600" b="1">
                <a:latin typeface="Roboto"/>
                <a:ea typeface="Roboto"/>
                <a:cs typeface="Roboto"/>
                <a:sym typeface="Roboto"/>
              </a:rPr>
              <a:t>All the stories refer to having suffered gender or domestic violence </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“¿Qué creo que llevó a cometer el crimen? Salí de la casa de mis padres con él (ex esposo) y no por amor sino para escapar de mi madre, de sus maltratos y luego me escapé de él y me metí en esto (el crimen)</a:t>
            </a:r>
            <a:endParaRPr sz="1600" b="1">
              <a:latin typeface="Roboto"/>
              <a:ea typeface="Roboto"/>
              <a:cs typeface="Roboto"/>
              <a:sym typeface="Roboto"/>
            </a:endParaRPr>
          </a:p>
          <a:p>
            <a:pPr marL="914400" lvl="0" indent="0" algn="l" rtl="0">
              <a:spcBef>
                <a:spcPts val="0"/>
              </a:spcBef>
              <a:spcAft>
                <a:spcPts val="0"/>
              </a:spcAft>
              <a:buNone/>
            </a:pP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Emotional Dependence: One the characteristics of gender violence is the emotional manipulation that generates a strong emotional dependence in the woman on her aggressor. The same interactions between parents and children from an early age become an educator in such dependence</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 Pues yo seguia con el porque no queria estar sola, eso era muy extrano por que nos dejabamos y luego volviamos. Asi lo hicimos durante anos y yo no me aguantaba que me humillara, me pegara…., por que pues finalmente… el hacia compania y cuando queria portarse bien, pues lo hacia. </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This was a mexican women who was expressing her experience with violence from her partner. This emotional dependence was loaded with previous issues of failure and abandonment that made her vulnerable to other types of violence or social reactions. </a:t>
            </a:r>
            <a:endParaRPr sz="1600" b="1">
              <a:latin typeface="Roboto"/>
              <a:ea typeface="Roboto"/>
              <a:cs typeface="Roboto"/>
              <a:sym typeface="Roboto"/>
            </a:endParaRPr>
          </a:p>
        </p:txBody>
      </p:sp>
      <p:sp>
        <p:nvSpPr>
          <p:cNvPr id="136" name="Google Shape;136;p19"/>
          <p:cNvSpPr txBox="1"/>
          <p:nvPr/>
        </p:nvSpPr>
        <p:spPr>
          <a:xfrm>
            <a:off x="3277150" y="1381400"/>
            <a:ext cx="28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37" name="Google Shape;137;p19"/>
          <p:cNvSpPr txBox="1"/>
          <p:nvPr/>
        </p:nvSpPr>
        <p:spPr>
          <a:xfrm>
            <a:off x="6436725" y="1410800"/>
            <a:ext cx="270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Ultra"/>
                <a:ea typeface="Ultra"/>
                <a:cs typeface="Ultra"/>
                <a:sym typeface="Ultra"/>
              </a:rPr>
              <a:t>Cont.</a:t>
            </a:r>
            <a:endParaRPr>
              <a:latin typeface="Ultra"/>
              <a:ea typeface="Ultra"/>
              <a:cs typeface="Ultra"/>
              <a:sym typeface="Ultra"/>
            </a:endParaRPr>
          </a:p>
          <a:p>
            <a:pPr marL="0" lvl="0" indent="0" algn="l" rtl="0">
              <a:spcBef>
                <a:spcPts val="0"/>
              </a:spcBef>
              <a:spcAft>
                <a:spcPts val="0"/>
              </a:spcAft>
              <a:buNone/>
            </a:pPr>
            <a:endParaRPr/>
          </a:p>
        </p:txBody>
      </p:sp>
      <p:sp>
        <p:nvSpPr>
          <p:cNvPr id="143" name="Google Shape;143;p20"/>
          <p:cNvSpPr txBox="1"/>
          <p:nvPr/>
        </p:nvSpPr>
        <p:spPr>
          <a:xfrm>
            <a:off x="338000" y="1102175"/>
            <a:ext cx="8431800" cy="1935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b="1">
                <a:latin typeface="Roboto"/>
                <a:ea typeface="Roboto"/>
                <a:cs typeface="Roboto"/>
                <a:sym typeface="Roboto"/>
              </a:rPr>
              <a:t>Economic Dependence: “Eramos tan pobres que nos tocaba conformarnos con lo que el trajera. A mi lo unico que me importaba era que a mis hijos no les faltara la comida, si ellos comian, aunque fuera un pan con aguapanela… A mi toco soportar muchas cosas con el, pero pues el era el que llevaba la remesa a la casa. “</a:t>
            </a:r>
            <a:endParaRPr sz="16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Importance and Policy</a:t>
            </a:r>
            <a:endParaRPr/>
          </a:p>
        </p:txBody>
      </p:sp>
      <p:sp>
        <p:nvSpPr>
          <p:cNvPr id="149" name="Google Shape;149;p21"/>
          <p:cNvSpPr txBox="1">
            <a:spLocks noGrp="1"/>
          </p:cNvSpPr>
          <p:nvPr>
            <p:ph type="body" idx="2"/>
          </p:nvPr>
        </p:nvSpPr>
        <p:spPr>
          <a:xfrm>
            <a:off x="4999290" y="71096"/>
            <a:ext cx="3837000" cy="42282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a:t>Social Learning Theories and its impact on adolescence relationships, and how General Strain Theory explains the negative behaviors of parents and juveniles later on in life. There should be more research on  the influence of genetics in regards to social learning theory and general strain theory. </a:t>
            </a:r>
            <a:endParaRPr/>
          </a:p>
          <a:p>
            <a:pPr marL="457200" lvl="0" indent="-334327" algn="l" rtl="0">
              <a:spcBef>
                <a:spcPts val="1600"/>
              </a:spcBef>
              <a:spcAft>
                <a:spcPts val="0"/>
              </a:spcAft>
              <a:buSzPct val="100000"/>
              <a:buChar char="●"/>
            </a:pPr>
            <a:r>
              <a:rPr lang="en"/>
              <a:t>Parent- child parenting classes</a:t>
            </a:r>
            <a:endParaRPr/>
          </a:p>
          <a:p>
            <a:pPr marL="457200" lvl="0" indent="-334327" algn="l" rtl="0">
              <a:spcBef>
                <a:spcPts val="0"/>
              </a:spcBef>
              <a:spcAft>
                <a:spcPts val="0"/>
              </a:spcAft>
              <a:buSzPct val="100000"/>
              <a:buChar char="●"/>
            </a:pPr>
            <a:r>
              <a:rPr lang="en"/>
              <a:t>After school programs Better training in school for signs of abuse</a:t>
            </a:r>
            <a:endParaRPr/>
          </a:p>
          <a:p>
            <a:pPr marL="457200" lvl="0" indent="-334327" algn="l" rtl="0">
              <a:spcBef>
                <a:spcPts val="0"/>
              </a:spcBef>
              <a:spcAft>
                <a:spcPts val="0"/>
              </a:spcAft>
              <a:buSzPct val="100000"/>
              <a:buChar char="●"/>
            </a:pPr>
            <a:r>
              <a:rPr lang="en"/>
              <a:t>Emotional Regulation tactics in schools</a:t>
            </a: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867</Words>
  <Application>Microsoft Office PowerPoint</Application>
  <PresentationFormat>On-screen Show (16:9)</PresentationFormat>
  <Paragraphs>51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Ultra</vt:lpstr>
      <vt:lpstr>Roboto</vt:lpstr>
      <vt:lpstr>Geometric</vt:lpstr>
      <vt:lpstr> Relationship between Family Violence and Juvenile Delinquency</vt:lpstr>
      <vt:lpstr>Social Learning Theory </vt:lpstr>
      <vt:lpstr>Study Using Empirical Testing </vt:lpstr>
      <vt:lpstr>General Strain Theory </vt:lpstr>
      <vt:lpstr>Long-term effect of childhood exposure to intimate partner violence: Externalizing Behaviors in Males and Females</vt:lpstr>
      <vt:lpstr>Impact of partner violence on female delinquency</vt:lpstr>
      <vt:lpstr>Cont.</vt:lpstr>
      <vt:lpstr>Cont. </vt:lpstr>
      <vt:lpstr>Importance and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between Family Violence and Juvenile Delinquency</dc:title>
  <dc:creator>Butch Newkirk</dc:creator>
  <cp:lastModifiedBy>Butch Newkirk</cp:lastModifiedBy>
  <cp:revision>2</cp:revision>
  <dcterms:modified xsi:type="dcterms:W3CDTF">2022-10-06T17:51:59Z</dcterms:modified>
</cp:coreProperties>
</file>