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embeddedFontLst>
    <p:embeddedFont>
      <p:font typeface="Old Standard TT" panose="020B0604020202020204" charset="0"/>
      <p:regular r:id="rId10"/>
      <p:bold r:id="rId11"/>
      <p: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2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15e2165d00d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15e2165d00d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15e2165d00d_0_1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15e2165d00d_0_1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15e2165d00d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15e2165d00d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15e2165d00d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15e2165d00d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15e2165d00d_0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15e2165d00d_0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5e2165d00d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5e2165d00d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5e2165d00d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5e2165d00d_0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100"/>
            <a:ext cx="9144000" cy="1711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1" name="Google Shape;11;p2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039650"/>
            <a:ext cx="8520600" cy="210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Google Shape;16;p3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w="2857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2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6864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2" name="Google Shape;42;p9"/>
          <p:cNvSpPr txBox="1">
            <a:spLocks noGrp="1"/>
          </p:cNvSpPr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aperback">
    <p:bg>
      <p:bgPr>
        <a:solidFill>
          <a:schemeClr val="accen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ld Standard TT"/>
              <a:buChar char="●"/>
              <a:defRPr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ctrTitle"/>
          </p:nvPr>
        </p:nvSpPr>
        <p:spPr>
          <a:xfrm>
            <a:off x="512700" y="847850"/>
            <a:ext cx="8118600" cy="152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/>
              <a:t>The Relationship Between Juvenile Delinquency and Access to Education</a:t>
            </a:r>
            <a:endParaRPr sz="7900"/>
          </a:p>
        </p:txBody>
      </p:sp>
      <p:sp>
        <p:nvSpPr>
          <p:cNvPr id="60" name="Google Shape;60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178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954"/>
              <a:t>Andrea Drost</a:t>
            </a:r>
            <a:endParaRPr sz="3954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54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University of North Georgia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900" b="1"/>
              <a:t>Agenda</a:t>
            </a:r>
            <a:endParaRPr sz="3900" b="1"/>
          </a:p>
        </p:txBody>
      </p:sp>
      <p:sp>
        <p:nvSpPr>
          <p:cNvPr id="66" name="Google Shape;66;p14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444500" algn="l" rtl="0">
              <a:spcBef>
                <a:spcPts val="0"/>
              </a:spcBef>
              <a:spcAft>
                <a:spcPts val="0"/>
              </a:spcAft>
              <a:buSzPts val="3400"/>
              <a:buChar char="●"/>
            </a:pPr>
            <a:r>
              <a:rPr lang="en" sz="3400"/>
              <a:t>Socioeconomic Status</a:t>
            </a:r>
            <a:endParaRPr sz="3400"/>
          </a:p>
          <a:p>
            <a:pPr marL="457200" lvl="0" indent="-444500" algn="l" rtl="0">
              <a:spcBef>
                <a:spcPts val="0"/>
              </a:spcBef>
              <a:spcAft>
                <a:spcPts val="0"/>
              </a:spcAft>
              <a:buSzPts val="3400"/>
              <a:buChar char="●"/>
            </a:pPr>
            <a:r>
              <a:rPr lang="en" sz="3400"/>
              <a:t>Choice of School</a:t>
            </a:r>
            <a:endParaRPr sz="3400"/>
          </a:p>
          <a:p>
            <a:pPr marL="457200" lvl="0" indent="-444500" algn="l" rtl="0">
              <a:spcBef>
                <a:spcPts val="0"/>
              </a:spcBef>
              <a:spcAft>
                <a:spcPts val="0"/>
              </a:spcAft>
              <a:buSzPts val="3400"/>
              <a:buChar char="●"/>
            </a:pPr>
            <a:r>
              <a:rPr lang="en" sz="3400"/>
              <a:t>Household Needs</a:t>
            </a:r>
            <a:endParaRPr sz="3400"/>
          </a:p>
          <a:p>
            <a:pPr marL="457200" lvl="0" indent="-444500" algn="l" rtl="0">
              <a:spcBef>
                <a:spcPts val="0"/>
              </a:spcBef>
              <a:spcAft>
                <a:spcPts val="0"/>
              </a:spcAft>
              <a:buSzPts val="3400"/>
              <a:buChar char="●"/>
            </a:pPr>
            <a:r>
              <a:rPr lang="en" sz="3400"/>
              <a:t>Finland Vs. America</a:t>
            </a:r>
            <a:endParaRPr sz="3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900" b="1"/>
              <a:t>Socioeconomic Status</a:t>
            </a:r>
            <a:endParaRPr sz="3900" b="1"/>
          </a:p>
        </p:txBody>
      </p:sp>
      <p:sp>
        <p:nvSpPr>
          <p:cNvPr id="72" name="Google Shape;72;p15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77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44500" algn="l" rtl="0">
              <a:spcBef>
                <a:spcPts val="0"/>
              </a:spcBef>
              <a:spcAft>
                <a:spcPts val="0"/>
              </a:spcAft>
              <a:buSzPts val="3400"/>
              <a:buChar char="●"/>
            </a:pPr>
            <a:r>
              <a:rPr lang="en" sz="3400"/>
              <a:t>Relocation for School</a:t>
            </a:r>
            <a:endParaRPr sz="3400"/>
          </a:p>
          <a:p>
            <a:pPr marL="457200" lvl="0" indent="-444500" algn="l" rtl="0">
              <a:spcBef>
                <a:spcPts val="0"/>
              </a:spcBef>
              <a:spcAft>
                <a:spcPts val="0"/>
              </a:spcAft>
              <a:buSzPts val="3400"/>
              <a:buChar char="●"/>
            </a:pPr>
            <a:r>
              <a:rPr lang="en" sz="3400"/>
              <a:t>Transportation to and From School</a:t>
            </a:r>
            <a:endParaRPr sz="3400"/>
          </a:p>
          <a:p>
            <a:pPr marL="457200" lvl="0" indent="-444500" algn="l" rtl="0">
              <a:spcBef>
                <a:spcPts val="0"/>
              </a:spcBef>
              <a:spcAft>
                <a:spcPts val="0"/>
              </a:spcAft>
              <a:buSzPts val="3400"/>
              <a:buChar char="●"/>
            </a:pPr>
            <a:r>
              <a:rPr lang="en" sz="3400"/>
              <a:t>In School Programs</a:t>
            </a:r>
            <a:endParaRPr sz="3400"/>
          </a:p>
          <a:p>
            <a:pPr marL="914400" lvl="1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○"/>
            </a:pPr>
            <a:r>
              <a:rPr lang="en" sz="3000"/>
              <a:t>Sports</a:t>
            </a:r>
            <a:endParaRPr sz="3000"/>
          </a:p>
          <a:p>
            <a:pPr marL="914400" lvl="1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○"/>
            </a:pPr>
            <a:r>
              <a:rPr lang="en" sz="3000"/>
              <a:t>Clubs</a:t>
            </a:r>
            <a:endParaRPr sz="3000"/>
          </a:p>
          <a:p>
            <a:pPr marL="914400" lvl="1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○"/>
            </a:pPr>
            <a:r>
              <a:rPr lang="en" sz="3000"/>
              <a:t>Extra Curriculars</a:t>
            </a:r>
            <a:endParaRPr sz="30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900" b="1"/>
              <a:t>Choice of School</a:t>
            </a:r>
            <a:endParaRPr sz="3900" b="1"/>
          </a:p>
        </p:txBody>
      </p:sp>
      <p:sp>
        <p:nvSpPr>
          <p:cNvPr id="78" name="Google Shape;78;p16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84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44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Char char="●"/>
            </a:pPr>
            <a:r>
              <a:rPr lang="en" sz="3400"/>
              <a:t>Public</a:t>
            </a:r>
            <a:endParaRPr sz="3400"/>
          </a:p>
          <a:p>
            <a:pPr marL="457200" lvl="0" indent="-444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Char char="●"/>
            </a:pPr>
            <a:r>
              <a:rPr lang="en" sz="3400"/>
              <a:t>Private</a:t>
            </a:r>
            <a:endParaRPr sz="3400"/>
          </a:p>
          <a:p>
            <a:pPr marL="457200" lvl="0" indent="-444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Char char="●"/>
            </a:pPr>
            <a:r>
              <a:rPr lang="en" sz="3400"/>
              <a:t>Charter </a:t>
            </a:r>
            <a:endParaRPr sz="3400"/>
          </a:p>
          <a:p>
            <a:pPr marL="457200" lvl="0" indent="-444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Char char="●"/>
            </a:pPr>
            <a:r>
              <a:rPr lang="en" sz="3400"/>
              <a:t>Specialized </a:t>
            </a:r>
            <a:endParaRPr sz="3400"/>
          </a:p>
          <a:p>
            <a:pPr marL="914400" lvl="1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Char char="○"/>
            </a:pPr>
            <a:r>
              <a:rPr lang="en" sz="3000"/>
              <a:t>Hard of Hearing</a:t>
            </a:r>
            <a:endParaRPr sz="3000"/>
          </a:p>
          <a:p>
            <a:pPr marL="914400" lvl="1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Char char="○"/>
            </a:pPr>
            <a:r>
              <a:rPr lang="en" sz="3000"/>
              <a:t>Blind</a:t>
            </a:r>
            <a:endParaRPr sz="3000"/>
          </a:p>
          <a:p>
            <a:pPr marL="914400" lvl="1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Char char="○"/>
            </a:pPr>
            <a:r>
              <a:rPr lang="en" sz="3000"/>
              <a:t>Special Needs</a:t>
            </a:r>
            <a:endParaRPr sz="3000"/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900" b="1"/>
              <a:t>Household Needs</a:t>
            </a:r>
            <a:endParaRPr sz="3900" b="1"/>
          </a:p>
        </p:txBody>
      </p:sp>
      <p:sp>
        <p:nvSpPr>
          <p:cNvPr id="84" name="Google Shape;84;p17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44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Char char="●"/>
            </a:pPr>
            <a:r>
              <a:rPr lang="en" sz="3400"/>
              <a:t>Families in Poverty</a:t>
            </a:r>
            <a:endParaRPr sz="300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900"/>
          </a:p>
          <a:p>
            <a:pPr marL="457200" lvl="0" indent="-444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Char char="●"/>
            </a:pPr>
            <a:r>
              <a:rPr lang="en" sz="3400"/>
              <a:t>Neglect</a:t>
            </a:r>
            <a:endParaRPr sz="35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900" b="1"/>
              <a:t>Finland Schools Vs. American Schools</a:t>
            </a:r>
            <a:endParaRPr sz="3900" b="1"/>
          </a:p>
        </p:txBody>
      </p:sp>
      <p:sp>
        <p:nvSpPr>
          <p:cNvPr id="90" name="Google Shape;90;p18"/>
          <p:cNvSpPr txBox="1">
            <a:spLocks noGrp="1"/>
          </p:cNvSpPr>
          <p:nvPr>
            <p:ph type="body" idx="1"/>
          </p:nvPr>
        </p:nvSpPr>
        <p:spPr>
          <a:xfrm>
            <a:off x="311700" y="1601275"/>
            <a:ext cx="42603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/>
              <a:t>Finland</a:t>
            </a:r>
            <a:endParaRPr sz="3400"/>
          </a:p>
          <a:p>
            <a:pPr marL="457200" lvl="0" indent="-400050" algn="l" rtl="0">
              <a:spcBef>
                <a:spcPts val="1200"/>
              </a:spcBef>
              <a:spcAft>
                <a:spcPts val="0"/>
              </a:spcAft>
              <a:buSzPts val="2700"/>
              <a:buChar char="●"/>
            </a:pPr>
            <a:r>
              <a:rPr lang="en" sz="2700"/>
              <a:t>funding from government</a:t>
            </a:r>
            <a:endParaRPr sz="2700"/>
          </a:p>
          <a:p>
            <a:pPr marL="457200" lvl="0" indent="-400050" algn="l" rtl="0">
              <a:spcBef>
                <a:spcPts val="0"/>
              </a:spcBef>
              <a:spcAft>
                <a:spcPts val="0"/>
              </a:spcAft>
              <a:buSzPts val="2700"/>
              <a:buChar char="●"/>
            </a:pPr>
            <a:r>
              <a:rPr lang="en" sz="2700"/>
              <a:t>Every school same standard</a:t>
            </a:r>
            <a:endParaRPr sz="2700"/>
          </a:p>
          <a:p>
            <a:pPr marL="457200" lvl="0" indent="-400050" algn="l" rtl="0">
              <a:spcBef>
                <a:spcPts val="0"/>
              </a:spcBef>
              <a:spcAft>
                <a:spcPts val="0"/>
              </a:spcAft>
              <a:buSzPts val="2700"/>
              <a:buChar char="●"/>
            </a:pPr>
            <a:r>
              <a:rPr lang="en" sz="2700"/>
              <a:t>No labels</a:t>
            </a:r>
            <a:endParaRPr sz="2700"/>
          </a:p>
        </p:txBody>
      </p:sp>
      <p:sp>
        <p:nvSpPr>
          <p:cNvPr id="91" name="Google Shape;91;p18"/>
          <p:cNvSpPr txBox="1">
            <a:spLocks noGrp="1"/>
          </p:cNvSpPr>
          <p:nvPr>
            <p:ph type="body" idx="2"/>
          </p:nvPr>
        </p:nvSpPr>
        <p:spPr>
          <a:xfrm>
            <a:off x="4708200" y="1601275"/>
            <a:ext cx="41241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/>
              <a:t>America</a:t>
            </a:r>
            <a:endParaRPr sz="3400"/>
          </a:p>
          <a:p>
            <a:pPr marL="457200" lvl="0" indent="-400050" algn="l" rtl="0">
              <a:spcBef>
                <a:spcPts val="1200"/>
              </a:spcBef>
              <a:spcAft>
                <a:spcPts val="0"/>
              </a:spcAft>
              <a:buSzPts val="2700"/>
              <a:buChar char="●"/>
            </a:pPr>
            <a:r>
              <a:rPr lang="en" sz="2700"/>
              <a:t>Funding from families and government</a:t>
            </a:r>
            <a:endParaRPr sz="2700"/>
          </a:p>
          <a:p>
            <a:pPr marL="457200" lvl="0" indent="-400050" algn="l" rtl="0">
              <a:spcBef>
                <a:spcPts val="0"/>
              </a:spcBef>
              <a:spcAft>
                <a:spcPts val="0"/>
              </a:spcAft>
              <a:buSzPts val="2700"/>
              <a:buChar char="●"/>
            </a:pPr>
            <a:r>
              <a:rPr lang="en" sz="2700"/>
              <a:t>Variance between schools</a:t>
            </a:r>
            <a:endParaRPr sz="2700"/>
          </a:p>
          <a:p>
            <a:pPr marL="457200" lvl="0" indent="-400050" algn="l" rtl="0">
              <a:spcBef>
                <a:spcPts val="0"/>
              </a:spcBef>
              <a:spcAft>
                <a:spcPts val="0"/>
              </a:spcAft>
              <a:buSzPts val="2700"/>
              <a:buChar char="●"/>
            </a:pPr>
            <a:r>
              <a:rPr lang="en" sz="2700"/>
              <a:t>School Ranking</a:t>
            </a:r>
            <a:endParaRPr sz="27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>
            <a:spLocks noGrp="1"/>
          </p:cNvSpPr>
          <p:nvPr>
            <p:ph type="title"/>
          </p:nvPr>
        </p:nvSpPr>
        <p:spPr>
          <a:xfrm>
            <a:off x="1880250" y="2009100"/>
            <a:ext cx="5383500" cy="1125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300" b="1"/>
              <a:t>Conclusion</a:t>
            </a:r>
            <a:endParaRPr sz="7300"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</Words>
  <Application>Microsoft Office PowerPoint</Application>
  <PresentationFormat>On-screen Show (16:9)</PresentationFormat>
  <Paragraphs>38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Old Standard TT</vt:lpstr>
      <vt:lpstr>Arial</vt:lpstr>
      <vt:lpstr>Paperback</vt:lpstr>
      <vt:lpstr>The Relationship Between Juvenile Delinquency and Access to Education</vt:lpstr>
      <vt:lpstr>Agenda</vt:lpstr>
      <vt:lpstr>Socioeconomic Status</vt:lpstr>
      <vt:lpstr>Choice of School</vt:lpstr>
      <vt:lpstr>Household Needs</vt:lpstr>
      <vt:lpstr>Finland Schools Vs. American Schools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Relationship Between Juvenile Delinquency and Access to Education</dc:title>
  <dc:creator>Butch Newkirk</dc:creator>
  <cp:lastModifiedBy>Butch Newkirk</cp:lastModifiedBy>
  <cp:revision>2</cp:revision>
  <dcterms:modified xsi:type="dcterms:W3CDTF">2022-10-06T15:44:58Z</dcterms:modified>
</cp:coreProperties>
</file>