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3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6212C-B621-43A2-93EB-F5986DED757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CC68C-8F8A-491B-80FE-D93A1757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5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CC68C-8F8A-491B-80FE-D93A175776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4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CC68C-8F8A-491B-80FE-D93A175776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5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20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1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4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9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6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E6C0FB-D5C1-488D-B79C-50A211DC38D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02052B-B25B-438D-841B-6CA596A530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05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.com/2021/12/28/us/jackson-mississippi-pandemic-homicides-gun-violence/index.html" TargetMode="External"/><Relationship Id="rId2" Type="http://schemas.openxmlformats.org/officeDocument/2006/relationships/hyperlink" Target="https://www.forbes.com/sites/laurabegleybloom/2022/02/23/crime-in-america-study-reveals-the-10-most-dangerous-cities-its-not-where-you-think/?sh=279ff27710a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Labeling Theory: A </a:t>
            </a:r>
            <a:r>
              <a:rPr lang="en-US" sz="4400" dirty="0" err="1" smtClean="0"/>
              <a:t>Meso</a:t>
            </a:r>
            <a:r>
              <a:rPr lang="en-US" sz="4400" dirty="0" smtClean="0"/>
              <a:t>-Level Model of Crime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8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Labeling Theory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Tannenbaum</a:t>
            </a:r>
            <a:r>
              <a:rPr lang="en-US" dirty="0" smtClean="0"/>
              <a:t>, 1938)</a:t>
            </a:r>
          </a:p>
          <a:p>
            <a:pPr lvl="1"/>
            <a:r>
              <a:rPr lang="en-US" dirty="0" smtClean="0"/>
              <a:t>Look at kids’ behavior in the community</a:t>
            </a:r>
          </a:p>
          <a:p>
            <a:pPr lvl="1"/>
            <a:r>
              <a:rPr lang="en-US" dirty="0" smtClean="0"/>
              <a:t>First phase</a:t>
            </a:r>
          </a:p>
          <a:p>
            <a:pPr lvl="2"/>
            <a:r>
              <a:rPr lang="en-US" dirty="0" smtClean="0"/>
              <a:t>Kids’ mischievous behavior</a:t>
            </a:r>
          </a:p>
          <a:p>
            <a:pPr lvl="2"/>
            <a:r>
              <a:rPr lang="en-US" dirty="0" smtClean="0"/>
              <a:t>Viewed as good kids doing some bad things</a:t>
            </a:r>
          </a:p>
          <a:p>
            <a:pPr lvl="3"/>
            <a:r>
              <a:rPr lang="en-US" dirty="0" smtClean="0"/>
              <a:t>Kids are good; yet some of their behaviors are bad</a:t>
            </a:r>
          </a:p>
          <a:p>
            <a:pPr lvl="1"/>
            <a:r>
              <a:rPr lang="en-US" dirty="0" smtClean="0"/>
              <a:t>Second phase (turning point)</a:t>
            </a:r>
          </a:p>
          <a:p>
            <a:pPr lvl="2"/>
            <a:r>
              <a:rPr lang="en-US" dirty="0" smtClean="0"/>
              <a:t>As they grew up, their mischievous behavior escalates</a:t>
            </a:r>
            <a:endParaRPr lang="en-US" dirty="0"/>
          </a:p>
          <a:p>
            <a:pPr lvl="2"/>
            <a:r>
              <a:rPr lang="en-US" dirty="0" smtClean="0"/>
              <a:t>They are viewed as bad kids doing things that expressed their badness</a:t>
            </a:r>
          </a:p>
          <a:p>
            <a:pPr lvl="3"/>
            <a:r>
              <a:rPr lang="en-US" dirty="0" smtClean="0"/>
              <a:t>Kids are bad; their behavior is an expression of their innate badness</a:t>
            </a:r>
          </a:p>
        </p:txBody>
      </p:sp>
    </p:spTree>
    <p:extLst>
      <p:ext uri="{BB962C8B-B14F-4D97-AF65-F5344CB8AC3E}">
        <p14:creationId xmlns:p14="http://schemas.microsoft.com/office/powerpoint/2010/main" val="182988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Labeling Theory</a:t>
            </a:r>
          </a:p>
          <a:p>
            <a:pPr lvl="1"/>
            <a:r>
              <a:rPr lang="en-US" dirty="0" smtClean="0"/>
              <a:t>The labeling process </a:t>
            </a:r>
          </a:p>
          <a:p>
            <a:pPr lvl="2"/>
            <a:r>
              <a:rPr lang="en-US" dirty="0" smtClean="0"/>
              <a:t>These kids are considered as “bad kids”</a:t>
            </a:r>
          </a:p>
          <a:p>
            <a:pPr lvl="2"/>
            <a:r>
              <a:rPr lang="en-US" dirty="0" smtClean="0"/>
              <a:t>They are treated as bad-kids</a:t>
            </a:r>
          </a:p>
          <a:p>
            <a:pPr lvl="3"/>
            <a:r>
              <a:rPr lang="en-US" dirty="0" smtClean="0"/>
              <a:t>Community members</a:t>
            </a:r>
          </a:p>
          <a:p>
            <a:pPr lvl="3"/>
            <a:r>
              <a:rPr lang="en-US" dirty="0"/>
              <a:t>Juvenile justice system</a:t>
            </a:r>
          </a:p>
          <a:p>
            <a:pPr lvl="4"/>
            <a:r>
              <a:rPr lang="en-US" dirty="0"/>
              <a:t>Going through the processes</a:t>
            </a:r>
          </a:p>
          <a:p>
            <a:pPr lvl="4"/>
            <a:r>
              <a:rPr lang="en-US" dirty="0" smtClean="0"/>
              <a:t>The labeling by juvenile justice system is the strongest</a:t>
            </a:r>
          </a:p>
          <a:p>
            <a:pPr lvl="4"/>
            <a:r>
              <a:rPr lang="en-US" dirty="0" smtClean="0"/>
              <a:t>They are juvenile delinquents</a:t>
            </a:r>
            <a:endParaRPr lang="en-US" dirty="0"/>
          </a:p>
          <a:p>
            <a:pPr lvl="3"/>
            <a:r>
              <a:rPr lang="en-US" dirty="0" smtClean="0"/>
              <a:t>Family members</a:t>
            </a:r>
          </a:p>
          <a:p>
            <a:pPr lvl="3"/>
            <a:r>
              <a:rPr lang="en-US" dirty="0" smtClean="0"/>
              <a:t>Juvenile delinquents become their master status</a:t>
            </a:r>
          </a:p>
          <a:p>
            <a:pPr lvl="4"/>
            <a:r>
              <a:rPr lang="en-US" dirty="0" smtClean="0"/>
              <a:t>No matter what they do, they are judged as delinquents</a:t>
            </a:r>
          </a:p>
          <a:p>
            <a:pPr lvl="2"/>
            <a:r>
              <a:rPr lang="en-US" dirty="0" smtClean="0"/>
              <a:t>Juveniles started to internalize the label and consider themselves as delinquents</a:t>
            </a:r>
          </a:p>
          <a:p>
            <a:pPr lvl="3"/>
            <a:r>
              <a:rPr lang="en-US" dirty="0" smtClean="0"/>
              <a:t>They stop making efforts to change others’ view of themselves</a:t>
            </a:r>
          </a:p>
          <a:p>
            <a:pPr lvl="3"/>
            <a:r>
              <a:rPr lang="en-US" dirty="0" smtClean="0"/>
              <a:t>Delinquent behavior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181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Dangerous Cities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﻿﻿Crime In America: Study Reveals The 10 Most Unsafe Cities (It’s Not Where You Think) (forbes.com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About </a:t>
            </a:r>
            <a:r>
              <a:rPr lang="en-US" dirty="0"/>
              <a:t>3,550,000,000 search </a:t>
            </a:r>
            <a:r>
              <a:rPr lang="en-US" dirty="0" smtClean="0"/>
              <a:t>results (containing this topic)</a:t>
            </a:r>
          </a:p>
          <a:p>
            <a:pPr lvl="1"/>
            <a:r>
              <a:rPr lang="en-US" dirty="0" smtClean="0"/>
              <a:t>Jackson, MS as the second most dangerous city</a:t>
            </a:r>
          </a:p>
          <a:p>
            <a:r>
              <a:rPr lang="en-US" dirty="0">
                <a:hlinkClick r:id="rId3"/>
              </a:rPr>
              <a:t>﻿﻿How a state capital became one of the deadliest US cities | CNN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1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Dangerous Cities in the U.S.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dangerous city</a:t>
            </a:r>
          </a:p>
          <a:p>
            <a:pPr lvl="1"/>
            <a:r>
              <a:rPr lang="en-US" dirty="0" smtClean="0"/>
              <a:t>It is a label</a:t>
            </a:r>
          </a:p>
          <a:p>
            <a:pPr lvl="2"/>
            <a:r>
              <a:rPr lang="en-US" dirty="0" smtClean="0"/>
              <a:t>With this label</a:t>
            </a:r>
          </a:p>
          <a:p>
            <a:pPr lvl="3"/>
            <a:r>
              <a:rPr lang="en-US" dirty="0" smtClean="0"/>
              <a:t>The only impression of this city is its dangerousness </a:t>
            </a:r>
          </a:p>
          <a:p>
            <a:pPr lvl="2"/>
            <a:r>
              <a:rPr lang="en-US" dirty="0" smtClean="0"/>
              <a:t>Things that are overshadowed by its dangerousness </a:t>
            </a:r>
          </a:p>
          <a:p>
            <a:pPr lvl="3"/>
            <a:r>
              <a:rPr lang="en-US" dirty="0" smtClean="0"/>
              <a:t>Most of the areas in the city are not dangerous</a:t>
            </a:r>
          </a:p>
          <a:p>
            <a:pPr lvl="3"/>
            <a:r>
              <a:rPr lang="en-US" dirty="0" smtClean="0"/>
              <a:t>Rich history is overshadowed</a:t>
            </a:r>
          </a:p>
          <a:p>
            <a:pPr lvl="3"/>
            <a:r>
              <a:rPr lang="en-US" dirty="0" smtClean="0"/>
              <a:t>Cultural legacy is overshadowed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0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Turning point</a:t>
            </a:r>
          </a:p>
          <a:p>
            <a:pPr lvl="1"/>
            <a:r>
              <a:rPr lang="en-US" dirty="0" smtClean="0"/>
              <a:t>Analogous to the labeling process at the individual level</a:t>
            </a:r>
          </a:p>
          <a:p>
            <a:pPr lvl="2"/>
            <a:r>
              <a:rPr lang="en-US" dirty="0" smtClean="0"/>
              <a:t>A city with some areas having high crime rates</a:t>
            </a:r>
          </a:p>
          <a:p>
            <a:pPr lvl="2"/>
            <a:r>
              <a:rPr lang="en-US" dirty="0" smtClean="0"/>
              <a:t>A dangerous city having high crime rates</a:t>
            </a:r>
          </a:p>
          <a:p>
            <a:pPr lvl="1"/>
            <a:r>
              <a:rPr lang="en-US" dirty="0" smtClean="0"/>
              <a:t>The labeling process</a:t>
            </a:r>
          </a:p>
          <a:p>
            <a:pPr lvl="2"/>
            <a:r>
              <a:rPr lang="en-US" dirty="0" smtClean="0"/>
              <a:t>Social media</a:t>
            </a:r>
          </a:p>
          <a:p>
            <a:pPr lvl="2"/>
            <a:r>
              <a:rPr lang="en-US" dirty="0" smtClean="0"/>
              <a:t>Homeowners insurance  (crime rates)</a:t>
            </a:r>
          </a:p>
          <a:p>
            <a:pPr lvl="3"/>
            <a:r>
              <a:rPr lang="en-US" dirty="0" smtClean="0"/>
              <a:t>Homeownership insurance premium is affected by crime rates (Klein </a:t>
            </a:r>
            <a:r>
              <a:rPr lang="en-US" dirty="0"/>
              <a:t>and Grace, </a:t>
            </a:r>
            <a:r>
              <a:rPr lang="en-US" dirty="0" smtClean="0"/>
              <a:t>2001; Walters, 1974)</a:t>
            </a:r>
          </a:p>
          <a:p>
            <a:pPr lvl="2"/>
            <a:r>
              <a:rPr lang="en-US" dirty="0"/>
              <a:t>Property values</a:t>
            </a:r>
          </a:p>
          <a:p>
            <a:pPr lvl="3"/>
            <a:r>
              <a:rPr lang="en-US" dirty="0"/>
              <a:t>Violent crime and incidence of sex offenders in neighborhoods affect property values (</a:t>
            </a:r>
            <a:r>
              <a:rPr lang="en-US" dirty="0" err="1"/>
              <a:t>Samarin</a:t>
            </a:r>
            <a:r>
              <a:rPr lang="en-US" dirty="0"/>
              <a:t> and Sharma, 2021)</a:t>
            </a:r>
          </a:p>
          <a:p>
            <a:pPr lvl="3"/>
            <a:r>
              <a:rPr lang="en-US" dirty="0"/>
              <a:t>Crime risk (the proximity of registered sex offenders) and property values (</a:t>
            </a:r>
            <a:r>
              <a:rPr lang="en-US" dirty="0" err="1"/>
              <a:t>Wentland</a:t>
            </a:r>
            <a:r>
              <a:rPr lang="en-US" dirty="0"/>
              <a:t>, Waller, &amp; </a:t>
            </a:r>
            <a:r>
              <a:rPr lang="en-US" dirty="0" err="1"/>
              <a:t>Brastow</a:t>
            </a:r>
            <a:r>
              <a:rPr lang="en-US" dirty="0"/>
              <a:t>, 2013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Crime rates negatively impact housing prices (</a:t>
            </a:r>
            <a:r>
              <a:rPr lang="en-US" dirty="0" err="1" smtClean="0"/>
              <a:t>Tita</a:t>
            </a:r>
            <a:r>
              <a:rPr lang="en-US" dirty="0" smtClean="0"/>
              <a:t>, </a:t>
            </a:r>
            <a:r>
              <a:rPr lang="en-US" dirty="0" err="1" smtClean="0"/>
              <a:t>Petras</a:t>
            </a:r>
            <a:r>
              <a:rPr lang="en-US" dirty="0" smtClean="0"/>
              <a:t>, &amp; </a:t>
            </a:r>
            <a:r>
              <a:rPr lang="en-US" dirty="0" err="1" smtClean="0"/>
              <a:t>Greenbaum</a:t>
            </a:r>
            <a:r>
              <a:rPr lang="en-US" dirty="0" smtClean="0"/>
              <a:t>, 2006)</a:t>
            </a:r>
            <a:endParaRPr lang="en-US" dirty="0"/>
          </a:p>
          <a:p>
            <a:pPr marL="566928" lvl="3" indent="0">
              <a:buNone/>
            </a:pPr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9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labeling process</a:t>
            </a:r>
          </a:p>
          <a:p>
            <a:pPr lvl="2"/>
            <a:r>
              <a:rPr lang="en-US" dirty="0" smtClean="0"/>
              <a:t>Local businesses</a:t>
            </a:r>
          </a:p>
          <a:p>
            <a:pPr lvl="3"/>
            <a:r>
              <a:rPr lang="en-US" dirty="0" smtClean="0"/>
              <a:t>Crime problems and neighborhood appearances affect the small businesses’ expected sales (Gartner &amp; Bhat, 2000)</a:t>
            </a:r>
          </a:p>
          <a:p>
            <a:pPr lvl="3"/>
            <a:r>
              <a:rPr lang="en-US" dirty="0" smtClean="0"/>
              <a:t>Crimes directly affect small businesses (in six Midwestern states) (Fisher &amp; </a:t>
            </a:r>
            <a:r>
              <a:rPr lang="en-US" dirty="0" err="1" smtClean="0"/>
              <a:t>Looye</a:t>
            </a:r>
            <a:r>
              <a:rPr lang="en-US" dirty="0" smtClean="0"/>
              <a:t>, 2000) </a:t>
            </a:r>
          </a:p>
          <a:p>
            <a:pPr lvl="2"/>
            <a:r>
              <a:rPr lang="en-US" dirty="0" smtClean="0"/>
              <a:t>Tourism and crime</a:t>
            </a:r>
          </a:p>
          <a:p>
            <a:pPr lvl="3"/>
            <a:r>
              <a:rPr lang="en-US" dirty="0" smtClean="0"/>
              <a:t>High crime rates negatively affect tourism (international tourism) (</a:t>
            </a:r>
            <a:r>
              <a:rPr lang="en-US" dirty="0" err="1" smtClean="0"/>
              <a:t>Altindag</a:t>
            </a:r>
            <a:r>
              <a:rPr lang="en-US" dirty="0" smtClean="0"/>
              <a:t>, 2014)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Label Successfully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68" y="1986411"/>
            <a:ext cx="10058400" cy="4023360"/>
          </a:xfrm>
        </p:spPr>
        <p:txBody>
          <a:bodyPr/>
          <a:lstStyle/>
          <a:p>
            <a:r>
              <a:rPr lang="en-US" dirty="0" smtClean="0"/>
              <a:t>A dangerous city</a:t>
            </a:r>
          </a:p>
          <a:p>
            <a:pPr lvl="1"/>
            <a:r>
              <a:rPr lang="en-US" dirty="0" smtClean="0"/>
              <a:t>It is a label successfully applied</a:t>
            </a:r>
          </a:p>
          <a:p>
            <a:pPr lvl="2"/>
            <a:r>
              <a:rPr lang="en-US" dirty="0" smtClean="0"/>
              <a:t>It becomes a master status of a city</a:t>
            </a:r>
          </a:p>
          <a:p>
            <a:pPr lvl="2"/>
            <a:r>
              <a:rPr lang="en-US" dirty="0" smtClean="0"/>
              <a:t>No matter what the city does to change its image</a:t>
            </a:r>
          </a:p>
          <a:p>
            <a:pPr lvl="3"/>
            <a:r>
              <a:rPr lang="en-US" dirty="0" smtClean="0"/>
              <a:t>It is still regarded as a dangerous city</a:t>
            </a:r>
          </a:p>
          <a:p>
            <a:pPr lvl="1"/>
            <a:r>
              <a:rPr lang="en-US" dirty="0" smtClean="0"/>
              <a:t>Residents of the city </a:t>
            </a:r>
          </a:p>
          <a:p>
            <a:pPr lvl="2"/>
            <a:r>
              <a:rPr lang="en-US" dirty="0" smtClean="0"/>
              <a:t>Master status: Residents of the dangerous city</a:t>
            </a:r>
          </a:p>
          <a:p>
            <a:pPr lvl="2"/>
            <a:r>
              <a:rPr lang="en-US" dirty="0" smtClean="0"/>
              <a:t>Anger, feeling of being mistreated, and hopelessness among the residents of the city</a:t>
            </a:r>
          </a:p>
          <a:p>
            <a:pPr lvl="3"/>
            <a:r>
              <a:rPr lang="en-US" dirty="0" smtClean="0"/>
              <a:t>Which, in turn, may lead to increases in crime rates  (Agnew, 1999)</a:t>
            </a:r>
          </a:p>
        </p:txBody>
      </p:sp>
    </p:spTree>
    <p:extLst>
      <p:ext uri="{BB962C8B-B14F-4D97-AF65-F5344CB8AC3E}">
        <p14:creationId xmlns:p14="http://schemas.microsoft.com/office/powerpoint/2010/main" val="361070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Break the Labeling Process: the Use of Human Agency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Labeling Theory (</a:t>
            </a:r>
            <a:r>
              <a:rPr lang="en-US" dirty="0" err="1" smtClean="0"/>
              <a:t>Tannenbaum</a:t>
            </a:r>
            <a:r>
              <a:rPr lang="en-US" dirty="0" smtClean="0"/>
              <a:t>, 1938)</a:t>
            </a:r>
          </a:p>
          <a:p>
            <a:pPr lvl="1"/>
            <a:r>
              <a:rPr lang="en-US" dirty="0"/>
              <a:t>The majority of those involving in the labeling process </a:t>
            </a:r>
            <a:r>
              <a:rPr lang="en-US" dirty="0" smtClean="0"/>
              <a:t>play </a:t>
            </a:r>
            <a:r>
              <a:rPr lang="en-US" dirty="0"/>
              <a:t>a passive role</a:t>
            </a:r>
          </a:p>
          <a:p>
            <a:pPr lvl="2"/>
            <a:r>
              <a:rPr lang="en-US" dirty="0"/>
              <a:t>Following the lead of criminal/juvenile justice system</a:t>
            </a:r>
          </a:p>
          <a:p>
            <a:pPr lvl="2"/>
            <a:r>
              <a:rPr lang="en-US" dirty="0"/>
              <a:t>Or following the lead of social media</a:t>
            </a:r>
          </a:p>
          <a:p>
            <a:pPr lvl="1"/>
            <a:r>
              <a:rPr lang="en-US" dirty="0" smtClean="0"/>
              <a:t>Individuals are passive recipient of the labeling process</a:t>
            </a:r>
          </a:p>
          <a:p>
            <a:r>
              <a:rPr lang="en-US" dirty="0" smtClean="0"/>
              <a:t>Human agency to break the labeling process</a:t>
            </a:r>
          </a:p>
          <a:p>
            <a:pPr lvl="1"/>
            <a:r>
              <a:rPr lang="en-US" dirty="0" smtClean="0"/>
              <a:t>Residents of the city</a:t>
            </a:r>
          </a:p>
          <a:p>
            <a:pPr lvl="2"/>
            <a:r>
              <a:rPr lang="en-US" dirty="0" smtClean="0"/>
              <a:t>Defying the labeling process</a:t>
            </a:r>
          </a:p>
          <a:p>
            <a:pPr lvl="3"/>
            <a:r>
              <a:rPr lang="en-US" dirty="0" smtClean="0"/>
              <a:t>Sharing their positive experiences living in the city</a:t>
            </a:r>
          </a:p>
          <a:p>
            <a:pPr lvl="1"/>
            <a:r>
              <a:rPr lang="en-US" dirty="0" smtClean="0"/>
              <a:t>Resisting following the lead in labeling a city as dangerous</a:t>
            </a:r>
          </a:p>
          <a:p>
            <a:pPr lvl="2"/>
            <a:r>
              <a:rPr lang="en-US" dirty="0" smtClean="0"/>
              <a:t>Emphasizing the variation in term of crime rates among the neighborhoods in the 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117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446</TotalTime>
  <Words>665</Words>
  <Application>Microsoft Office PowerPoint</Application>
  <PresentationFormat>Widescreen</PresentationFormat>
  <Paragraphs>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The Labeling Theory: A Meso-Level Model of Crime</vt:lpstr>
      <vt:lpstr>The Labeling Theory</vt:lpstr>
      <vt:lpstr>The Labeling Theory</vt:lpstr>
      <vt:lpstr>The Most Dangerous Cities in the U.S.</vt:lpstr>
      <vt:lpstr>The Most Dangerous Cities in the U.S. </vt:lpstr>
      <vt:lpstr>The Labeling Process</vt:lpstr>
      <vt:lpstr>The Labeling Process</vt:lpstr>
      <vt:lpstr>The Label Successfully Applied</vt:lpstr>
      <vt:lpstr>Break the Labeling Process: the Use of Human Agency</vt:lpstr>
    </vt:vector>
  </TitlesOfParts>
  <Company>Jackson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Labeling Theory: A Meso-Level Model of Crime</dc:title>
  <dc:creator>Local User</dc:creator>
  <cp:lastModifiedBy>John(Stu) Batchelder</cp:lastModifiedBy>
  <cp:revision>69</cp:revision>
  <dcterms:created xsi:type="dcterms:W3CDTF">2022-10-07T03:51:00Z</dcterms:created>
  <dcterms:modified xsi:type="dcterms:W3CDTF">2022-10-07T13:50:56Z</dcterms:modified>
</cp:coreProperties>
</file>