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58" r:id="rId7"/>
    <p:sldId id="261" r:id="rId8"/>
    <p:sldId id="257" r:id="rId9"/>
    <p:sldId id="265" r:id="rId10"/>
    <p:sldId id="266" r:id="rId11"/>
    <p:sldId id="269" r:id="rId12"/>
    <p:sldId id="268" r:id="rId13"/>
    <p:sldId id="264" r:id="rId14"/>
    <p:sldId id="25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5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0E29-5614-EE48-8640-8063F2B00C0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87CA-7F3E-E041-B54A-646C3D34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8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DD9C-6CE3-4D48-A816-B01DD0C6AEB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58589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The Importance of Operational Definitions in Criminal Justice Research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3100" dirty="0"/>
              <a:t>Matilda Foster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82A4-841D-14AE-74A6-FCCD08BD5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9837"/>
            <a:ext cx="10515600" cy="814599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4436"/>
            <a:ext cx="10515600" cy="448887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Alpert, Geoffrey P. and Roger G. Dunham. 1997.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The Force Factor: Measuring Police Use of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            Force Relative to Suspect Resistance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Washington, DC: Police Executive Research Forum.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Garner, J. H., Schade, T, John Hepburn, J, &amp; Buchanan, J. (1995). “Measuring the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Continuum of Force Used By and Against the Police.”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Criminal Justice Review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20:146–68.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Terrill, W.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Reising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D. (2003). 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RESEARCH IN CRIME AND DELINQUENCY, (40) 3, 291-321.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Dean, C. W.,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&amp; Piquero, A. R. (1996). Criminal propensities, discrete groups of		 offenders, and persistence in crime.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Criminology,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34(4), 547-574.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Blumstein, A., &amp; Beck, A. J. (2005). Reentry as a transient state between liberty and 	commitment. In Allen, J.,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Visher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(eds.), Prisoner Reentry and Crime in America, 	pp. 50-79. New York: Cambridge University Press.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Bushway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D. Piquero, A. R.,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Broidy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M., Cauffman, E., &amp; Mazerolle, P. (2001). An 	empirical framework for studying desistance as a process.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Criminology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39(2), 491-513.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Lattimore, P. K., &amp; Baker, J. R. (1993). The impact of recidivism and capacity on prison			 populations.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Quantitative Criminology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8(2), 189-215.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89557"/>
            <a:ext cx="10515600" cy="2893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956" y="4495945"/>
            <a:ext cx="9443494" cy="215423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force: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causes a change in motion, activity, or change.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police-citizen interactions include some form of force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1CFD09-55C4-170B-1DD4-FF3994A8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989557"/>
            <a:ext cx="10515600" cy="304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9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258" y="365126"/>
            <a:ext cx="9269260" cy="97530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Use of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955" y="1174173"/>
            <a:ext cx="9777845" cy="5870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happen if we conducted a study operationalizing officer use of force as officer presence?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as verbal commands: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Coercive Actions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Ordering citizens to do something  (Alpert &amp; Dunham, 1997)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Shouts or using a command voice (Garner et al., 1995)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Empty Hand Submission: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Hands (Alert &amp; Dunham, 1997)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 downs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Handcuffs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Hands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restraints and pat downs (Terrill, 2001)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Lethal &amp; Lethal Force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that makes a citizen feel threatened or if the police use physical force.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59" y="241228"/>
            <a:ext cx="10515600" cy="1161546"/>
          </a:xfrm>
        </p:spPr>
        <p:txBody>
          <a:bodyPr/>
          <a:lstStyle/>
          <a:p>
            <a:pPr algn="ctr"/>
            <a:r>
              <a:rPr lang="en-US" dirty="0"/>
              <a:t>Recidivism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319646"/>
            <a:ext cx="11648209" cy="463434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“The reversion of an individual to criminal behavior after he or she has been convicted of a prior offence, sentenced, and (presumably) corrected” (Spohn &amp;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Holleran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2002, p. 332). </a:t>
            </a:r>
          </a:p>
          <a:p>
            <a:pPr marL="0" indent="0">
              <a:buNone/>
            </a:pPr>
            <a:endParaRPr lang="en-US" sz="3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re-arrest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First new arrest after release (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Dean,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Brame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&amp; Piquero, 1996)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First arrest o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r parole revocation after release (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Bulmsten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Nakamura, 2009)</a:t>
            </a:r>
            <a:endParaRPr lang="en-US" sz="2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People arrested are not always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convicted</a:t>
            </a:r>
          </a:p>
          <a:p>
            <a:pPr marL="1371600" lvl="3" indent="0">
              <a:buNone/>
            </a:pP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re-conviction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guilty finding (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Bushway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Piquero &amp; Blokland, 2011) </a:t>
            </a:r>
            <a:endParaRPr lang="en-US" sz="2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Adjustments to probation/ parole requirements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Not all e-convictions result in re-incarceration</a:t>
            </a:r>
          </a:p>
          <a:p>
            <a:pPr marL="914400" lvl="2" indent="0">
              <a:buNone/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re-incarceration (Lattimore &amp; Baker, 1993)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</a:rPr>
              <a:t>Minor Traffic instances? Affrays?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These are not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standardized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2" indent="0" algn="ctr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0A88576-0820-2B76-4932-8919007FB4AF}"/>
              </a:ext>
            </a:extLst>
          </p:cNvPr>
          <p:cNvSpPr/>
          <p:nvPr/>
        </p:nvSpPr>
        <p:spPr>
          <a:xfrm>
            <a:off x="8167255" y="2379519"/>
            <a:ext cx="3744189" cy="3158836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2" indent="0" algn="ctr">
              <a:buNone/>
            </a:pP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Studies show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Measurements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recidivisms so little differences in study results</a:t>
            </a:r>
          </a:p>
        </p:txBody>
      </p:sp>
    </p:spTree>
    <p:extLst>
      <p:ext uri="{BB962C8B-B14F-4D97-AF65-F5344CB8AC3E}">
        <p14:creationId xmlns:p14="http://schemas.microsoft.com/office/powerpoint/2010/main" val="79467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&amp; Confidence in the Police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2BF37-4EB6-3E5C-A9FB-0D018F040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Helpful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Safer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Avoid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6E4E4-CFCB-5222-97B2-51A298F2A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1D4C8-080F-EECD-36AA-A9876F7947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Solve Crime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Good job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Community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8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337B7-E404-8D59-B446-A2A2A5CDD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5" y="197427"/>
            <a:ext cx="11315700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Media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News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0890D-9472-2931-1898-338105F50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 Shows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12381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365FB-496B-6502-F9EF-3C40417D2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6" y="0"/>
            <a:ext cx="1114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5678"/>
            <a:ext cx="10515600" cy="34571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Questions?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060" y="4546948"/>
            <a:ext cx="6901841" cy="20667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7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2F85"/>
      </a:dk1>
      <a:lt1>
        <a:srgbClr val="FEFFFF"/>
      </a:lt1>
      <a:dk2>
        <a:srgbClr val="002F85"/>
      </a:dk2>
      <a:lt2>
        <a:srgbClr val="FFC52D"/>
      </a:lt2>
      <a:accent1>
        <a:srgbClr val="30B0C7"/>
      </a:accent1>
      <a:accent2>
        <a:srgbClr val="EF3E29"/>
      </a:accent2>
      <a:accent3>
        <a:srgbClr val="E6D3BC"/>
      </a:accent3>
      <a:accent4>
        <a:srgbClr val="FFC52D"/>
      </a:accent4>
      <a:accent5>
        <a:srgbClr val="1C366C"/>
      </a:accent5>
      <a:accent6>
        <a:srgbClr val="15937C"/>
      </a:accent6>
      <a:hlink>
        <a:srgbClr val="1C366C"/>
      </a:hlink>
      <a:folHlink>
        <a:srgbClr val="30B0C7"/>
      </a:folHlink>
    </a:clrScheme>
    <a:fontScheme name="UNG Fonts">
      <a:majorFont>
        <a:latin typeface="Gotham Bold"/>
        <a:ea typeface=""/>
        <a:cs typeface=""/>
      </a:majorFont>
      <a:minorFont>
        <a:latin typeface="Sentinel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Url xmlns="3597d96b-13fd-4f48-a6fe-adebd67ac4da">
      <Url>https://ungprod.sharepoint.com/sites/myUNG/departments/university-relations/_layouts/15/DocIdRedir.aspx?ID=AAS2PYQQYDE3-270-183</Url>
      <Description>AAS2PYQQYDE3-270-183</Description>
    </_dlc_DocIdUrl>
    <_dlc_DocId xmlns="3597d96b-13fd-4f48-a6fe-adebd67ac4da">AAS2PYQQYDE3-270-183</_dlc_DocId>
    <TaxCatchAll xmlns="3597d96b-13fd-4f48-a6fe-adebd67ac4da" xsi:nil="true"/>
    <lcf76f155ced4ddcb4097134ff3c332f xmlns="1c88fae6-6982-4634-8285-e1b1e4cf1a26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C75A50452CA428033B503B21130AC" ma:contentTypeVersion="17" ma:contentTypeDescription="Create a new document." ma:contentTypeScope="" ma:versionID="4b08c51ce885969d1020d8d506bb3b5f">
  <xsd:schema xmlns:xsd="http://www.w3.org/2001/XMLSchema" xmlns:xs="http://www.w3.org/2001/XMLSchema" xmlns:p="http://schemas.microsoft.com/office/2006/metadata/properties" xmlns:ns1="http://schemas.microsoft.com/sharepoint/v3" xmlns:ns2="3597d96b-13fd-4f48-a6fe-adebd67ac4da" xmlns:ns3="1c88fae6-6982-4634-8285-e1b1e4cf1a26" targetNamespace="http://schemas.microsoft.com/office/2006/metadata/properties" ma:root="true" ma:fieldsID="4e6b4c92a34c9cabf6eef8204ba55eee" ns1:_="" ns2:_="" ns3:_="">
    <xsd:import namespace="http://schemas.microsoft.com/sharepoint/v3"/>
    <xsd:import namespace="3597d96b-13fd-4f48-a6fe-adebd67ac4da"/>
    <xsd:import namespace="1c88fae6-6982-4634-8285-e1b1e4cf1a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7d96b-13fd-4f48-a6fe-adebd67ac4da" elementFormDefault="qualified">
    <xsd:import namespace="http://schemas.microsoft.com/office/2006/documentManagement/types"/>
    <xsd:import namespace="http://schemas.microsoft.com/office/infopath/2007/PartnerControls"/>
    <xsd:element name="_dlc_DocId" ma:index="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5c4f83a9-0e87-449e-b0bc-6221e2b24fc4}" ma:internalName="TaxCatchAll" ma:showField="CatchAllData" ma:web="3597d96b-13fd-4f48-a6fe-adebd67ac4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8fae6-6982-4634-8285-e1b1e4cf1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f8ad724-739f-4be7-9013-21ac09e6c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7BA37-07A7-4B4D-850E-123F7F7D727B}">
  <ds:schemaRefs>
    <ds:schemaRef ds:uri="http://schemas.microsoft.com/office/infopath/2007/PartnerControls"/>
    <ds:schemaRef ds:uri="3597d96b-13fd-4f48-a6fe-adebd67ac4da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elements/1.1/"/>
    <ds:schemaRef ds:uri="1c88fae6-6982-4634-8285-e1b1e4cf1a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BD3972-F116-4555-B7EC-3D851CBC4D1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D5D0ADF-F588-428D-84C4-4035DA7C552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A7ADEB-69F3-417B-BED8-DEC645CC0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97d96b-13fd-4f48-a6fe-adebd67ac4da"/>
    <ds:schemaRef ds:uri="1c88fae6-6982-4634-8285-e1b1e4cf1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613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Gotham Bold</vt:lpstr>
      <vt:lpstr>Sentinel Book</vt:lpstr>
      <vt:lpstr>Arial</vt:lpstr>
      <vt:lpstr>Calibri</vt:lpstr>
      <vt:lpstr>Wingdings</vt:lpstr>
      <vt:lpstr>Times New Roman</vt:lpstr>
      <vt:lpstr>Office Theme</vt:lpstr>
      <vt:lpstr>     The Importance of Operational Definitions in Criminal Justice Research   Matilda Foster </vt:lpstr>
      <vt:lpstr>PowerPoint Presentation</vt:lpstr>
      <vt:lpstr>Measuring Use of Force</vt:lpstr>
      <vt:lpstr>Recidivism</vt:lpstr>
      <vt:lpstr>Trust &amp; Confidence in the Police</vt:lpstr>
      <vt:lpstr>PowerPoint Presentation</vt:lpstr>
      <vt:lpstr>Media</vt:lpstr>
      <vt:lpstr>PowerPoint Presentation</vt:lpstr>
      <vt:lpstr>Questions?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 Branded PowerPoint Template</dc:title>
  <dc:creator>David Jones</dc:creator>
  <cp:lastModifiedBy>John(Stu) Batchelder</cp:lastModifiedBy>
  <cp:revision>10</cp:revision>
  <dcterms:created xsi:type="dcterms:W3CDTF">2016-05-13T14:02:38Z</dcterms:created>
  <dcterms:modified xsi:type="dcterms:W3CDTF">2022-10-07T13:32:17Z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0x01010070BC75A50452CA428033B503B21130AC</vt:lpwstr>
  </property>
  <property fmtid="{D5CDD505-2E9C-101B-9397-08002B2CF9AE}" pid="3" name="_dlc_DocIdItemGuid">
    <vt:lpwstr>c5b5ce54-9b57-434f-8b1b-75ca4488da5f</vt:lpwstr>
  </property>
</Properties>
</file>