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4" r:id="rId5"/>
    <p:sldId id="258" r:id="rId6"/>
    <p:sldId id="260" r:id="rId7"/>
    <p:sldId id="259" r:id="rId8"/>
    <p:sldId id="261" r:id="rId9"/>
    <p:sldId id="263" r:id="rId10"/>
    <p:sldId id="266" r:id="rId11"/>
    <p:sldId id="26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FEA0-15C1-4B08-ACF2-58B6039967A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2BA5-25E6-4833-9F95-7D7FD6FE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FEA0-15C1-4B08-ACF2-58B6039967A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2BA5-25E6-4833-9F95-7D7FD6FE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8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FEA0-15C1-4B08-ACF2-58B6039967A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2BA5-25E6-4833-9F95-7D7FD6FE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FEA0-15C1-4B08-ACF2-58B6039967A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2BA5-25E6-4833-9F95-7D7FD6FE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0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FEA0-15C1-4B08-ACF2-58B6039967A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2BA5-25E6-4833-9F95-7D7FD6FE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1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FEA0-15C1-4B08-ACF2-58B6039967A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2BA5-25E6-4833-9F95-7D7FD6FE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7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FEA0-15C1-4B08-ACF2-58B6039967A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2BA5-25E6-4833-9F95-7D7FD6FE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FEA0-15C1-4B08-ACF2-58B6039967A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2BA5-25E6-4833-9F95-7D7FD6FE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5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FEA0-15C1-4B08-ACF2-58B6039967A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2BA5-25E6-4833-9F95-7D7FD6FE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9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FEA0-15C1-4B08-ACF2-58B6039967A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2BA5-25E6-4833-9F95-7D7FD6FE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FEA0-15C1-4B08-ACF2-58B6039967A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2BA5-25E6-4833-9F95-7D7FD6FE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6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1000"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FEA0-15C1-4B08-ACF2-58B6039967A7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12BA5-25E6-4833-9F95-7D7FD6FE1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7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drugoverdose/nonfatal/dashboard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d76HxqCPf0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History, Evolution, &amp; Impact of the Opioid Crisis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Jon Hager &amp; John Stuart Batchelder</a:t>
            </a:r>
          </a:p>
          <a:p>
            <a:endParaRPr lang="en-US" dirty="0"/>
          </a:p>
          <a:p>
            <a:r>
              <a:rPr lang="en-US" dirty="0"/>
              <a:t>University of North Georgia</a:t>
            </a:r>
          </a:p>
        </p:txBody>
      </p:sp>
    </p:spTree>
    <p:extLst>
      <p:ext uri="{BB962C8B-B14F-4D97-AF65-F5344CB8AC3E}">
        <p14:creationId xmlns:p14="http://schemas.microsoft.com/office/powerpoint/2010/main" val="292729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AC45-38EE-25C7-0AFD-E88EFB69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CDC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80EB0-7E88-B6C7-ADE9-6DDB364D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>
                <a:hlinkClick r:id="rId2"/>
              </a:rPr>
              <a:t>https://www.cdc.gov/drugoverdose/nonfatal/dashboard/index.html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9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22E8-6897-FA9B-1796-7911F50D7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CDC 5-Prong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05A23-A9A6-1706-AADA-DDFDDCDCD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Monitoring Trends</a:t>
            </a:r>
          </a:p>
          <a:p>
            <a:endParaRPr lang="en-US" dirty="0"/>
          </a:p>
          <a:p>
            <a:r>
              <a:rPr lang="en-US" dirty="0"/>
              <a:t>2. Equipping communities with resources for data collection</a:t>
            </a:r>
          </a:p>
          <a:p>
            <a:endParaRPr lang="en-US" dirty="0"/>
          </a:p>
          <a:p>
            <a:r>
              <a:rPr lang="en-US" dirty="0"/>
              <a:t>3. Educating the healthcare system</a:t>
            </a:r>
          </a:p>
          <a:p>
            <a:endParaRPr lang="en-US" dirty="0"/>
          </a:p>
          <a:p>
            <a:r>
              <a:rPr lang="en-US" dirty="0"/>
              <a:t>4. Partnering with LE and community organizations</a:t>
            </a:r>
          </a:p>
          <a:p>
            <a:endParaRPr lang="en-US" dirty="0"/>
          </a:p>
          <a:p>
            <a:r>
              <a:rPr lang="en-US" dirty="0"/>
              <a:t>5. Increase public awareness</a:t>
            </a:r>
          </a:p>
        </p:txBody>
      </p:sp>
    </p:spTree>
    <p:extLst>
      <p:ext uri="{BB962C8B-B14F-4D97-AF65-F5344CB8AC3E}">
        <p14:creationId xmlns:p14="http://schemas.microsoft.com/office/powerpoint/2010/main" val="401635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Solutions?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Prescription Monitoring Program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3. S.3959 — 117th Congress (2021-2022)</a:t>
            </a:r>
          </a:p>
          <a:p>
            <a:pPr lvl="1"/>
            <a:r>
              <a:rPr lang="en-US" dirty="0"/>
              <a:t>Sen. Bill </a:t>
            </a:r>
            <a:r>
              <a:rPr lang="en-US" dirty="0" err="1"/>
              <a:t>Hagerty</a:t>
            </a:r>
            <a:r>
              <a:rPr lang="en-US" dirty="0"/>
              <a:t> (R-TN), March 30, 2022</a:t>
            </a:r>
          </a:p>
          <a:p>
            <a:pPr lvl="1"/>
            <a:r>
              <a:rPr lang="en-US" dirty="0"/>
              <a:t>Authorizes HHS to restrict migration &amp; imports from foreign countries</a:t>
            </a:r>
          </a:p>
          <a:p>
            <a:pPr lvl="1"/>
            <a:endParaRPr lang="en-US" dirty="0"/>
          </a:p>
          <a:p>
            <a:r>
              <a:rPr lang="en-US" dirty="0"/>
              <a:t>4. Naloxone Vending Machines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08" y="2897769"/>
            <a:ext cx="3762900" cy="1291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0967" y="3258589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HHS (2019)</a:t>
            </a:r>
          </a:p>
        </p:txBody>
      </p:sp>
    </p:spTree>
    <p:extLst>
      <p:ext uri="{BB962C8B-B14F-4D97-AF65-F5344CB8AC3E}">
        <p14:creationId xmlns:p14="http://schemas.microsoft.com/office/powerpoint/2010/main" val="1161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346D-E14B-14EE-BDB2-A2729846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California deputy suffers fentanyl overdose after exposure to substance on patrol">
            <a:hlinkClick r:id="" action="ppaction://media"/>
            <a:extLst>
              <a:ext uri="{FF2B5EF4-FFF2-40B4-BE49-F238E27FC236}">
                <a16:creationId xmlns:a16="http://schemas.microsoft.com/office/drawing/2014/main" id="{0D6DC6C5-3B71-F2A6-A5F3-DCCE786D467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3554" y="1690688"/>
            <a:ext cx="8753112" cy="503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the Opioid Crisis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86673"/>
            <a:ext cx="10515600" cy="3494952"/>
          </a:xfrm>
        </p:spPr>
        <p:txBody>
          <a:bodyPr/>
          <a:lstStyle/>
          <a:p>
            <a:r>
              <a:rPr lang="en-US" dirty="0"/>
              <a:t>1. 1990s:</a:t>
            </a:r>
          </a:p>
          <a:p>
            <a:pPr lvl="1"/>
            <a:r>
              <a:rPr lang="en-US" dirty="0"/>
              <a:t>Big Pharma convinced medical community opioids not being addictive, prescribed more</a:t>
            </a:r>
          </a:p>
          <a:p>
            <a:endParaRPr lang="en-US" dirty="0"/>
          </a:p>
          <a:p>
            <a:r>
              <a:rPr lang="en-US" dirty="0"/>
              <a:t>2. 2017:</a:t>
            </a:r>
          </a:p>
          <a:p>
            <a:pPr lvl="1"/>
            <a:r>
              <a:rPr lang="en-US" dirty="0"/>
              <a:t>U.S. Department of Health and Human Services declared public health emergency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676" y="2009775"/>
            <a:ext cx="7115174" cy="4133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2676" y="6296025"/>
            <a:ext cx="15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CDC (2021)</a:t>
            </a:r>
          </a:p>
        </p:txBody>
      </p:sp>
    </p:spTree>
    <p:extLst>
      <p:ext uri="{BB962C8B-B14F-4D97-AF65-F5344CB8AC3E}">
        <p14:creationId xmlns:p14="http://schemas.microsoft.com/office/powerpoint/2010/main" val="412985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History of the Opioid Crisis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Present</a:t>
            </a:r>
          </a:p>
          <a:p>
            <a:pPr lvl="1"/>
            <a:r>
              <a:rPr lang="en-US" dirty="0"/>
              <a:t>Fentanyl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633" y="2902469"/>
            <a:ext cx="7132320" cy="27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Illicitly Manufactured Fentanyl (IMF)</a:t>
            </a:r>
            <a:br>
              <a:rPr lang="en-US" dirty="0"/>
            </a:br>
            <a:r>
              <a:rPr lang="en-US" dirty="0"/>
              <a:t>Powder vs. Liquid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745" y="2094046"/>
            <a:ext cx="7248699" cy="3300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9498" y="5827222"/>
            <a:ext cx="201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CDC (2022)</a:t>
            </a:r>
          </a:p>
        </p:txBody>
      </p:sp>
    </p:spTree>
    <p:extLst>
      <p:ext uri="{BB962C8B-B14F-4D97-AF65-F5344CB8AC3E}">
        <p14:creationId xmlns:p14="http://schemas.microsoft.com/office/powerpoint/2010/main" val="329253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Rainbow Fentanyl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9717" y="1825625"/>
            <a:ext cx="7512566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6975" y="6372225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DEA (2022)</a:t>
            </a:r>
          </a:p>
        </p:txBody>
      </p:sp>
    </p:spTree>
    <p:extLst>
      <p:ext uri="{BB962C8B-B14F-4D97-AF65-F5344CB8AC3E}">
        <p14:creationId xmlns:p14="http://schemas.microsoft.com/office/powerpoint/2010/main" val="128983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Fentanyl Seizures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684" y="1468178"/>
            <a:ext cx="6758248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7811" y="6151418"/>
            <a:ext cx="3000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U.S. Customs and Border Protection (2022)</a:t>
            </a:r>
          </a:p>
        </p:txBody>
      </p:sp>
    </p:spTree>
    <p:extLst>
      <p:ext uri="{BB962C8B-B14F-4D97-AF65-F5344CB8AC3E}">
        <p14:creationId xmlns:p14="http://schemas.microsoft.com/office/powerpoint/2010/main" val="2042055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Numbers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775" y="1819275"/>
            <a:ext cx="5769725" cy="3219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43" y="1690688"/>
            <a:ext cx="6315514" cy="386221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33575" y="6400800"/>
            <a:ext cx="180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HHS (2021)</a:t>
            </a:r>
          </a:p>
        </p:txBody>
      </p:sp>
    </p:spTree>
    <p:extLst>
      <p:ext uri="{BB962C8B-B14F-4D97-AF65-F5344CB8AC3E}">
        <p14:creationId xmlns:p14="http://schemas.microsoft.com/office/powerpoint/2010/main" val="1942853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200</Words>
  <Application>Microsoft Office PowerPoint</Application>
  <PresentationFormat>Widescreen</PresentationFormat>
  <Paragraphs>53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The History, Evolution, &amp; Impact of the Opioid Crisis</vt:lpstr>
      <vt:lpstr>PowerPoint Presentation</vt:lpstr>
      <vt:lpstr>History of the Opioid Crisis</vt:lpstr>
      <vt:lpstr>PowerPoint Presentation</vt:lpstr>
      <vt:lpstr>History of the Opioid Crisis (con’t)</vt:lpstr>
      <vt:lpstr>Illicitly Manufactured Fentanyl (IMF) Powder vs. Liquid</vt:lpstr>
      <vt:lpstr>Rainbow Fentanyl</vt:lpstr>
      <vt:lpstr>Fentanyl Seizures</vt:lpstr>
      <vt:lpstr>The Numbers</vt:lpstr>
      <vt:lpstr>CDC Dashboard</vt:lpstr>
      <vt:lpstr>CDC 5-Prong Approach</vt:lpstr>
      <vt:lpstr>Solutions?</vt:lpstr>
    </vt:vector>
  </TitlesOfParts>
  <Company>University of North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History, Evolution, Impact of the Opioid Crisis</dc:title>
  <dc:creator>Jon Hager</dc:creator>
  <cp:lastModifiedBy>Butch Newkirk</cp:lastModifiedBy>
  <cp:revision>21</cp:revision>
  <dcterms:created xsi:type="dcterms:W3CDTF">2022-09-21T11:45:22Z</dcterms:created>
  <dcterms:modified xsi:type="dcterms:W3CDTF">2022-10-06T15:21:39Z</dcterms:modified>
</cp:coreProperties>
</file>