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1" r:id="rId6"/>
    <p:sldId id="279" r:id="rId7"/>
    <p:sldId id="267" r:id="rId8"/>
    <p:sldId id="265" r:id="rId9"/>
    <p:sldId id="277" r:id="rId10"/>
    <p:sldId id="280" r:id="rId11"/>
    <p:sldId id="271" r:id="rId12"/>
    <p:sldId id="273" r:id="rId13"/>
    <p:sldId id="274"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Tenor Sans" panose="020B0604020202020204" charset="0"/>
      <p:regular r:id="rId19"/>
    </p:embeddedFont>
    <p:embeddedFont>
      <p:font typeface="DM Sans Bold" panose="020B0604020202020204" charset="0"/>
      <p:regular r:id="rId20"/>
      <p:bold r:id="rId21"/>
    </p:embeddedFont>
    <p:embeddedFont>
      <p:font typeface="DM Sans" panose="020B060402020202020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09" autoAdjust="0"/>
  </p:normalViewPr>
  <p:slideViewPr>
    <p:cSldViewPr>
      <p:cViewPr varScale="1">
        <p:scale>
          <a:sx n="43" d="100"/>
          <a:sy n="43" d="100"/>
        </p:scale>
        <p:origin x="74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3124200" y="2260688"/>
            <a:ext cx="16230600" cy="7928918"/>
            <a:chOff x="0" y="0"/>
            <a:chExt cx="16789093" cy="10571889"/>
          </a:xfrm>
        </p:grpSpPr>
        <p:sp>
          <p:nvSpPr>
            <p:cNvPr id="4" name="TextBox 4"/>
            <p:cNvSpPr txBox="1"/>
            <p:nvPr/>
          </p:nvSpPr>
          <p:spPr>
            <a:xfrm>
              <a:off x="0" y="0"/>
              <a:ext cx="16789093" cy="5881951"/>
            </a:xfrm>
            <a:prstGeom prst="rect">
              <a:avLst/>
            </a:prstGeom>
          </p:spPr>
          <p:txBody>
            <a:bodyPr lIns="0" tIns="0" rIns="0" bIns="0" rtlCol="0" anchor="t">
              <a:spAutoFit/>
            </a:bodyPr>
            <a:lstStyle/>
            <a:p>
              <a:pPr>
                <a:lnSpc>
                  <a:spcPts val="8640"/>
                </a:lnSpc>
              </a:pPr>
              <a:r>
                <a:rPr lang="en-US" sz="7200" spc="-144" dirty="0">
                  <a:solidFill>
                    <a:srgbClr val="303926"/>
                  </a:solidFill>
                  <a:latin typeface="Tenor Sans"/>
                </a:rPr>
                <a:t>The Four-Year Police Academy: </a:t>
              </a:r>
            </a:p>
            <a:p>
              <a:pPr>
                <a:lnSpc>
                  <a:spcPts val="8640"/>
                </a:lnSpc>
              </a:pPr>
              <a:r>
                <a:rPr lang="en-US" sz="7200" spc="-144" dirty="0">
                  <a:solidFill>
                    <a:srgbClr val="303926"/>
                  </a:solidFill>
                  <a:latin typeface="Tenor Sans"/>
                </a:rPr>
                <a:t>An Examination of Attrition Rate Patterns in the University of North Georgia’s Public Safety Academy</a:t>
              </a:r>
            </a:p>
          </p:txBody>
        </p:sp>
        <p:sp>
          <p:nvSpPr>
            <p:cNvPr id="5" name="TextBox 5"/>
            <p:cNvSpPr txBox="1"/>
            <p:nvPr/>
          </p:nvSpPr>
          <p:spPr>
            <a:xfrm>
              <a:off x="0" y="6502399"/>
              <a:ext cx="16355776" cy="4069490"/>
            </a:xfrm>
            <a:prstGeom prst="rect">
              <a:avLst/>
            </a:prstGeom>
          </p:spPr>
          <p:txBody>
            <a:bodyPr lIns="0" tIns="0" rIns="0" bIns="0" rtlCol="0" anchor="t">
              <a:spAutoFit/>
            </a:bodyPr>
            <a:lstStyle/>
            <a:p>
              <a:pPr>
                <a:lnSpc>
                  <a:spcPts val="3360"/>
                </a:lnSpc>
              </a:pPr>
              <a:r>
                <a:rPr lang="en-US" sz="2800" dirty="0">
                  <a:solidFill>
                    <a:srgbClr val="303926"/>
                  </a:solidFill>
                  <a:latin typeface="DM Sans Bold"/>
                </a:rPr>
                <a:t>Dr. Butch </a:t>
              </a:r>
              <a:r>
                <a:rPr lang="en-US" sz="2800" dirty="0" smtClean="0">
                  <a:solidFill>
                    <a:srgbClr val="303926"/>
                  </a:solidFill>
                  <a:latin typeface="DM Sans Bold"/>
                </a:rPr>
                <a:t>Newkirk, Director</a:t>
              </a:r>
              <a:endParaRPr lang="en-US" sz="2800" dirty="0">
                <a:solidFill>
                  <a:srgbClr val="303926"/>
                </a:solidFill>
                <a:latin typeface="DM Sans Bold"/>
              </a:endParaRPr>
            </a:p>
            <a:p>
              <a:pPr>
                <a:lnSpc>
                  <a:spcPts val="3360"/>
                </a:lnSpc>
              </a:pPr>
              <a:r>
                <a:rPr lang="en-US" sz="2800" dirty="0" smtClean="0">
                  <a:solidFill>
                    <a:srgbClr val="303926"/>
                  </a:solidFill>
                  <a:latin typeface="DM Sans Bold"/>
                </a:rPr>
                <a:t>Dr. Stu </a:t>
              </a:r>
              <a:r>
                <a:rPr lang="en-US" sz="2800" dirty="0" err="1" smtClean="0">
                  <a:solidFill>
                    <a:srgbClr val="303926"/>
                  </a:solidFill>
                  <a:latin typeface="DM Sans Bold"/>
                </a:rPr>
                <a:t>Batchelder</a:t>
              </a:r>
              <a:endParaRPr lang="en-US" sz="2800" dirty="0" smtClean="0">
                <a:solidFill>
                  <a:srgbClr val="303926"/>
                </a:solidFill>
                <a:latin typeface="DM Sans Bold"/>
              </a:endParaRPr>
            </a:p>
            <a:p>
              <a:pPr>
                <a:lnSpc>
                  <a:spcPts val="3360"/>
                </a:lnSpc>
              </a:pPr>
              <a:r>
                <a:rPr lang="en-US" sz="2800" dirty="0" smtClean="0">
                  <a:solidFill>
                    <a:srgbClr val="303926"/>
                  </a:solidFill>
                  <a:latin typeface="DM Sans Bold"/>
                </a:rPr>
                <a:t>Elisabeth </a:t>
              </a:r>
              <a:r>
                <a:rPr lang="en-US" sz="2800" dirty="0" err="1" smtClean="0">
                  <a:solidFill>
                    <a:srgbClr val="303926"/>
                  </a:solidFill>
                  <a:latin typeface="DM Sans Bold"/>
                </a:rPr>
                <a:t>Edler</a:t>
              </a:r>
              <a:endParaRPr lang="en-US" sz="2800" dirty="0" smtClean="0">
                <a:solidFill>
                  <a:srgbClr val="303926"/>
                </a:solidFill>
                <a:latin typeface="DM Sans Bold"/>
              </a:endParaRPr>
            </a:p>
            <a:p>
              <a:pPr>
                <a:lnSpc>
                  <a:spcPts val="3360"/>
                </a:lnSpc>
              </a:pPr>
              <a:r>
                <a:rPr lang="en-US" sz="2800" dirty="0" smtClean="0">
                  <a:solidFill>
                    <a:srgbClr val="303926"/>
                  </a:solidFill>
                  <a:latin typeface="DM Sans Bold"/>
                </a:rPr>
                <a:t>University of North Georgia</a:t>
              </a:r>
            </a:p>
            <a:p>
              <a:pPr>
                <a:lnSpc>
                  <a:spcPts val="3360"/>
                </a:lnSpc>
              </a:pPr>
              <a:r>
                <a:rPr lang="en-US" sz="2800" dirty="0" smtClean="0">
                  <a:solidFill>
                    <a:srgbClr val="303926"/>
                  </a:solidFill>
                  <a:latin typeface="DM Sans Bold"/>
                </a:rPr>
                <a:t>Public Safety Academy</a:t>
              </a:r>
              <a:endParaRPr lang="en-US" sz="2800" dirty="0">
                <a:solidFill>
                  <a:srgbClr val="303926"/>
                </a:solidFill>
                <a:latin typeface="DM Sans Bold"/>
              </a:endParaRPr>
            </a:p>
            <a:p>
              <a:pPr>
                <a:lnSpc>
                  <a:spcPts val="3360"/>
                </a:lnSpc>
              </a:pPr>
              <a:endParaRPr lang="en-US" sz="2800" dirty="0">
                <a:solidFill>
                  <a:srgbClr val="303926"/>
                </a:solidFill>
                <a:latin typeface="DM Sans Bold"/>
              </a:endParaRPr>
            </a:p>
            <a:p>
              <a:pPr>
                <a:lnSpc>
                  <a:spcPts val="3360"/>
                </a:lnSpc>
              </a:pPr>
              <a:endParaRPr lang="en-US" sz="2800" dirty="0">
                <a:solidFill>
                  <a:srgbClr val="303926"/>
                </a:solidFill>
                <a:latin typeface="DM Sans Bold"/>
              </a:endParaRPr>
            </a:p>
          </p:txBody>
        </p:sp>
      </p:grpSp>
      <p:sp>
        <p:nvSpPr>
          <p:cNvPr id="6" name="TextBox 6"/>
          <p:cNvSpPr txBox="1"/>
          <p:nvPr/>
        </p:nvSpPr>
        <p:spPr>
          <a:xfrm>
            <a:off x="1028700" y="9258300"/>
            <a:ext cx="2334364" cy="218008"/>
          </a:xfrm>
          <a:prstGeom prst="rect">
            <a:avLst/>
          </a:prstGeom>
        </p:spPr>
        <p:txBody>
          <a:bodyPr lIns="0" tIns="0" rIns="0" bIns="0" rtlCol="0" anchor="t">
            <a:spAutoFit/>
          </a:bodyPr>
          <a:lstStyle/>
          <a:p>
            <a:pPr>
              <a:lnSpc>
                <a:spcPts val="1680"/>
              </a:lnSpc>
            </a:pPr>
            <a:r>
              <a:rPr lang="en-US" sz="1400" spc="415" dirty="0" smtClean="0">
                <a:solidFill>
                  <a:srgbClr val="303926"/>
                </a:solidFill>
                <a:latin typeface="DM Sans"/>
              </a:rPr>
              <a:t>October </a:t>
            </a:r>
            <a:r>
              <a:rPr lang="en-US" sz="1400" spc="415" dirty="0">
                <a:solidFill>
                  <a:srgbClr val="303926"/>
                </a:solidFill>
                <a:latin typeface="DM Sans"/>
              </a:rPr>
              <a:t>2022</a:t>
            </a:r>
          </a:p>
        </p:txBody>
      </p:sp>
      <p:sp>
        <p:nvSpPr>
          <p:cNvPr id="13" name="Freeform 12">
            <a:extLst>
              <a:ext uri="{FF2B5EF4-FFF2-40B4-BE49-F238E27FC236}">
                <a16:creationId xmlns:a16="http://schemas.microsoft.com/office/drawing/2014/main" id="{12B22A19-7469-47FA-36C5-452B6B5561A2}"/>
              </a:ext>
            </a:extLst>
          </p:cNvPr>
          <p:cNvSpPr>
            <a:spLocks noChangeAspect="1"/>
          </p:cNvSpPr>
          <p:nvPr/>
        </p:nvSpPr>
        <p:spPr>
          <a:xfrm>
            <a:off x="174955" y="3130889"/>
            <a:ext cx="2290198" cy="2375998"/>
          </a:xfrm>
          <a:custGeom>
            <a:avLst/>
            <a:gdLst>
              <a:gd name="connsiteX0" fmla="*/ 106326 w 4742121"/>
              <a:gd name="connsiteY0" fmla="*/ 467832 h 5741581"/>
              <a:gd name="connsiteX1" fmla="*/ 21266 w 4742121"/>
              <a:gd name="connsiteY1" fmla="*/ 1063255 h 5741581"/>
              <a:gd name="connsiteX2" fmla="*/ 0 w 4742121"/>
              <a:gd name="connsiteY2" fmla="*/ 1509823 h 5741581"/>
              <a:gd name="connsiteX3" fmla="*/ 21266 w 4742121"/>
              <a:gd name="connsiteY3" fmla="*/ 2083981 h 5741581"/>
              <a:gd name="connsiteX4" fmla="*/ 170121 w 4742121"/>
              <a:gd name="connsiteY4" fmla="*/ 2892055 h 5741581"/>
              <a:gd name="connsiteX5" fmla="*/ 574159 w 4742121"/>
              <a:gd name="connsiteY5" fmla="*/ 3891516 h 5741581"/>
              <a:gd name="connsiteX6" fmla="*/ 1169582 w 4742121"/>
              <a:gd name="connsiteY6" fmla="*/ 4784651 h 5741581"/>
              <a:gd name="connsiteX7" fmla="*/ 1956391 w 4742121"/>
              <a:gd name="connsiteY7" fmla="*/ 5613990 h 5741581"/>
              <a:gd name="connsiteX8" fmla="*/ 2254103 w 4742121"/>
              <a:gd name="connsiteY8" fmla="*/ 5741581 h 5741581"/>
              <a:gd name="connsiteX9" fmla="*/ 2594345 w 4742121"/>
              <a:gd name="connsiteY9" fmla="*/ 5699051 h 5741581"/>
              <a:gd name="connsiteX10" fmla="*/ 3253563 w 4742121"/>
              <a:gd name="connsiteY10" fmla="*/ 5103628 h 5741581"/>
              <a:gd name="connsiteX11" fmla="*/ 3891517 w 4742121"/>
              <a:gd name="connsiteY11" fmla="*/ 4274288 h 5741581"/>
              <a:gd name="connsiteX12" fmla="*/ 4401880 w 4742121"/>
              <a:gd name="connsiteY12" fmla="*/ 3253562 h 5741581"/>
              <a:gd name="connsiteX13" fmla="*/ 4678326 w 4742121"/>
              <a:gd name="connsiteY13" fmla="*/ 2211572 h 5741581"/>
              <a:gd name="connsiteX14" fmla="*/ 4742121 w 4742121"/>
              <a:gd name="connsiteY14" fmla="*/ 1573618 h 5741581"/>
              <a:gd name="connsiteX15" fmla="*/ 4593266 w 4742121"/>
              <a:gd name="connsiteY15" fmla="*/ 489097 h 5741581"/>
              <a:gd name="connsiteX16" fmla="*/ 3721396 w 4742121"/>
              <a:gd name="connsiteY16" fmla="*/ 106325 h 5741581"/>
              <a:gd name="connsiteX17" fmla="*/ 3232298 w 4742121"/>
              <a:gd name="connsiteY17" fmla="*/ 42530 h 5741581"/>
              <a:gd name="connsiteX18" fmla="*/ 2488019 w 4742121"/>
              <a:gd name="connsiteY18" fmla="*/ 0 h 5741581"/>
              <a:gd name="connsiteX19" fmla="*/ 1679945 w 4742121"/>
              <a:gd name="connsiteY19" fmla="*/ 0 h 5741581"/>
              <a:gd name="connsiteX20" fmla="*/ 956931 w 4742121"/>
              <a:gd name="connsiteY20" fmla="*/ 127590 h 5741581"/>
              <a:gd name="connsiteX21" fmla="*/ 446568 w 4742121"/>
              <a:gd name="connsiteY21" fmla="*/ 255181 h 5741581"/>
              <a:gd name="connsiteX22" fmla="*/ 106326 w 4742121"/>
              <a:gd name="connsiteY22" fmla="*/ 467832 h 574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42121" h="5741581">
                <a:moveTo>
                  <a:pt x="106326" y="467832"/>
                </a:moveTo>
                <a:lnTo>
                  <a:pt x="21266" y="1063255"/>
                </a:lnTo>
                <a:lnTo>
                  <a:pt x="0" y="1509823"/>
                </a:lnTo>
                <a:lnTo>
                  <a:pt x="21266" y="2083981"/>
                </a:lnTo>
                <a:lnTo>
                  <a:pt x="170121" y="2892055"/>
                </a:lnTo>
                <a:lnTo>
                  <a:pt x="574159" y="3891516"/>
                </a:lnTo>
                <a:lnTo>
                  <a:pt x="1169582" y="4784651"/>
                </a:lnTo>
                <a:lnTo>
                  <a:pt x="1956391" y="5613990"/>
                </a:lnTo>
                <a:lnTo>
                  <a:pt x="2254103" y="5741581"/>
                </a:lnTo>
                <a:lnTo>
                  <a:pt x="2594345" y="5699051"/>
                </a:lnTo>
                <a:lnTo>
                  <a:pt x="3253563" y="5103628"/>
                </a:lnTo>
                <a:lnTo>
                  <a:pt x="3891517" y="4274288"/>
                </a:lnTo>
                <a:lnTo>
                  <a:pt x="4401880" y="3253562"/>
                </a:lnTo>
                <a:lnTo>
                  <a:pt x="4678326" y="2211572"/>
                </a:lnTo>
                <a:lnTo>
                  <a:pt x="4742121" y="1573618"/>
                </a:lnTo>
                <a:lnTo>
                  <a:pt x="4593266" y="489097"/>
                </a:lnTo>
                <a:lnTo>
                  <a:pt x="3721396" y="106325"/>
                </a:lnTo>
                <a:lnTo>
                  <a:pt x="3232298" y="42530"/>
                </a:lnTo>
                <a:lnTo>
                  <a:pt x="2488019" y="0"/>
                </a:lnTo>
                <a:lnTo>
                  <a:pt x="1679945" y="0"/>
                </a:lnTo>
                <a:lnTo>
                  <a:pt x="956931" y="127590"/>
                </a:lnTo>
                <a:lnTo>
                  <a:pt x="446568" y="255181"/>
                </a:lnTo>
                <a:lnTo>
                  <a:pt x="106326" y="467832"/>
                </a:lnTo>
                <a:close/>
              </a:path>
            </a:pathLst>
          </a:custGeom>
          <a:blipFill dpi="0" rotWithShape="1">
            <a:blip r:embed="rId2"/>
            <a:srcRect/>
            <a:stretch>
              <a:fillRect/>
            </a:stretch>
          </a:blipFill>
          <a:ln>
            <a:noFill/>
          </a:ln>
          <a:effectLst>
            <a:softEdge rad="87898"/>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UNG - University of North Georgia - Home | Facebook">
            <a:extLst>
              <a:ext uri="{FF2B5EF4-FFF2-40B4-BE49-F238E27FC236}">
                <a16:creationId xmlns:a16="http://schemas.microsoft.com/office/drawing/2014/main" id="{3B36E838-FD8C-35B3-AACE-5B4E09274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1" y="301396"/>
            <a:ext cx="2430881" cy="2430881"/>
          </a:xfrm>
          <a:prstGeom prst="rect">
            <a:avLst/>
          </a:prstGeom>
          <a:noFill/>
          <a:effectLst>
            <a:softEdge rad="366819"/>
          </a:effectLst>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79AF1F0B-38AF-56A1-6B98-9D51038AA0B5}"/>
              </a:ext>
            </a:extLst>
          </p:cNvPr>
          <p:cNvCxnSpPr/>
          <p:nvPr/>
        </p:nvCxnSpPr>
        <p:spPr>
          <a:xfrm>
            <a:off x="1290621" y="5905500"/>
            <a:ext cx="0" cy="2608949"/>
          </a:xfrm>
          <a:prstGeom prst="line">
            <a:avLst/>
          </a:prstGeom>
          <a:ln w="25400"/>
          <a:effectLst>
            <a:outerShdw blurRad="50800" dist="38100" dir="8100000" algn="tr"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F8A8D5D-7922-94D8-1C6B-704F3E57857F}"/>
              </a:ext>
            </a:extLst>
          </p:cNvPr>
          <p:cNvCxnSpPr>
            <a:cxnSpLocks/>
          </p:cNvCxnSpPr>
          <p:nvPr/>
        </p:nvCxnSpPr>
        <p:spPr>
          <a:xfrm>
            <a:off x="3124200" y="1516836"/>
            <a:ext cx="13487400" cy="0"/>
          </a:xfrm>
          <a:prstGeom prst="line">
            <a:avLst/>
          </a:prstGeom>
          <a:ln w="25400"/>
          <a:effectLst>
            <a:outerShdw blurRad="50800" dist="38100" dir="8100000" algn="tr"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2"/>
          <p:cNvSpPr txBox="1"/>
          <p:nvPr/>
        </p:nvSpPr>
        <p:spPr>
          <a:xfrm>
            <a:off x="1591728" y="1044976"/>
            <a:ext cx="5042005" cy="4296048"/>
          </a:xfrm>
          <a:prstGeom prst="rect">
            <a:avLst/>
          </a:prstGeom>
        </p:spPr>
        <p:txBody>
          <a:bodyPr lIns="0" tIns="0" rIns="0" bIns="0" rtlCol="0" anchor="t">
            <a:spAutoFit/>
          </a:bodyPr>
          <a:lstStyle/>
          <a:p>
            <a:pPr>
              <a:lnSpc>
                <a:spcPts val="6720"/>
              </a:lnSpc>
            </a:pPr>
            <a:r>
              <a:rPr lang="en-US" sz="5600" spc="-112" dirty="0">
                <a:solidFill>
                  <a:srgbClr val="CACFBC"/>
                </a:solidFill>
                <a:latin typeface="Tenor Sans"/>
              </a:rPr>
              <a:t>How can the PSA address and improve its retention rates?</a:t>
            </a:r>
          </a:p>
        </p:txBody>
      </p:sp>
      <p:sp>
        <p:nvSpPr>
          <p:cNvPr id="4" name="TextBox 4"/>
          <p:cNvSpPr txBox="1"/>
          <p:nvPr/>
        </p:nvSpPr>
        <p:spPr>
          <a:xfrm>
            <a:off x="1028700" y="5600700"/>
            <a:ext cx="5042005" cy="2550635"/>
          </a:xfrm>
          <a:prstGeom prst="rect">
            <a:avLst/>
          </a:prstGeom>
        </p:spPr>
        <p:txBody>
          <a:bodyPr lIns="0" tIns="0" rIns="0" bIns="0" rtlCol="0" anchor="t">
            <a:spAutoFit/>
          </a:bodyPr>
          <a:lstStyle/>
          <a:p>
            <a:pPr marL="285750" indent="-285750">
              <a:lnSpc>
                <a:spcPts val="2520"/>
              </a:lnSpc>
              <a:buFont typeface="Arial" panose="020B0604020202020204" pitchFamily="34" charset="0"/>
              <a:buChar char="•"/>
            </a:pPr>
            <a:r>
              <a:rPr lang="en-US" spc="36" dirty="0">
                <a:solidFill>
                  <a:srgbClr val="CACFBC"/>
                </a:solidFill>
                <a:latin typeface="DM Sans"/>
              </a:rPr>
              <a:t>All three sample populations indicated that:</a:t>
            </a:r>
          </a:p>
          <a:p>
            <a:pPr marL="1200150" lvl="2" indent="-285750">
              <a:lnSpc>
                <a:spcPts val="2520"/>
              </a:lnSpc>
              <a:buFont typeface="Arial" panose="020B0604020202020204" pitchFamily="34" charset="0"/>
              <a:buChar char="•"/>
            </a:pPr>
            <a:r>
              <a:rPr lang="en-US" spc="36" dirty="0">
                <a:solidFill>
                  <a:srgbClr val="CACFBC"/>
                </a:solidFill>
                <a:latin typeface="DM Sans"/>
              </a:rPr>
              <a:t>The proposed program would make them feel more engaged</a:t>
            </a:r>
          </a:p>
          <a:p>
            <a:pPr marL="1200150" lvl="2" indent="-285750">
              <a:lnSpc>
                <a:spcPts val="2520"/>
              </a:lnSpc>
              <a:buFont typeface="Arial" panose="020B0604020202020204" pitchFamily="34" charset="0"/>
              <a:buChar char="•"/>
            </a:pPr>
            <a:r>
              <a:rPr lang="en-US" spc="36" dirty="0">
                <a:solidFill>
                  <a:srgbClr val="CACFBC"/>
                </a:solidFill>
                <a:latin typeface="DM Sans"/>
              </a:rPr>
              <a:t>The proposed program would give them a greater sense of community</a:t>
            </a:r>
          </a:p>
          <a:p>
            <a:pPr marL="1200150" lvl="2" indent="-285750">
              <a:lnSpc>
                <a:spcPts val="2520"/>
              </a:lnSpc>
              <a:buFont typeface="Arial" panose="020B0604020202020204" pitchFamily="34" charset="0"/>
              <a:buChar char="•"/>
            </a:pPr>
            <a:r>
              <a:rPr lang="en-US" spc="36" dirty="0">
                <a:solidFill>
                  <a:srgbClr val="CACFBC"/>
                </a:solidFill>
                <a:latin typeface="DM Sans"/>
              </a:rPr>
              <a:t>They would support this proposal</a:t>
            </a:r>
          </a:p>
        </p:txBody>
      </p:sp>
      <p:sp>
        <p:nvSpPr>
          <p:cNvPr id="15" name="TextBox 15"/>
          <p:cNvSpPr txBox="1"/>
          <p:nvPr/>
        </p:nvSpPr>
        <p:spPr>
          <a:xfrm>
            <a:off x="1028700" y="9258300"/>
            <a:ext cx="2334364" cy="218008"/>
          </a:xfrm>
          <a:prstGeom prst="rect">
            <a:avLst/>
          </a:prstGeom>
        </p:spPr>
        <p:txBody>
          <a:bodyPr wrap="square" lIns="0" tIns="0" rIns="0" bIns="0" rtlCol="0" anchor="t">
            <a:spAutoFit/>
          </a:bodyPr>
          <a:lstStyle/>
          <a:p>
            <a:pPr>
              <a:lnSpc>
                <a:spcPts val="1680"/>
              </a:lnSpc>
            </a:pPr>
            <a:r>
              <a:rPr lang="en-US" sz="1400" spc="415" dirty="0">
                <a:solidFill>
                  <a:schemeClr val="bg1"/>
                </a:solidFill>
                <a:latin typeface="DM Sans"/>
              </a:rPr>
              <a:t>October </a:t>
            </a:r>
            <a:r>
              <a:rPr lang="en-US" sz="1400" spc="415" dirty="0" smtClean="0">
                <a:solidFill>
                  <a:schemeClr val="bg1"/>
                </a:solidFill>
                <a:latin typeface="DM Sans"/>
              </a:rPr>
              <a:t>2022</a:t>
            </a:r>
            <a:endParaRPr lang="en-US" sz="1400" spc="415" dirty="0">
              <a:solidFill>
                <a:schemeClr val="bg1"/>
              </a:solidFill>
              <a:latin typeface="DM Sans"/>
            </a:endParaRPr>
          </a:p>
        </p:txBody>
      </p:sp>
      <p:pic>
        <p:nvPicPr>
          <p:cNvPr id="17" name="Picture 16" descr="Chart, bar chart&#10;&#10;Description automatically generated">
            <a:extLst>
              <a:ext uri="{FF2B5EF4-FFF2-40B4-BE49-F238E27FC236}">
                <a16:creationId xmlns:a16="http://schemas.microsoft.com/office/drawing/2014/main" id="{D4BC8A75-24DB-47FA-3F71-1F9271736D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6934" y="1122410"/>
            <a:ext cx="11320726" cy="6817835"/>
          </a:xfrm>
          <a:prstGeom prst="rect">
            <a:avLst/>
          </a:prstGeom>
          <a:ln>
            <a:solidFill>
              <a:prstClr val="black"/>
            </a:solidFill>
          </a:ln>
        </p:spPr>
      </p:pic>
    </p:spTree>
    <p:extLst>
      <p:ext uri="{BB962C8B-B14F-4D97-AF65-F5344CB8AC3E}">
        <p14:creationId xmlns:p14="http://schemas.microsoft.com/office/powerpoint/2010/main" val="1979425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2"/>
          <p:cNvSpPr txBox="1"/>
          <p:nvPr/>
        </p:nvSpPr>
        <p:spPr>
          <a:xfrm>
            <a:off x="1591728" y="1044976"/>
            <a:ext cx="5042005" cy="4296048"/>
          </a:xfrm>
          <a:prstGeom prst="rect">
            <a:avLst/>
          </a:prstGeom>
        </p:spPr>
        <p:txBody>
          <a:bodyPr lIns="0" tIns="0" rIns="0" bIns="0" rtlCol="0" anchor="t">
            <a:spAutoFit/>
          </a:bodyPr>
          <a:lstStyle/>
          <a:p>
            <a:pPr>
              <a:lnSpc>
                <a:spcPts val="6720"/>
              </a:lnSpc>
            </a:pPr>
            <a:r>
              <a:rPr lang="en-US" sz="5600" spc="-112" dirty="0">
                <a:solidFill>
                  <a:srgbClr val="CACFBC"/>
                </a:solidFill>
                <a:latin typeface="Tenor Sans"/>
              </a:rPr>
              <a:t>Are there any attrition factors that are specific to the PSA?</a:t>
            </a:r>
          </a:p>
        </p:txBody>
      </p:sp>
      <p:sp>
        <p:nvSpPr>
          <p:cNvPr id="4" name="TextBox 4"/>
          <p:cNvSpPr txBox="1"/>
          <p:nvPr/>
        </p:nvSpPr>
        <p:spPr>
          <a:xfrm>
            <a:off x="1563736" y="6395748"/>
            <a:ext cx="5042005" cy="2230034"/>
          </a:xfrm>
          <a:prstGeom prst="rect">
            <a:avLst/>
          </a:prstGeom>
        </p:spPr>
        <p:txBody>
          <a:bodyPr lIns="0" tIns="0" rIns="0" bIns="0" rtlCol="0" anchor="t">
            <a:spAutoFit/>
          </a:bodyPr>
          <a:lstStyle/>
          <a:p>
            <a:pPr marL="285750" indent="-285750">
              <a:lnSpc>
                <a:spcPts val="2520"/>
              </a:lnSpc>
              <a:buFont typeface="Arial" panose="020B0604020202020204" pitchFamily="34" charset="0"/>
              <a:buChar char="•"/>
            </a:pPr>
            <a:r>
              <a:rPr lang="en-US" sz="1800" spc="36" dirty="0">
                <a:solidFill>
                  <a:srgbClr val="CACFBC"/>
                </a:solidFill>
                <a:latin typeface="DM Sans"/>
              </a:rPr>
              <a:t>Low response rate</a:t>
            </a:r>
          </a:p>
          <a:p>
            <a:pPr marL="285750" indent="-285750">
              <a:lnSpc>
                <a:spcPts val="2520"/>
              </a:lnSpc>
              <a:buFont typeface="Arial" panose="020B0604020202020204" pitchFamily="34" charset="0"/>
              <a:buChar char="•"/>
            </a:pPr>
            <a:r>
              <a:rPr lang="en-US" spc="36" dirty="0">
                <a:solidFill>
                  <a:srgbClr val="CACFBC"/>
                </a:solidFill>
                <a:latin typeface="DM Sans"/>
              </a:rPr>
              <a:t>Students who had voluntarily withdrawn indicated that a change in academic major/ career plans, lacking community, and personal matters were the highest influences in withdrawal decisions</a:t>
            </a:r>
          </a:p>
          <a:p>
            <a:pPr marL="285750" indent="-285750">
              <a:lnSpc>
                <a:spcPts val="2520"/>
              </a:lnSpc>
              <a:buFont typeface="Arial" panose="020B0604020202020204" pitchFamily="34" charset="0"/>
              <a:buChar char="•"/>
            </a:pPr>
            <a:r>
              <a:rPr lang="en-US" sz="1800" spc="36" dirty="0">
                <a:solidFill>
                  <a:srgbClr val="CACFBC"/>
                </a:solidFill>
                <a:latin typeface="DM Sans"/>
              </a:rPr>
              <a:t>Not generalizable</a:t>
            </a:r>
          </a:p>
        </p:txBody>
      </p:sp>
      <p:sp>
        <p:nvSpPr>
          <p:cNvPr id="15" name="TextBox 15"/>
          <p:cNvSpPr txBox="1"/>
          <p:nvPr/>
        </p:nvSpPr>
        <p:spPr>
          <a:xfrm>
            <a:off x="1028700" y="9258300"/>
            <a:ext cx="2334364" cy="218008"/>
          </a:xfrm>
          <a:prstGeom prst="rect">
            <a:avLst/>
          </a:prstGeom>
        </p:spPr>
        <p:txBody>
          <a:bodyPr lIns="0" tIns="0" rIns="0" bIns="0" rtlCol="0" anchor="t">
            <a:spAutoFit/>
          </a:bodyPr>
          <a:lstStyle/>
          <a:p>
            <a:pPr>
              <a:lnSpc>
                <a:spcPts val="1680"/>
              </a:lnSpc>
            </a:pPr>
            <a:r>
              <a:rPr lang="en-US" sz="1400" spc="415" dirty="0">
                <a:solidFill>
                  <a:schemeClr val="bg1"/>
                </a:solidFill>
                <a:latin typeface="DM Sans"/>
              </a:rPr>
              <a:t>October</a:t>
            </a:r>
            <a:r>
              <a:rPr lang="en-US" sz="1400" spc="415" dirty="0" smtClean="0">
                <a:solidFill>
                  <a:srgbClr val="F5F5EF"/>
                </a:solidFill>
                <a:latin typeface="DM Sans"/>
              </a:rPr>
              <a:t> </a:t>
            </a:r>
            <a:r>
              <a:rPr lang="en-US" sz="1400" spc="415" dirty="0">
                <a:solidFill>
                  <a:srgbClr val="F5F5EF"/>
                </a:solidFill>
                <a:latin typeface="DM Sans"/>
              </a:rPr>
              <a:t>2022</a:t>
            </a:r>
          </a:p>
        </p:txBody>
      </p:sp>
      <p:pic>
        <p:nvPicPr>
          <p:cNvPr id="17" name="Picture 16" descr="Chart, bar chart&#10;&#10;Description automatically generated">
            <a:extLst>
              <a:ext uri="{FF2B5EF4-FFF2-40B4-BE49-F238E27FC236}">
                <a16:creationId xmlns:a16="http://schemas.microsoft.com/office/drawing/2014/main" id="{8B2B6357-9089-15D2-0877-C7A42B9133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7717" y="1468390"/>
            <a:ext cx="10341836" cy="5744480"/>
          </a:xfrm>
          <a:prstGeom prst="rect">
            <a:avLst/>
          </a:prstGeom>
          <a:ln>
            <a:solidFill>
              <a:prstClr val="black"/>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9901" y="1734169"/>
            <a:ext cx="6592945" cy="641135"/>
          </a:xfrm>
          <a:prstGeom prst="rect">
            <a:avLst/>
          </a:prstGeom>
        </p:spPr>
        <p:txBody>
          <a:bodyPr lIns="0" tIns="0" rIns="0" bIns="0" rtlCol="0" anchor="t">
            <a:spAutoFit/>
          </a:bodyPr>
          <a:lstStyle/>
          <a:p>
            <a:pPr algn="r">
              <a:lnSpc>
                <a:spcPts val="5039"/>
              </a:lnSpc>
            </a:pPr>
            <a:r>
              <a:rPr lang="en-US" sz="4199" spc="-83">
                <a:solidFill>
                  <a:srgbClr val="303926"/>
                </a:solidFill>
                <a:latin typeface="Tenor Sans"/>
              </a:rPr>
              <a:t>Study highlights</a:t>
            </a:r>
          </a:p>
        </p:txBody>
      </p:sp>
      <p:sp>
        <p:nvSpPr>
          <p:cNvPr id="3" name="TextBox 3"/>
          <p:cNvSpPr txBox="1"/>
          <p:nvPr/>
        </p:nvSpPr>
        <p:spPr>
          <a:xfrm>
            <a:off x="1124473" y="4120830"/>
            <a:ext cx="6098373" cy="641135"/>
          </a:xfrm>
          <a:prstGeom prst="rect">
            <a:avLst/>
          </a:prstGeom>
        </p:spPr>
        <p:txBody>
          <a:bodyPr lIns="0" tIns="0" rIns="0" bIns="0" rtlCol="0" anchor="t">
            <a:spAutoFit/>
          </a:bodyPr>
          <a:lstStyle/>
          <a:p>
            <a:pPr algn="r">
              <a:lnSpc>
                <a:spcPts val="5039"/>
              </a:lnSpc>
            </a:pPr>
            <a:r>
              <a:rPr lang="en-US" sz="4199" spc="-83">
                <a:solidFill>
                  <a:srgbClr val="303926"/>
                </a:solidFill>
                <a:latin typeface="Tenor Sans"/>
              </a:rPr>
              <a:t>Significant discovery</a:t>
            </a:r>
          </a:p>
        </p:txBody>
      </p:sp>
      <p:sp>
        <p:nvSpPr>
          <p:cNvPr id="4" name="TextBox 4"/>
          <p:cNvSpPr txBox="1"/>
          <p:nvPr/>
        </p:nvSpPr>
        <p:spPr>
          <a:xfrm>
            <a:off x="3543467" y="6600875"/>
            <a:ext cx="3679378" cy="1272744"/>
          </a:xfrm>
          <a:prstGeom prst="rect">
            <a:avLst/>
          </a:prstGeom>
        </p:spPr>
        <p:txBody>
          <a:bodyPr lIns="0" tIns="0" rIns="0" bIns="0" rtlCol="0" anchor="t">
            <a:spAutoFit/>
          </a:bodyPr>
          <a:lstStyle/>
          <a:p>
            <a:pPr algn="r">
              <a:lnSpc>
                <a:spcPts val="5039"/>
              </a:lnSpc>
            </a:pPr>
            <a:r>
              <a:rPr lang="en-US" sz="4199" spc="-83">
                <a:solidFill>
                  <a:srgbClr val="303926"/>
                </a:solidFill>
                <a:latin typeface="Tenor Sans"/>
              </a:rPr>
              <a:t>Interpretation</a:t>
            </a:r>
          </a:p>
          <a:p>
            <a:pPr algn="r">
              <a:lnSpc>
                <a:spcPts val="5039"/>
              </a:lnSpc>
            </a:pPr>
            <a:r>
              <a:rPr lang="en-US" sz="4199" spc="-83">
                <a:solidFill>
                  <a:srgbClr val="303926"/>
                </a:solidFill>
                <a:latin typeface="Tenor Sans"/>
              </a:rPr>
              <a:t>of findings</a:t>
            </a:r>
          </a:p>
        </p:txBody>
      </p:sp>
      <p:grpSp>
        <p:nvGrpSpPr>
          <p:cNvPr id="6" name="Group 6"/>
          <p:cNvGrpSpPr/>
          <p:nvPr/>
        </p:nvGrpSpPr>
        <p:grpSpPr>
          <a:xfrm>
            <a:off x="8517181" y="1734169"/>
            <a:ext cx="7574937" cy="2118936"/>
            <a:chOff x="0" y="-9525"/>
            <a:chExt cx="10099916" cy="2825250"/>
          </a:xfrm>
        </p:grpSpPr>
        <p:sp>
          <p:nvSpPr>
            <p:cNvPr id="7" name="TextBox 7"/>
            <p:cNvSpPr txBox="1"/>
            <p:nvPr/>
          </p:nvSpPr>
          <p:spPr>
            <a:xfrm>
              <a:off x="0" y="-9525"/>
              <a:ext cx="10099916" cy="434977"/>
            </a:xfrm>
            <a:prstGeom prst="rect">
              <a:avLst/>
            </a:prstGeom>
          </p:spPr>
          <p:txBody>
            <a:bodyPr lIns="0" tIns="0" rIns="0" bIns="0" rtlCol="0" anchor="t">
              <a:spAutoFit/>
            </a:bodyPr>
            <a:lstStyle/>
            <a:p>
              <a:pPr>
                <a:lnSpc>
                  <a:spcPts val="2519"/>
                </a:lnSpc>
              </a:pPr>
              <a:r>
                <a:rPr lang="en-US" sz="2099" spc="524" dirty="0">
                  <a:solidFill>
                    <a:srgbClr val="303926"/>
                  </a:solidFill>
                  <a:latin typeface="DM Sans"/>
                </a:rPr>
                <a:t>UNCOVERED KEY RESEARCH TRENDS</a:t>
              </a:r>
            </a:p>
          </p:txBody>
        </p:sp>
        <p:sp>
          <p:nvSpPr>
            <p:cNvPr id="8" name="TextBox 8"/>
            <p:cNvSpPr txBox="1"/>
            <p:nvPr/>
          </p:nvSpPr>
          <p:spPr>
            <a:xfrm>
              <a:off x="0" y="697280"/>
              <a:ext cx="8543673" cy="2118445"/>
            </a:xfrm>
            <a:prstGeom prst="rect">
              <a:avLst/>
            </a:prstGeom>
          </p:spPr>
          <p:txBody>
            <a:bodyPr lIns="0" tIns="0" rIns="0" bIns="0" rtlCol="0" anchor="t">
              <a:spAutoFit/>
            </a:bodyPr>
            <a:lstStyle/>
            <a:p>
              <a:pPr marL="285750" indent="-285750">
                <a:lnSpc>
                  <a:spcPts val="2520"/>
                </a:lnSpc>
                <a:buFont typeface="Arial" panose="020B0604020202020204" pitchFamily="34" charset="0"/>
                <a:buChar char="•"/>
              </a:pPr>
              <a:r>
                <a:rPr lang="en-US" sz="2000" spc="36" dirty="0">
                  <a:solidFill>
                    <a:srgbClr val="303926"/>
                  </a:solidFill>
                  <a:latin typeface="DM Sans"/>
                </a:rPr>
                <a:t>The environment of higher education facilitates a police academy training environment different than a traditional academy</a:t>
              </a:r>
            </a:p>
            <a:p>
              <a:pPr marL="742950" lvl="1" indent="-285750">
                <a:lnSpc>
                  <a:spcPts val="2520"/>
                </a:lnSpc>
                <a:buFont typeface="Arial" panose="020B0604020202020204" pitchFamily="34" charset="0"/>
                <a:buChar char="•"/>
              </a:pPr>
              <a:r>
                <a:rPr lang="en-US" sz="2000" spc="36" dirty="0">
                  <a:solidFill>
                    <a:srgbClr val="303926"/>
                  </a:solidFill>
                  <a:latin typeface="DM Sans"/>
                </a:rPr>
                <a:t>Engagement and a sense of community are important in this environment</a:t>
              </a:r>
            </a:p>
          </p:txBody>
        </p:sp>
      </p:grpSp>
      <p:grpSp>
        <p:nvGrpSpPr>
          <p:cNvPr id="9" name="Group 9"/>
          <p:cNvGrpSpPr/>
          <p:nvPr/>
        </p:nvGrpSpPr>
        <p:grpSpPr>
          <a:xfrm>
            <a:off x="8517181" y="4238296"/>
            <a:ext cx="9294513" cy="2118937"/>
            <a:chOff x="0" y="-9525"/>
            <a:chExt cx="10099916" cy="2825248"/>
          </a:xfrm>
        </p:grpSpPr>
        <p:sp>
          <p:nvSpPr>
            <p:cNvPr id="10" name="TextBox 10"/>
            <p:cNvSpPr txBox="1"/>
            <p:nvPr/>
          </p:nvSpPr>
          <p:spPr>
            <a:xfrm>
              <a:off x="0" y="-9525"/>
              <a:ext cx="10099916" cy="434977"/>
            </a:xfrm>
            <a:prstGeom prst="rect">
              <a:avLst/>
            </a:prstGeom>
          </p:spPr>
          <p:txBody>
            <a:bodyPr lIns="0" tIns="0" rIns="0" bIns="0" rtlCol="0" anchor="t">
              <a:spAutoFit/>
            </a:bodyPr>
            <a:lstStyle/>
            <a:p>
              <a:pPr>
                <a:lnSpc>
                  <a:spcPts val="2519"/>
                </a:lnSpc>
              </a:pPr>
              <a:r>
                <a:rPr lang="en-US" sz="2099" spc="524">
                  <a:solidFill>
                    <a:srgbClr val="303926"/>
                  </a:solidFill>
                  <a:latin typeface="DM Sans"/>
                </a:rPr>
                <a:t>NEW UNDERSTANDING OF THE PROBLEM</a:t>
              </a:r>
            </a:p>
          </p:txBody>
        </p:sp>
        <p:sp>
          <p:nvSpPr>
            <p:cNvPr id="11" name="TextBox 11"/>
            <p:cNvSpPr txBox="1"/>
            <p:nvPr/>
          </p:nvSpPr>
          <p:spPr>
            <a:xfrm>
              <a:off x="0" y="697280"/>
              <a:ext cx="8543673" cy="2118443"/>
            </a:xfrm>
            <a:prstGeom prst="rect">
              <a:avLst/>
            </a:prstGeom>
          </p:spPr>
          <p:txBody>
            <a:bodyPr lIns="0" tIns="0" rIns="0" bIns="0" rtlCol="0" anchor="t">
              <a:spAutoFit/>
            </a:bodyPr>
            <a:lstStyle/>
            <a:p>
              <a:pPr marL="285750" indent="-285750">
                <a:lnSpc>
                  <a:spcPts val="2520"/>
                </a:lnSpc>
                <a:buFont typeface="Arial" panose="020B0604020202020204" pitchFamily="34" charset="0"/>
                <a:buChar char="•"/>
              </a:pPr>
              <a:r>
                <a:rPr lang="en-US" sz="2400" spc="36" dirty="0">
                  <a:solidFill>
                    <a:srgbClr val="303926"/>
                  </a:solidFill>
                  <a:latin typeface="DM Sans"/>
                </a:rPr>
                <a:t>Voluntarily withdrawn students, current students, and PSA graduates largely support a curriculum modification designed to increase levels of community and engagement</a:t>
              </a:r>
            </a:p>
            <a:p>
              <a:pPr marL="285750" indent="-285750">
                <a:lnSpc>
                  <a:spcPts val="2520"/>
                </a:lnSpc>
                <a:buFont typeface="Arial" panose="020B0604020202020204" pitchFamily="34" charset="0"/>
                <a:buChar char="•"/>
              </a:pPr>
              <a:endParaRPr lang="en-US" spc="36" dirty="0">
                <a:solidFill>
                  <a:srgbClr val="303926"/>
                </a:solidFill>
                <a:latin typeface="DM Sans"/>
              </a:endParaRPr>
            </a:p>
          </p:txBody>
        </p:sp>
      </p:grpSp>
      <p:grpSp>
        <p:nvGrpSpPr>
          <p:cNvPr id="12" name="Group 12"/>
          <p:cNvGrpSpPr/>
          <p:nvPr/>
        </p:nvGrpSpPr>
        <p:grpSpPr>
          <a:xfrm>
            <a:off x="8517181" y="6765965"/>
            <a:ext cx="6407755" cy="2097164"/>
            <a:chOff x="0" y="-9525"/>
            <a:chExt cx="8543673" cy="2796217"/>
          </a:xfrm>
        </p:grpSpPr>
        <p:sp>
          <p:nvSpPr>
            <p:cNvPr id="13" name="TextBox 13"/>
            <p:cNvSpPr txBox="1"/>
            <p:nvPr/>
          </p:nvSpPr>
          <p:spPr>
            <a:xfrm>
              <a:off x="0" y="-9525"/>
              <a:ext cx="8543673" cy="860429"/>
            </a:xfrm>
            <a:prstGeom prst="rect">
              <a:avLst/>
            </a:prstGeom>
          </p:spPr>
          <p:txBody>
            <a:bodyPr lIns="0" tIns="0" rIns="0" bIns="0" rtlCol="0" anchor="t">
              <a:spAutoFit/>
            </a:bodyPr>
            <a:lstStyle/>
            <a:p>
              <a:pPr>
                <a:lnSpc>
                  <a:spcPts val="2519"/>
                </a:lnSpc>
              </a:pPr>
              <a:r>
                <a:rPr lang="en-US" sz="2099" spc="524" dirty="0">
                  <a:solidFill>
                    <a:srgbClr val="303926"/>
                  </a:solidFill>
                  <a:latin typeface="DM Sans"/>
                </a:rPr>
                <a:t>AGREEMENTS &amp; DISAGREEMENTS WITH HYPOTHESIS</a:t>
              </a:r>
            </a:p>
          </p:txBody>
        </p:sp>
        <p:sp>
          <p:nvSpPr>
            <p:cNvPr id="14" name="TextBox 14"/>
            <p:cNvSpPr txBox="1"/>
            <p:nvPr/>
          </p:nvSpPr>
          <p:spPr>
            <a:xfrm>
              <a:off x="0" y="1095717"/>
              <a:ext cx="8543673" cy="1690975"/>
            </a:xfrm>
            <a:prstGeom prst="rect">
              <a:avLst/>
            </a:prstGeom>
          </p:spPr>
          <p:txBody>
            <a:bodyPr lIns="0" tIns="0" rIns="0" bIns="0" rtlCol="0" anchor="t">
              <a:spAutoFit/>
            </a:bodyPr>
            <a:lstStyle/>
            <a:p>
              <a:pPr marL="285750" indent="-285750">
                <a:lnSpc>
                  <a:spcPts val="2520"/>
                </a:lnSpc>
                <a:buFont typeface="Arial" panose="020B0604020202020204" pitchFamily="34" charset="0"/>
                <a:buChar char="•"/>
              </a:pPr>
              <a:r>
                <a:rPr lang="en-US" spc="36" dirty="0">
                  <a:solidFill>
                    <a:srgbClr val="303926"/>
                  </a:solidFill>
                  <a:latin typeface="DM Sans"/>
                </a:rPr>
                <a:t>The PSA has statistically lower graduation rates than traditional academies</a:t>
              </a:r>
            </a:p>
            <a:p>
              <a:pPr marL="742950" lvl="1" indent="-285750">
                <a:lnSpc>
                  <a:spcPts val="2520"/>
                </a:lnSpc>
                <a:buFont typeface="Arial" panose="020B0604020202020204" pitchFamily="34" charset="0"/>
                <a:buChar char="•"/>
              </a:pPr>
              <a:r>
                <a:rPr lang="en-US" spc="36" dirty="0">
                  <a:solidFill>
                    <a:srgbClr val="303926"/>
                  </a:solidFill>
                  <a:latin typeface="DM Sans"/>
                </a:rPr>
                <a:t>However, these lower rates may be indicative of the specific environment in higher education</a:t>
              </a:r>
            </a:p>
          </p:txBody>
        </p:sp>
      </p:grpSp>
      <p:grpSp>
        <p:nvGrpSpPr>
          <p:cNvPr id="15" name="Group 15"/>
          <p:cNvGrpSpPr/>
          <p:nvPr/>
        </p:nvGrpSpPr>
        <p:grpSpPr>
          <a:xfrm>
            <a:off x="7934042" y="2018323"/>
            <a:ext cx="203018" cy="12268869"/>
            <a:chOff x="0" y="0"/>
            <a:chExt cx="270691" cy="16358492"/>
          </a:xfrm>
        </p:grpSpPr>
        <p:sp>
          <p:nvSpPr>
            <p:cNvPr id="16" name="AutoShape 16"/>
            <p:cNvSpPr/>
            <p:nvPr/>
          </p:nvSpPr>
          <p:spPr>
            <a:xfrm>
              <a:off x="128995" y="135345"/>
              <a:ext cx="12737" cy="16223147"/>
            </a:xfrm>
            <a:prstGeom prst="rect">
              <a:avLst/>
            </a:prstGeom>
            <a:solidFill>
              <a:srgbClr val="303926"/>
            </a:solidFill>
          </p:spPr>
        </p:sp>
        <p:grpSp>
          <p:nvGrpSpPr>
            <p:cNvPr id="17" name="Group 17"/>
            <p:cNvGrpSpPr/>
            <p:nvPr/>
          </p:nvGrpSpPr>
          <p:grpSpPr>
            <a:xfrm rot="5400000">
              <a:off x="0" y="0"/>
              <a:ext cx="270691" cy="270691"/>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3926"/>
              </a:solidFill>
            </p:spPr>
          </p:sp>
        </p:grpSp>
        <p:grpSp>
          <p:nvGrpSpPr>
            <p:cNvPr id="19" name="Group 19"/>
            <p:cNvGrpSpPr/>
            <p:nvPr/>
          </p:nvGrpSpPr>
          <p:grpSpPr>
            <a:xfrm rot="5400000">
              <a:off x="0" y="3046869"/>
              <a:ext cx="270691" cy="270691"/>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3926"/>
              </a:solidFill>
            </p:spPr>
          </p:sp>
        </p:grpSp>
        <p:grpSp>
          <p:nvGrpSpPr>
            <p:cNvPr id="21" name="Group 21"/>
            <p:cNvGrpSpPr/>
            <p:nvPr/>
          </p:nvGrpSpPr>
          <p:grpSpPr>
            <a:xfrm rot="5400000">
              <a:off x="0" y="6392875"/>
              <a:ext cx="270691" cy="270691"/>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3926"/>
              </a:solidFill>
            </p:spPr>
          </p:sp>
        </p:grpSp>
      </p:grpSp>
      <p:sp>
        <p:nvSpPr>
          <p:cNvPr id="23" name="TextBox 23"/>
          <p:cNvSpPr txBox="1"/>
          <p:nvPr/>
        </p:nvSpPr>
        <p:spPr>
          <a:xfrm>
            <a:off x="1028700" y="9258300"/>
            <a:ext cx="2334364" cy="218008"/>
          </a:xfrm>
          <a:prstGeom prst="rect">
            <a:avLst/>
          </a:prstGeom>
        </p:spPr>
        <p:txBody>
          <a:bodyPr lIns="0" tIns="0" rIns="0" bIns="0" rtlCol="0" anchor="t">
            <a:spAutoFit/>
          </a:bodyPr>
          <a:lstStyle/>
          <a:p>
            <a:pPr>
              <a:lnSpc>
                <a:spcPts val="1680"/>
              </a:lnSpc>
            </a:pPr>
            <a:r>
              <a:rPr lang="en-US" sz="1400" spc="415" dirty="0" smtClean="0">
                <a:solidFill>
                  <a:srgbClr val="303926"/>
                </a:solidFill>
                <a:latin typeface="DM Sans"/>
              </a:rPr>
              <a:t>October </a:t>
            </a:r>
            <a:r>
              <a:rPr lang="en-US" sz="1400" spc="415" dirty="0">
                <a:solidFill>
                  <a:srgbClr val="303926"/>
                </a:solidFill>
                <a:latin typeface="DM Sans"/>
              </a:rPr>
              <a:t>2022</a:t>
            </a:r>
          </a:p>
        </p:txBody>
      </p:sp>
      <p:sp>
        <p:nvSpPr>
          <p:cNvPr id="24" name="TextBox 24"/>
          <p:cNvSpPr txBox="1"/>
          <p:nvPr/>
        </p:nvSpPr>
        <p:spPr>
          <a:xfrm>
            <a:off x="13612960" y="9258300"/>
            <a:ext cx="3646340" cy="211090"/>
          </a:xfrm>
          <a:prstGeom prst="rect">
            <a:avLst/>
          </a:prstGeom>
        </p:spPr>
        <p:txBody>
          <a:bodyPr lIns="0" tIns="0" rIns="0" bIns="0" rtlCol="0" anchor="t">
            <a:spAutoFit/>
          </a:bodyPr>
          <a:lstStyle/>
          <a:p>
            <a:pPr algn="r">
              <a:lnSpc>
                <a:spcPts val="1680"/>
              </a:lnSpc>
            </a:pPr>
            <a:r>
              <a:rPr lang="en-US" sz="1400" spc="415">
                <a:solidFill>
                  <a:srgbClr val="303926"/>
                </a:solidFill>
                <a:latin typeface="DM Sans"/>
              </a:rPr>
              <a:t>THESIS DEFENSE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815076" y="1608060"/>
            <a:ext cx="4407770" cy="1272744"/>
          </a:xfrm>
          <a:prstGeom prst="rect">
            <a:avLst/>
          </a:prstGeom>
        </p:spPr>
        <p:txBody>
          <a:bodyPr lIns="0" tIns="0" rIns="0" bIns="0" rtlCol="0" anchor="t">
            <a:spAutoFit/>
          </a:bodyPr>
          <a:lstStyle/>
          <a:p>
            <a:pPr algn="r">
              <a:lnSpc>
                <a:spcPts val="5039"/>
              </a:lnSpc>
            </a:pPr>
            <a:r>
              <a:rPr lang="en-US" sz="4199" spc="-83" dirty="0">
                <a:solidFill>
                  <a:srgbClr val="303926"/>
                </a:solidFill>
                <a:latin typeface="Tenor Sans"/>
              </a:rPr>
              <a:t>Implications of the research</a:t>
            </a:r>
          </a:p>
        </p:txBody>
      </p:sp>
      <p:sp>
        <p:nvSpPr>
          <p:cNvPr id="3" name="TextBox 3"/>
          <p:cNvSpPr txBox="1"/>
          <p:nvPr/>
        </p:nvSpPr>
        <p:spPr>
          <a:xfrm>
            <a:off x="1124473" y="4245430"/>
            <a:ext cx="6098373" cy="641135"/>
          </a:xfrm>
          <a:prstGeom prst="rect">
            <a:avLst/>
          </a:prstGeom>
        </p:spPr>
        <p:txBody>
          <a:bodyPr lIns="0" tIns="0" rIns="0" bIns="0" rtlCol="0" anchor="t">
            <a:spAutoFit/>
          </a:bodyPr>
          <a:lstStyle/>
          <a:p>
            <a:pPr algn="r">
              <a:lnSpc>
                <a:spcPts val="5039"/>
              </a:lnSpc>
            </a:pPr>
            <a:r>
              <a:rPr lang="en-US" sz="4199" spc="-83">
                <a:solidFill>
                  <a:srgbClr val="303926"/>
                </a:solidFill>
                <a:latin typeface="Tenor Sans"/>
              </a:rPr>
              <a:t>Areas of improvement</a:t>
            </a:r>
          </a:p>
        </p:txBody>
      </p:sp>
      <p:grpSp>
        <p:nvGrpSpPr>
          <p:cNvPr id="5" name="Group 5"/>
          <p:cNvGrpSpPr/>
          <p:nvPr/>
        </p:nvGrpSpPr>
        <p:grpSpPr>
          <a:xfrm>
            <a:off x="8517180" y="1628987"/>
            <a:ext cx="7574937" cy="2439537"/>
            <a:chOff x="0" y="-9525"/>
            <a:chExt cx="10099916" cy="3252714"/>
          </a:xfrm>
        </p:grpSpPr>
        <p:sp>
          <p:nvSpPr>
            <p:cNvPr id="6" name="TextBox 6"/>
            <p:cNvSpPr txBox="1"/>
            <p:nvPr/>
          </p:nvSpPr>
          <p:spPr>
            <a:xfrm>
              <a:off x="0" y="-9525"/>
              <a:ext cx="10099916" cy="434977"/>
            </a:xfrm>
            <a:prstGeom prst="rect">
              <a:avLst/>
            </a:prstGeom>
          </p:spPr>
          <p:txBody>
            <a:bodyPr lIns="0" tIns="0" rIns="0" bIns="0" rtlCol="0" anchor="t">
              <a:spAutoFit/>
            </a:bodyPr>
            <a:lstStyle/>
            <a:p>
              <a:pPr>
                <a:lnSpc>
                  <a:spcPts val="2519"/>
                </a:lnSpc>
              </a:pPr>
              <a:r>
                <a:rPr lang="en-US" sz="2099" spc="524" dirty="0">
                  <a:solidFill>
                    <a:srgbClr val="303926"/>
                  </a:solidFill>
                  <a:latin typeface="DM Sans"/>
                </a:rPr>
                <a:t>PRACTICAL APPLICATIONS AND ADVICE</a:t>
              </a:r>
            </a:p>
          </p:txBody>
        </p:sp>
        <p:sp>
          <p:nvSpPr>
            <p:cNvPr id="7" name="TextBox 7"/>
            <p:cNvSpPr txBox="1"/>
            <p:nvPr/>
          </p:nvSpPr>
          <p:spPr>
            <a:xfrm>
              <a:off x="0" y="697280"/>
              <a:ext cx="8543673" cy="2545909"/>
            </a:xfrm>
            <a:prstGeom prst="rect">
              <a:avLst/>
            </a:prstGeom>
          </p:spPr>
          <p:txBody>
            <a:bodyPr lIns="0" tIns="0" rIns="0" bIns="0" rtlCol="0" anchor="t">
              <a:spAutoFit/>
            </a:bodyPr>
            <a:lstStyle/>
            <a:p>
              <a:pPr marL="285750" indent="-285750">
                <a:lnSpc>
                  <a:spcPts val="2520"/>
                </a:lnSpc>
                <a:buFont typeface="Arial" panose="020B0604020202020204" pitchFamily="34" charset="0"/>
                <a:buChar char="•"/>
              </a:pPr>
              <a:r>
                <a:rPr lang="en-US" sz="1800" spc="36" dirty="0">
                  <a:solidFill>
                    <a:srgbClr val="303926"/>
                  </a:solidFill>
                  <a:latin typeface="DM Sans"/>
                </a:rPr>
                <a:t>A curriculum modification that targets increased levels of community and engagement is consistent with literature </a:t>
              </a:r>
              <a:r>
                <a:rPr lang="en-US" spc="36" dirty="0">
                  <a:solidFill>
                    <a:srgbClr val="303926"/>
                  </a:solidFill>
                  <a:latin typeface="DM Sans"/>
                </a:rPr>
                <a:t>in higher education</a:t>
              </a:r>
            </a:p>
            <a:p>
              <a:pPr marL="742950" lvl="1" indent="-285750">
                <a:lnSpc>
                  <a:spcPts val="2520"/>
                </a:lnSpc>
                <a:buFont typeface="Arial" panose="020B0604020202020204" pitchFamily="34" charset="0"/>
                <a:buChar char="•"/>
              </a:pPr>
              <a:r>
                <a:rPr lang="en-US" spc="36" dirty="0">
                  <a:solidFill>
                    <a:srgbClr val="303926"/>
                  </a:solidFill>
                  <a:latin typeface="DM Sans"/>
                </a:rPr>
                <a:t>It is also supported by all three sample populations</a:t>
              </a:r>
            </a:p>
            <a:p>
              <a:pPr marL="285750" indent="-285750">
                <a:lnSpc>
                  <a:spcPts val="2520"/>
                </a:lnSpc>
                <a:buFont typeface="Arial" panose="020B0604020202020204" pitchFamily="34" charset="0"/>
                <a:buChar char="•"/>
              </a:pPr>
              <a:r>
                <a:rPr lang="en-US" spc="36" dirty="0">
                  <a:solidFill>
                    <a:srgbClr val="303926"/>
                  </a:solidFill>
                  <a:latin typeface="DM Sans"/>
                </a:rPr>
                <a:t>Future four-year police academies are able to build upon the research done at UNG</a:t>
              </a:r>
            </a:p>
          </p:txBody>
        </p:sp>
      </p:grpSp>
      <p:grpSp>
        <p:nvGrpSpPr>
          <p:cNvPr id="8" name="Group 8"/>
          <p:cNvGrpSpPr/>
          <p:nvPr/>
        </p:nvGrpSpPr>
        <p:grpSpPr>
          <a:xfrm>
            <a:off x="8517181" y="4362895"/>
            <a:ext cx="7574937" cy="4363076"/>
            <a:chOff x="0" y="-9525"/>
            <a:chExt cx="10099916" cy="5817431"/>
          </a:xfrm>
        </p:grpSpPr>
        <p:sp>
          <p:nvSpPr>
            <p:cNvPr id="9" name="TextBox 9"/>
            <p:cNvSpPr txBox="1"/>
            <p:nvPr/>
          </p:nvSpPr>
          <p:spPr>
            <a:xfrm>
              <a:off x="0" y="-9525"/>
              <a:ext cx="10099916" cy="434977"/>
            </a:xfrm>
            <a:prstGeom prst="rect">
              <a:avLst/>
            </a:prstGeom>
          </p:spPr>
          <p:txBody>
            <a:bodyPr lIns="0" tIns="0" rIns="0" bIns="0" rtlCol="0" anchor="t">
              <a:spAutoFit/>
            </a:bodyPr>
            <a:lstStyle/>
            <a:p>
              <a:pPr>
                <a:lnSpc>
                  <a:spcPts val="2519"/>
                </a:lnSpc>
              </a:pPr>
              <a:r>
                <a:rPr lang="en-US" sz="2099" spc="524">
                  <a:solidFill>
                    <a:srgbClr val="303926"/>
                  </a:solidFill>
                  <a:latin typeface="DM Sans"/>
                </a:rPr>
                <a:t>NOTES FOR FUTURE RESEARCH</a:t>
              </a:r>
            </a:p>
          </p:txBody>
        </p:sp>
        <p:sp>
          <p:nvSpPr>
            <p:cNvPr id="10" name="TextBox 10"/>
            <p:cNvSpPr txBox="1"/>
            <p:nvPr/>
          </p:nvSpPr>
          <p:spPr>
            <a:xfrm>
              <a:off x="0" y="697280"/>
              <a:ext cx="8543673" cy="5110626"/>
            </a:xfrm>
            <a:prstGeom prst="rect">
              <a:avLst/>
            </a:prstGeom>
          </p:spPr>
          <p:txBody>
            <a:bodyPr lIns="0" tIns="0" rIns="0" bIns="0" rtlCol="0" anchor="t">
              <a:spAutoFit/>
            </a:bodyPr>
            <a:lstStyle/>
            <a:p>
              <a:pPr marL="285750" indent="-285750">
                <a:lnSpc>
                  <a:spcPts val="2519"/>
                </a:lnSpc>
                <a:buFont typeface="Arial" panose="020B0604020202020204" pitchFamily="34" charset="0"/>
                <a:buChar char="•"/>
              </a:pPr>
              <a:r>
                <a:rPr lang="en-US" sz="1799" spc="36" dirty="0">
                  <a:solidFill>
                    <a:srgbClr val="303926"/>
                  </a:solidFill>
                  <a:latin typeface="DM Sans"/>
                </a:rPr>
                <a:t>Further research on engagement and community levels in the PSA is necessary</a:t>
              </a:r>
            </a:p>
            <a:p>
              <a:pPr>
                <a:lnSpc>
                  <a:spcPts val="2519"/>
                </a:lnSpc>
              </a:pPr>
              <a:endParaRPr lang="en-US" sz="1799" spc="36" dirty="0">
                <a:solidFill>
                  <a:srgbClr val="303926"/>
                </a:solidFill>
                <a:latin typeface="DM Sans"/>
              </a:endParaRPr>
            </a:p>
            <a:p>
              <a:pPr marL="285750" indent="-285750">
                <a:lnSpc>
                  <a:spcPts val="2519"/>
                </a:lnSpc>
                <a:buFont typeface="Arial" panose="020B0604020202020204" pitchFamily="34" charset="0"/>
                <a:buChar char="•"/>
              </a:pPr>
              <a:r>
                <a:rPr lang="en-US" sz="1799" spc="36" dirty="0">
                  <a:solidFill>
                    <a:srgbClr val="303926"/>
                  </a:solidFill>
                  <a:latin typeface="DM Sans"/>
                </a:rPr>
                <a:t>Exit surveys conducted upon departure from the PSA (and any future four-year academies) would provide valuable attrition data</a:t>
              </a:r>
            </a:p>
            <a:p>
              <a:pPr marL="285750" indent="-285750">
                <a:lnSpc>
                  <a:spcPts val="2519"/>
                </a:lnSpc>
                <a:buFont typeface="Arial" panose="020B0604020202020204" pitchFamily="34" charset="0"/>
                <a:buChar char="•"/>
              </a:pPr>
              <a:endParaRPr lang="en-US" sz="1799" spc="36" dirty="0">
                <a:solidFill>
                  <a:srgbClr val="303926"/>
                </a:solidFill>
                <a:latin typeface="DM Sans"/>
              </a:endParaRPr>
            </a:p>
            <a:p>
              <a:pPr marL="285750" indent="-285750">
                <a:lnSpc>
                  <a:spcPts val="2519"/>
                </a:lnSpc>
                <a:buFont typeface="Arial" panose="020B0604020202020204" pitchFamily="34" charset="0"/>
                <a:buChar char="•"/>
              </a:pPr>
              <a:r>
                <a:rPr lang="en-US" sz="1799" spc="36" dirty="0">
                  <a:solidFill>
                    <a:srgbClr val="303926"/>
                  </a:solidFill>
                  <a:latin typeface="DM Sans"/>
                </a:rPr>
                <a:t>Non-institutional contact information gathered upon entry and exit from the program increases potential sample size</a:t>
              </a:r>
            </a:p>
            <a:p>
              <a:pPr marL="285750" indent="-285750">
                <a:lnSpc>
                  <a:spcPts val="2519"/>
                </a:lnSpc>
                <a:buFont typeface="Arial" panose="020B0604020202020204" pitchFamily="34" charset="0"/>
                <a:buChar char="•"/>
              </a:pPr>
              <a:endParaRPr lang="en-US" sz="1799" spc="36" dirty="0">
                <a:solidFill>
                  <a:srgbClr val="303926"/>
                </a:solidFill>
                <a:latin typeface="DM Sans"/>
              </a:endParaRPr>
            </a:p>
            <a:p>
              <a:pPr marL="285750" indent="-285750">
                <a:lnSpc>
                  <a:spcPts val="2519"/>
                </a:lnSpc>
                <a:buFont typeface="Arial" panose="020B0604020202020204" pitchFamily="34" charset="0"/>
                <a:buChar char="•"/>
              </a:pPr>
              <a:r>
                <a:rPr lang="en-US" sz="1799" spc="36" dirty="0">
                  <a:solidFill>
                    <a:srgbClr val="303926"/>
                  </a:solidFill>
                  <a:latin typeface="DM Sans"/>
                </a:rPr>
                <a:t>Generalizability: larger sample sizes are needed </a:t>
              </a:r>
              <a:endParaRPr lang="en-US" sz="1800" spc="35" dirty="0">
                <a:solidFill>
                  <a:srgbClr val="303926"/>
                </a:solidFill>
                <a:latin typeface="DM Sans"/>
              </a:endParaRPr>
            </a:p>
          </p:txBody>
        </p:sp>
      </p:grpSp>
      <p:sp>
        <p:nvSpPr>
          <p:cNvPr id="11" name="AutoShape 11"/>
          <p:cNvSpPr/>
          <p:nvPr/>
        </p:nvSpPr>
        <p:spPr>
          <a:xfrm>
            <a:off x="8035551" y="-2166680"/>
            <a:ext cx="9527" cy="6594755"/>
          </a:xfrm>
          <a:prstGeom prst="rect">
            <a:avLst/>
          </a:prstGeom>
          <a:solidFill>
            <a:srgbClr val="303926"/>
          </a:solidFill>
        </p:spPr>
      </p:sp>
      <p:grpSp>
        <p:nvGrpSpPr>
          <p:cNvPr id="12" name="Group 12"/>
          <p:cNvGrpSpPr/>
          <p:nvPr/>
        </p:nvGrpSpPr>
        <p:grpSpPr>
          <a:xfrm rot="5400000">
            <a:off x="7951827" y="2027838"/>
            <a:ext cx="203018" cy="203018"/>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3926"/>
            </a:solidFill>
          </p:spPr>
        </p:sp>
      </p:grpSp>
      <p:grpSp>
        <p:nvGrpSpPr>
          <p:cNvPr id="14" name="Group 14"/>
          <p:cNvGrpSpPr/>
          <p:nvPr/>
        </p:nvGrpSpPr>
        <p:grpSpPr>
          <a:xfrm rot="5400000">
            <a:off x="7934042" y="4428075"/>
            <a:ext cx="203018" cy="203018"/>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3926"/>
            </a:solidFill>
          </p:spPr>
        </p:sp>
      </p:grpSp>
      <p:sp>
        <p:nvSpPr>
          <p:cNvPr id="16" name="TextBox 16"/>
          <p:cNvSpPr txBox="1"/>
          <p:nvPr/>
        </p:nvSpPr>
        <p:spPr>
          <a:xfrm>
            <a:off x="1028700" y="9258300"/>
            <a:ext cx="2334364" cy="214802"/>
          </a:xfrm>
          <a:prstGeom prst="rect">
            <a:avLst/>
          </a:prstGeom>
        </p:spPr>
        <p:txBody>
          <a:bodyPr lIns="0" tIns="0" rIns="0" bIns="0" rtlCol="0" anchor="t">
            <a:spAutoFit/>
          </a:bodyPr>
          <a:lstStyle/>
          <a:p>
            <a:pPr>
              <a:lnSpc>
                <a:spcPts val="1680"/>
              </a:lnSpc>
            </a:pPr>
            <a:r>
              <a:rPr lang="en-US" sz="1400" spc="415" dirty="0">
                <a:solidFill>
                  <a:srgbClr val="303926"/>
                </a:solidFill>
                <a:latin typeface="DM Sans"/>
              </a:rPr>
              <a:t>APRIL 2022</a:t>
            </a:r>
          </a:p>
        </p:txBody>
      </p:sp>
      <p:sp>
        <p:nvSpPr>
          <p:cNvPr id="17" name="TextBox 17"/>
          <p:cNvSpPr txBox="1"/>
          <p:nvPr/>
        </p:nvSpPr>
        <p:spPr>
          <a:xfrm>
            <a:off x="14924936" y="9258300"/>
            <a:ext cx="2334364" cy="211090"/>
          </a:xfrm>
          <a:prstGeom prst="rect">
            <a:avLst/>
          </a:prstGeom>
        </p:spPr>
        <p:txBody>
          <a:bodyPr lIns="0" tIns="0" rIns="0" bIns="0" rtlCol="0" anchor="t">
            <a:spAutoFit/>
          </a:bodyPr>
          <a:lstStyle/>
          <a:p>
            <a:pPr algn="r">
              <a:lnSpc>
                <a:spcPts val="1680"/>
              </a:lnSpc>
            </a:pPr>
            <a:r>
              <a:rPr lang="en-US" sz="1400" spc="415">
                <a:solidFill>
                  <a:srgbClr val="303926"/>
                </a:solidFill>
                <a:latin typeface="DM Sans"/>
              </a:rPr>
              <a:t>THESIS DEFENSE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648379" y="1384450"/>
            <a:ext cx="6321728" cy="5684495"/>
            <a:chOff x="0" y="0"/>
            <a:chExt cx="8428970" cy="7579326"/>
          </a:xfrm>
        </p:grpSpPr>
        <p:sp>
          <p:nvSpPr>
            <p:cNvPr id="4" name="TextBox 4"/>
            <p:cNvSpPr txBox="1"/>
            <p:nvPr/>
          </p:nvSpPr>
          <p:spPr>
            <a:xfrm>
              <a:off x="29439" y="0"/>
              <a:ext cx="8399531" cy="1470488"/>
            </a:xfrm>
            <a:prstGeom prst="rect">
              <a:avLst/>
            </a:prstGeom>
          </p:spPr>
          <p:txBody>
            <a:bodyPr lIns="0" tIns="0" rIns="0" bIns="0" rtlCol="0" anchor="t">
              <a:spAutoFit/>
            </a:bodyPr>
            <a:lstStyle/>
            <a:p>
              <a:pPr>
                <a:lnSpc>
                  <a:spcPts val="8640"/>
                </a:lnSpc>
              </a:pPr>
              <a:r>
                <a:rPr lang="en-US" sz="7200" spc="-144" dirty="0">
                  <a:solidFill>
                    <a:srgbClr val="CACFBC"/>
                  </a:solidFill>
                  <a:latin typeface="Tenor Sans"/>
                </a:rPr>
                <a:t>Background</a:t>
              </a:r>
            </a:p>
          </p:txBody>
        </p:sp>
        <p:sp>
          <p:nvSpPr>
            <p:cNvPr id="5" name="TextBox 5"/>
            <p:cNvSpPr txBox="1"/>
            <p:nvPr/>
          </p:nvSpPr>
          <p:spPr>
            <a:xfrm>
              <a:off x="0" y="2877185"/>
              <a:ext cx="8428970" cy="4702141"/>
            </a:xfrm>
            <a:prstGeom prst="rect">
              <a:avLst/>
            </a:prstGeom>
          </p:spPr>
          <p:txBody>
            <a:bodyPr lIns="0" tIns="0" rIns="0" bIns="0" rtlCol="0" anchor="t">
              <a:spAutoFit/>
            </a:bodyPr>
            <a:lstStyle/>
            <a:p>
              <a:pPr marL="285750" indent="-285750">
                <a:lnSpc>
                  <a:spcPts val="2520"/>
                </a:lnSpc>
                <a:buFont typeface="Arial" panose="020B0604020202020204" pitchFamily="34" charset="0"/>
                <a:buChar char="•"/>
              </a:pPr>
              <a:r>
                <a:rPr lang="en-US" sz="2800" spc="36" dirty="0">
                  <a:solidFill>
                    <a:srgbClr val="CACFBC"/>
                  </a:solidFill>
                  <a:latin typeface="DM Sans"/>
                </a:rPr>
                <a:t>The University of North Georgia’s Public Safety Academy (PSA) was established in 2015 as the United States’ first-ever, four-year police academy</a:t>
              </a:r>
            </a:p>
            <a:p>
              <a:pPr>
                <a:lnSpc>
                  <a:spcPts val="2520"/>
                </a:lnSpc>
              </a:pPr>
              <a:endParaRPr lang="en-US" sz="2800" spc="36" dirty="0">
                <a:solidFill>
                  <a:srgbClr val="CACFBC"/>
                </a:solidFill>
                <a:latin typeface="DM Sans"/>
              </a:endParaRPr>
            </a:p>
            <a:p>
              <a:pPr marL="285750" indent="-285750">
                <a:lnSpc>
                  <a:spcPts val="2520"/>
                </a:lnSpc>
                <a:buFont typeface="Arial" panose="020B0604020202020204" pitchFamily="34" charset="0"/>
                <a:buChar char="•"/>
              </a:pPr>
              <a:r>
                <a:rPr lang="en-US" sz="2800" spc="36" dirty="0">
                  <a:solidFill>
                    <a:srgbClr val="CACFBC"/>
                  </a:solidFill>
                  <a:latin typeface="DM Sans"/>
                </a:rPr>
                <a:t>Different than the traditional twelve-week police academy model</a:t>
              </a:r>
            </a:p>
            <a:p>
              <a:pPr>
                <a:lnSpc>
                  <a:spcPts val="2520"/>
                </a:lnSpc>
              </a:pPr>
              <a:endParaRPr lang="en-US" sz="2100" spc="36" dirty="0">
                <a:solidFill>
                  <a:srgbClr val="CACFBC"/>
                </a:solidFill>
                <a:latin typeface="DM Sans"/>
              </a:endParaRPr>
            </a:p>
            <a:p>
              <a:pPr marL="285750" indent="-285750">
                <a:lnSpc>
                  <a:spcPts val="2520"/>
                </a:lnSpc>
                <a:buFont typeface="Arial" panose="020B0604020202020204" pitchFamily="34" charset="0"/>
                <a:buChar char="•"/>
              </a:pPr>
              <a:endParaRPr lang="en-US" sz="2100" spc="36" dirty="0">
                <a:solidFill>
                  <a:srgbClr val="CACFBC"/>
                </a:solidFill>
                <a:latin typeface="DM Sans"/>
              </a:endParaRPr>
            </a:p>
          </p:txBody>
        </p:sp>
      </p:grpSp>
      <p:sp>
        <p:nvSpPr>
          <p:cNvPr id="6" name="TextBox 6"/>
          <p:cNvSpPr txBox="1"/>
          <p:nvPr/>
        </p:nvSpPr>
        <p:spPr>
          <a:xfrm>
            <a:off x="1028700" y="9258300"/>
            <a:ext cx="2334364" cy="218008"/>
          </a:xfrm>
          <a:prstGeom prst="rect">
            <a:avLst/>
          </a:prstGeom>
        </p:spPr>
        <p:txBody>
          <a:bodyPr lIns="0" tIns="0" rIns="0" bIns="0" rtlCol="0" anchor="t">
            <a:spAutoFit/>
          </a:bodyPr>
          <a:lstStyle/>
          <a:p>
            <a:pPr>
              <a:lnSpc>
                <a:spcPts val="1680"/>
              </a:lnSpc>
            </a:pPr>
            <a:r>
              <a:rPr lang="en-US" sz="1400" spc="415" dirty="0" smtClean="0">
                <a:solidFill>
                  <a:srgbClr val="CACFBC"/>
                </a:solidFill>
                <a:latin typeface="DM Sans"/>
              </a:rPr>
              <a:t>October </a:t>
            </a:r>
            <a:r>
              <a:rPr lang="en-US" sz="1400" spc="415" dirty="0">
                <a:solidFill>
                  <a:srgbClr val="CACFBC"/>
                </a:solidFill>
                <a:latin typeface="DM Sans"/>
              </a:rPr>
              <a:t>2022</a:t>
            </a:r>
          </a:p>
        </p:txBody>
      </p:sp>
      <p:pic>
        <p:nvPicPr>
          <p:cNvPr id="5122" name="Picture 2" descr="First Public Safety Academy class graduates">
            <a:extLst>
              <a:ext uri="{FF2B5EF4-FFF2-40B4-BE49-F238E27FC236}">
                <a16:creationId xmlns:a16="http://schemas.microsoft.com/office/drawing/2014/main" id="{7A8761D2-6D0A-E72F-BD10-3F26B9422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105" y="1678905"/>
            <a:ext cx="7745438" cy="51636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C751AA6-4DB4-4749-1B9B-8644DCD4A1FB}"/>
              </a:ext>
            </a:extLst>
          </p:cNvPr>
          <p:cNvSpPr txBox="1"/>
          <p:nvPr/>
        </p:nvSpPr>
        <p:spPr>
          <a:xfrm>
            <a:off x="820165" y="7048500"/>
            <a:ext cx="5905500" cy="369332"/>
          </a:xfrm>
          <a:prstGeom prst="rect">
            <a:avLst/>
          </a:prstGeom>
          <a:noFill/>
        </p:spPr>
        <p:txBody>
          <a:bodyPr wrap="square" rtlCol="0">
            <a:spAutoFit/>
          </a:bodyPr>
          <a:lstStyle/>
          <a:p>
            <a:r>
              <a:rPr lang="en-US" dirty="0">
                <a:solidFill>
                  <a:schemeClr val="bg1"/>
                </a:solidFill>
              </a:rPr>
              <a:t>The University of North Georgia PSA’s first graduating class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367942" y="1002667"/>
            <a:ext cx="6889053" cy="859210"/>
          </a:xfrm>
          <a:prstGeom prst="rect">
            <a:avLst/>
          </a:prstGeom>
        </p:spPr>
        <p:txBody>
          <a:bodyPr wrap="square" lIns="0" tIns="0" rIns="0" bIns="0" rtlCol="0" anchor="t">
            <a:spAutoFit/>
          </a:bodyPr>
          <a:lstStyle/>
          <a:p>
            <a:pPr>
              <a:lnSpc>
                <a:spcPts val="6720"/>
              </a:lnSpc>
            </a:pPr>
            <a:r>
              <a:rPr lang="en-US" sz="5600" spc="-112" dirty="0">
                <a:solidFill>
                  <a:srgbClr val="303926"/>
                </a:solidFill>
                <a:latin typeface="Tenor Sans"/>
              </a:rPr>
              <a:t>Research Problem</a:t>
            </a:r>
          </a:p>
        </p:txBody>
      </p:sp>
      <p:sp>
        <p:nvSpPr>
          <p:cNvPr id="11" name="AutoShape 11"/>
          <p:cNvSpPr/>
          <p:nvPr/>
        </p:nvSpPr>
        <p:spPr>
          <a:xfrm>
            <a:off x="8587177" y="1861877"/>
            <a:ext cx="45719" cy="4653223"/>
          </a:xfrm>
          <a:prstGeom prst="rect">
            <a:avLst/>
          </a:prstGeom>
          <a:solidFill>
            <a:srgbClr val="CACFBC"/>
          </a:solidFill>
        </p:spPr>
      </p:sp>
      <p:sp>
        <p:nvSpPr>
          <p:cNvPr id="12" name="TextBox 12"/>
          <p:cNvSpPr txBox="1"/>
          <p:nvPr/>
        </p:nvSpPr>
        <p:spPr>
          <a:xfrm>
            <a:off x="1028700" y="9258300"/>
            <a:ext cx="2334364" cy="214802"/>
          </a:xfrm>
          <a:prstGeom prst="rect">
            <a:avLst/>
          </a:prstGeom>
        </p:spPr>
        <p:txBody>
          <a:bodyPr lIns="0" tIns="0" rIns="0" bIns="0" rtlCol="0" anchor="t">
            <a:spAutoFit/>
          </a:bodyPr>
          <a:lstStyle/>
          <a:p>
            <a:pPr>
              <a:lnSpc>
                <a:spcPts val="1680"/>
              </a:lnSpc>
            </a:pPr>
            <a:r>
              <a:rPr lang="en-US" sz="1400" spc="415" dirty="0" smtClean="0">
                <a:solidFill>
                  <a:srgbClr val="303926"/>
                </a:solidFill>
                <a:latin typeface="DM Sans"/>
              </a:rPr>
              <a:t>October 2022</a:t>
            </a:r>
            <a:endParaRPr lang="en-US" sz="1400" spc="415" dirty="0">
              <a:solidFill>
                <a:srgbClr val="303926"/>
              </a:solidFill>
              <a:latin typeface="DM Sans"/>
            </a:endParaRPr>
          </a:p>
        </p:txBody>
      </p:sp>
      <p:grpSp>
        <p:nvGrpSpPr>
          <p:cNvPr id="14" name="Group 4">
            <a:extLst>
              <a:ext uri="{FF2B5EF4-FFF2-40B4-BE49-F238E27FC236}">
                <a16:creationId xmlns:a16="http://schemas.microsoft.com/office/drawing/2014/main" id="{5FBB29B6-1435-83B1-7BBC-07F8FF227C5F}"/>
              </a:ext>
            </a:extLst>
          </p:cNvPr>
          <p:cNvGrpSpPr/>
          <p:nvPr/>
        </p:nvGrpSpPr>
        <p:grpSpPr>
          <a:xfrm>
            <a:off x="1367942" y="2247900"/>
            <a:ext cx="6321728" cy="2253870"/>
            <a:chOff x="0" y="-9525"/>
            <a:chExt cx="8428970" cy="3005161"/>
          </a:xfrm>
        </p:grpSpPr>
        <p:sp>
          <p:nvSpPr>
            <p:cNvPr id="15" name="TextBox 5">
              <a:extLst>
                <a:ext uri="{FF2B5EF4-FFF2-40B4-BE49-F238E27FC236}">
                  <a16:creationId xmlns:a16="http://schemas.microsoft.com/office/drawing/2014/main" id="{47EE7B25-E072-7AB4-6CA4-69161E80FCF3}"/>
                </a:ext>
              </a:extLst>
            </p:cNvPr>
            <p:cNvSpPr txBox="1"/>
            <p:nvPr/>
          </p:nvSpPr>
          <p:spPr>
            <a:xfrm>
              <a:off x="0" y="877191"/>
              <a:ext cx="8428970" cy="2118445"/>
            </a:xfrm>
            <a:prstGeom prst="rect">
              <a:avLst/>
            </a:prstGeom>
          </p:spPr>
          <p:txBody>
            <a:bodyPr lIns="0" tIns="0" rIns="0" bIns="0" rtlCol="0" anchor="t">
              <a:spAutoFit/>
            </a:bodyPr>
            <a:lstStyle/>
            <a:p>
              <a:pPr>
                <a:lnSpc>
                  <a:spcPts val="2520"/>
                </a:lnSpc>
              </a:pPr>
              <a:r>
                <a:rPr lang="en-US" sz="2100" spc="36" dirty="0">
                  <a:solidFill>
                    <a:srgbClr val="303926"/>
                  </a:solidFill>
                  <a:latin typeface="DM Sans"/>
                </a:rPr>
                <a:t>There are no established data on PSA graduation rates, comparisons between the PSA and traditional academies, or confirmed attrition factors that are specific to the higher education environment of the PSA</a:t>
              </a:r>
            </a:p>
          </p:txBody>
        </p:sp>
        <p:sp>
          <p:nvSpPr>
            <p:cNvPr id="16" name="TextBox 6">
              <a:extLst>
                <a:ext uri="{FF2B5EF4-FFF2-40B4-BE49-F238E27FC236}">
                  <a16:creationId xmlns:a16="http://schemas.microsoft.com/office/drawing/2014/main" id="{4F682728-3F1C-EA5C-8734-7C842CD2774A}"/>
                </a:ext>
              </a:extLst>
            </p:cNvPr>
            <p:cNvSpPr txBox="1"/>
            <p:nvPr/>
          </p:nvSpPr>
          <p:spPr>
            <a:xfrm>
              <a:off x="0" y="-9525"/>
              <a:ext cx="8428970" cy="434978"/>
            </a:xfrm>
            <a:prstGeom prst="rect">
              <a:avLst/>
            </a:prstGeom>
          </p:spPr>
          <p:txBody>
            <a:bodyPr lIns="0" tIns="0" rIns="0" bIns="0" rtlCol="0" anchor="t">
              <a:spAutoFit/>
            </a:bodyPr>
            <a:lstStyle/>
            <a:p>
              <a:pPr>
                <a:lnSpc>
                  <a:spcPts val="2519"/>
                </a:lnSpc>
              </a:pPr>
              <a:endParaRPr lang="en-US" sz="2099" spc="524" dirty="0">
                <a:solidFill>
                  <a:srgbClr val="303926"/>
                </a:solidFill>
                <a:latin typeface="DM Sans"/>
              </a:endParaRPr>
            </a:p>
          </p:txBody>
        </p:sp>
      </p:grpSp>
      <p:sp>
        <p:nvSpPr>
          <p:cNvPr id="24" name="TextBox 5">
            <a:extLst>
              <a:ext uri="{FF2B5EF4-FFF2-40B4-BE49-F238E27FC236}">
                <a16:creationId xmlns:a16="http://schemas.microsoft.com/office/drawing/2014/main" id="{B2EB4966-E47C-4F93-389D-135BC092AF62}"/>
              </a:ext>
            </a:extLst>
          </p:cNvPr>
          <p:cNvSpPr txBox="1"/>
          <p:nvPr/>
        </p:nvSpPr>
        <p:spPr>
          <a:xfrm>
            <a:off x="9915342" y="2247900"/>
            <a:ext cx="7127382" cy="3847207"/>
          </a:xfrm>
          <a:prstGeom prst="rect">
            <a:avLst/>
          </a:prstGeom>
        </p:spPr>
        <p:txBody>
          <a:bodyPr wrap="square" lIns="0" tIns="0" rIns="0" bIns="0" rtlCol="0" anchor="t">
            <a:spAutoFit/>
          </a:bodyPr>
          <a:lstStyle/>
          <a:p>
            <a:pPr marL="342900" indent="-342900">
              <a:lnSpc>
                <a:spcPts val="2520"/>
              </a:lnSpc>
              <a:buFont typeface="+mj-lt"/>
              <a:buAutoNum type="arabicPeriod"/>
            </a:pPr>
            <a:r>
              <a:rPr lang="en-US" sz="2100" spc="36" dirty="0">
                <a:solidFill>
                  <a:srgbClr val="303926"/>
                </a:solidFill>
                <a:latin typeface="DM Sans"/>
              </a:rPr>
              <a:t>How do PSA graduation and attrition rates compare to their traditional police academy counterparts in the State of Georgia?</a:t>
            </a:r>
          </a:p>
          <a:p>
            <a:pPr marL="342900" indent="-342900">
              <a:lnSpc>
                <a:spcPts val="2520"/>
              </a:lnSpc>
              <a:buFont typeface="+mj-lt"/>
              <a:buAutoNum type="arabicPeriod"/>
            </a:pPr>
            <a:endParaRPr lang="en-US" sz="2100" spc="36" dirty="0">
              <a:solidFill>
                <a:srgbClr val="303926"/>
              </a:solidFill>
              <a:latin typeface="DM Sans"/>
            </a:endParaRPr>
          </a:p>
          <a:p>
            <a:pPr marL="342900" indent="-342900">
              <a:lnSpc>
                <a:spcPts val="2520"/>
              </a:lnSpc>
              <a:buFont typeface="+mj-lt"/>
              <a:buAutoNum type="arabicPeriod"/>
            </a:pPr>
            <a:r>
              <a:rPr lang="en-US" sz="2100" spc="36" dirty="0">
                <a:solidFill>
                  <a:srgbClr val="303926"/>
                </a:solidFill>
                <a:latin typeface="DM Sans"/>
              </a:rPr>
              <a:t>How can the PSA address and improve its retention rates?</a:t>
            </a:r>
          </a:p>
          <a:p>
            <a:pPr marL="342900" indent="-342900">
              <a:lnSpc>
                <a:spcPts val="2520"/>
              </a:lnSpc>
              <a:buFont typeface="+mj-lt"/>
              <a:buAutoNum type="arabicPeriod"/>
            </a:pPr>
            <a:endParaRPr lang="en-US" sz="2100" spc="36" dirty="0">
              <a:solidFill>
                <a:srgbClr val="303926"/>
              </a:solidFill>
              <a:latin typeface="DM Sans"/>
            </a:endParaRPr>
          </a:p>
          <a:p>
            <a:pPr marL="342900" indent="-342900">
              <a:lnSpc>
                <a:spcPts val="2520"/>
              </a:lnSpc>
              <a:buFont typeface="+mj-lt"/>
              <a:buAutoNum type="arabicPeriod"/>
            </a:pPr>
            <a:r>
              <a:rPr lang="en-US" sz="2100" spc="36" dirty="0">
                <a:solidFill>
                  <a:srgbClr val="303926"/>
                </a:solidFill>
                <a:latin typeface="DM Sans"/>
              </a:rPr>
              <a:t>Are there any factors that specifically contribute to attrition rates in the four-year pole academy model that have not been previously identified as withdrawal factors within traditional police academies?</a:t>
            </a:r>
          </a:p>
        </p:txBody>
      </p:sp>
      <p:sp>
        <p:nvSpPr>
          <p:cNvPr id="26" name="TextBox 3">
            <a:extLst>
              <a:ext uri="{FF2B5EF4-FFF2-40B4-BE49-F238E27FC236}">
                <a16:creationId xmlns:a16="http://schemas.microsoft.com/office/drawing/2014/main" id="{56A1DB59-97DE-6F48-AAE5-015F87C52BC6}"/>
              </a:ext>
            </a:extLst>
          </p:cNvPr>
          <p:cNvSpPr txBox="1"/>
          <p:nvPr/>
        </p:nvSpPr>
        <p:spPr>
          <a:xfrm>
            <a:off x="9915342" y="1002667"/>
            <a:ext cx="6889053" cy="859210"/>
          </a:xfrm>
          <a:prstGeom prst="rect">
            <a:avLst/>
          </a:prstGeom>
        </p:spPr>
        <p:txBody>
          <a:bodyPr wrap="square" lIns="0" tIns="0" rIns="0" bIns="0" rtlCol="0" anchor="t">
            <a:spAutoFit/>
          </a:bodyPr>
          <a:lstStyle/>
          <a:p>
            <a:pPr>
              <a:lnSpc>
                <a:spcPts val="6720"/>
              </a:lnSpc>
            </a:pPr>
            <a:r>
              <a:rPr lang="en-US" sz="5600" spc="-112" dirty="0">
                <a:solidFill>
                  <a:srgbClr val="303926"/>
                </a:solidFill>
                <a:latin typeface="Tenor Sans"/>
              </a:rPr>
              <a:t>Research Questions</a:t>
            </a:r>
          </a:p>
        </p:txBody>
      </p:sp>
      <p:grpSp>
        <p:nvGrpSpPr>
          <p:cNvPr id="27" name="Group 4">
            <a:extLst>
              <a:ext uri="{FF2B5EF4-FFF2-40B4-BE49-F238E27FC236}">
                <a16:creationId xmlns:a16="http://schemas.microsoft.com/office/drawing/2014/main" id="{6CBB0CFA-EA3E-2371-C9EB-677396817E2A}"/>
              </a:ext>
            </a:extLst>
          </p:cNvPr>
          <p:cNvGrpSpPr/>
          <p:nvPr/>
        </p:nvGrpSpPr>
        <p:grpSpPr>
          <a:xfrm>
            <a:off x="1074420" y="7019493"/>
            <a:ext cx="16184880" cy="1306238"/>
            <a:chOff x="0" y="-9525"/>
            <a:chExt cx="8428970" cy="1741651"/>
          </a:xfrm>
        </p:grpSpPr>
        <p:sp>
          <p:nvSpPr>
            <p:cNvPr id="28" name="TextBox 5">
              <a:extLst>
                <a:ext uri="{FF2B5EF4-FFF2-40B4-BE49-F238E27FC236}">
                  <a16:creationId xmlns:a16="http://schemas.microsoft.com/office/drawing/2014/main" id="{B2E15018-932F-C3FD-B915-9401467D9CA3}"/>
                </a:ext>
              </a:extLst>
            </p:cNvPr>
            <p:cNvSpPr txBox="1"/>
            <p:nvPr/>
          </p:nvSpPr>
          <p:spPr>
            <a:xfrm>
              <a:off x="0" y="877191"/>
              <a:ext cx="8428970" cy="854935"/>
            </a:xfrm>
            <a:prstGeom prst="rect">
              <a:avLst/>
            </a:prstGeom>
          </p:spPr>
          <p:txBody>
            <a:bodyPr lIns="0" tIns="0" rIns="0" bIns="0" rtlCol="0" anchor="t">
              <a:spAutoFit/>
            </a:bodyPr>
            <a:lstStyle/>
            <a:p>
              <a:pPr algn="ctr">
                <a:lnSpc>
                  <a:spcPts val="2520"/>
                </a:lnSpc>
              </a:pPr>
              <a:r>
                <a:rPr lang="en-US" sz="2100" spc="36" dirty="0">
                  <a:solidFill>
                    <a:srgbClr val="303926"/>
                  </a:solidFill>
                  <a:latin typeface="DM Sans"/>
                </a:rPr>
                <a:t>Establishing data on the PSA provides the framework for future practical applications and research in the field of law enforcement.</a:t>
              </a:r>
            </a:p>
          </p:txBody>
        </p:sp>
        <p:sp>
          <p:nvSpPr>
            <p:cNvPr id="29" name="TextBox 6">
              <a:extLst>
                <a:ext uri="{FF2B5EF4-FFF2-40B4-BE49-F238E27FC236}">
                  <a16:creationId xmlns:a16="http://schemas.microsoft.com/office/drawing/2014/main" id="{B2AD6859-E1AA-28EE-D9C5-B35199771B3D}"/>
                </a:ext>
              </a:extLst>
            </p:cNvPr>
            <p:cNvSpPr txBox="1"/>
            <p:nvPr/>
          </p:nvSpPr>
          <p:spPr>
            <a:xfrm>
              <a:off x="0" y="-9525"/>
              <a:ext cx="8428970" cy="434978"/>
            </a:xfrm>
            <a:prstGeom prst="rect">
              <a:avLst/>
            </a:prstGeom>
          </p:spPr>
          <p:txBody>
            <a:bodyPr lIns="0" tIns="0" rIns="0" bIns="0" rtlCol="0" anchor="t">
              <a:spAutoFit/>
            </a:bodyPr>
            <a:lstStyle/>
            <a:p>
              <a:pPr algn="ctr">
                <a:lnSpc>
                  <a:spcPts val="2519"/>
                </a:lnSpc>
              </a:pPr>
              <a:r>
                <a:rPr lang="en-US" sz="2099" spc="524" dirty="0">
                  <a:solidFill>
                    <a:srgbClr val="303926"/>
                  </a:solidFill>
                  <a:latin typeface="DM Sans"/>
                </a:rPr>
                <a:t>WHY IS THIS IMPORTANT?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2195882" y="3269834"/>
            <a:ext cx="5817749" cy="2956543"/>
            <a:chOff x="0" y="0"/>
            <a:chExt cx="7756998" cy="3942058"/>
          </a:xfrm>
        </p:grpSpPr>
        <p:sp>
          <p:nvSpPr>
            <p:cNvPr id="3" name="TextBox 3"/>
            <p:cNvSpPr txBox="1"/>
            <p:nvPr/>
          </p:nvSpPr>
          <p:spPr>
            <a:xfrm>
              <a:off x="0" y="0"/>
              <a:ext cx="7756998" cy="2902717"/>
            </a:xfrm>
            <a:prstGeom prst="rect">
              <a:avLst/>
            </a:prstGeom>
          </p:spPr>
          <p:txBody>
            <a:bodyPr lIns="0" tIns="0" rIns="0" bIns="0" rtlCol="0" anchor="t">
              <a:spAutoFit/>
            </a:bodyPr>
            <a:lstStyle/>
            <a:p>
              <a:pPr>
                <a:lnSpc>
                  <a:spcPts val="8640"/>
                </a:lnSpc>
              </a:pPr>
              <a:r>
                <a:rPr lang="en-US" sz="7200" spc="-144" dirty="0">
                  <a:solidFill>
                    <a:srgbClr val="303926"/>
                  </a:solidFill>
                  <a:latin typeface="Tenor Sans"/>
                </a:rPr>
                <a:t>Proposed Solutions</a:t>
              </a:r>
            </a:p>
          </p:txBody>
        </p:sp>
        <p:sp>
          <p:nvSpPr>
            <p:cNvPr id="4" name="TextBox 4"/>
            <p:cNvSpPr txBox="1"/>
            <p:nvPr/>
          </p:nvSpPr>
          <p:spPr>
            <a:xfrm>
              <a:off x="0" y="3507080"/>
              <a:ext cx="7756998" cy="434977"/>
            </a:xfrm>
            <a:prstGeom prst="rect">
              <a:avLst/>
            </a:prstGeom>
          </p:spPr>
          <p:txBody>
            <a:bodyPr lIns="0" tIns="0" rIns="0" bIns="0" rtlCol="0" anchor="t">
              <a:spAutoFit/>
            </a:bodyPr>
            <a:lstStyle/>
            <a:p>
              <a:pPr>
                <a:lnSpc>
                  <a:spcPts val="2519"/>
                </a:lnSpc>
              </a:pPr>
              <a:r>
                <a:rPr lang="en-US" sz="2099" spc="524">
                  <a:solidFill>
                    <a:srgbClr val="303926"/>
                  </a:solidFill>
                  <a:latin typeface="DM Sans Bold"/>
                </a:rPr>
                <a:t>WHAT I WANT TO ACHIEVE</a:t>
              </a:r>
            </a:p>
          </p:txBody>
        </p:sp>
      </p:grpSp>
      <p:grpSp>
        <p:nvGrpSpPr>
          <p:cNvPr id="6" name="Group 6"/>
          <p:cNvGrpSpPr/>
          <p:nvPr/>
        </p:nvGrpSpPr>
        <p:grpSpPr>
          <a:xfrm>
            <a:off x="9247876" y="2387560"/>
            <a:ext cx="6844244" cy="4584097"/>
            <a:chOff x="0" y="-38100"/>
            <a:chExt cx="9125658" cy="6112128"/>
          </a:xfrm>
        </p:grpSpPr>
        <p:grpSp>
          <p:nvGrpSpPr>
            <p:cNvPr id="7" name="Group 7"/>
            <p:cNvGrpSpPr/>
            <p:nvPr/>
          </p:nvGrpSpPr>
          <p:grpSpPr>
            <a:xfrm>
              <a:off x="0" y="457530"/>
              <a:ext cx="300337" cy="30033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3926"/>
              </a:solidFill>
            </p:spPr>
          </p:sp>
        </p:grpSp>
        <p:grpSp>
          <p:nvGrpSpPr>
            <p:cNvPr id="9" name="Group 9"/>
            <p:cNvGrpSpPr/>
            <p:nvPr/>
          </p:nvGrpSpPr>
          <p:grpSpPr>
            <a:xfrm>
              <a:off x="0" y="3086126"/>
              <a:ext cx="300337" cy="30033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3926"/>
              </a:solidFill>
            </p:spPr>
          </p:sp>
        </p:grpSp>
        <p:grpSp>
          <p:nvGrpSpPr>
            <p:cNvPr id="11" name="Group 11"/>
            <p:cNvGrpSpPr/>
            <p:nvPr/>
          </p:nvGrpSpPr>
          <p:grpSpPr>
            <a:xfrm>
              <a:off x="0" y="5714723"/>
              <a:ext cx="300337" cy="30033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3926"/>
              </a:solidFill>
            </p:spPr>
          </p:sp>
        </p:grpSp>
        <p:sp>
          <p:nvSpPr>
            <p:cNvPr id="13" name="TextBox 13"/>
            <p:cNvSpPr txBox="1"/>
            <p:nvPr/>
          </p:nvSpPr>
          <p:spPr>
            <a:xfrm>
              <a:off x="696687" y="-38100"/>
              <a:ext cx="8428971" cy="854935"/>
            </a:xfrm>
            <a:prstGeom prst="rect">
              <a:avLst/>
            </a:prstGeom>
          </p:spPr>
          <p:txBody>
            <a:bodyPr lIns="0" tIns="0" rIns="0" bIns="0" rtlCol="0" anchor="t">
              <a:spAutoFit/>
            </a:bodyPr>
            <a:lstStyle/>
            <a:p>
              <a:pPr>
                <a:lnSpc>
                  <a:spcPts val="2520"/>
                </a:lnSpc>
              </a:pPr>
              <a:r>
                <a:rPr lang="en-US" sz="2100" spc="36" dirty="0">
                  <a:solidFill>
                    <a:srgbClr val="303926"/>
                  </a:solidFill>
                  <a:latin typeface="DM Sans"/>
                </a:rPr>
                <a:t>Compile and compare PSA graduation rates to traditional academies</a:t>
              </a:r>
            </a:p>
          </p:txBody>
        </p:sp>
        <p:sp>
          <p:nvSpPr>
            <p:cNvPr id="14" name="TextBox 14"/>
            <p:cNvSpPr txBox="1"/>
            <p:nvPr/>
          </p:nvSpPr>
          <p:spPr>
            <a:xfrm>
              <a:off x="696687" y="2590496"/>
              <a:ext cx="8428970" cy="854935"/>
            </a:xfrm>
            <a:prstGeom prst="rect">
              <a:avLst/>
            </a:prstGeom>
          </p:spPr>
          <p:txBody>
            <a:bodyPr lIns="0" tIns="0" rIns="0" bIns="0" rtlCol="0" anchor="t">
              <a:spAutoFit/>
            </a:bodyPr>
            <a:lstStyle/>
            <a:p>
              <a:pPr>
                <a:lnSpc>
                  <a:spcPts val="2520"/>
                </a:lnSpc>
              </a:pPr>
              <a:r>
                <a:rPr lang="en-US" sz="2100" spc="36" dirty="0">
                  <a:solidFill>
                    <a:srgbClr val="303926"/>
                  </a:solidFill>
                  <a:latin typeface="DM Sans"/>
                </a:rPr>
                <a:t>Identify if there are any attrition factors specific to the four-year model</a:t>
              </a:r>
            </a:p>
          </p:txBody>
        </p:sp>
        <p:sp>
          <p:nvSpPr>
            <p:cNvPr id="15" name="TextBox 15"/>
            <p:cNvSpPr txBox="1"/>
            <p:nvPr/>
          </p:nvSpPr>
          <p:spPr>
            <a:xfrm>
              <a:off x="696687" y="5219093"/>
              <a:ext cx="8428970" cy="854935"/>
            </a:xfrm>
            <a:prstGeom prst="rect">
              <a:avLst/>
            </a:prstGeom>
          </p:spPr>
          <p:txBody>
            <a:bodyPr lIns="0" tIns="0" rIns="0" bIns="0" rtlCol="0" anchor="t">
              <a:spAutoFit/>
            </a:bodyPr>
            <a:lstStyle/>
            <a:p>
              <a:pPr>
                <a:lnSpc>
                  <a:spcPts val="2520"/>
                </a:lnSpc>
              </a:pPr>
              <a:r>
                <a:rPr lang="en-US" sz="2100" spc="36" dirty="0">
                  <a:solidFill>
                    <a:srgbClr val="303926"/>
                  </a:solidFill>
                  <a:latin typeface="DM Sans"/>
                </a:rPr>
                <a:t>Make recommendations for how the PSA can address attrition factors</a:t>
              </a:r>
            </a:p>
          </p:txBody>
        </p:sp>
      </p:grpSp>
      <p:sp>
        <p:nvSpPr>
          <p:cNvPr id="16" name="TextBox 16"/>
          <p:cNvSpPr txBox="1"/>
          <p:nvPr/>
        </p:nvSpPr>
        <p:spPr>
          <a:xfrm>
            <a:off x="1028700" y="9258300"/>
            <a:ext cx="2334364" cy="218008"/>
          </a:xfrm>
          <a:prstGeom prst="rect">
            <a:avLst/>
          </a:prstGeom>
        </p:spPr>
        <p:txBody>
          <a:bodyPr lIns="0" tIns="0" rIns="0" bIns="0" rtlCol="0" anchor="t">
            <a:spAutoFit/>
          </a:bodyPr>
          <a:lstStyle/>
          <a:p>
            <a:pPr>
              <a:lnSpc>
                <a:spcPts val="1680"/>
              </a:lnSpc>
            </a:pPr>
            <a:r>
              <a:rPr lang="en-US" sz="1400" spc="415" dirty="0" smtClean="0">
                <a:solidFill>
                  <a:srgbClr val="303926"/>
                </a:solidFill>
                <a:latin typeface="DM Sans"/>
              </a:rPr>
              <a:t>October </a:t>
            </a:r>
            <a:r>
              <a:rPr lang="en-US" sz="1400" spc="415" dirty="0">
                <a:solidFill>
                  <a:srgbClr val="303926"/>
                </a:solidFill>
                <a:latin typeface="DM Sans"/>
              </a:rPr>
              <a:t>2022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28700" y="1021556"/>
            <a:ext cx="6787267" cy="2605426"/>
            <a:chOff x="0" y="-9525"/>
            <a:chExt cx="9049690" cy="3473899"/>
          </a:xfrm>
        </p:grpSpPr>
        <p:sp>
          <p:nvSpPr>
            <p:cNvPr id="4" name="TextBox 4"/>
            <p:cNvSpPr txBox="1"/>
            <p:nvPr/>
          </p:nvSpPr>
          <p:spPr>
            <a:xfrm>
              <a:off x="0" y="-9525"/>
              <a:ext cx="9049690" cy="851671"/>
            </a:xfrm>
            <a:prstGeom prst="rect">
              <a:avLst/>
            </a:prstGeom>
          </p:spPr>
          <p:txBody>
            <a:bodyPr lIns="0" tIns="0" rIns="0" bIns="0" rtlCol="0" anchor="t">
              <a:spAutoFit/>
            </a:bodyPr>
            <a:lstStyle/>
            <a:p>
              <a:pPr>
                <a:lnSpc>
                  <a:spcPts val="5039"/>
                </a:lnSpc>
              </a:pPr>
              <a:r>
                <a:rPr lang="en-US" sz="4199" spc="-83">
                  <a:solidFill>
                    <a:srgbClr val="303926"/>
                  </a:solidFill>
                  <a:latin typeface="Tenor Sans"/>
                </a:rPr>
                <a:t>Significance of the Study</a:t>
              </a:r>
            </a:p>
          </p:txBody>
        </p:sp>
        <p:sp>
          <p:nvSpPr>
            <p:cNvPr id="5" name="TextBox 5"/>
            <p:cNvSpPr txBox="1"/>
            <p:nvPr/>
          </p:nvSpPr>
          <p:spPr>
            <a:xfrm>
              <a:off x="0" y="1327038"/>
              <a:ext cx="9049690" cy="2137336"/>
            </a:xfrm>
            <a:prstGeom prst="rect">
              <a:avLst/>
            </a:prstGeom>
          </p:spPr>
          <p:txBody>
            <a:bodyPr lIns="0" tIns="0" rIns="0" bIns="0" rtlCol="0" anchor="t">
              <a:spAutoFit/>
            </a:bodyPr>
            <a:lstStyle/>
            <a:p>
              <a:pPr marL="342900" indent="-342900">
                <a:lnSpc>
                  <a:spcPts val="2520"/>
                </a:lnSpc>
                <a:buFont typeface="Arial" panose="020B0604020202020204" pitchFamily="34" charset="0"/>
                <a:buChar char="•"/>
              </a:pPr>
              <a:r>
                <a:rPr lang="en-US" sz="2100" spc="36" dirty="0">
                  <a:solidFill>
                    <a:srgbClr val="303926"/>
                  </a:solidFill>
                  <a:latin typeface="DM Sans"/>
                </a:rPr>
                <a:t>First empirical data collected on the four-year police academy model</a:t>
              </a:r>
            </a:p>
            <a:p>
              <a:pPr>
                <a:lnSpc>
                  <a:spcPts val="2520"/>
                </a:lnSpc>
              </a:pPr>
              <a:endParaRPr lang="en-US" sz="2100" spc="36" dirty="0">
                <a:solidFill>
                  <a:srgbClr val="303926"/>
                </a:solidFill>
                <a:latin typeface="DM Sans"/>
              </a:endParaRPr>
            </a:p>
            <a:p>
              <a:pPr marL="342900" indent="-342900">
                <a:lnSpc>
                  <a:spcPts val="2520"/>
                </a:lnSpc>
                <a:buFont typeface="Arial" panose="020B0604020202020204" pitchFamily="34" charset="0"/>
                <a:buChar char="•"/>
              </a:pPr>
              <a:r>
                <a:rPr lang="en-US" sz="2100" spc="36" dirty="0">
                  <a:solidFill>
                    <a:srgbClr val="303926"/>
                  </a:solidFill>
                  <a:latin typeface="DM Sans"/>
                </a:rPr>
                <a:t>Practical applications in the future establishment of other four-year police academies </a:t>
              </a:r>
            </a:p>
          </p:txBody>
        </p:sp>
      </p:grpSp>
      <p:grpSp>
        <p:nvGrpSpPr>
          <p:cNvPr id="6" name="Group 6"/>
          <p:cNvGrpSpPr/>
          <p:nvPr/>
        </p:nvGrpSpPr>
        <p:grpSpPr>
          <a:xfrm>
            <a:off x="10210800" y="6490839"/>
            <a:ext cx="6853721" cy="1323024"/>
            <a:chOff x="0" y="-9525"/>
            <a:chExt cx="9138295" cy="1764031"/>
          </a:xfrm>
        </p:grpSpPr>
        <p:sp>
          <p:nvSpPr>
            <p:cNvPr id="7" name="TextBox 7"/>
            <p:cNvSpPr txBox="1"/>
            <p:nvPr/>
          </p:nvSpPr>
          <p:spPr>
            <a:xfrm>
              <a:off x="0" y="-9525"/>
              <a:ext cx="9138295" cy="851671"/>
            </a:xfrm>
            <a:prstGeom prst="rect">
              <a:avLst/>
            </a:prstGeom>
          </p:spPr>
          <p:txBody>
            <a:bodyPr lIns="0" tIns="0" rIns="0" bIns="0" rtlCol="0" anchor="t">
              <a:spAutoFit/>
            </a:bodyPr>
            <a:lstStyle/>
            <a:p>
              <a:pPr>
                <a:lnSpc>
                  <a:spcPts val="5039"/>
                </a:lnSpc>
              </a:pPr>
              <a:endParaRPr lang="en-US" sz="4199" spc="-83" dirty="0">
                <a:solidFill>
                  <a:srgbClr val="303926"/>
                </a:solidFill>
                <a:latin typeface="Tenor Sans"/>
              </a:endParaRPr>
            </a:p>
          </p:txBody>
        </p:sp>
        <p:sp>
          <p:nvSpPr>
            <p:cNvPr id="8" name="TextBox 8"/>
            <p:cNvSpPr txBox="1"/>
            <p:nvPr/>
          </p:nvSpPr>
          <p:spPr>
            <a:xfrm>
              <a:off x="0" y="1327038"/>
              <a:ext cx="9138295" cy="427468"/>
            </a:xfrm>
            <a:prstGeom prst="rect">
              <a:avLst/>
            </a:prstGeom>
          </p:spPr>
          <p:txBody>
            <a:bodyPr lIns="0" tIns="0" rIns="0" bIns="0" rtlCol="0" anchor="t">
              <a:spAutoFit/>
            </a:bodyPr>
            <a:lstStyle/>
            <a:p>
              <a:pPr>
                <a:lnSpc>
                  <a:spcPts val="2519"/>
                </a:lnSpc>
              </a:pPr>
              <a:endParaRPr lang="en-US" sz="2100" spc="35" dirty="0">
                <a:solidFill>
                  <a:srgbClr val="303926"/>
                </a:solidFill>
                <a:latin typeface="DM Sans"/>
              </a:endParaRPr>
            </a:p>
          </p:txBody>
        </p:sp>
      </p:grpSp>
      <p:sp>
        <p:nvSpPr>
          <p:cNvPr id="9" name="AutoShape 9"/>
          <p:cNvSpPr/>
          <p:nvPr/>
        </p:nvSpPr>
        <p:spPr>
          <a:xfrm>
            <a:off x="9144000" y="1028700"/>
            <a:ext cx="10947" cy="8229600"/>
          </a:xfrm>
          <a:prstGeom prst="rect">
            <a:avLst/>
          </a:prstGeom>
          <a:solidFill>
            <a:srgbClr val="CACFBC"/>
          </a:solidFill>
        </p:spPr>
      </p:sp>
      <p:pic>
        <p:nvPicPr>
          <p:cNvPr id="2052" name="Picture 4" descr="First Public Safety Academy class graduates">
            <a:extLst>
              <a:ext uri="{FF2B5EF4-FFF2-40B4-BE49-F238E27FC236}">
                <a16:creationId xmlns:a16="http://schemas.microsoft.com/office/drawing/2014/main" id="{7ADF3C58-0621-071D-613C-81D406D65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464" y="3950839"/>
            <a:ext cx="7620000" cy="5080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6">
            <a:extLst>
              <a:ext uri="{FF2B5EF4-FFF2-40B4-BE49-F238E27FC236}">
                <a16:creationId xmlns:a16="http://schemas.microsoft.com/office/drawing/2014/main" id="{3A363139-5DEC-6FD3-8D3C-50D04AAE51FF}"/>
              </a:ext>
            </a:extLst>
          </p:cNvPr>
          <p:cNvSpPr txBox="1"/>
          <p:nvPr/>
        </p:nvSpPr>
        <p:spPr>
          <a:xfrm>
            <a:off x="859984" y="9601814"/>
            <a:ext cx="2334364" cy="218008"/>
          </a:xfrm>
          <a:prstGeom prst="rect">
            <a:avLst/>
          </a:prstGeom>
        </p:spPr>
        <p:txBody>
          <a:bodyPr lIns="0" tIns="0" rIns="0" bIns="0" rtlCol="0" anchor="t">
            <a:spAutoFit/>
          </a:bodyPr>
          <a:lstStyle/>
          <a:p>
            <a:pPr>
              <a:lnSpc>
                <a:spcPts val="1680"/>
              </a:lnSpc>
            </a:pPr>
            <a:r>
              <a:rPr lang="en-US" sz="1400" spc="415" dirty="0">
                <a:solidFill>
                  <a:srgbClr val="303926"/>
                </a:solidFill>
                <a:latin typeface="DM Sans"/>
              </a:rPr>
              <a:t>October 2022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3"/>
          <p:cNvSpPr txBox="1"/>
          <p:nvPr/>
        </p:nvSpPr>
        <p:spPr>
          <a:xfrm>
            <a:off x="762000" y="1714500"/>
            <a:ext cx="5817749" cy="2205732"/>
          </a:xfrm>
          <a:prstGeom prst="rect">
            <a:avLst/>
          </a:prstGeom>
        </p:spPr>
        <p:txBody>
          <a:bodyPr lIns="0" tIns="0" rIns="0" bIns="0" rtlCol="0" anchor="t">
            <a:spAutoFit/>
          </a:bodyPr>
          <a:lstStyle/>
          <a:p>
            <a:pPr>
              <a:lnSpc>
                <a:spcPts val="8640"/>
              </a:lnSpc>
            </a:pPr>
            <a:r>
              <a:rPr lang="en-US" sz="7200" spc="-144" dirty="0">
                <a:solidFill>
                  <a:srgbClr val="303926"/>
                </a:solidFill>
                <a:latin typeface="Tenor Sans"/>
              </a:rPr>
              <a:t>Survey Distribution</a:t>
            </a:r>
          </a:p>
        </p:txBody>
      </p:sp>
      <p:sp>
        <p:nvSpPr>
          <p:cNvPr id="16" name="TextBox 16"/>
          <p:cNvSpPr txBox="1"/>
          <p:nvPr/>
        </p:nvSpPr>
        <p:spPr>
          <a:xfrm>
            <a:off x="1028700" y="9258300"/>
            <a:ext cx="2334364" cy="214802"/>
          </a:xfrm>
          <a:prstGeom prst="rect">
            <a:avLst/>
          </a:prstGeom>
        </p:spPr>
        <p:txBody>
          <a:bodyPr lIns="0" tIns="0" rIns="0" bIns="0" rtlCol="0" anchor="t">
            <a:spAutoFit/>
          </a:bodyPr>
          <a:lstStyle/>
          <a:p>
            <a:pPr>
              <a:lnSpc>
                <a:spcPts val="1680"/>
              </a:lnSpc>
            </a:pPr>
            <a:r>
              <a:rPr lang="en-US" sz="1400" spc="415" dirty="0">
                <a:latin typeface="DM Sans"/>
              </a:rPr>
              <a:t>October </a:t>
            </a:r>
            <a:r>
              <a:rPr lang="en-US" sz="1400" spc="415" dirty="0" smtClean="0">
                <a:latin typeface="DM Sans"/>
              </a:rPr>
              <a:t>2022</a:t>
            </a:r>
            <a:endParaRPr lang="en-US" sz="1400" spc="415" dirty="0">
              <a:latin typeface="DM Sans"/>
            </a:endParaRPr>
          </a:p>
        </p:txBody>
      </p:sp>
      <p:sp>
        <p:nvSpPr>
          <p:cNvPr id="17" name="TextBox 17"/>
          <p:cNvSpPr txBox="1"/>
          <p:nvPr/>
        </p:nvSpPr>
        <p:spPr>
          <a:xfrm>
            <a:off x="13448963" y="9258300"/>
            <a:ext cx="3810337" cy="214802"/>
          </a:xfrm>
          <a:prstGeom prst="rect">
            <a:avLst/>
          </a:prstGeom>
        </p:spPr>
        <p:txBody>
          <a:bodyPr lIns="0" tIns="0" rIns="0" bIns="0" rtlCol="0" anchor="t">
            <a:spAutoFit/>
          </a:bodyPr>
          <a:lstStyle/>
          <a:p>
            <a:pPr algn="r">
              <a:lnSpc>
                <a:spcPts val="1680"/>
              </a:lnSpc>
            </a:pPr>
            <a:r>
              <a:rPr lang="en-US" sz="1400" spc="415" dirty="0" smtClean="0">
                <a:solidFill>
                  <a:srgbClr val="303926"/>
                </a:solidFill>
                <a:latin typeface="DM Sans"/>
              </a:rPr>
              <a:t>THESISDEFENSE</a:t>
            </a:r>
            <a:endParaRPr lang="en-US" sz="1400" spc="415" dirty="0">
              <a:solidFill>
                <a:srgbClr val="303926"/>
              </a:solidFill>
              <a:latin typeface="DM Sans"/>
            </a:endParaRPr>
          </a:p>
        </p:txBody>
      </p:sp>
      <p:pic>
        <p:nvPicPr>
          <p:cNvPr id="18" name="Picture 17" descr="Text, letter&#10;&#10;Description automatically generated">
            <a:extLst>
              <a:ext uri="{FF2B5EF4-FFF2-40B4-BE49-F238E27FC236}">
                <a16:creationId xmlns:a16="http://schemas.microsoft.com/office/drawing/2014/main" id="{1EE5D005-EBE1-0F68-3A51-E087D07EF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85205"/>
            <a:ext cx="8610600" cy="9250918"/>
          </a:xfrm>
          <a:prstGeom prst="rect">
            <a:avLst/>
          </a:prstGeom>
        </p:spPr>
      </p:pic>
      <p:sp>
        <p:nvSpPr>
          <p:cNvPr id="19" name="TextBox 3">
            <a:extLst>
              <a:ext uri="{FF2B5EF4-FFF2-40B4-BE49-F238E27FC236}">
                <a16:creationId xmlns:a16="http://schemas.microsoft.com/office/drawing/2014/main" id="{61C2A9FD-1174-97AB-8454-A10901AEF28E}"/>
              </a:ext>
            </a:extLst>
          </p:cNvPr>
          <p:cNvSpPr txBox="1"/>
          <p:nvPr/>
        </p:nvSpPr>
        <p:spPr>
          <a:xfrm>
            <a:off x="777240" y="4305300"/>
            <a:ext cx="3457322" cy="320601"/>
          </a:xfrm>
          <a:prstGeom prst="rect">
            <a:avLst/>
          </a:prstGeom>
        </p:spPr>
        <p:txBody>
          <a:bodyPr lIns="0" tIns="0" rIns="0" bIns="0" rtlCol="0" anchor="t">
            <a:spAutoFit/>
          </a:bodyPr>
          <a:lstStyle/>
          <a:p>
            <a:pPr marL="285750" indent="-285750">
              <a:lnSpc>
                <a:spcPts val="2520"/>
              </a:lnSpc>
              <a:buFont typeface="Arial" panose="020B0604020202020204" pitchFamily="34" charset="0"/>
              <a:buChar char="•"/>
            </a:pPr>
            <a:r>
              <a:rPr lang="en-US" sz="2100" spc="36" dirty="0">
                <a:solidFill>
                  <a:srgbClr val="303926"/>
                </a:solidFill>
                <a:latin typeface="DM Sans"/>
              </a:rPr>
              <a:t>Mixed-Methods</a:t>
            </a:r>
          </a:p>
        </p:txBody>
      </p:sp>
    </p:spTree>
    <p:extLst>
      <p:ext uri="{BB962C8B-B14F-4D97-AF65-F5344CB8AC3E}">
        <p14:creationId xmlns:p14="http://schemas.microsoft.com/office/powerpoint/2010/main" val="2230311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33492" y="4418683"/>
            <a:ext cx="970269" cy="118582"/>
            <a:chOff x="0" y="0"/>
            <a:chExt cx="3512315" cy="429260"/>
          </a:xfrm>
        </p:grpSpPr>
        <p:sp>
          <p:nvSpPr>
            <p:cNvPr id="3" name="Freeform 3"/>
            <p:cNvSpPr/>
            <p:nvPr/>
          </p:nvSpPr>
          <p:spPr>
            <a:xfrm>
              <a:off x="0" y="-5080"/>
              <a:ext cx="3512315" cy="434340"/>
            </a:xfrm>
            <a:custGeom>
              <a:avLst/>
              <a:gdLst/>
              <a:ahLst/>
              <a:cxnLst/>
              <a:rect l="l" t="t" r="r" b="b"/>
              <a:pathLst>
                <a:path w="3512315" h="434340">
                  <a:moveTo>
                    <a:pt x="3494536" y="187960"/>
                  </a:moveTo>
                  <a:lnTo>
                    <a:pt x="3232915" y="11430"/>
                  </a:lnTo>
                  <a:cubicBezTo>
                    <a:pt x="3215136" y="0"/>
                    <a:pt x="3192275" y="3810"/>
                    <a:pt x="3179575" y="21590"/>
                  </a:cubicBezTo>
                  <a:cubicBezTo>
                    <a:pt x="3168146" y="39370"/>
                    <a:pt x="3171956" y="62230"/>
                    <a:pt x="3189736" y="74930"/>
                  </a:cubicBezTo>
                  <a:lnTo>
                    <a:pt x="3348486" y="181610"/>
                  </a:lnTo>
                  <a:lnTo>
                    <a:pt x="0" y="181610"/>
                  </a:lnTo>
                  <a:lnTo>
                    <a:pt x="0" y="257810"/>
                  </a:lnTo>
                  <a:lnTo>
                    <a:pt x="3348486" y="257810"/>
                  </a:lnTo>
                  <a:lnTo>
                    <a:pt x="3189736" y="364490"/>
                  </a:lnTo>
                  <a:cubicBezTo>
                    <a:pt x="3171956" y="375920"/>
                    <a:pt x="3168146" y="400050"/>
                    <a:pt x="3179575" y="417830"/>
                  </a:cubicBezTo>
                  <a:cubicBezTo>
                    <a:pt x="3187196" y="429260"/>
                    <a:pt x="3198625" y="434340"/>
                    <a:pt x="3211325" y="434340"/>
                  </a:cubicBezTo>
                  <a:cubicBezTo>
                    <a:pt x="3218946" y="434340"/>
                    <a:pt x="3226566" y="431800"/>
                    <a:pt x="3232916" y="427990"/>
                  </a:cubicBezTo>
                  <a:lnTo>
                    <a:pt x="3495806" y="251460"/>
                  </a:lnTo>
                  <a:cubicBezTo>
                    <a:pt x="3505965" y="243840"/>
                    <a:pt x="3512315" y="232410"/>
                    <a:pt x="3512315" y="219710"/>
                  </a:cubicBezTo>
                  <a:cubicBezTo>
                    <a:pt x="3512315" y="207010"/>
                    <a:pt x="3505965" y="195580"/>
                    <a:pt x="3494536" y="187960"/>
                  </a:cubicBezTo>
                  <a:close/>
                </a:path>
              </a:pathLst>
            </a:custGeom>
            <a:solidFill>
              <a:srgbClr val="303926"/>
            </a:solidFill>
          </p:spPr>
        </p:sp>
      </p:grpSp>
      <p:grpSp>
        <p:nvGrpSpPr>
          <p:cNvPr id="4" name="Group 4"/>
          <p:cNvGrpSpPr/>
          <p:nvPr/>
        </p:nvGrpSpPr>
        <p:grpSpPr>
          <a:xfrm>
            <a:off x="11258159" y="4418683"/>
            <a:ext cx="970269" cy="118582"/>
            <a:chOff x="0" y="0"/>
            <a:chExt cx="3512315" cy="429260"/>
          </a:xfrm>
        </p:grpSpPr>
        <p:sp>
          <p:nvSpPr>
            <p:cNvPr id="5" name="Freeform 5"/>
            <p:cNvSpPr/>
            <p:nvPr/>
          </p:nvSpPr>
          <p:spPr>
            <a:xfrm>
              <a:off x="0" y="-5080"/>
              <a:ext cx="3512315" cy="434340"/>
            </a:xfrm>
            <a:custGeom>
              <a:avLst/>
              <a:gdLst/>
              <a:ahLst/>
              <a:cxnLst/>
              <a:rect l="l" t="t" r="r" b="b"/>
              <a:pathLst>
                <a:path w="3512315" h="434340">
                  <a:moveTo>
                    <a:pt x="3494536" y="187960"/>
                  </a:moveTo>
                  <a:lnTo>
                    <a:pt x="3232915" y="11430"/>
                  </a:lnTo>
                  <a:cubicBezTo>
                    <a:pt x="3215136" y="0"/>
                    <a:pt x="3192275" y="3810"/>
                    <a:pt x="3179575" y="21590"/>
                  </a:cubicBezTo>
                  <a:cubicBezTo>
                    <a:pt x="3168146" y="39370"/>
                    <a:pt x="3171956" y="62230"/>
                    <a:pt x="3189736" y="74930"/>
                  </a:cubicBezTo>
                  <a:lnTo>
                    <a:pt x="3348486" y="181610"/>
                  </a:lnTo>
                  <a:lnTo>
                    <a:pt x="0" y="181610"/>
                  </a:lnTo>
                  <a:lnTo>
                    <a:pt x="0" y="257810"/>
                  </a:lnTo>
                  <a:lnTo>
                    <a:pt x="3348486" y="257810"/>
                  </a:lnTo>
                  <a:lnTo>
                    <a:pt x="3189736" y="364490"/>
                  </a:lnTo>
                  <a:cubicBezTo>
                    <a:pt x="3171956" y="375920"/>
                    <a:pt x="3168146" y="400050"/>
                    <a:pt x="3179575" y="417830"/>
                  </a:cubicBezTo>
                  <a:cubicBezTo>
                    <a:pt x="3187196" y="429260"/>
                    <a:pt x="3198625" y="434340"/>
                    <a:pt x="3211325" y="434340"/>
                  </a:cubicBezTo>
                  <a:cubicBezTo>
                    <a:pt x="3218946" y="434340"/>
                    <a:pt x="3226566" y="431800"/>
                    <a:pt x="3232916" y="427990"/>
                  </a:cubicBezTo>
                  <a:lnTo>
                    <a:pt x="3495806" y="251460"/>
                  </a:lnTo>
                  <a:cubicBezTo>
                    <a:pt x="3505965" y="243840"/>
                    <a:pt x="3512315" y="232410"/>
                    <a:pt x="3512315" y="219710"/>
                  </a:cubicBezTo>
                  <a:cubicBezTo>
                    <a:pt x="3512315" y="207010"/>
                    <a:pt x="3505965" y="195580"/>
                    <a:pt x="3494536" y="187960"/>
                  </a:cubicBezTo>
                  <a:close/>
                </a:path>
              </a:pathLst>
            </a:custGeom>
            <a:solidFill>
              <a:srgbClr val="303926"/>
            </a:solidFill>
          </p:spPr>
        </p:sp>
      </p:grpSp>
      <p:grpSp>
        <p:nvGrpSpPr>
          <p:cNvPr id="7" name="Group 7"/>
          <p:cNvGrpSpPr/>
          <p:nvPr/>
        </p:nvGrpSpPr>
        <p:grpSpPr>
          <a:xfrm>
            <a:off x="3567001" y="1747725"/>
            <a:ext cx="11153997" cy="1703655"/>
            <a:chOff x="0" y="-19050"/>
            <a:chExt cx="14871996" cy="2271540"/>
          </a:xfrm>
        </p:grpSpPr>
        <p:sp>
          <p:nvSpPr>
            <p:cNvPr id="8" name="TextBox 8"/>
            <p:cNvSpPr txBox="1"/>
            <p:nvPr/>
          </p:nvSpPr>
          <p:spPr>
            <a:xfrm>
              <a:off x="0" y="-19050"/>
              <a:ext cx="14871996" cy="1147884"/>
            </a:xfrm>
            <a:prstGeom prst="rect">
              <a:avLst/>
            </a:prstGeom>
          </p:spPr>
          <p:txBody>
            <a:bodyPr lIns="0" tIns="0" rIns="0" bIns="0" rtlCol="0" anchor="t">
              <a:spAutoFit/>
            </a:bodyPr>
            <a:lstStyle/>
            <a:p>
              <a:pPr algn="ctr">
                <a:lnSpc>
                  <a:spcPts val="6720"/>
                </a:lnSpc>
              </a:pPr>
              <a:r>
                <a:rPr lang="en-US" sz="5600" spc="-112" dirty="0">
                  <a:solidFill>
                    <a:srgbClr val="303926"/>
                  </a:solidFill>
                  <a:latin typeface="Tenor Sans"/>
                </a:rPr>
                <a:t>The “Pre-Lab” Proposal</a:t>
              </a:r>
            </a:p>
          </p:txBody>
        </p:sp>
        <p:sp>
          <p:nvSpPr>
            <p:cNvPr id="9" name="TextBox 9"/>
            <p:cNvSpPr txBox="1"/>
            <p:nvPr/>
          </p:nvSpPr>
          <p:spPr>
            <a:xfrm>
              <a:off x="0" y="1397555"/>
              <a:ext cx="14871996" cy="854935"/>
            </a:xfrm>
            <a:prstGeom prst="rect">
              <a:avLst/>
            </a:prstGeom>
          </p:spPr>
          <p:txBody>
            <a:bodyPr lIns="0" tIns="0" rIns="0" bIns="0" rtlCol="0" anchor="t">
              <a:spAutoFit/>
            </a:bodyPr>
            <a:lstStyle/>
            <a:p>
              <a:pPr algn="ctr">
                <a:lnSpc>
                  <a:spcPts val="2519"/>
                </a:lnSpc>
              </a:pPr>
              <a:r>
                <a:rPr lang="en-US" sz="2099" spc="524" dirty="0">
                  <a:solidFill>
                    <a:srgbClr val="303926"/>
                  </a:solidFill>
                  <a:latin typeface="DM Sans"/>
                </a:rPr>
                <a:t>A CURRICULUM MODIFICATION TO ADDRESS ENGAGEMENT AND COMMUNITY IN YEAR 2 OF THE PSA</a:t>
              </a:r>
            </a:p>
          </p:txBody>
        </p:sp>
      </p:grpSp>
      <p:grpSp>
        <p:nvGrpSpPr>
          <p:cNvPr id="10" name="Group 10"/>
          <p:cNvGrpSpPr/>
          <p:nvPr/>
        </p:nvGrpSpPr>
        <p:grpSpPr>
          <a:xfrm>
            <a:off x="2262585" y="4217119"/>
            <a:ext cx="3520197" cy="521711"/>
            <a:chOff x="0" y="0"/>
            <a:chExt cx="4693596" cy="695614"/>
          </a:xfrm>
        </p:grpSpPr>
        <p:grpSp>
          <p:nvGrpSpPr>
            <p:cNvPr id="11" name="Group 11"/>
            <p:cNvGrpSpPr/>
            <p:nvPr/>
          </p:nvGrpSpPr>
          <p:grpSpPr>
            <a:xfrm>
              <a:off x="0" y="0"/>
              <a:ext cx="4693596" cy="695614"/>
              <a:chOff x="0" y="0"/>
              <a:chExt cx="4491444" cy="665654"/>
            </a:xfrm>
          </p:grpSpPr>
          <p:sp>
            <p:nvSpPr>
              <p:cNvPr id="12" name="Freeform 12"/>
              <p:cNvSpPr/>
              <p:nvPr/>
            </p:nvSpPr>
            <p:spPr>
              <a:xfrm>
                <a:off x="0" y="0"/>
                <a:ext cx="4491444" cy="665654"/>
              </a:xfrm>
              <a:custGeom>
                <a:avLst/>
                <a:gdLst/>
                <a:ahLst/>
                <a:cxnLst/>
                <a:rect l="l" t="t" r="r" b="b"/>
                <a:pathLst>
                  <a:path w="4491444" h="665654">
                    <a:moveTo>
                      <a:pt x="0" y="0"/>
                    </a:moveTo>
                    <a:lnTo>
                      <a:pt x="4491444" y="0"/>
                    </a:lnTo>
                    <a:lnTo>
                      <a:pt x="4491444" y="665654"/>
                    </a:lnTo>
                    <a:lnTo>
                      <a:pt x="0" y="665654"/>
                    </a:lnTo>
                    <a:close/>
                  </a:path>
                </a:pathLst>
              </a:custGeom>
              <a:solidFill>
                <a:srgbClr val="303926"/>
              </a:solidFill>
            </p:spPr>
          </p:sp>
        </p:grpSp>
        <p:sp>
          <p:nvSpPr>
            <p:cNvPr id="13" name="TextBox 13"/>
            <p:cNvSpPr txBox="1"/>
            <p:nvPr/>
          </p:nvSpPr>
          <p:spPr>
            <a:xfrm>
              <a:off x="533625" y="125556"/>
              <a:ext cx="3744930" cy="434977"/>
            </a:xfrm>
            <a:prstGeom prst="rect">
              <a:avLst/>
            </a:prstGeom>
          </p:spPr>
          <p:txBody>
            <a:bodyPr lIns="0" tIns="0" rIns="0" bIns="0" rtlCol="0" anchor="t">
              <a:spAutoFit/>
            </a:bodyPr>
            <a:lstStyle/>
            <a:p>
              <a:pPr algn="ctr">
                <a:lnSpc>
                  <a:spcPts val="2519"/>
                </a:lnSpc>
              </a:pPr>
              <a:r>
                <a:rPr lang="en-US" sz="2099" spc="524" dirty="0">
                  <a:solidFill>
                    <a:srgbClr val="CACFBC"/>
                  </a:solidFill>
                  <a:latin typeface="DM Sans"/>
                </a:rPr>
                <a:t>ENGAGEMENT</a:t>
              </a:r>
            </a:p>
          </p:txBody>
        </p:sp>
      </p:grpSp>
      <p:grpSp>
        <p:nvGrpSpPr>
          <p:cNvPr id="14" name="Group 14"/>
          <p:cNvGrpSpPr/>
          <p:nvPr/>
        </p:nvGrpSpPr>
        <p:grpSpPr>
          <a:xfrm>
            <a:off x="7450605" y="4217119"/>
            <a:ext cx="3520197" cy="521711"/>
            <a:chOff x="0" y="0"/>
            <a:chExt cx="4693596" cy="695614"/>
          </a:xfrm>
        </p:grpSpPr>
        <p:grpSp>
          <p:nvGrpSpPr>
            <p:cNvPr id="15" name="Group 15"/>
            <p:cNvGrpSpPr/>
            <p:nvPr/>
          </p:nvGrpSpPr>
          <p:grpSpPr>
            <a:xfrm>
              <a:off x="0" y="0"/>
              <a:ext cx="4693596" cy="695614"/>
              <a:chOff x="0" y="0"/>
              <a:chExt cx="4491444" cy="665654"/>
            </a:xfrm>
          </p:grpSpPr>
          <p:sp>
            <p:nvSpPr>
              <p:cNvPr id="16" name="Freeform 16"/>
              <p:cNvSpPr/>
              <p:nvPr/>
            </p:nvSpPr>
            <p:spPr>
              <a:xfrm>
                <a:off x="0" y="0"/>
                <a:ext cx="4491444" cy="665654"/>
              </a:xfrm>
              <a:custGeom>
                <a:avLst/>
                <a:gdLst/>
                <a:ahLst/>
                <a:cxnLst/>
                <a:rect l="l" t="t" r="r" b="b"/>
                <a:pathLst>
                  <a:path w="4491444" h="665654">
                    <a:moveTo>
                      <a:pt x="0" y="0"/>
                    </a:moveTo>
                    <a:lnTo>
                      <a:pt x="4491444" y="0"/>
                    </a:lnTo>
                    <a:lnTo>
                      <a:pt x="4491444" y="665654"/>
                    </a:lnTo>
                    <a:lnTo>
                      <a:pt x="0" y="665654"/>
                    </a:lnTo>
                    <a:close/>
                  </a:path>
                </a:pathLst>
              </a:custGeom>
              <a:solidFill>
                <a:srgbClr val="303926"/>
              </a:solidFill>
            </p:spPr>
          </p:sp>
        </p:grpSp>
        <p:sp>
          <p:nvSpPr>
            <p:cNvPr id="17" name="TextBox 17"/>
            <p:cNvSpPr txBox="1"/>
            <p:nvPr/>
          </p:nvSpPr>
          <p:spPr>
            <a:xfrm>
              <a:off x="568660" y="125556"/>
              <a:ext cx="3863513" cy="434977"/>
            </a:xfrm>
            <a:prstGeom prst="rect">
              <a:avLst/>
            </a:prstGeom>
          </p:spPr>
          <p:txBody>
            <a:bodyPr lIns="0" tIns="0" rIns="0" bIns="0" rtlCol="0" anchor="t">
              <a:spAutoFit/>
            </a:bodyPr>
            <a:lstStyle/>
            <a:p>
              <a:pPr algn="ctr">
                <a:lnSpc>
                  <a:spcPts val="2519"/>
                </a:lnSpc>
              </a:pPr>
              <a:r>
                <a:rPr lang="en-US" sz="2099" spc="524" dirty="0">
                  <a:solidFill>
                    <a:srgbClr val="CACFBC"/>
                  </a:solidFill>
                  <a:latin typeface="DM Sans"/>
                </a:rPr>
                <a:t>COMMUNITY</a:t>
              </a:r>
            </a:p>
          </p:txBody>
        </p:sp>
      </p:grpSp>
      <p:grpSp>
        <p:nvGrpSpPr>
          <p:cNvPr id="18" name="Group 18"/>
          <p:cNvGrpSpPr/>
          <p:nvPr/>
        </p:nvGrpSpPr>
        <p:grpSpPr>
          <a:xfrm>
            <a:off x="12505218" y="4217119"/>
            <a:ext cx="3520197" cy="521711"/>
            <a:chOff x="0" y="0"/>
            <a:chExt cx="4693596" cy="695614"/>
          </a:xfrm>
        </p:grpSpPr>
        <p:grpSp>
          <p:nvGrpSpPr>
            <p:cNvPr id="19" name="Group 19"/>
            <p:cNvGrpSpPr/>
            <p:nvPr/>
          </p:nvGrpSpPr>
          <p:grpSpPr>
            <a:xfrm>
              <a:off x="0" y="0"/>
              <a:ext cx="4693596" cy="695614"/>
              <a:chOff x="0" y="0"/>
              <a:chExt cx="4491444" cy="665654"/>
            </a:xfrm>
          </p:grpSpPr>
          <p:sp>
            <p:nvSpPr>
              <p:cNvPr id="20" name="Freeform 20"/>
              <p:cNvSpPr/>
              <p:nvPr/>
            </p:nvSpPr>
            <p:spPr>
              <a:xfrm>
                <a:off x="0" y="0"/>
                <a:ext cx="4491444" cy="665654"/>
              </a:xfrm>
              <a:custGeom>
                <a:avLst/>
                <a:gdLst/>
                <a:ahLst/>
                <a:cxnLst/>
                <a:rect l="l" t="t" r="r" b="b"/>
                <a:pathLst>
                  <a:path w="4491444" h="665654">
                    <a:moveTo>
                      <a:pt x="0" y="0"/>
                    </a:moveTo>
                    <a:lnTo>
                      <a:pt x="4491444" y="0"/>
                    </a:lnTo>
                    <a:lnTo>
                      <a:pt x="4491444" y="665654"/>
                    </a:lnTo>
                    <a:lnTo>
                      <a:pt x="0" y="665654"/>
                    </a:lnTo>
                    <a:close/>
                  </a:path>
                </a:pathLst>
              </a:custGeom>
              <a:solidFill>
                <a:srgbClr val="303926"/>
              </a:solidFill>
            </p:spPr>
            <p:txBody>
              <a:bodyPr/>
              <a:lstStyle/>
              <a:p>
                <a:endParaRPr lang="en-US" dirty="0"/>
              </a:p>
            </p:txBody>
          </p:sp>
        </p:grpSp>
        <p:sp>
          <p:nvSpPr>
            <p:cNvPr id="21" name="TextBox 21"/>
            <p:cNvSpPr txBox="1"/>
            <p:nvPr/>
          </p:nvSpPr>
          <p:spPr>
            <a:xfrm>
              <a:off x="187757" y="125556"/>
              <a:ext cx="4318082" cy="434977"/>
            </a:xfrm>
            <a:prstGeom prst="rect">
              <a:avLst/>
            </a:prstGeom>
          </p:spPr>
          <p:txBody>
            <a:bodyPr lIns="0" tIns="0" rIns="0" bIns="0" rtlCol="0" anchor="t">
              <a:spAutoFit/>
            </a:bodyPr>
            <a:lstStyle/>
            <a:p>
              <a:pPr algn="ctr">
                <a:lnSpc>
                  <a:spcPts val="2519"/>
                </a:lnSpc>
              </a:pPr>
              <a:r>
                <a:rPr lang="en-US" sz="2099" spc="524" dirty="0">
                  <a:solidFill>
                    <a:srgbClr val="CACFBC"/>
                  </a:solidFill>
                  <a:latin typeface="DM Sans"/>
                </a:rPr>
                <a:t>SUPPORT</a:t>
              </a:r>
            </a:p>
          </p:txBody>
        </p:sp>
      </p:grpSp>
      <p:sp>
        <p:nvSpPr>
          <p:cNvPr id="25" name="TextBox 25"/>
          <p:cNvSpPr txBox="1"/>
          <p:nvPr/>
        </p:nvSpPr>
        <p:spPr>
          <a:xfrm>
            <a:off x="1028700" y="9258300"/>
            <a:ext cx="2334364" cy="214802"/>
          </a:xfrm>
          <a:prstGeom prst="rect">
            <a:avLst/>
          </a:prstGeom>
        </p:spPr>
        <p:txBody>
          <a:bodyPr lIns="0" tIns="0" rIns="0" bIns="0" rtlCol="0" anchor="t">
            <a:spAutoFit/>
          </a:bodyPr>
          <a:lstStyle/>
          <a:p>
            <a:pPr>
              <a:lnSpc>
                <a:spcPts val="1680"/>
              </a:lnSpc>
            </a:pPr>
            <a:r>
              <a:rPr lang="en-US" sz="1400" spc="415" dirty="0">
                <a:solidFill>
                  <a:srgbClr val="303926"/>
                </a:solidFill>
                <a:latin typeface="DM Sans"/>
              </a:rPr>
              <a:t>APRIL 2022</a:t>
            </a:r>
          </a:p>
        </p:txBody>
      </p:sp>
      <p:sp>
        <p:nvSpPr>
          <p:cNvPr id="26" name="TextBox 26"/>
          <p:cNvSpPr txBox="1"/>
          <p:nvPr/>
        </p:nvSpPr>
        <p:spPr>
          <a:xfrm>
            <a:off x="12748248" y="9258300"/>
            <a:ext cx="4511052" cy="211090"/>
          </a:xfrm>
          <a:prstGeom prst="rect">
            <a:avLst/>
          </a:prstGeom>
        </p:spPr>
        <p:txBody>
          <a:bodyPr lIns="0" tIns="0" rIns="0" bIns="0" rtlCol="0" anchor="t">
            <a:spAutoFit/>
          </a:bodyPr>
          <a:lstStyle/>
          <a:p>
            <a:pPr algn="r">
              <a:lnSpc>
                <a:spcPts val="1680"/>
              </a:lnSpc>
            </a:pPr>
            <a:r>
              <a:rPr lang="en-US" sz="1400" spc="415">
                <a:solidFill>
                  <a:srgbClr val="303926"/>
                </a:solidFill>
                <a:latin typeface="DM Sans"/>
              </a:rPr>
              <a:t>THESIS DEFENSE</a:t>
            </a:r>
          </a:p>
        </p:txBody>
      </p:sp>
      <p:sp>
        <p:nvSpPr>
          <p:cNvPr id="29" name="TextBox 3">
            <a:extLst>
              <a:ext uri="{FF2B5EF4-FFF2-40B4-BE49-F238E27FC236}">
                <a16:creationId xmlns:a16="http://schemas.microsoft.com/office/drawing/2014/main" id="{D972D604-3E1D-4216-4386-C843DAFDFABB}"/>
              </a:ext>
            </a:extLst>
          </p:cNvPr>
          <p:cNvSpPr txBox="1"/>
          <p:nvPr/>
        </p:nvSpPr>
        <p:spPr>
          <a:xfrm>
            <a:off x="2338492" y="5143500"/>
            <a:ext cx="3457322" cy="1588833"/>
          </a:xfrm>
          <a:prstGeom prst="rect">
            <a:avLst/>
          </a:prstGeom>
        </p:spPr>
        <p:txBody>
          <a:bodyPr lIns="0" tIns="0" rIns="0" bIns="0" rtlCol="0" anchor="t">
            <a:spAutoFit/>
          </a:bodyPr>
          <a:lstStyle/>
          <a:p>
            <a:pPr marL="285750" indent="-285750">
              <a:lnSpc>
                <a:spcPts val="2520"/>
              </a:lnSpc>
              <a:buFont typeface="Arial" panose="020B0604020202020204" pitchFamily="34" charset="0"/>
              <a:buChar char="•"/>
            </a:pPr>
            <a:r>
              <a:rPr lang="en-US" sz="1800" spc="36" dirty="0">
                <a:solidFill>
                  <a:srgbClr val="303926"/>
                </a:solidFill>
                <a:latin typeface="DM Sans"/>
              </a:rPr>
              <a:t>Subjects were asked if the proposed curriculum modification would increase their engagement levels in the PSA.</a:t>
            </a:r>
          </a:p>
        </p:txBody>
      </p:sp>
      <p:sp>
        <p:nvSpPr>
          <p:cNvPr id="30" name="TextBox 3">
            <a:extLst>
              <a:ext uri="{FF2B5EF4-FFF2-40B4-BE49-F238E27FC236}">
                <a16:creationId xmlns:a16="http://schemas.microsoft.com/office/drawing/2014/main" id="{1E0E7450-EAF5-ABD2-8799-0D98438BF291}"/>
              </a:ext>
            </a:extLst>
          </p:cNvPr>
          <p:cNvSpPr txBox="1"/>
          <p:nvPr/>
        </p:nvSpPr>
        <p:spPr>
          <a:xfrm>
            <a:off x="7482042" y="5093129"/>
            <a:ext cx="3457322" cy="1588833"/>
          </a:xfrm>
          <a:prstGeom prst="rect">
            <a:avLst/>
          </a:prstGeom>
        </p:spPr>
        <p:txBody>
          <a:bodyPr lIns="0" tIns="0" rIns="0" bIns="0" rtlCol="0" anchor="t">
            <a:spAutoFit/>
          </a:bodyPr>
          <a:lstStyle/>
          <a:p>
            <a:pPr marL="285750" indent="-285750">
              <a:lnSpc>
                <a:spcPts val="2520"/>
              </a:lnSpc>
              <a:buFont typeface="Arial" panose="020B0604020202020204" pitchFamily="34" charset="0"/>
              <a:buChar char="•"/>
            </a:pPr>
            <a:r>
              <a:rPr lang="en-US" sz="1800" spc="36" dirty="0">
                <a:solidFill>
                  <a:srgbClr val="303926"/>
                </a:solidFill>
                <a:latin typeface="DM Sans"/>
              </a:rPr>
              <a:t>Subjects were asked if the proposed curriculum modification would increase their sense of community in the PSA.</a:t>
            </a:r>
          </a:p>
        </p:txBody>
      </p:sp>
      <p:sp>
        <p:nvSpPr>
          <p:cNvPr id="31" name="TextBox 3">
            <a:extLst>
              <a:ext uri="{FF2B5EF4-FFF2-40B4-BE49-F238E27FC236}">
                <a16:creationId xmlns:a16="http://schemas.microsoft.com/office/drawing/2014/main" id="{E3DA7764-F309-AF02-CFC1-1B7AAA722A03}"/>
              </a:ext>
            </a:extLst>
          </p:cNvPr>
          <p:cNvSpPr txBox="1"/>
          <p:nvPr/>
        </p:nvSpPr>
        <p:spPr>
          <a:xfrm>
            <a:off x="12536655" y="5098742"/>
            <a:ext cx="3457322" cy="1268232"/>
          </a:xfrm>
          <a:prstGeom prst="rect">
            <a:avLst/>
          </a:prstGeom>
        </p:spPr>
        <p:txBody>
          <a:bodyPr lIns="0" tIns="0" rIns="0" bIns="0" rtlCol="0" anchor="t">
            <a:spAutoFit/>
          </a:bodyPr>
          <a:lstStyle/>
          <a:p>
            <a:pPr marL="285750" indent="-285750">
              <a:lnSpc>
                <a:spcPts val="2520"/>
              </a:lnSpc>
              <a:buFont typeface="Arial" panose="020B0604020202020204" pitchFamily="34" charset="0"/>
              <a:buChar char="•"/>
            </a:pPr>
            <a:r>
              <a:rPr lang="en-US" sz="1800" spc="36" dirty="0">
                <a:solidFill>
                  <a:srgbClr val="303926"/>
                </a:solidFill>
                <a:latin typeface="DM Sans"/>
              </a:rPr>
              <a:t>Subjects were asked if they would support the proposed curriculum modification in the PSA.</a:t>
            </a:r>
          </a:p>
        </p:txBody>
      </p:sp>
      <p:sp>
        <p:nvSpPr>
          <p:cNvPr id="32" name="TextBox 9">
            <a:extLst>
              <a:ext uri="{FF2B5EF4-FFF2-40B4-BE49-F238E27FC236}">
                <a16:creationId xmlns:a16="http://schemas.microsoft.com/office/drawing/2014/main" id="{E029C56C-7D5E-354E-E35D-EBCB836C1A34}"/>
              </a:ext>
            </a:extLst>
          </p:cNvPr>
          <p:cNvSpPr txBox="1"/>
          <p:nvPr/>
        </p:nvSpPr>
        <p:spPr>
          <a:xfrm>
            <a:off x="3748918" y="7712771"/>
            <a:ext cx="11153997" cy="1290225"/>
          </a:xfrm>
          <a:prstGeom prst="rect">
            <a:avLst/>
          </a:prstGeom>
        </p:spPr>
        <p:txBody>
          <a:bodyPr lIns="0" tIns="0" rIns="0" bIns="0" rtlCol="0" anchor="t">
            <a:spAutoFit/>
          </a:bodyPr>
          <a:lstStyle/>
          <a:p>
            <a:pPr algn="ctr">
              <a:lnSpc>
                <a:spcPts val="2519"/>
              </a:lnSpc>
            </a:pPr>
            <a:r>
              <a:rPr lang="en-US" sz="2099" spc="524" dirty="0">
                <a:solidFill>
                  <a:srgbClr val="303926"/>
                </a:solidFill>
                <a:latin typeface="DM Sans"/>
              </a:rPr>
              <a:t>LIMITATIONS WITH INITIAL SAMPLE POPULATION:</a:t>
            </a:r>
          </a:p>
          <a:p>
            <a:pPr algn="ctr">
              <a:lnSpc>
                <a:spcPts val="2519"/>
              </a:lnSpc>
            </a:pPr>
            <a:endParaRPr lang="en-US" sz="2099" spc="524" dirty="0">
              <a:solidFill>
                <a:srgbClr val="303926"/>
              </a:solidFill>
              <a:latin typeface="DM Sans"/>
            </a:endParaRPr>
          </a:p>
          <a:p>
            <a:pPr marL="342900" indent="-342900" algn="ctr">
              <a:lnSpc>
                <a:spcPts val="2519"/>
              </a:lnSpc>
              <a:buFont typeface="Arial" panose="020B0604020202020204" pitchFamily="34" charset="0"/>
              <a:buChar char="•"/>
            </a:pPr>
            <a:r>
              <a:rPr lang="en-US" sz="2400" spc="36" dirty="0">
                <a:solidFill>
                  <a:srgbClr val="303926"/>
                </a:solidFill>
                <a:latin typeface="DM Sans"/>
              </a:rPr>
              <a:t>Low anticipated response rate</a:t>
            </a:r>
          </a:p>
          <a:p>
            <a:pPr marL="342900" indent="-342900" algn="ctr">
              <a:lnSpc>
                <a:spcPts val="2519"/>
              </a:lnSpc>
              <a:buFont typeface="Arial" panose="020B0604020202020204" pitchFamily="34" charset="0"/>
              <a:buChar char="•"/>
            </a:pPr>
            <a:r>
              <a:rPr lang="en-US" sz="2400" spc="36" dirty="0">
                <a:solidFill>
                  <a:srgbClr val="303926"/>
                </a:solidFill>
                <a:latin typeface="DM Sans"/>
              </a:rPr>
              <a:t>Access to contact information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6" name="Group 6"/>
          <p:cNvGrpSpPr/>
          <p:nvPr/>
        </p:nvGrpSpPr>
        <p:grpSpPr>
          <a:xfrm>
            <a:off x="3567001" y="1695731"/>
            <a:ext cx="11153997" cy="1374399"/>
            <a:chOff x="0" y="0"/>
            <a:chExt cx="14871996" cy="1832532"/>
          </a:xfrm>
        </p:grpSpPr>
        <p:sp>
          <p:nvSpPr>
            <p:cNvPr id="7" name="TextBox 7"/>
            <p:cNvSpPr txBox="1"/>
            <p:nvPr/>
          </p:nvSpPr>
          <p:spPr>
            <a:xfrm>
              <a:off x="0" y="-19050"/>
              <a:ext cx="14871996" cy="1147884"/>
            </a:xfrm>
            <a:prstGeom prst="rect">
              <a:avLst/>
            </a:prstGeom>
          </p:spPr>
          <p:txBody>
            <a:bodyPr lIns="0" tIns="0" rIns="0" bIns="0" rtlCol="0" anchor="t">
              <a:spAutoFit/>
            </a:bodyPr>
            <a:lstStyle/>
            <a:p>
              <a:pPr algn="ctr">
                <a:lnSpc>
                  <a:spcPts val="6720"/>
                </a:lnSpc>
              </a:pPr>
              <a:r>
                <a:rPr lang="en-US" sz="5600" spc="-112">
                  <a:solidFill>
                    <a:srgbClr val="CACFBC"/>
                  </a:solidFill>
                  <a:latin typeface="Tenor Sans"/>
                </a:rPr>
                <a:t>Research Participants</a:t>
              </a:r>
            </a:p>
          </p:txBody>
        </p:sp>
        <p:sp>
          <p:nvSpPr>
            <p:cNvPr id="8" name="TextBox 8"/>
            <p:cNvSpPr txBox="1"/>
            <p:nvPr/>
          </p:nvSpPr>
          <p:spPr>
            <a:xfrm>
              <a:off x="0" y="1397555"/>
              <a:ext cx="14871996" cy="434977"/>
            </a:xfrm>
            <a:prstGeom prst="rect">
              <a:avLst/>
            </a:prstGeom>
          </p:spPr>
          <p:txBody>
            <a:bodyPr lIns="0" tIns="0" rIns="0" bIns="0" rtlCol="0" anchor="t">
              <a:spAutoFit/>
            </a:bodyPr>
            <a:lstStyle/>
            <a:p>
              <a:pPr algn="ctr">
                <a:lnSpc>
                  <a:spcPts val="2519"/>
                </a:lnSpc>
              </a:pPr>
              <a:r>
                <a:rPr lang="en-US" sz="2099" spc="524">
                  <a:solidFill>
                    <a:srgbClr val="CACFBC"/>
                  </a:solidFill>
                  <a:latin typeface="DM Sans"/>
                </a:rPr>
                <a:t>SUBJECTS OF THIS STUDY</a:t>
              </a:r>
            </a:p>
          </p:txBody>
        </p:sp>
      </p:grpSp>
      <p:sp>
        <p:nvSpPr>
          <p:cNvPr id="9" name="TextBox 9"/>
          <p:cNvSpPr txBox="1"/>
          <p:nvPr/>
        </p:nvSpPr>
        <p:spPr>
          <a:xfrm>
            <a:off x="2753305" y="7799841"/>
            <a:ext cx="3238562" cy="641201"/>
          </a:xfrm>
          <a:prstGeom prst="rect">
            <a:avLst/>
          </a:prstGeom>
        </p:spPr>
        <p:txBody>
          <a:bodyPr lIns="0" tIns="0" rIns="0" bIns="0" rtlCol="0" anchor="t">
            <a:spAutoFit/>
          </a:bodyPr>
          <a:lstStyle/>
          <a:p>
            <a:pPr marL="0" lvl="0" indent="0" algn="ctr">
              <a:lnSpc>
                <a:spcPts val="2520"/>
              </a:lnSpc>
              <a:spcBef>
                <a:spcPct val="0"/>
              </a:spcBef>
            </a:pPr>
            <a:r>
              <a:rPr lang="en-US" sz="2100" spc="105" dirty="0">
                <a:solidFill>
                  <a:srgbClr val="FFFFFF"/>
                </a:solidFill>
                <a:latin typeface="DM Sans Bold"/>
              </a:rPr>
              <a:t>Voluntarily Withdrawn Students</a:t>
            </a:r>
          </a:p>
        </p:txBody>
      </p:sp>
      <p:sp>
        <p:nvSpPr>
          <p:cNvPr id="10" name="TextBox 10"/>
          <p:cNvSpPr txBox="1"/>
          <p:nvPr/>
        </p:nvSpPr>
        <p:spPr>
          <a:xfrm>
            <a:off x="7774769" y="7753058"/>
            <a:ext cx="3238562" cy="328614"/>
          </a:xfrm>
          <a:prstGeom prst="rect">
            <a:avLst/>
          </a:prstGeom>
        </p:spPr>
        <p:txBody>
          <a:bodyPr lIns="0" tIns="0" rIns="0" bIns="0" rtlCol="0" anchor="t">
            <a:spAutoFit/>
          </a:bodyPr>
          <a:lstStyle/>
          <a:p>
            <a:pPr marL="0" lvl="0" indent="0" algn="ctr">
              <a:lnSpc>
                <a:spcPts val="2520"/>
              </a:lnSpc>
              <a:spcBef>
                <a:spcPct val="0"/>
              </a:spcBef>
            </a:pPr>
            <a:r>
              <a:rPr lang="en-US" sz="2100" spc="105" dirty="0">
                <a:solidFill>
                  <a:srgbClr val="FFFFFF"/>
                </a:solidFill>
                <a:latin typeface="DM Sans Bold"/>
              </a:rPr>
              <a:t>Current Members</a:t>
            </a:r>
          </a:p>
        </p:txBody>
      </p:sp>
      <p:sp>
        <p:nvSpPr>
          <p:cNvPr id="11" name="TextBox 11"/>
          <p:cNvSpPr txBox="1"/>
          <p:nvPr/>
        </p:nvSpPr>
        <p:spPr>
          <a:xfrm>
            <a:off x="13305655" y="7753058"/>
            <a:ext cx="3238562" cy="328614"/>
          </a:xfrm>
          <a:prstGeom prst="rect">
            <a:avLst/>
          </a:prstGeom>
        </p:spPr>
        <p:txBody>
          <a:bodyPr lIns="0" tIns="0" rIns="0" bIns="0" rtlCol="0" anchor="t">
            <a:spAutoFit/>
          </a:bodyPr>
          <a:lstStyle/>
          <a:p>
            <a:pPr marL="0" lvl="0" indent="0" algn="ctr">
              <a:lnSpc>
                <a:spcPts val="2520"/>
              </a:lnSpc>
              <a:spcBef>
                <a:spcPct val="0"/>
              </a:spcBef>
            </a:pPr>
            <a:r>
              <a:rPr lang="en-US" sz="2100" spc="105" dirty="0">
                <a:solidFill>
                  <a:srgbClr val="FFFFFF"/>
                </a:solidFill>
                <a:latin typeface="DM Sans Bold"/>
              </a:rPr>
              <a:t>PSA Graduates</a:t>
            </a:r>
          </a:p>
        </p:txBody>
      </p:sp>
      <p:sp>
        <p:nvSpPr>
          <p:cNvPr id="12" name="TextBox 12"/>
          <p:cNvSpPr txBox="1"/>
          <p:nvPr/>
        </p:nvSpPr>
        <p:spPr>
          <a:xfrm>
            <a:off x="1028700" y="9258300"/>
            <a:ext cx="2334364" cy="214802"/>
          </a:xfrm>
          <a:prstGeom prst="rect">
            <a:avLst/>
          </a:prstGeom>
        </p:spPr>
        <p:txBody>
          <a:bodyPr lIns="0" tIns="0" rIns="0" bIns="0" rtlCol="0" anchor="t">
            <a:spAutoFit/>
          </a:bodyPr>
          <a:lstStyle/>
          <a:p>
            <a:pPr>
              <a:lnSpc>
                <a:spcPts val="1680"/>
              </a:lnSpc>
            </a:pPr>
            <a:r>
              <a:rPr lang="en-US" sz="1400" spc="415" dirty="0">
                <a:solidFill>
                  <a:srgbClr val="FFFFFF"/>
                </a:solidFill>
                <a:latin typeface="DM Sans"/>
              </a:rPr>
              <a:t>APRIL 2022</a:t>
            </a:r>
          </a:p>
        </p:txBody>
      </p:sp>
      <p:sp>
        <p:nvSpPr>
          <p:cNvPr id="13" name="TextBox 13"/>
          <p:cNvSpPr txBox="1"/>
          <p:nvPr/>
        </p:nvSpPr>
        <p:spPr>
          <a:xfrm>
            <a:off x="14924936" y="9258300"/>
            <a:ext cx="2334364" cy="211090"/>
          </a:xfrm>
          <a:prstGeom prst="rect">
            <a:avLst/>
          </a:prstGeom>
        </p:spPr>
        <p:txBody>
          <a:bodyPr lIns="0" tIns="0" rIns="0" bIns="0" rtlCol="0" anchor="t">
            <a:spAutoFit/>
          </a:bodyPr>
          <a:lstStyle/>
          <a:p>
            <a:pPr algn="r">
              <a:lnSpc>
                <a:spcPts val="1680"/>
              </a:lnSpc>
            </a:pPr>
            <a:r>
              <a:rPr lang="en-US" sz="1400" spc="415">
                <a:solidFill>
                  <a:srgbClr val="FFFFFF"/>
                </a:solidFill>
                <a:latin typeface="DM Sans"/>
              </a:rPr>
              <a:t>THESIS DEFENSE</a:t>
            </a:r>
          </a:p>
        </p:txBody>
      </p:sp>
      <p:pic>
        <p:nvPicPr>
          <p:cNvPr id="3074" name="Picture 2" descr="Dunwoody Police Officer">
            <a:extLst>
              <a:ext uri="{FF2B5EF4-FFF2-40B4-BE49-F238E27FC236}">
                <a16:creationId xmlns:a16="http://schemas.microsoft.com/office/drawing/2014/main" id="{CCD514D5-836C-993D-71F0-2E23651A0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7214" y="4050387"/>
            <a:ext cx="4949017" cy="32944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y be an image of 11 people, people standing and outdoors">
            <a:extLst>
              <a:ext uri="{FF2B5EF4-FFF2-40B4-BE49-F238E27FC236}">
                <a16:creationId xmlns:a16="http://schemas.microsoft.com/office/drawing/2014/main" id="{C69EE15E-32B4-2BDB-BF69-AD3BA3EDE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050387"/>
            <a:ext cx="5072100" cy="33972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NG Public Safety Academy preparing next generation pol... | AccessWDUN.com">
            <a:extLst>
              <a:ext uri="{FF2B5EF4-FFF2-40B4-BE49-F238E27FC236}">
                <a16:creationId xmlns:a16="http://schemas.microsoft.com/office/drawing/2014/main" id="{B414128B-5151-A9E2-5CFB-2990F2FA8F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8545" y="4050387"/>
            <a:ext cx="4454433" cy="3340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2"/>
          <p:cNvSpPr txBox="1"/>
          <p:nvPr/>
        </p:nvSpPr>
        <p:spPr>
          <a:xfrm>
            <a:off x="533400" y="817610"/>
            <a:ext cx="7226300" cy="4296048"/>
          </a:xfrm>
          <a:prstGeom prst="rect">
            <a:avLst/>
          </a:prstGeom>
        </p:spPr>
        <p:txBody>
          <a:bodyPr wrap="square" lIns="0" tIns="0" rIns="0" bIns="0" rtlCol="0" anchor="t">
            <a:spAutoFit/>
          </a:bodyPr>
          <a:lstStyle/>
          <a:p>
            <a:pPr>
              <a:lnSpc>
                <a:spcPts val="6720"/>
              </a:lnSpc>
            </a:pPr>
            <a:r>
              <a:rPr lang="en-US" sz="5600" spc="-112" dirty="0">
                <a:solidFill>
                  <a:srgbClr val="CACFBC"/>
                </a:solidFill>
                <a:latin typeface="Tenor Sans"/>
              </a:rPr>
              <a:t>How do PSA graduation rates compare to traditional police academies?</a:t>
            </a:r>
          </a:p>
        </p:txBody>
      </p:sp>
      <p:sp>
        <p:nvSpPr>
          <p:cNvPr id="4" name="TextBox 4"/>
          <p:cNvSpPr txBox="1"/>
          <p:nvPr/>
        </p:nvSpPr>
        <p:spPr>
          <a:xfrm>
            <a:off x="831156" y="5419571"/>
            <a:ext cx="6629400" cy="3512436"/>
          </a:xfrm>
          <a:prstGeom prst="rect">
            <a:avLst/>
          </a:prstGeom>
        </p:spPr>
        <p:txBody>
          <a:bodyPr wrap="square" lIns="0" tIns="0" rIns="0" bIns="0" rtlCol="0" anchor="t">
            <a:spAutoFit/>
          </a:bodyPr>
          <a:lstStyle/>
          <a:p>
            <a:pPr marL="285750" indent="-285750">
              <a:lnSpc>
                <a:spcPts val="2520"/>
              </a:lnSpc>
              <a:buFont typeface="Arial" panose="020B0604020202020204" pitchFamily="34" charset="0"/>
              <a:buChar char="•"/>
            </a:pPr>
            <a:r>
              <a:rPr lang="en-US" sz="1800" spc="36" dirty="0">
                <a:solidFill>
                  <a:srgbClr val="CACFBC"/>
                </a:solidFill>
                <a:latin typeface="DM Sans"/>
              </a:rPr>
              <a:t>The top chart depicts the graduation (completion) rates of six recruit classes from five metro-Atlanta police academies</a:t>
            </a:r>
            <a:r>
              <a:rPr lang="en-US" spc="36" dirty="0">
                <a:solidFill>
                  <a:srgbClr val="CACFBC"/>
                </a:solidFill>
                <a:latin typeface="DM Sans"/>
              </a:rPr>
              <a:t>.</a:t>
            </a:r>
          </a:p>
          <a:p>
            <a:pPr>
              <a:lnSpc>
                <a:spcPts val="2520"/>
              </a:lnSpc>
            </a:pPr>
            <a:endParaRPr lang="en-US" spc="36" dirty="0">
              <a:solidFill>
                <a:srgbClr val="CACFBC"/>
              </a:solidFill>
              <a:latin typeface="DM Sans"/>
            </a:endParaRPr>
          </a:p>
          <a:p>
            <a:pPr marL="285750" indent="-285750">
              <a:lnSpc>
                <a:spcPts val="2520"/>
              </a:lnSpc>
              <a:buFont typeface="Arial" panose="020B0604020202020204" pitchFamily="34" charset="0"/>
              <a:buChar char="•"/>
            </a:pPr>
            <a:r>
              <a:rPr lang="en-US" sz="1800" i="1" spc="36" dirty="0">
                <a:solidFill>
                  <a:srgbClr val="CACFBC"/>
                </a:solidFill>
                <a:latin typeface="DM Sans"/>
              </a:rPr>
              <a:t>Recruits Graduated / Recruits Started = Completion Rate</a:t>
            </a:r>
          </a:p>
          <a:p>
            <a:pPr marL="285750" indent="-285750">
              <a:lnSpc>
                <a:spcPts val="2520"/>
              </a:lnSpc>
              <a:buFont typeface="Arial" panose="020B0604020202020204" pitchFamily="34" charset="0"/>
              <a:buChar char="•"/>
            </a:pPr>
            <a:endParaRPr lang="en-US" i="1" spc="36" dirty="0">
              <a:solidFill>
                <a:srgbClr val="CACFBC"/>
              </a:solidFill>
              <a:latin typeface="DM Sans"/>
            </a:endParaRPr>
          </a:p>
          <a:p>
            <a:pPr marL="285750" indent="-285750">
              <a:lnSpc>
                <a:spcPts val="2520"/>
              </a:lnSpc>
              <a:buFont typeface="Arial" panose="020B0604020202020204" pitchFamily="34" charset="0"/>
              <a:buChar char="•"/>
            </a:pPr>
            <a:r>
              <a:rPr lang="en-US" spc="36" dirty="0">
                <a:solidFill>
                  <a:srgbClr val="CACFBC"/>
                </a:solidFill>
                <a:latin typeface="DM Sans"/>
              </a:rPr>
              <a:t>The PSA’s six graduated classes were used in comparison</a:t>
            </a:r>
          </a:p>
          <a:p>
            <a:pPr marL="285750" indent="-285750">
              <a:lnSpc>
                <a:spcPts val="2520"/>
              </a:lnSpc>
              <a:buFont typeface="Arial" panose="020B0604020202020204" pitchFamily="34" charset="0"/>
              <a:buChar char="•"/>
            </a:pPr>
            <a:endParaRPr lang="en-US" sz="1800" spc="36" dirty="0">
              <a:solidFill>
                <a:srgbClr val="CACFBC"/>
              </a:solidFill>
              <a:latin typeface="DM Sans"/>
            </a:endParaRPr>
          </a:p>
          <a:p>
            <a:pPr marL="285750" indent="-285750">
              <a:lnSpc>
                <a:spcPts val="2520"/>
              </a:lnSpc>
              <a:buFont typeface="Arial" panose="020B0604020202020204" pitchFamily="34" charset="0"/>
              <a:buChar char="•"/>
            </a:pPr>
            <a:r>
              <a:rPr lang="en-US" spc="36" dirty="0">
                <a:solidFill>
                  <a:srgbClr val="CACFBC"/>
                </a:solidFill>
                <a:latin typeface="DM Sans"/>
              </a:rPr>
              <a:t>PSA graduation rate: 50.4%</a:t>
            </a:r>
          </a:p>
          <a:p>
            <a:pPr>
              <a:lnSpc>
                <a:spcPts val="2520"/>
              </a:lnSpc>
            </a:pPr>
            <a:endParaRPr lang="en-US" spc="36" dirty="0">
              <a:solidFill>
                <a:srgbClr val="CACFBC"/>
              </a:solidFill>
              <a:latin typeface="DM Sans"/>
            </a:endParaRPr>
          </a:p>
          <a:p>
            <a:pPr>
              <a:lnSpc>
                <a:spcPts val="2520"/>
              </a:lnSpc>
            </a:pPr>
            <a:endParaRPr lang="en-US" sz="1800" spc="36" dirty="0">
              <a:solidFill>
                <a:srgbClr val="CACFBC"/>
              </a:solidFill>
              <a:latin typeface="DM Sans"/>
            </a:endParaRPr>
          </a:p>
        </p:txBody>
      </p:sp>
      <p:sp>
        <p:nvSpPr>
          <p:cNvPr id="15" name="TextBox 15"/>
          <p:cNvSpPr txBox="1"/>
          <p:nvPr/>
        </p:nvSpPr>
        <p:spPr>
          <a:xfrm>
            <a:off x="1028700" y="9258300"/>
            <a:ext cx="2334364" cy="214802"/>
          </a:xfrm>
          <a:prstGeom prst="rect">
            <a:avLst/>
          </a:prstGeom>
        </p:spPr>
        <p:txBody>
          <a:bodyPr lIns="0" tIns="0" rIns="0" bIns="0" rtlCol="0" anchor="t">
            <a:spAutoFit/>
          </a:bodyPr>
          <a:lstStyle/>
          <a:p>
            <a:pPr>
              <a:lnSpc>
                <a:spcPts val="1680"/>
              </a:lnSpc>
            </a:pPr>
            <a:r>
              <a:rPr lang="en-US" sz="1400" spc="415" dirty="0">
                <a:solidFill>
                  <a:schemeClr val="bg1"/>
                </a:solidFill>
                <a:latin typeface="DM Sans"/>
              </a:rPr>
              <a:t>October </a:t>
            </a:r>
            <a:r>
              <a:rPr lang="en-US" sz="1400" spc="415" dirty="0" smtClean="0">
                <a:solidFill>
                  <a:srgbClr val="F5F5EF"/>
                </a:solidFill>
                <a:latin typeface="DM Sans"/>
              </a:rPr>
              <a:t>2022</a:t>
            </a:r>
            <a:endParaRPr lang="en-US" sz="1400" spc="415" dirty="0">
              <a:solidFill>
                <a:srgbClr val="F5F5EF"/>
              </a:solidFill>
              <a:latin typeface="DM Sans"/>
            </a:endParaRPr>
          </a:p>
        </p:txBody>
      </p:sp>
      <p:pic>
        <p:nvPicPr>
          <p:cNvPr id="20" name="Picture 19" descr="Table&#10;&#10;Description automatically generated">
            <a:extLst>
              <a:ext uri="{FF2B5EF4-FFF2-40B4-BE49-F238E27FC236}">
                <a16:creationId xmlns:a16="http://schemas.microsoft.com/office/drawing/2014/main" id="{E0474845-AE3A-4029-25C8-58D69FB27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12" y="351992"/>
            <a:ext cx="7226300" cy="8885929"/>
          </a:xfrm>
          <a:prstGeom prst="rect">
            <a:avLst/>
          </a:prstGeom>
        </p:spPr>
      </p:pic>
    </p:spTree>
    <p:extLst>
      <p:ext uri="{BB962C8B-B14F-4D97-AF65-F5344CB8AC3E}">
        <p14:creationId xmlns:p14="http://schemas.microsoft.com/office/powerpoint/2010/main" val="120134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755</Words>
  <Application>Microsoft Office PowerPoint</Application>
  <PresentationFormat>Custom</PresentationFormat>
  <Paragraphs>111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Tenor Sans</vt:lpstr>
      <vt:lpstr>DM Sans Bold</vt:lpstr>
      <vt:lpstr>DM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Simple Modern Thesis Defense Education Presentation</dc:title>
  <dc:creator>Butch Newkirk</dc:creator>
  <cp:lastModifiedBy>Butch Newkirk</cp:lastModifiedBy>
  <cp:revision>54</cp:revision>
  <dcterms:created xsi:type="dcterms:W3CDTF">2006-08-16T00:00:00Z</dcterms:created>
  <dcterms:modified xsi:type="dcterms:W3CDTF">2022-10-06T18:28:48Z</dcterms:modified>
  <dc:identifier>DAE9tZNBl94</dc:identifier>
</cp:coreProperties>
</file>