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72" r:id="rId5"/>
    <p:sldId id="259" r:id="rId6"/>
    <p:sldId id="271" r:id="rId7"/>
    <p:sldId id="260" r:id="rId8"/>
    <p:sldId id="270" r:id="rId9"/>
    <p:sldId id="261" r:id="rId10"/>
    <p:sldId id="264" r:id="rId11"/>
    <p:sldId id="266"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p:scale>
          <a:sx n="100" d="100"/>
          <a:sy n="100" d="100"/>
        </p:scale>
        <p:origin x="5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78373139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DA76A-B3D4-48FF-9F7F-C05B6D0F3982}"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600162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90887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921095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2213192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001982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503077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3849449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427133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4211512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DA76A-B3D4-48FF-9F7F-C05B6D0F3982}"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565169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2DA76A-B3D4-48FF-9F7F-C05B6D0F3982}"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7682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2DA76A-B3D4-48FF-9F7F-C05B6D0F3982}" type="datetimeFigureOut">
              <a:rPr lang="en-US" smtClean="0"/>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612346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2DA76A-B3D4-48FF-9F7F-C05B6D0F3982}" type="datetimeFigureOut">
              <a:rPr lang="en-US" smtClean="0"/>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08303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492DA76A-B3D4-48FF-9F7F-C05B6D0F3982}" type="datetimeFigureOut">
              <a:rPr lang="en-US" smtClean="0"/>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102444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DA76A-B3D4-48FF-9F7F-C05B6D0F3982}"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2051947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DA76A-B3D4-48FF-9F7F-C05B6D0F3982}"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67F78-BD62-41FF-8E09-E3B3DDBCC996}" type="slidenum">
              <a:rPr lang="en-US" smtClean="0"/>
              <a:t>‹#›</a:t>
            </a:fld>
            <a:endParaRPr lang="en-US"/>
          </a:p>
        </p:txBody>
      </p:sp>
    </p:spTree>
    <p:extLst>
      <p:ext uri="{BB962C8B-B14F-4D97-AF65-F5344CB8AC3E}">
        <p14:creationId xmlns:p14="http://schemas.microsoft.com/office/powerpoint/2010/main" val="2762301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92DA76A-B3D4-48FF-9F7F-C05B6D0F3982}" type="datetimeFigureOut">
              <a:rPr lang="en-US" smtClean="0"/>
              <a:t>10/6/2022</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F067F78-BD62-41FF-8E09-E3B3DDBCC996}" type="slidenum">
              <a:rPr lang="en-US" smtClean="0"/>
              <a:t>‹#›</a:t>
            </a:fld>
            <a:endParaRPr lang="en-US"/>
          </a:p>
        </p:txBody>
      </p:sp>
    </p:spTree>
    <p:extLst>
      <p:ext uri="{BB962C8B-B14F-4D97-AF65-F5344CB8AC3E}">
        <p14:creationId xmlns:p14="http://schemas.microsoft.com/office/powerpoint/2010/main" val="4124521327"/>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504" y="858253"/>
            <a:ext cx="11253537" cy="3527478"/>
          </a:xfrm>
        </p:spPr>
        <p:txBody>
          <a:bodyPr>
            <a:normAutofit/>
          </a:bodyPr>
          <a:lstStyle/>
          <a:p>
            <a:pPr algn="ctr"/>
            <a:r>
              <a:rPr lang="en-US" sz="6000" b="1" i="1" dirty="0">
                <a:solidFill>
                  <a:srgbClr val="66FF33"/>
                </a:solidFill>
              </a:rPr>
              <a:t>The Effectiveness of Day Reporting Centers</a:t>
            </a:r>
            <a:r>
              <a:rPr lang="en-US" dirty="0"/>
              <a:t/>
            </a:r>
            <a:br>
              <a:rPr lang="en-US" dirty="0"/>
            </a:b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Subtitle 2"/>
          <p:cNvSpPr>
            <a:spLocks noGrp="1"/>
          </p:cNvSpPr>
          <p:nvPr>
            <p:ph type="subTitle" idx="1"/>
          </p:nvPr>
        </p:nvSpPr>
        <p:spPr>
          <a:xfrm>
            <a:off x="-160421" y="4385732"/>
            <a:ext cx="11320546" cy="1405467"/>
          </a:xfrm>
        </p:spPr>
        <p:txBody>
          <a:bodyPr>
            <a:normAutofit fontScale="62500" lnSpcReduction="20000"/>
          </a:bodyPr>
          <a:lstStyle/>
          <a:p>
            <a:pPr algn="ctr"/>
            <a:r>
              <a:rPr lang="en-US" sz="4400" b="1" i="1" dirty="0">
                <a:solidFill>
                  <a:srgbClr val="66FF33"/>
                </a:solidFill>
              </a:rPr>
              <a:t>Dr. Butch </a:t>
            </a:r>
            <a:r>
              <a:rPr lang="en-US" sz="4400" b="1" i="1" dirty="0" smtClean="0">
                <a:solidFill>
                  <a:srgbClr val="66FF33"/>
                </a:solidFill>
              </a:rPr>
              <a:t>Newkirk</a:t>
            </a:r>
          </a:p>
          <a:p>
            <a:pPr algn="ctr"/>
            <a:r>
              <a:rPr lang="en-US" sz="4400" b="1" dirty="0">
                <a:solidFill>
                  <a:srgbClr val="66FF33"/>
                </a:solidFill>
              </a:rPr>
              <a:t>Dr. John Stuart </a:t>
            </a:r>
            <a:r>
              <a:rPr lang="en-US" sz="4400" b="1" dirty="0" err="1">
                <a:solidFill>
                  <a:srgbClr val="66FF33"/>
                </a:solidFill>
              </a:rPr>
              <a:t>Batchelder</a:t>
            </a:r>
            <a:endParaRPr lang="en-US" sz="4400" b="1" dirty="0">
              <a:solidFill>
                <a:srgbClr val="66FF33"/>
              </a:solidFill>
            </a:endParaRPr>
          </a:p>
          <a:p>
            <a:pPr algn="ctr"/>
            <a:r>
              <a:rPr lang="en-US" sz="4400" b="1" i="1" dirty="0" smtClean="0">
                <a:solidFill>
                  <a:srgbClr val="66FF33"/>
                </a:solidFill>
              </a:rPr>
              <a:t>Dr</a:t>
            </a:r>
            <a:r>
              <a:rPr lang="en-US" sz="4400" b="1" i="1" dirty="0">
                <a:solidFill>
                  <a:srgbClr val="66FF33"/>
                </a:solidFill>
              </a:rPr>
              <a:t>. Brent </a:t>
            </a:r>
            <a:r>
              <a:rPr lang="en-US" sz="4400" b="1" i="1" dirty="0" err="1">
                <a:solidFill>
                  <a:srgbClr val="66FF33"/>
                </a:solidFill>
              </a:rPr>
              <a:t>Paterline</a:t>
            </a:r>
            <a:endParaRPr lang="en-US" sz="4400" b="1" i="1" dirty="0">
              <a:solidFill>
                <a:srgbClr val="66FF33"/>
              </a:solidFill>
            </a:endParaRPr>
          </a:p>
        </p:txBody>
      </p:sp>
    </p:spTree>
    <p:extLst>
      <p:ext uri="{BB962C8B-B14F-4D97-AF65-F5344CB8AC3E}">
        <p14:creationId xmlns:p14="http://schemas.microsoft.com/office/powerpoint/2010/main" val="2789515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55276"/>
            <a:ext cx="10131425" cy="992038"/>
          </a:xfrm>
        </p:spPr>
        <p:txBody>
          <a:bodyPr>
            <a:normAutofit/>
          </a:bodyPr>
          <a:lstStyle/>
          <a:p>
            <a:pPr algn="ctr"/>
            <a:r>
              <a:rPr lang="en-US" b="1" dirty="0">
                <a:solidFill>
                  <a:srgbClr val="FF0000"/>
                </a:solidFill>
              </a:rPr>
              <a:t>Treatment of Duration</a:t>
            </a:r>
            <a:endParaRPr lang="en-US" dirty="0">
              <a:solidFill>
                <a:srgbClr val="00B050"/>
              </a:solidFill>
            </a:endParaRPr>
          </a:p>
        </p:txBody>
      </p:sp>
      <p:sp>
        <p:nvSpPr>
          <p:cNvPr id="3" name="Content Placeholder 2"/>
          <p:cNvSpPr>
            <a:spLocks noGrp="1"/>
          </p:cNvSpPr>
          <p:nvPr>
            <p:ph idx="1"/>
          </p:nvPr>
        </p:nvSpPr>
        <p:spPr>
          <a:xfrm>
            <a:off x="163903" y="1035170"/>
            <a:ext cx="10653324" cy="5667553"/>
          </a:xfrm>
        </p:spPr>
        <p:txBody>
          <a:bodyPr/>
          <a:lstStyle/>
          <a:p>
            <a:endParaRPr lang="en-US" dirty="0"/>
          </a:p>
          <a:p>
            <a:endParaRPr lang="en-US" dirty="0"/>
          </a:p>
        </p:txBody>
      </p:sp>
      <p:sp>
        <p:nvSpPr>
          <p:cNvPr id="5" name="TextBox 4">
            <a:extLst>
              <a:ext uri="{FF2B5EF4-FFF2-40B4-BE49-F238E27FC236}">
                <a16:creationId xmlns:a16="http://schemas.microsoft.com/office/drawing/2014/main" id="{BE20EAEA-8EAD-35FD-124D-7345D2A28279}"/>
              </a:ext>
            </a:extLst>
          </p:cNvPr>
          <p:cNvSpPr txBox="1"/>
          <p:nvPr/>
        </p:nvSpPr>
        <p:spPr>
          <a:xfrm>
            <a:off x="685801" y="1147314"/>
            <a:ext cx="11059064" cy="3694538"/>
          </a:xfrm>
          <a:prstGeom prst="rect">
            <a:avLst/>
          </a:prstGeom>
          <a:noFill/>
        </p:spPr>
        <p:txBody>
          <a:bodyPr wrap="square">
            <a:spAutoFit/>
          </a:bodyPr>
          <a:lstStyle/>
          <a:p>
            <a:pPr marL="0" marR="0">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1" dirty="0">
                <a:solidFill>
                  <a:srgbClr val="FF0000"/>
                </a:solidFill>
                <a:effectLst/>
                <a:ea typeface="Times New Roman" panose="02020603050405020304" pitchFamily="18" charset="0"/>
                <a:cs typeface="Times New Roman" panose="02020603050405020304" pitchFamily="18" charset="0"/>
              </a:rPr>
              <a:t>          </a:t>
            </a:r>
            <a:r>
              <a:rPr lang="en-US" sz="3200" b="1" dirty="0">
                <a:solidFill>
                  <a:srgbClr val="FF0000"/>
                </a:solidFill>
                <a:effectLst/>
                <a:ea typeface="Times New Roman" panose="02020603050405020304" pitchFamily="18" charset="0"/>
                <a:cs typeface="Times New Roman" panose="02020603050405020304" pitchFamily="18" charset="0"/>
              </a:rPr>
              <a:t>                                           Phase 3</a:t>
            </a:r>
          </a:p>
          <a:p>
            <a:pPr marL="457200" marR="0" indent="-457200">
              <a:lnSpc>
                <a:spcPct val="107000"/>
              </a:lnSpc>
              <a:spcBef>
                <a:spcPts val="0"/>
              </a:spcBef>
              <a:spcAft>
                <a:spcPts val="0"/>
              </a:spcAft>
              <a:buFont typeface="Arial" panose="020B0604020202020204" pitchFamily="34"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66FF33"/>
                </a:solidFill>
                <a:effectLst/>
                <a:ea typeface="Times New Roman" panose="02020603050405020304" pitchFamily="18" charset="0"/>
                <a:cs typeface="Times New Roman" panose="02020603050405020304" pitchFamily="18" charset="0"/>
              </a:rPr>
              <a:t>Six months of Substance Abuse Aftercare Services (SAAS)  Designed to work with community outreach programs like AA/NA/DOL in assisting offenders in maintaining their recovery  Conducted by a Spectrum Counselor who works in tandem with</a:t>
            </a:r>
            <a:r>
              <a:rPr lang="en-US" sz="3200" b="1" dirty="0">
                <a:solidFill>
                  <a:srgbClr val="66FF33"/>
                </a:solidFill>
                <a:ea typeface="Times New Roman" panose="02020603050405020304" pitchFamily="18" charset="0"/>
                <a:cs typeface="Times New Roman" panose="02020603050405020304" pitchFamily="18" charset="0"/>
              </a:rPr>
              <a:t> </a:t>
            </a:r>
            <a:r>
              <a:rPr lang="en-US" sz="3200" b="1" dirty="0">
                <a:solidFill>
                  <a:srgbClr val="66FF33"/>
                </a:solidFill>
                <a:effectLst/>
                <a:ea typeface="Times New Roman" panose="02020603050405020304" pitchFamily="18" charset="0"/>
                <a:cs typeface="Times New Roman" panose="02020603050405020304" pitchFamily="18" charset="0"/>
              </a:rPr>
              <a:t>a Probation Officer. </a:t>
            </a:r>
            <a:r>
              <a:rPr lang="en-US" sz="3200" b="1" dirty="0">
                <a:solidFill>
                  <a:srgbClr val="66FF33"/>
                </a:solidFill>
                <a:effectLst/>
                <a:ea typeface="Calibri" panose="020F0502020204030204" pitchFamily="34" charset="0"/>
                <a:cs typeface="Times New Roman" panose="02020603050405020304" pitchFamily="18" charset="0"/>
              </a:rPr>
              <a:t>(Diggs &amp; Pieper, 1994)</a:t>
            </a:r>
          </a:p>
          <a:p>
            <a:pPr marL="457200" marR="0" indent="-457200">
              <a:lnSpc>
                <a:spcPct val="107000"/>
              </a:lnSpc>
              <a:spcBef>
                <a:spcPts val="0"/>
              </a:spcBef>
              <a:spcAft>
                <a:spcPts val="0"/>
              </a:spcAft>
              <a:buFont typeface="Arial" panose="020B0604020202020204" pitchFamily="34"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2800" b="1" dirty="0">
              <a:solidFill>
                <a:srgbClr val="66FF33"/>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210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759125"/>
            <a:ext cx="10131425" cy="431320"/>
          </a:xfrm>
        </p:spPr>
        <p:txBody>
          <a:bodyPr>
            <a:normAutofit fontScale="90000"/>
          </a:bodyPr>
          <a:lstStyle/>
          <a:p>
            <a:pPr algn="ctr"/>
            <a:r>
              <a:rPr lang="en-US" b="1" dirty="0">
                <a:solidFill>
                  <a:srgbClr val="FF0000"/>
                </a:solidFill>
              </a:rPr>
              <a:t>Conclusion</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685801" y="1515979"/>
            <a:ext cx="10131425" cy="5205663"/>
          </a:xfrm>
        </p:spPr>
        <p:txBody>
          <a:bodyPr>
            <a:normAutofit/>
          </a:bodyPr>
          <a:lstStyle/>
          <a:p>
            <a:r>
              <a:rPr lang="en-US" sz="2000" dirty="0">
                <a:solidFill>
                  <a:srgbClr val="66FF33"/>
                </a:solidFill>
                <a:effectLst/>
                <a:ea typeface="Times New Roman" panose="02020603050405020304" pitchFamily="18" charset="0"/>
              </a:rPr>
              <a:t>The program goals of a Day Reporting Centers are to protect the public through intensive supervision and behavioral interventions, divert offenders from local jails, prisons, or other residential facilities, and to replace criminal behaviors and attitudes with pro-social alternatives that reduce recidivism. </a:t>
            </a:r>
          </a:p>
          <a:p>
            <a:r>
              <a:rPr lang="en-US" sz="2000" dirty="0">
                <a:solidFill>
                  <a:srgbClr val="66FF33"/>
                </a:solidFill>
                <a:effectLst/>
                <a:ea typeface="Calibri" panose="020F0502020204030204" pitchFamily="34" charset="0"/>
              </a:rPr>
              <a:t>There are only a small number of studies on Day </a:t>
            </a:r>
            <a:r>
              <a:rPr lang="en-US" sz="2000">
                <a:solidFill>
                  <a:srgbClr val="66FF33"/>
                </a:solidFill>
                <a:effectLst/>
                <a:ea typeface="Calibri" panose="020F0502020204030204" pitchFamily="34" charset="0"/>
              </a:rPr>
              <a:t>Reporting Centers </a:t>
            </a:r>
            <a:r>
              <a:rPr lang="en-US" sz="2000" dirty="0">
                <a:solidFill>
                  <a:srgbClr val="66FF33"/>
                </a:solidFill>
                <a:effectLst/>
                <a:ea typeface="Calibri" panose="020F0502020204030204" pitchFamily="34" charset="0"/>
              </a:rPr>
              <a:t>that have used an experimental research design in which subjects in a Day Reporting Centers were compared with subjects in a non-Day Reporting Centers comparison group.</a:t>
            </a:r>
          </a:p>
          <a:p>
            <a:r>
              <a:rPr lang="en-US" sz="2000" dirty="0">
                <a:solidFill>
                  <a:srgbClr val="66FF33"/>
                </a:solidFill>
              </a:rPr>
              <a:t>The findings show that, overall, Day Reporting Centers do not differ from traditional supervision options in terms of recidivism outcomes.  One the major challenges in conducting evaluative research on Day Reporting Centers is that the programs themselves differ from state to state and even from county to county</a:t>
            </a:r>
          </a:p>
          <a:p>
            <a:r>
              <a:rPr lang="en-US" sz="2000" b="1" dirty="0">
                <a:solidFill>
                  <a:srgbClr val="66FF33"/>
                </a:solidFill>
                <a:effectLst/>
                <a:ea typeface="Calibri" panose="020F0502020204030204" pitchFamily="34" charset="0"/>
              </a:rPr>
              <a:t>In summary there are no consistent findings that demonstrate that DRC programs reduce recidivism.  One the major challenges in conducting evaluative research on DRCS is that the programs themselves differ from state to state and even from county to county. </a:t>
            </a:r>
            <a:r>
              <a:rPr lang="en-US" sz="2000" b="1" dirty="0">
                <a:solidFill>
                  <a:srgbClr val="66FF33"/>
                </a:solidFill>
                <a:effectLst/>
                <a:ea typeface="Calibri" panose="020F0502020204030204" pitchFamily="34" charset="0"/>
                <a:cs typeface="Times New Roman" panose="02020603050405020304" pitchFamily="18" charset="0"/>
              </a:rPr>
              <a:t>(Diggs &amp; Pieper, 1994).</a:t>
            </a:r>
          </a:p>
          <a:p>
            <a:endParaRPr lang="en-US" b="1" dirty="0">
              <a:solidFill>
                <a:srgbClr val="66FF33"/>
              </a:solidFill>
            </a:endParaRPr>
          </a:p>
          <a:p>
            <a:endParaRPr lang="en-US" sz="2000" b="1" dirty="0">
              <a:solidFill>
                <a:srgbClr val="66FF33"/>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747232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685801" y="1515979"/>
            <a:ext cx="10131425" cy="5205663"/>
          </a:xfrm>
        </p:spPr>
        <p:txBody>
          <a:bodyPr>
            <a:normAutofit/>
          </a:bodyPr>
          <a:lstStyle/>
          <a:p>
            <a:pPr marL="0" marR="9144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References</a:t>
            </a:r>
          </a:p>
          <a:p>
            <a:pPr marL="0" marR="91440" indent="0">
              <a:lnSpc>
                <a:spcPct val="200000"/>
              </a:lnSpc>
              <a:spcBef>
                <a:spcPts val="0"/>
              </a:spcBef>
              <a:spcAft>
                <a:spcPts val="0"/>
              </a:spcAft>
              <a:buNone/>
            </a:pPr>
            <a:r>
              <a:rPr lang="en-US" sz="1500" dirty="0">
                <a:effectLst/>
                <a:ea typeface="Calibri" panose="020F0502020204030204" pitchFamily="34" charset="0"/>
                <a:cs typeface="Times New Roman" panose="02020603050405020304" pitchFamily="18" charset="0"/>
              </a:rPr>
              <a:t>Craddock, Amy and Laura A. Graham. 2002. Recidivism as a function of day reporting</a:t>
            </a:r>
          </a:p>
          <a:p>
            <a:pPr marL="91440" marR="91440" indent="0">
              <a:lnSpc>
                <a:spcPct val="200000"/>
              </a:lnSpc>
              <a:spcBef>
                <a:spcPts val="0"/>
              </a:spcBef>
              <a:spcAft>
                <a:spcPts val="0"/>
              </a:spcAft>
              <a:buNone/>
            </a:pPr>
            <a:r>
              <a:rPr lang="en-US" sz="1500" dirty="0">
                <a:effectLst/>
                <a:ea typeface="Calibri" panose="020F0502020204030204" pitchFamily="34" charset="0"/>
                <a:cs typeface="Times New Roman" panose="02020603050405020304" pitchFamily="18" charset="0"/>
              </a:rPr>
              <a:t>	center participation. </a:t>
            </a:r>
            <a:r>
              <a:rPr lang="en-US" sz="1500" i="1" dirty="0">
                <a:effectLst/>
                <a:ea typeface="Calibri" panose="020F0502020204030204" pitchFamily="34" charset="0"/>
                <a:cs typeface="Times New Roman" panose="02020603050405020304" pitchFamily="18" charset="0"/>
              </a:rPr>
              <a:t>Journal of Offender Rehabilitation</a:t>
            </a:r>
            <a:r>
              <a:rPr lang="en-US" sz="1500" dirty="0">
                <a:effectLst/>
                <a:ea typeface="Calibri" panose="020F0502020204030204" pitchFamily="34" charset="0"/>
                <a:cs typeface="Times New Roman" panose="02020603050405020304" pitchFamily="18" charset="0"/>
              </a:rPr>
              <a:t>, 34: 81–97.</a:t>
            </a:r>
          </a:p>
          <a:p>
            <a:pPr marL="0" marR="91440" indent="0">
              <a:lnSpc>
                <a:spcPct val="200000"/>
              </a:lnSpc>
              <a:spcBef>
                <a:spcPts val="0"/>
              </a:spcBef>
              <a:spcAft>
                <a:spcPts val="0"/>
              </a:spcAft>
              <a:buNone/>
            </a:pPr>
            <a:r>
              <a:rPr lang="en-US" sz="1500" dirty="0">
                <a:effectLst/>
                <a:ea typeface="Calibri" panose="020F0502020204030204" pitchFamily="34" charset="0"/>
                <a:cs typeface="Times New Roman" panose="02020603050405020304" pitchFamily="18" charset="0"/>
              </a:rPr>
              <a:t>Diggs, </a:t>
            </a:r>
            <a:r>
              <a:rPr lang="en-US" sz="1500" dirty="0" err="1">
                <a:effectLst/>
                <a:ea typeface="Calibri" panose="020F0502020204030204" pitchFamily="34" charset="0"/>
                <a:cs typeface="Times New Roman" panose="02020603050405020304" pitchFamily="18" charset="0"/>
              </a:rPr>
              <a:t>DavidW</a:t>
            </a:r>
            <a:r>
              <a:rPr lang="en-US" sz="1500" dirty="0">
                <a:effectLst/>
                <a:ea typeface="Calibri" panose="020F0502020204030204" pitchFamily="34" charset="0"/>
                <a:cs typeface="Times New Roman" panose="02020603050405020304" pitchFamily="18" charset="0"/>
              </a:rPr>
              <a:t>. and Stephen L. Pieper. 1994. Using day reporting centers as an alternative</a:t>
            </a:r>
          </a:p>
          <a:p>
            <a:pPr marL="91440" marR="91440" indent="0">
              <a:lnSpc>
                <a:spcPct val="200000"/>
              </a:lnSpc>
              <a:spcBef>
                <a:spcPts val="0"/>
              </a:spcBef>
              <a:spcAft>
                <a:spcPts val="0"/>
              </a:spcAft>
              <a:buNone/>
            </a:pPr>
            <a:r>
              <a:rPr lang="en-US" sz="1500" dirty="0">
                <a:effectLst/>
                <a:ea typeface="Calibri" panose="020F0502020204030204" pitchFamily="34" charset="0"/>
                <a:cs typeface="Times New Roman" panose="02020603050405020304" pitchFamily="18" charset="0"/>
              </a:rPr>
              <a:t>	to jail. </a:t>
            </a:r>
            <a:r>
              <a:rPr lang="en-US" sz="1500" i="1" dirty="0">
                <a:effectLst/>
                <a:ea typeface="Calibri" panose="020F0502020204030204" pitchFamily="34" charset="0"/>
                <a:cs typeface="Times New Roman" panose="02020603050405020304" pitchFamily="18" charset="0"/>
              </a:rPr>
              <a:t>Federal Probation</a:t>
            </a:r>
            <a:r>
              <a:rPr lang="en-US" sz="1500" dirty="0">
                <a:effectLst/>
                <a:ea typeface="Calibri" panose="020F0502020204030204" pitchFamily="34" charset="0"/>
                <a:cs typeface="Times New Roman" panose="02020603050405020304" pitchFamily="18" charset="0"/>
              </a:rPr>
              <a:t>, 58: 9–12.</a:t>
            </a:r>
          </a:p>
          <a:p>
            <a:pPr marL="91440" marR="91440" indent="0">
              <a:lnSpc>
                <a:spcPct val="200000"/>
              </a:lnSpc>
              <a:spcBef>
                <a:spcPts val="0"/>
              </a:spcBef>
              <a:spcAft>
                <a:spcPts val="0"/>
              </a:spcAft>
              <a:buNone/>
            </a:pPr>
            <a:r>
              <a:rPr lang="en-US" sz="1500" dirty="0">
                <a:effectLst/>
                <a:ea typeface="Calibri" panose="020F0502020204030204" pitchFamily="34" charset="0"/>
                <a:cs typeface="Times New Roman" panose="02020603050405020304" pitchFamily="18" charset="0"/>
              </a:rPr>
              <a:t>Hyatt, Jordan M. &amp; Ostermann, Michael (2019).  Better to stay home: evaluating the impact</a:t>
            </a:r>
          </a:p>
          <a:p>
            <a:pPr marL="0" marR="91440" indent="0">
              <a:lnSpc>
                <a:spcPct val="200000"/>
              </a:lnSpc>
              <a:spcBef>
                <a:spcPts val="0"/>
              </a:spcBef>
              <a:spcAft>
                <a:spcPts val="0"/>
              </a:spcAft>
              <a:buNone/>
            </a:pPr>
            <a:r>
              <a:rPr lang="en-US" sz="1500" dirty="0">
                <a:ea typeface="Calibri" panose="020F0502020204030204" pitchFamily="34" charset="0"/>
                <a:cs typeface="Times New Roman" panose="02020603050405020304" pitchFamily="18" charset="0"/>
              </a:rPr>
              <a:t>           </a:t>
            </a:r>
            <a:r>
              <a:rPr lang="en-US" sz="1500" dirty="0">
                <a:effectLst/>
                <a:ea typeface="Calibri" panose="020F0502020204030204" pitchFamily="34" charset="0"/>
                <a:cs typeface="Times New Roman" panose="02020603050405020304" pitchFamily="18" charset="0"/>
              </a:rPr>
              <a:t>of day reporting centers on offending.  </a:t>
            </a:r>
            <a:r>
              <a:rPr lang="en-US" sz="1500" i="1" dirty="0">
                <a:effectLst/>
                <a:ea typeface="Calibri" panose="020F0502020204030204" pitchFamily="34" charset="0"/>
                <a:cs typeface="Times New Roman" panose="02020603050405020304" pitchFamily="18" charset="0"/>
              </a:rPr>
              <a:t>Crime &amp; Delinquency, </a:t>
            </a:r>
            <a:r>
              <a:rPr lang="en-US" sz="1500" dirty="0">
                <a:effectLst/>
                <a:ea typeface="Calibri" panose="020F0502020204030204" pitchFamily="34" charset="0"/>
                <a:cs typeface="Times New Roman" panose="02020603050405020304" pitchFamily="18" charset="0"/>
              </a:rPr>
              <a:t>Vol. 65(1) 94–121.</a:t>
            </a:r>
          </a:p>
          <a:p>
            <a:pPr marL="0" marR="91440" indent="0">
              <a:lnSpc>
                <a:spcPct val="200000"/>
              </a:lnSpc>
              <a:spcBef>
                <a:spcPts val="0"/>
              </a:spcBef>
              <a:spcAft>
                <a:spcPts val="0"/>
              </a:spcAft>
              <a:buNone/>
            </a:pPr>
            <a:r>
              <a:rPr lang="en-US" sz="1500" dirty="0" err="1">
                <a:effectLst/>
                <a:ea typeface="Calibri" panose="020F0502020204030204" pitchFamily="34" charset="0"/>
                <a:cs typeface="Times New Roman" panose="02020603050405020304" pitchFamily="18" charset="0"/>
              </a:rPr>
              <a:t>Jengeleski</a:t>
            </a:r>
            <a:r>
              <a:rPr lang="en-US" sz="1500" dirty="0">
                <a:effectLst/>
                <a:ea typeface="Calibri" panose="020F0502020204030204" pitchFamily="34" charset="0"/>
                <a:cs typeface="Times New Roman" panose="02020603050405020304" pitchFamily="18" charset="0"/>
              </a:rPr>
              <a:t>, James L. &amp; Gordon Michael S. (2010).  </a:t>
            </a:r>
            <a:r>
              <a:rPr lang="en-US" sz="1500" i="1" dirty="0">
                <a:effectLst/>
                <a:ea typeface="Calibri" panose="020F0502020204030204" pitchFamily="34" charset="0"/>
                <a:cs typeface="Times New Roman" panose="02020603050405020304" pitchFamily="18" charset="0"/>
              </a:rPr>
              <a:t>Day Reporting Center Clients</a:t>
            </a:r>
            <a:endParaRPr lang="en-US" sz="1500" dirty="0">
              <a:effectLst/>
              <a:ea typeface="Calibri" panose="020F0502020204030204" pitchFamily="34" charset="0"/>
              <a:cs typeface="Times New Roman" panose="02020603050405020304" pitchFamily="18" charset="0"/>
            </a:endParaRPr>
          </a:p>
          <a:p>
            <a:pPr marL="167640" marR="91440" indent="0">
              <a:lnSpc>
                <a:spcPct val="200000"/>
              </a:lnSpc>
              <a:spcBef>
                <a:spcPts val="0"/>
              </a:spcBef>
              <a:spcAft>
                <a:spcPts val="0"/>
              </a:spcAft>
              <a:buNone/>
            </a:pPr>
            <a:r>
              <a:rPr lang="en-US" sz="1500" i="1" dirty="0">
                <a:effectLst/>
                <a:ea typeface="Calibri" panose="020F0502020204030204" pitchFamily="34" charset="0"/>
                <a:cs typeface="Times New Roman" panose="02020603050405020304" pitchFamily="18" charset="0"/>
              </a:rPr>
              <a:t>	Compared to Standard Probation Clients in Franklin County, PA</a:t>
            </a:r>
            <a:r>
              <a:rPr lang="en-US" sz="1500" dirty="0">
                <a:effectLst/>
                <a:ea typeface="Calibri" panose="020F0502020204030204" pitchFamily="34" charset="0"/>
                <a:cs typeface="Times New Roman" panose="02020603050405020304" pitchFamily="18" charset="0"/>
              </a:rPr>
              <a:t>.  Shippensburg, PA: Shippensburg State</a:t>
            </a:r>
          </a:p>
          <a:p>
            <a:pPr marL="167640" marR="91440" indent="0">
              <a:lnSpc>
                <a:spcPct val="200000"/>
              </a:lnSpc>
              <a:spcAft>
                <a:spcPts val="0"/>
              </a:spcAft>
              <a:buNone/>
            </a:pPr>
            <a:r>
              <a:rPr lang="en-US" sz="1500" b="1" dirty="0">
                <a:solidFill>
                  <a:srgbClr val="66FF33"/>
                </a:solidFill>
                <a:ea typeface="Times New Roman" panose="02020603050405020304" pitchFamily="18" charset="0"/>
                <a:cs typeface="Times New Roman" panose="02020603050405020304" pitchFamily="18" charset="0"/>
              </a:rPr>
              <a:t>     </a:t>
            </a:r>
            <a:r>
              <a:rPr lang="en-US" sz="1500" dirty="0">
                <a:effectLst/>
                <a:ea typeface="Calibri" panose="020F0502020204030204" pitchFamily="34" charset="0"/>
                <a:cs typeface="Times New Roman" panose="02020603050405020304" pitchFamily="18" charset="0"/>
              </a:rPr>
              <a:t>University.</a:t>
            </a:r>
          </a:p>
          <a:p>
            <a:pPr marL="167640" marR="91440" indent="0">
              <a:lnSpc>
                <a:spcPct val="200000"/>
              </a:lnSpc>
              <a:spcBef>
                <a:spcPts val="0"/>
              </a:spcBef>
              <a:spcAft>
                <a:spcPts val="0"/>
              </a:spcAft>
              <a:buNone/>
            </a:pPr>
            <a:endParaRPr lang="en-US" sz="2000" b="1" dirty="0">
              <a:solidFill>
                <a:srgbClr val="66FF33"/>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85080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38024"/>
            <a:ext cx="10131425" cy="1130059"/>
          </a:xfrm>
        </p:spPr>
        <p:txBody>
          <a:bodyPr>
            <a:normAutofit/>
          </a:bodyPr>
          <a:lstStyle/>
          <a:p>
            <a:pPr algn="ctr"/>
            <a:r>
              <a:rPr lang="en-US" sz="4400" b="1" dirty="0">
                <a:solidFill>
                  <a:srgbClr val="FF0000"/>
                </a:solidFill>
              </a:rPr>
              <a:t>Statement of the Problem</a:t>
            </a:r>
          </a:p>
        </p:txBody>
      </p:sp>
      <p:sp>
        <p:nvSpPr>
          <p:cNvPr id="3" name="Content Placeholder 2"/>
          <p:cNvSpPr>
            <a:spLocks noGrp="1"/>
          </p:cNvSpPr>
          <p:nvPr>
            <p:ph idx="1"/>
          </p:nvPr>
        </p:nvSpPr>
        <p:spPr>
          <a:xfrm>
            <a:off x="685801" y="1632857"/>
            <a:ext cx="10131425" cy="4441372"/>
          </a:xfrm>
        </p:spPr>
        <p:txBody>
          <a:bodyPr>
            <a:noAutofit/>
          </a:bodyPr>
          <a:lstStyle/>
          <a:p>
            <a:r>
              <a:rPr lang="en-US" sz="3200" b="1" dirty="0">
                <a:solidFill>
                  <a:srgbClr val="66FF33"/>
                </a:solidFill>
              </a:rPr>
              <a:t>A Day Reporting Center is a community-based, highly structured, non-residential alternative to incarceration.</a:t>
            </a:r>
          </a:p>
          <a:p>
            <a:r>
              <a:rPr lang="en-US" sz="3200" b="1" dirty="0">
                <a:solidFill>
                  <a:srgbClr val="66FF33"/>
                </a:solidFill>
              </a:rPr>
              <a:t>Day Reporting Centers are programs that have been utilized for a variety of offender populations (e.g., pre-trial released offenders, probationers, and parolees). </a:t>
            </a:r>
            <a:r>
              <a:rPr lang="en-US" sz="3200" dirty="0">
                <a:solidFill>
                  <a:srgbClr val="66FF33"/>
                </a:solidFill>
                <a:effectLst/>
                <a:latin typeface="Calibri" panose="020F0502020204030204" pitchFamily="34" charset="0"/>
                <a:ea typeface="Calibri" panose="020F0502020204030204" pitchFamily="34" charset="0"/>
                <a:cs typeface="Times New Roman" panose="02020603050405020304" pitchFamily="18" charset="0"/>
              </a:rPr>
              <a:t>(Craddock, 2004)</a:t>
            </a:r>
            <a:endParaRPr lang="en-US" sz="3200" b="1" dirty="0">
              <a:solidFill>
                <a:srgbClr val="66FF33"/>
              </a:solidFill>
            </a:endParaRPr>
          </a:p>
        </p:txBody>
      </p:sp>
    </p:spTree>
    <p:extLst>
      <p:ext uri="{BB962C8B-B14F-4D97-AF65-F5344CB8AC3E}">
        <p14:creationId xmlns:p14="http://schemas.microsoft.com/office/powerpoint/2010/main" val="179694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0"/>
            <a:ext cx="10131425" cy="1088571"/>
          </a:xfrm>
        </p:spPr>
        <p:txBody>
          <a:bodyPr>
            <a:normAutofit/>
          </a:bodyPr>
          <a:lstStyle/>
          <a:p>
            <a:pPr algn="ctr"/>
            <a:r>
              <a:rPr lang="en-US" sz="4800" b="1" dirty="0">
                <a:solidFill>
                  <a:srgbClr val="FF0000"/>
                </a:solidFill>
              </a:rPr>
              <a:t>Purpose</a:t>
            </a:r>
          </a:p>
        </p:txBody>
      </p:sp>
      <p:sp>
        <p:nvSpPr>
          <p:cNvPr id="3" name="Content Placeholder 2"/>
          <p:cNvSpPr>
            <a:spLocks noGrp="1"/>
          </p:cNvSpPr>
          <p:nvPr>
            <p:ph idx="1"/>
          </p:nvPr>
        </p:nvSpPr>
        <p:spPr>
          <a:xfrm>
            <a:off x="897786" y="881744"/>
            <a:ext cx="10131425" cy="5449732"/>
          </a:xfrm>
        </p:spPr>
        <p:txBody>
          <a:bodyPr>
            <a:normAutofit/>
          </a:bodyPr>
          <a:lstStyle/>
          <a:p>
            <a:endParaRPr lang="en-US" sz="3600" dirty="0"/>
          </a:p>
          <a:p>
            <a:r>
              <a:rPr lang="en-US" sz="3600" dirty="0">
                <a:solidFill>
                  <a:srgbClr val="66FF33"/>
                </a:solidFill>
              </a:rPr>
              <a:t>The purpose of our study was to examine the effects of Day Reporting Centers on the criminal recidivism of adult offenders by conducting a meta-analysis of Day Reporting </a:t>
            </a:r>
            <a:r>
              <a:rPr lang="en-US" sz="3600" dirty="0" smtClean="0">
                <a:solidFill>
                  <a:srgbClr val="66FF33"/>
                </a:solidFill>
              </a:rPr>
              <a:t>Center </a:t>
            </a:r>
            <a:r>
              <a:rPr lang="en-US" sz="3600" dirty="0">
                <a:solidFill>
                  <a:srgbClr val="66FF33"/>
                </a:solidFill>
              </a:rPr>
              <a:t>studies that used a quasi-experimental design.</a:t>
            </a:r>
          </a:p>
          <a:p>
            <a:endParaRPr lang="en-US" dirty="0"/>
          </a:p>
          <a:p>
            <a:endParaRPr lang="en-US" dirty="0"/>
          </a:p>
        </p:txBody>
      </p:sp>
    </p:spTree>
    <p:extLst>
      <p:ext uri="{BB962C8B-B14F-4D97-AF65-F5344CB8AC3E}">
        <p14:creationId xmlns:p14="http://schemas.microsoft.com/office/powerpoint/2010/main" val="2693146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783771"/>
          </a:xfrm>
        </p:spPr>
        <p:txBody>
          <a:bodyPr/>
          <a:lstStyle/>
          <a:p>
            <a:pPr algn="ctr"/>
            <a:r>
              <a:rPr lang="en-US" b="1" dirty="0">
                <a:solidFill>
                  <a:srgbClr val="FF0000"/>
                </a:solidFill>
              </a:rPr>
              <a:t>Purpose</a:t>
            </a:r>
          </a:p>
        </p:txBody>
      </p:sp>
      <p:sp>
        <p:nvSpPr>
          <p:cNvPr id="3" name="Content Placeholder 2"/>
          <p:cNvSpPr>
            <a:spLocks noGrp="1"/>
          </p:cNvSpPr>
          <p:nvPr>
            <p:ph idx="1"/>
          </p:nvPr>
        </p:nvSpPr>
        <p:spPr>
          <a:xfrm>
            <a:off x="685801" y="1393371"/>
            <a:ext cx="10131425" cy="5061858"/>
          </a:xfrm>
        </p:spPr>
        <p:txBody>
          <a:bodyPr>
            <a:noAutofit/>
          </a:bodyPr>
          <a:lstStyle/>
          <a:p>
            <a:r>
              <a:rPr lang="en-US" sz="3600" b="1" dirty="0">
                <a:solidFill>
                  <a:srgbClr val="66FF33"/>
                </a:solidFill>
              </a:rPr>
              <a:t>Offenders assigned to Day Reporting Centers generally report to the facility during the daytime hours and return home at night allowing state run corrections systems the opportunity to monitor and supervise offenders while they remain living in the community. (Craddock, 2004)</a:t>
            </a:r>
          </a:p>
        </p:txBody>
      </p:sp>
    </p:spTree>
    <p:extLst>
      <p:ext uri="{BB962C8B-B14F-4D97-AF65-F5344CB8AC3E}">
        <p14:creationId xmlns:p14="http://schemas.microsoft.com/office/powerpoint/2010/main" val="1514376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52401"/>
            <a:ext cx="10131425" cy="1676400"/>
          </a:xfrm>
        </p:spPr>
        <p:txBody>
          <a:bodyPr>
            <a:normAutofit/>
          </a:bodyPr>
          <a:lstStyle/>
          <a:p>
            <a:pPr algn="ctr"/>
            <a:r>
              <a:rPr lang="en-US" sz="4400" b="1" dirty="0">
                <a:solidFill>
                  <a:srgbClr val="FF0000"/>
                </a:solidFill>
              </a:rPr>
              <a:t>Treatment</a:t>
            </a:r>
          </a:p>
        </p:txBody>
      </p:sp>
      <p:sp>
        <p:nvSpPr>
          <p:cNvPr id="3" name="Content Placeholder 2"/>
          <p:cNvSpPr>
            <a:spLocks noGrp="1"/>
          </p:cNvSpPr>
          <p:nvPr>
            <p:ph idx="1"/>
          </p:nvPr>
        </p:nvSpPr>
        <p:spPr>
          <a:xfrm>
            <a:off x="685801" y="1345721"/>
            <a:ext cx="10131425" cy="4477109"/>
          </a:xfrm>
        </p:spPr>
        <p:txBody>
          <a:bodyPr>
            <a:normAutofit/>
          </a:bodyPr>
          <a:lstStyle/>
          <a:p>
            <a:r>
              <a:rPr lang="en-US" sz="3200" b="1" dirty="0">
                <a:solidFill>
                  <a:srgbClr val="66FF33"/>
                </a:solidFill>
              </a:rPr>
              <a:t>Day Reporting Centers provide offenders substance abuse counseling and programming, frequent drug testing, and cognitive restructuring.</a:t>
            </a:r>
          </a:p>
          <a:p>
            <a:r>
              <a:rPr lang="en-US" sz="3200" b="1" dirty="0">
                <a:solidFill>
                  <a:srgbClr val="66FF33"/>
                </a:solidFill>
              </a:rPr>
              <a:t>For those who need it, adult literacy and GED preparation are also provided. </a:t>
            </a:r>
            <a:r>
              <a:rPr lang="en-US" sz="2800" b="1" dirty="0">
                <a:solidFill>
                  <a:srgbClr val="66FF33"/>
                </a:solidFill>
                <a:effectLst/>
                <a:ea typeface="Calibri" panose="020F0502020204030204" pitchFamily="34" charset="0"/>
                <a:cs typeface="Times New Roman" panose="02020603050405020304" pitchFamily="18" charset="0"/>
              </a:rPr>
              <a:t>(Diggs &amp; Pieper, 1994)</a:t>
            </a:r>
            <a:endParaRPr lang="en-US" sz="2800" b="1" dirty="0">
              <a:solidFill>
                <a:srgbClr val="66FF33"/>
              </a:solidFill>
            </a:endParaRPr>
          </a:p>
          <a:p>
            <a:pPr marL="0" indent="0">
              <a:buNone/>
            </a:pPr>
            <a:endParaRPr lang="en-US" sz="3200" b="1" dirty="0">
              <a:solidFill>
                <a:srgbClr val="66FF33"/>
              </a:solidFill>
            </a:endParaRPr>
          </a:p>
        </p:txBody>
      </p:sp>
    </p:spTree>
    <p:extLst>
      <p:ext uri="{BB962C8B-B14F-4D97-AF65-F5344CB8AC3E}">
        <p14:creationId xmlns:p14="http://schemas.microsoft.com/office/powerpoint/2010/main" val="1442582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544286"/>
          </a:xfrm>
        </p:spPr>
        <p:txBody>
          <a:bodyPr>
            <a:normAutofit fontScale="90000"/>
          </a:bodyPr>
          <a:lstStyle/>
          <a:p>
            <a:pPr algn="ctr"/>
            <a:r>
              <a:rPr lang="en-US" b="1" dirty="0">
                <a:solidFill>
                  <a:srgbClr val="FF0000"/>
                </a:solidFill>
              </a:rPr>
              <a:t>Support and Goals</a:t>
            </a:r>
            <a:r>
              <a:rPr lang="en-US" dirty="0"/>
              <a:t/>
            </a:r>
            <a:br>
              <a:rPr lang="en-US" dirty="0"/>
            </a:br>
            <a:endParaRPr lang="en-US" dirty="0"/>
          </a:p>
        </p:txBody>
      </p:sp>
      <p:sp>
        <p:nvSpPr>
          <p:cNvPr id="3" name="Content Placeholder 2"/>
          <p:cNvSpPr>
            <a:spLocks noGrp="1"/>
          </p:cNvSpPr>
          <p:nvPr>
            <p:ph idx="1"/>
          </p:nvPr>
        </p:nvSpPr>
        <p:spPr>
          <a:xfrm>
            <a:off x="685801" y="1153886"/>
            <a:ext cx="10131425" cy="5421085"/>
          </a:xfrm>
        </p:spPr>
        <p:txBody>
          <a:bodyPr>
            <a:normAutofit/>
          </a:bodyPr>
          <a:lstStyle/>
          <a:p>
            <a:r>
              <a:rPr lang="en-US" sz="3600" dirty="0">
                <a:solidFill>
                  <a:srgbClr val="66FF33"/>
                </a:solidFill>
              </a:rPr>
              <a:t>A large component of the Day Reporting Center program is learning basic life skills and incorporating the participant’s family into the program</a:t>
            </a:r>
          </a:p>
          <a:p>
            <a:r>
              <a:rPr lang="en-US" sz="3600" dirty="0">
                <a:solidFill>
                  <a:srgbClr val="66FF33"/>
                </a:solidFill>
              </a:rPr>
              <a:t>The program goals are to protect the public through intensive supervision and behavioral interventions. (</a:t>
            </a:r>
            <a:r>
              <a:rPr lang="en-US" sz="3600" dirty="0">
                <a:solidFill>
                  <a:srgbClr val="66FF33"/>
                </a:solidFill>
                <a:effectLst/>
                <a:ea typeface="Calibri" panose="020F0502020204030204" pitchFamily="34" charset="0"/>
              </a:rPr>
              <a:t>Hyatt and Ostermann,2019) </a:t>
            </a:r>
            <a:endParaRPr lang="en-US" sz="3600" dirty="0">
              <a:solidFill>
                <a:srgbClr val="66FF33"/>
              </a:solidFill>
            </a:endParaRPr>
          </a:p>
          <a:p>
            <a:endParaRPr lang="en-US" sz="2800" b="1" dirty="0">
              <a:solidFill>
                <a:srgbClr val="66FF33"/>
              </a:solidFill>
            </a:endParaRPr>
          </a:p>
          <a:p>
            <a:pPr algn="ctr"/>
            <a:endParaRPr lang="en-US" sz="2800" b="1" dirty="0"/>
          </a:p>
        </p:txBody>
      </p:sp>
    </p:spTree>
    <p:extLst>
      <p:ext uri="{BB962C8B-B14F-4D97-AF65-F5344CB8AC3E}">
        <p14:creationId xmlns:p14="http://schemas.microsoft.com/office/powerpoint/2010/main" val="2321703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1227221"/>
            <a:ext cx="10131425" cy="5550568"/>
          </a:xfrm>
        </p:spPr>
        <p:txBody>
          <a:bodyPr>
            <a:normAutofit/>
          </a:bodyPr>
          <a:lstStyle/>
          <a:p>
            <a:pPr>
              <a:lnSpc>
                <a:spcPct val="150000"/>
              </a:lnSpc>
              <a:spcAft>
                <a:spcPts val="0"/>
              </a:spcAft>
            </a:pPr>
            <a:r>
              <a:rPr lang="en-US" sz="3200" b="1" dirty="0">
                <a:solidFill>
                  <a:srgbClr val="66FF33"/>
                </a:solidFill>
              </a:rPr>
              <a:t>Divert offenders from local jails, prisons, or other residential facilities</a:t>
            </a:r>
          </a:p>
          <a:p>
            <a:pPr>
              <a:lnSpc>
                <a:spcPct val="150000"/>
              </a:lnSpc>
              <a:spcAft>
                <a:spcPts val="0"/>
              </a:spcAft>
            </a:pPr>
            <a:r>
              <a:rPr lang="en-US" sz="3200" b="1" dirty="0">
                <a:solidFill>
                  <a:srgbClr val="66FF33"/>
                </a:solidFill>
              </a:rPr>
              <a:t>Replace criminal behaviors and attitudes with</a:t>
            </a:r>
          </a:p>
          <a:p>
            <a:pPr marL="0" indent="0">
              <a:lnSpc>
                <a:spcPct val="150000"/>
              </a:lnSpc>
              <a:spcAft>
                <a:spcPts val="0"/>
              </a:spcAft>
              <a:buNone/>
            </a:pPr>
            <a:r>
              <a:rPr lang="en-US" sz="3200" b="1" dirty="0">
                <a:solidFill>
                  <a:srgbClr val="66FF33"/>
                </a:solidFill>
              </a:rPr>
              <a:t>   pro-social alternatives that reduce recidivism.</a:t>
            </a:r>
          </a:p>
          <a:p>
            <a:pPr marL="0" indent="0">
              <a:lnSpc>
                <a:spcPct val="150000"/>
              </a:lnSpc>
              <a:spcAft>
                <a:spcPts val="0"/>
              </a:spcAft>
              <a:buNone/>
            </a:pPr>
            <a:r>
              <a:rPr lang="en-US" sz="4000" b="1" dirty="0">
                <a:solidFill>
                  <a:srgbClr val="66FF33"/>
                </a:solidFill>
              </a:rPr>
              <a:t>   	</a:t>
            </a:r>
            <a:endParaRPr lang="en-US" sz="3200" b="1" dirty="0">
              <a:solidFill>
                <a:srgbClr val="66FF33"/>
              </a:solidFill>
            </a:endParaRPr>
          </a:p>
          <a:p>
            <a:pPr>
              <a:lnSpc>
                <a:spcPct val="150000"/>
              </a:lnSpc>
              <a:spcAft>
                <a:spcPts val="0"/>
              </a:spcAft>
            </a:pPr>
            <a:endParaRPr lang="en-US" dirty="0"/>
          </a:p>
        </p:txBody>
      </p:sp>
      <p:sp>
        <p:nvSpPr>
          <p:cNvPr id="4" name="Title 3"/>
          <p:cNvSpPr>
            <a:spLocks noGrp="1"/>
          </p:cNvSpPr>
          <p:nvPr>
            <p:ph type="title"/>
          </p:nvPr>
        </p:nvSpPr>
        <p:spPr>
          <a:xfrm>
            <a:off x="685801" y="108858"/>
            <a:ext cx="10131425" cy="1273628"/>
          </a:xfrm>
        </p:spPr>
        <p:txBody>
          <a:bodyPr/>
          <a:lstStyle/>
          <a:p>
            <a:pPr algn="ctr"/>
            <a:r>
              <a:rPr lang="en-US" b="1" dirty="0">
                <a:solidFill>
                  <a:srgbClr val="FF0000"/>
                </a:solidFill>
              </a:rPr>
              <a:t>Support and Goals</a:t>
            </a:r>
            <a:endParaRPr lang="en-US" dirty="0"/>
          </a:p>
        </p:txBody>
      </p:sp>
    </p:spTree>
    <p:extLst>
      <p:ext uri="{BB962C8B-B14F-4D97-AF65-F5344CB8AC3E}">
        <p14:creationId xmlns:p14="http://schemas.microsoft.com/office/powerpoint/2010/main" val="4089053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solidFill>
                  <a:srgbClr val="FF0000"/>
                </a:solidFill>
              </a:rPr>
              <a:t>Treatment Duration</a:t>
            </a:r>
            <a:br>
              <a:rPr lang="en-US" sz="4400" b="1" dirty="0">
                <a:solidFill>
                  <a:srgbClr val="FF0000"/>
                </a:solidFill>
              </a:rPr>
            </a:br>
            <a:endParaRPr lang="en-US" sz="4400" dirty="0"/>
          </a:p>
        </p:txBody>
      </p:sp>
      <p:sp>
        <p:nvSpPr>
          <p:cNvPr id="3" name="Content Placeholder 2"/>
          <p:cNvSpPr>
            <a:spLocks noGrp="1"/>
          </p:cNvSpPr>
          <p:nvPr>
            <p:ph idx="1"/>
          </p:nvPr>
        </p:nvSpPr>
        <p:spPr>
          <a:xfrm>
            <a:off x="685801" y="1620253"/>
            <a:ext cx="10131425" cy="4170947"/>
          </a:xfrm>
        </p:spPr>
        <p:txBody>
          <a:bodyPr>
            <a:normAutofit/>
          </a:bodyPr>
          <a:lstStyle/>
          <a:p>
            <a:r>
              <a:rPr lang="en-US" sz="2800" b="1" dirty="0">
                <a:solidFill>
                  <a:srgbClr val="66FF33"/>
                </a:solidFill>
              </a:rPr>
              <a:t>The most intensive level of day reporting occurs in a Full Day Reporting Center environment. Full Day Reporting Centers have multiple phases  of supervision.</a:t>
            </a:r>
          </a:p>
          <a:p>
            <a:pPr marL="0" indent="0">
              <a:buNone/>
            </a:pPr>
            <a:endParaRPr lang="en-US" sz="2800" b="1" dirty="0">
              <a:solidFill>
                <a:srgbClr val="66FF33"/>
              </a:solidFill>
            </a:endParaRPr>
          </a:p>
          <a:p>
            <a:r>
              <a:rPr lang="en-US" sz="2800" b="1" dirty="0">
                <a:solidFill>
                  <a:srgbClr val="66FF33"/>
                </a:solidFill>
              </a:rPr>
              <a:t>The Day Reporting Center program is ideally six to nine months for Phases I and II,  followed by another six months for Phase III (aftercare). </a:t>
            </a:r>
            <a:r>
              <a:rPr lang="en-US" sz="2800" dirty="0">
                <a:solidFill>
                  <a:srgbClr val="66FF33"/>
                </a:solidFill>
              </a:rPr>
              <a:t>(</a:t>
            </a:r>
            <a:r>
              <a:rPr lang="en-US" sz="2800" dirty="0">
                <a:solidFill>
                  <a:srgbClr val="66FF33"/>
                </a:solidFill>
                <a:effectLst/>
                <a:ea typeface="Calibri" panose="020F0502020204030204" pitchFamily="34" charset="0"/>
              </a:rPr>
              <a:t>Hyatt and Ostermann,2019) </a:t>
            </a:r>
            <a:endParaRPr lang="en-US" sz="2800" dirty="0">
              <a:solidFill>
                <a:srgbClr val="66FF33"/>
              </a:solidFill>
            </a:endParaRPr>
          </a:p>
          <a:p>
            <a:endParaRPr lang="en-US" sz="2800" b="1" dirty="0">
              <a:solidFill>
                <a:srgbClr val="66FF33"/>
              </a:solidFill>
            </a:endParaRPr>
          </a:p>
        </p:txBody>
      </p:sp>
    </p:spTree>
    <p:extLst>
      <p:ext uri="{BB962C8B-B14F-4D97-AF65-F5344CB8AC3E}">
        <p14:creationId xmlns:p14="http://schemas.microsoft.com/office/powerpoint/2010/main" val="3867542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46649"/>
            <a:ext cx="10131425" cy="810883"/>
          </a:xfrm>
        </p:spPr>
        <p:txBody>
          <a:bodyPr/>
          <a:lstStyle/>
          <a:p>
            <a:pPr algn="ctr"/>
            <a:r>
              <a:rPr lang="en-US" sz="3600" b="1" dirty="0">
                <a:solidFill>
                  <a:srgbClr val="FF0000"/>
                </a:solidFill>
              </a:rPr>
              <a:t>Treatment Duration Cont.</a:t>
            </a:r>
            <a:endParaRPr lang="en-US" b="1" dirty="0">
              <a:solidFill>
                <a:srgbClr val="FF0000"/>
              </a:solidFill>
            </a:endParaRPr>
          </a:p>
        </p:txBody>
      </p:sp>
      <p:sp>
        <p:nvSpPr>
          <p:cNvPr id="3" name="Content Placeholder 2"/>
          <p:cNvSpPr>
            <a:spLocks noGrp="1"/>
          </p:cNvSpPr>
          <p:nvPr>
            <p:ph idx="1"/>
          </p:nvPr>
        </p:nvSpPr>
        <p:spPr>
          <a:xfrm>
            <a:off x="685801" y="828137"/>
            <a:ext cx="10131425" cy="5960852"/>
          </a:xfrm>
        </p:spPr>
        <p:txBody>
          <a:bodyPr>
            <a:normAutofit/>
          </a:bodyPr>
          <a:lstStyle/>
          <a:p>
            <a:pPr marL="0" indent="0" algn="ctr">
              <a:lnSpc>
                <a:spcPct val="107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i="1" u="sng" dirty="0">
                <a:solidFill>
                  <a:srgbClr val="FF0000"/>
                </a:solidFill>
              </a:rPr>
              <a:t>Phase </a:t>
            </a:r>
            <a:r>
              <a:rPr lang="en-US" sz="2400" b="1" i="1" u="sng" dirty="0" smtClean="0">
                <a:solidFill>
                  <a:srgbClr val="FF0000"/>
                </a:solidFill>
              </a:rPr>
              <a:t>1</a:t>
            </a:r>
          </a:p>
          <a:p>
            <a:pPr marL="0" indent="0" algn="ctr">
              <a:lnSpc>
                <a:spcPct val="107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2400" dirty="0">
              <a:effectLst/>
              <a:ea typeface="Times New Roman" panose="02020603050405020304" pitchFamily="18" charset="0"/>
              <a:cs typeface="Times New Roman" panose="02020603050405020304" pitchFamily="18" charset="0"/>
            </a:endParaRPr>
          </a:p>
          <a:p>
            <a:pPr marL="0">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66FF33"/>
                </a:solidFill>
                <a:ea typeface="Times New Roman" panose="02020603050405020304" pitchFamily="18" charset="0"/>
                <a:cs typeface="Times New Roman" panose="02020603050405020304" pitchFamily="18" charset="0"/>
              </a:rPr>
              <a:t>Individuals are mandated to c</a:t>
            </a:r>
            <a:r>
              <a:rPr lang="en-US" sz="2400" b="1" dirty="0">
                <a:solidFill>
                  <a:srgbClr val="66FF33"/>
                </a:solidFill>
                <a:effectLst/>
                <a:ea typeface="Times New Roman" panose="02020603050405020304" pitchFamily="18" charset="0"/>
                <a:cs typeface="Times New Roman" panose="02020603050405020304" pitchFamily="18" charset="0"/>
              </a:rPr>
              <a:t>omplete 40 hours of community service. </a:t>
            </a:r>
            <a:endParaRPr lang="en-US" sz="2400" b="1" dirty="0" smtClean="0">
              <a:solidFill>
                <a:srgbClr val="66FF33"/>
              </a:solidFill>
              <a:effectLst/>
              <a:ea typeface="Times New Roman" panose="02020603050405020304" pitchFamily="18" charset="0"/>
              <a:cs typeface="Times New Roman" panose="02020603050405020304" pitchFamily="18" charset="0"/>
            </a:endParaRPr>
          </a:p>
          <a:p>
            <a:pPr marL="0" indent="0">
              <a:lnSpc>
                <a:spcPct val="107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66FF33"/>
                </a:solidFill>
                <a:ea typeface="Calibri" panose="020F0502020204030204" pitchFamily="34" charset="0"/>
                <a:cs typeface="Times New Roman" panose="02020603050405020304" pitchFamily="18" charset="0"/>
              </a:rPr>
              <a:t> </a:t>
            </a:r>
            <a:r>
              <a:rPr lang="en-US" sz="2400" b="1" dirty="0" smtClean="0">
                <a:solidFill>
                  <a:srgbClr val="66FF33"/>
                </a:solidFill>
                <a:ea typeface="Calibri" panose="020F0502020204030204" pitchFamily="34" charset="0"/>
                <a:cs typeface="Times New Roman" panose="02020603050405020304" pitchFamily="18" charset="0"/>
              </a:rPr>
              <a:t>   </a:t>
            </a:r>
            <a:r>
              <a:rPr lang="en-US" sz="2400" b="1" dirty="0">
                <a:solidFill>
                  <a:srgbClr val="66FF33"/>
                </a:solidFill>
                <a:ea typeface="Times New Roman" panose="02020603050405020304" pitchFamily="18" charset="0"/>
                <a:cs typeface="Times New Roman" panose="02020603050405020304" pitchFamily="18" charset="0"/>
              </a:rPr>
              <a:t>Family members and faith-based community involvement AA/NA </a:t>
            </a:r>
            <a:r>
              <a:rPr lang="en-US" sz="2400" b="1" dirty="0" smtClean="0">
                <a:solidFill>
                  <a:srgbClr val="66FF33"/>
                </a:solidFill>
                <a:ea typeface="Times New Roman" panose="02020603050405020304" pitchFamily="18" charset="0"/>
                <a:cs typeface="Times New Roman" panose="02020603050405020304" pitchFamily="18" charset="0"/>
              </a:rPr>
              <a:t>meetings</a:t>
            </a:r>
          </a:p>
          <a:p>
            <a:pPr marL="0" indent="0">
              <a:lnSpc>
                <a:spcPct val="107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66FF33"/>
                </a:solidFill>
                <a:ea typeface="Calibri" panose="020F0502020204030204" pitchFamily="34" charset="0"/>
                <a:cs typeface="Times New Roman" panose="02020603050405020304" pitchFamily="18" charset="0"/>
              </a:rPr>
              <a:t> </a:t>
            </a:r>
            <a:r>
              <a:rPr lang="en-US" sz="2400" b="1" dirty="0" smtClean="0">
                <a:solidFill>
                  <a:srgbClr val="66FF33"/>
                </a:solidFill>
                <a:ea typeface="Calibri" panose="020F0502020204030204" pitchFamily="34" charset="0"/>
                <a:cs typeface="Times New Roman" panose="02020603050405020304" pitchFamily="18" charset="0"/>
              </a:rPr>
              <a:t>   </a:t>
            </a:r>
            <a:r>
              <a:rPr lang="en-US" sz="2400" b="1" dirty="0">
                <a:solidFill>
                  <a:srgbClr val="66FF33"/>
                </a:solidFill>
                <a:ea typeface="Times New Roman" panose="02020603050405020304" pitchFamily="18" charset="0"/>
                <a:cs typeface="Times New Roman" panose="02020603050405020304" pitchFamily="18" charset="0"/>
              </a:rPr>
              <a:t>and cognitive restructuring</a:t>
            </a:r>
          </a:p>
          <a:p>
            <a:pPr marL="0" indent="0">
              <a:lnSpc>
                <a:spcPct val="107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2400" b="1" dirty="0">
              <a:solidFill>
                <a:srgbClr val="66FF33"/>
              </a:solidFill>
              <a:effectLst/>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66FF33"/>
                </a:solidFill>
                <a:effectLst/>
                <a:ea typeface="Times New Roman" panose="02020603050405020304" pitchFamily="18" charset="0"/>
                <a:cs typeface="Times New Roman" panose="02020603050405020304" pitchFamily="18" charset="0"/>
              </a:rPr>
              <a:t>Moral </a:t>
            </a:r>
            <a:r>
              <a:rPr lang="en-US" sz="2400" b="1" dirty="0" err="1">
                <a:solidFill>
                  <a:srgbClr val="66FF33"/>
                </a:solidFill>
                <a:effectLst/>
                <a:ea typeface="Times New Roman" panose="02020603050405020304" pitchFamily="18" charset="0"/>
                <a:cs typeface="Times New Roman" panose="02020603050405020304" pitchFamily="18" charset="0"/>
              </a:rPr>
              <a:t>Reconation</a:t>
            </a:r>
            <a:r>
              <a:rPr lang="en-US" sz="2400" b="1" dirty="0">
                <a:solidFill>
                  <a:srgbClr val="66FF33"/>
                </a:solidFill>
                <a:effectLst/>
                <a:ea typeface="Times New Roman" panose="02020603050405020304" pitchFamily="18" charset="0"/>
                <a:cs typeface="Times New Roman" panose="02020603050405020304" pitchFamily="18" charset="0"/>
              </a:rPr>
              <a:t> Therapy (MRT) a 12-step cognitive program. Focuses on changing criminal attitudes, values, thinking patterns and behaviors  Dishonesty and irresponsibility are the primary targets of</a:t>
            </a:r>
          </a:p>
          <a:p>
            <a:pPr marL="0" indent="0">
              <a:lnSpc>
                <a:spcPct val="107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66FF33"/>
                </a:solidFill>
                <a:ea typeface="Times New Roman" panose="02020603050405020304" pitchFamily="18" charset="0"/>
                <a:cs typeface="Times New Roman" panose="02020603050405020304" pitchFamily="18" charset="0"/>
              </a:rPr>
              <a:t>     </a:t>
            </a:r>
            <a:r>
              <a:rPr lang="en-US" sz="2400" b="1" dirty="0">
                <a:solidFill>
                  <a:srgbClr val="66FF33"/>
                </a:solidFill>
                <a:effectLst/>
                <a:ea typeface="Times New Roman" panose="02020603050405020304" pitchFamily="18" charset="0"/>
                <a:cs typeface="Times New Roman" panose="02020603050405020304" pitchFamily="18" charset="0"/>
              </a:rPr>
              <a:t>change.  The MRT is designed to enhance the offenders desire to </a:t>
            </a:r>
            <a:r>
              <a:rPr lang="en-US" sz="2400" b="1" dirty="0" smtClean="0">
                <a:solidFill>
                  <a:srgbClr val="66FF33"/>
                </a:solidFill>
                <a:effectLst/>
                <a:ea typeface="Times New Roman" panose="02020603050405020304" pitchFamily="18" charset="0"/>
                <a:cs typeface="Times New Roman" panose="02020603050405020304" pitchFamily="18" charset="0"/>
              </a:rPr>
              <a:t>change</a:t>
            </a:r>
          </a:p>
          <a:p>
            <a:pPr marL="0" indent="0">
              <a:lnSpc>
                <a:spcPct val="107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b="1" dirty="0">
                <a:solidFill>
                  <a:srgbClr val="66FF33"/>
                </a:solidFill>
                <a:ea typeface="Times New Roman" panose="02020603050405020304" pitchFamily="18" charset="0"/>
                <a:cs typeface="Times New Roman" panose="02020603050405020304" pitchFamily="18" charset="0"/>
              </a:rPr>
              <a:t> </a:t>
            </a:r>
            <a:r>
              <a:rPr lang="en-US" sz="2400" b="1" dirty="0" smtClean="0">
                <a:solidFill>
                  <a:srgbClr val="66FF33"/>
                </a:solidFill>
                <a:ea typeface="Times New Roman" panose="02020603050405020304" pitchFamily="18" charset="0"/>
                <a:cs typeface="Times New Roman" panose="02020603050405020304" pitchFamily="18" charset="0"/>
              </a:rPr>
              <a:t>    behavior</a:t>
            </a:r>
            <a:endParaRPr lang="en-US" sz="2400" b="1" dirty="0" smtClean="0">
              <a:solidFill>
                <a:srgbClr val="66FF33"/>
              </a:solidFill>
              <a:effectLst/>
              <a:ea typeface="Times New Roman" panose="02020603050405020304" pitchFamily="18" charset="0"/>
              <a:cs typeface="Times New Roman" panose="02020603050405020304" pitchFamily="18" charset="0"/>
            </a:endParaRPr>
          </a:p>
          <a:p>
            <a:pPr marL="0" indent="0">
              <a:lnSpc>
                <a:spcPct val="107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2400" b="1" dirty="0">
              <a:solidFill>
                <a:srgbClr val="66FF33"/>
              </a:solidFill>
              <a:effectLst/>
              <a:ea typeface="Calibri" panose="020F0502020204030204" pitchFamily="34" charset="0"/>
              <a:cs typeface="Times New Roman" panose="02020603050405020304" pitchFamily="18" charset="0"/>
            </a:endParaRPr>
          </a:p>
          <a:p>
            <a:pPr marL="0" indent="0">
              <a:lnSpc>
                <a:spcPct val="107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b="1" dirty="0">
              <a:solidFill>
                <a:srgbClr val="66FF33"/>
              </a:solidFill>
              <a:effectLst/>
              <a:ea typeface="Times New Roman" panose="02020603050405020304" pitchFamily="18" charset="0"/>
              <a:cs typeface="Times New Roman" panose="02020603050405020304" pitchFamily="18" charset="0"/>
            </a:endParaRPr>
          </a:p>
          <a:p>
            <a:pPr marL="0" indent="0">
              <a:lnSpc>
                <a:spcPct val="107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b="1" dirty="0">
              <a:solidFill>
                <a:srgbClr val="66FF33"/>
              </a:solidFill>
              <a:effectLst/>
              <a:ea typeface="Calibri" panose="020F0502020204030204" pitchFamily="34" charset="0"/>
              <a:cs typeface="Times New Roman" panose="02020603050405020304" pitchFamily="18" charset="0"/>
            </a:endParaRPr>
          </a:p>
          <a:p>
            <a:pPr marL="0" indent="0">
              <a:lnSpc>
                <a:spcPct val="107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dirty="0"/>
          </a:p>
        </p:txBody>
      </p:sp>
    </p:spTree>
    <p:extLst>
      <p:ext uri="{BB962C8B-B14F-4D97-AF65-F5344CB8AC3E}">
        <p14:creationId xmlns:p14="http://schemas.microsoft.com/office/powerpoint/2010/main" val="3631545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1623</TotalTime>
  <Words>794</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Celestial</vt:lpstr>
      <vt:lpstr>The Effectiveness of Day Reporting Centers  </vt:lpstr>
      <vt:lpstr>Statement of the Problem</vt:lpstr>
      <vt:lpstr>Purpose</vt:lpstr>
      <vt:lpstr>Purpose</vt:lpstr>
      <vt:lpstr>Treatment</vt:lpstr>
      <vt:lpstr>Support and Goals </vt:lpstr>
      <vt:lpstr>Support and Goals</vt:lpstr>
      <vt:lpstr>Treatment Duration </vt:lpstr>
      <vt:lpstr>Treatment Duration Cont.</vt:lpstr>
      <vt:lpstr>Treatment of Duration</vt:lpstr>
      <vt:lpstr>Conclusion </vt:lpstr>
      <vt:lpstr> </vt:lpstr>
    </vt:vector>
  </TitlesOfParts>
  <Company>University of North Georgia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QUANTITATIVE PREDICTIVE STUDY OF DRUG TRAFFICKER BEHAVIORAL CHARACTERISTICS IMPACTING POLICE ACTIONS</dc:title>
  <dc:creator>Willie Newkirk</dc:creator>
  <cp:lastModifiedBy>Butch Newkirk</cp:lastModifiedBy>
  <cp:revision>103</cp:revision>
  <dcterms:created xsi:type="dcterms:W3CDTF">2015-07-28T19:41:57Z</dcterms:created>
  <dcterms:modified xsi:type="dcterms:W3CDTF">2022-10-06T16:53:58Z</dcterms:modified>
</cp:coreProperties>
</file>