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257" r:id="rId3"/>
    <p:sldId id="258" r:id="rId4"/>
    <p:sldId id="261" r:id="rId5"/>
    <p:sldId id="262" r:id="rId6"/>
    <p:sldId id="263" r:id="rId7"/>
    <p:sldId id="264" r:id="rId8"/>
    <p:sldId id="265" r:id="rId9"/>
    <p:sldId id="266" r:id="rId10"/>
    <p:sldId id="267" r:id="rId11"/>
    <p:sldId id="268" r:id="rId12"/>
    <p:sldId id="269" r:id="rId13"/>
    <p:sldId id="272" r:id="rId14"/>
    <p:sldId id="270" r:id="rId15"/>
    <p:sldId id="259"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114" d="100"/>
          <a:sy n="114" d="100"/>
        </p:scale>
        <p:origin x="47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433D9B-399A-44F4-ACC8-3402F0C9079E}" type="datetimeFigureOut">
              <a:rPr lang="en-US" smtClean="0"/>
              <a:t>10/5/2022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B00927-D249-45C9-BAC5-175C916ACFA1}" type="slidenum">
              <a:rPr lang="en-US" smtClean="0"/>
              <a:t>‹#›</a:t>
            </a:fld>
            <a:endParaRPr lang="en-US"/>
          </a:p>
        </p:txBody>
      </p:sp>
    </p:spTree>
    <p:extLst>
      <p:ext uri="{BB962C8B-B14F-4D97-AF65-F5344CB8AC3E}">
        <p14:creationId xmlns:p14="http://schemas.microsoft.com/office/powerpoint/2010/main" val="30918320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DFD96-26E8-4D7D-DD9D-0B66487C4BD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C371B86-443B-2AE7-2AF9-D27F0EB9195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173AE53-9D55-94DE-A718-FF4447F0459F}"/>
              </a:ext>
            </a:extLst>
          </p:cNvPr>
          <p:cNvSpPr>
            <a:spLocks noGrp="1"/>
          </p:cNvSpPr>
          <p:nvPr>
            <p:ph type="dt" sz="half" idx="10"/>
          </p:nvPr>
        </p:nvSpPr>
        <p:spPr/>
        <p:txBody>
          <a:bodyPr/>
          <a:lstStyle/>
          <a:p>
            <a:fld id="{67124E3B-3726-4E6E-AB04-BF044BFF0AAD}" type="datetime1">
              <a:rPr lang="en-US" smtClean="0"/>
              <a:t>10/5/2022</a:t>
            </a:fld>
            <a:endParaRPr lang="en-US"/>
          </a:p>
        </p:txBody>
      </p:sp>
      <p:sp>
        <p:nvSpPr>
          <p:cNvPr id="5" name="Footer Placeholder 4">
            <a:extLst>
              <a:ext uri="{FF2B5EF4-FFF2-40B4-BE49-F238E27FC236}">
                <a16:creationId xmlns:a16="http://schemas.microsoft.com/office/drawing/2014/main" id="{5D1D555E-A5B6-8F62-826B-4A02CB21E62A}"/>
              </a:ext>
            </a:extLst>
          </p:cNvPr>
          <p:cNvSpPr>
            <a:spLocks noGrp="1"/>
          </p:cNvSpPr>
          <p:nvPr>
            <p:ph type="ftr" sz="quarter" idx="11"/>
          </p:nvPr>
        </p:nvSpPr>
        <p:spPr/>
        <p:txBody>
          <a:bodyPr/>
          <a:lstStyle/>
          <a:p>
            <a:r>
              <a:rPr lang="en-US"/>
              <a:t>COPYRIGHT 2022 Stan Crowder NOT for Publication or Release</a:t>
            </a:r>
          </a:p>
        </p:txBody>
      </p:sp>
      <p:sp>
        <p:nvSpPr>
          <p:cNvPr id="6" name="Slide Number Placeholder 5">
            <a:extLst>
              <a:ext uri="{FF2B5EF4-FFF2-40B4-BE49-F238E27FC236}">
                <a16:creationId xmlns:a16="http://schemas.microsoft.com/office/drawing/2014/main" id="{B85DA89E-603A-E82E-920B-62C111DA4A94}"/>
              </a:ext>
            </a:extLst>
          </p:cNvPr>
          <p:cNvSpPr>
            <a:spLocks noGrp="1"/>
          </p:cNvSpPr>
          <p:nvPr>
            <p:ph type="sldNum" sz="quarter" idx="12"/>
          </p:nvPr>
        </p:nvSpPr>
        <p:spPr/>
        <p:txBody>
          <a:bodyPr/>
          <a:lstStyle/>
          <a:p>
            <a:fld id="{DF1255B0-FA47-4AB9-8538-6F3CF1ACC57C}" type="slidenum">
              <a:rPr lang="en-US" smtClean="0"/>
              <a:t>‹#›</a:t>
            </a:fld>
            <a:endParaRPr lang="en-US"/>
          </a:p>
        </p:txBody>
      </p:sp>
    </p:spTree>
    <p:extLst>
      <p:ext uri="{BB962C8B-B14F-4D97-AF65-F5344CB8AC3E}">
        <p14:creationId xmlns:p14="http://schemas.microsoft.com/office/powerpoint/2010/main" val="22000285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4A17E-A229-C123-F121-C0521B58AD7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552E928-0924-F144-B983-951667738ED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B70ADE-9B77-1A33-6D56-4C8474BC0EB3}"/>
              </a:ext>
            </a:extLst>
          </p:cNvPr>
          <p:cNvSpPr>
            <a:spLocks noGrp="1"/>
          </p:cNvSpPr>
          <p:nvPr>
            <p:ph type="dt" sz="half" idx="10"/>
          </p:nvPr>
        </p:nvSpPr>
        <p:spPr/>
        <p:txBody>
          <a:bodyPr/>
          <a:lstStyle/>
          <a:p>
            <a:fld id="{F39266F6-627C-403C-8243-D2B10051FD2E}" type="datetime1">
              <a:rPr lang="en-US" smtClean="0"/>
              <a:t>10/5/2022</a:t>
            </a:fld>
            <a:endParaRPr lang="en-US"/>
          </a:p>
        </p:txBody>
      </p:sp>
      <p:sp>
        <p:nvSpPr>
          <p:cNvPr id="5" name="Footer Placeholder 4">
            <a:extLst>
              <a:ext uri="{FF2B5EF4-FFF2-40B4-BE49-F238E27FC236}">
                <a16:creationId xmlns:a16="http://schemas.microsoft.com/office/drawing/2014/main" id="{D4B8CF88-E0E5-EA5F-670D-B8D906945358}"/>
              </a:ext>
            </a:extLst>
          </p:cNvPr>
          <p:cNvSpPr>
            <a:spLocks noGrp="1"/>
          </p:cNvSpPr>
          <p:nvPr>
            <p:ph type="ftr" sz="quarter" idx="11"/>
          </p:nvPr>
        </p:nvSpPr>
        <p:spPr/>
        <p:txBody>
          <a:bodyPr/>
          <a:lstStyle/>
          <a:p>
            <a:r>
              <a:rPr lang="en-US"/>
              <a:t>COPYRIGHT 2022 Stan Crowder NOT for Publication or Release</a:t>
            </a:r>
          </a:p>
        </p:txBody>
      </p:sp>
      <p:sp>
        <p:nvSpPr>
          <p:cNvPr id="6" name="Slide Number Placeholder 5">
            <a:extLst>
              <a:ext uri="{FF2B5EF4-FFF2-40B4-BE49-F238E27FC236}">
                <a16:creationId xmlns:a16="http://schemas.microsoft.com/office/drawing/2014/main" id="{F500BF04-132F-F337-1DBF-F12072CEB4F8}"/>
              </a:ext>
            </a:extLst>
          </p:cNvPr>
          <p:cNvSpPr>
            <a:spLocks noGrp="1"/>
          </p:cNvSpPr>
          <p:nvPr>
            <p:ph type="sldNum" sz="quarter" idx="12"/>
          </p:nvPr>
        </p:nvSpPr>
        <p:spPr/>
        <p:txBody>
          <a:bodyPr/>
          <a:lstStyle/>
          <a:p>
            <a:fld id="{DF1255B0-FA47-4AB9-8538-6F3CF1ACC57C}" type="slidenum">
              <a:rPr lang="en-US" smtClean="0"/>
              <a:t>‹#›</a:t>
            </a:fld>
            <a:endParaRPr lang="en-US"/>
          </a:p>
        </p:txBody>
      </p:sp>
    </p:spTree>
    <p:extLst>
      <p:ext uri="{BB962C8B-B14F-4D97-AF65-F5344CB8AC3E}">
        <p14:creationId xmlns:p14="http://schemas.microsoft.com/office/powerpoint/2010/main" val="6682293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96903F6-A5AE-6BE6-0756-39635F4B71E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54A7E73-5E6D-99AB-7B90-9FC2CD0B88E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FF016E-80D1-DBC6-BE65-1B8D5BE1D8B7}"/>
              </a:ext>
            </a:extLst>
          </p:cNvPr>
          <p:cNvSpPr>
            <a:spLocks noGrp="1"/>
          </p:cNvSpPr>
          <p:nvPr>
            <p:ph type="dt" sz="half" idx="10"/>
          </p:nvPr>
        </p:nvSpPr>
        <p:spPr/>
        <p:txBody>
          <a:bodyPr/>
          <a:lstStyle/>
          <a:p>
            <a:fld id="{C70661FB-64B5-4B16-90DF-30C525B6F498}" type="datetime1">
              <a:rPr lang="en-US" smtClean="0"/>
              <a:t>10/5/2022</a:t>
            </a:fld>
            <a:endParaRPr lang="en-US"/>
          </a:p>
        </p:txBody>
      </p:sp>
      <p:sp>
        <p:nvSpPr>
          <p:cNvPr id="5" name="Footer Placeholder 4">
            <a:extLst>
              <a:ext uri="{FF2B5EF4-FFF2-40B4-BE49-F238E27FC236}">
                <a16:creationId xmlns:a16="http://schemas.microsoft.com/office/drawing/2014/main" id="{0A05ED9A-9EE5-7AD2-3008-8698DB400200}"/>
              </a:ext>
            </a:extLst>
          </p:cNvPr>
          <p:cNvSpPr>
            <a:spLocks noGrp="1"/>
          </p:cNvSpPr>
          <p:nvPr>
            <p:ph type="ftr" sz="quarter" idx="11"/>
          </p:nvPr>
        </p:nvSpPr>
        <p:spPr/>
        <p:txBody>
          <a:bodyPr/>
          <a:lstStyle/>
          <a:p>
            <a:r>
              <a:rPr lang="en-US"/>
              <a:t>COPYRIGHT 2022 Stan Crowder NOT for Publication or Release</a:t>
            </a:r>
          </a:p>
        </p:txBody>
      </p:sp>
      <p:sp>
        <p:nvSpPr>
          <p:cNvPr id="6" name="Slide Number Placeholder 5">
            <a:extLst>
              <a:ext uri="{FF2B5EF4-FFF2-40B4-BE49-F238E27FC236}">
                <a16:creationId xmlns:a16="http://schemas.microsoft.com/office/drawing/2014/main" id="{67BB1FCB-924D-C032-BE35-F379F65BA1BD}"/>
              </a:ext>
            </a:extLst>
          </p:cNvPr>
          <p:cNvSpPr>
            <a:spLocks noGrp="1"/>
          </p:cNvSpPr>
          <p:nvPr>
            <p:ph type="sldNum" sz="quarter" idx="12"/>
          </p:nvPr>
        </p:nvSpPr>
        <p:spPr/>
        <p:txBody>
          <a:bodyPr/>
          <a:lstStyle/>
          <a:p>
            <a:fld id="{DF1255B0-FA47-4AB9-8538-6F3CF1ACC57C}" type="slidenum">
              <a:rPr lang="en-US" smtClean="0"/>
              <a:t>‹#›</a:t>
            </a:fld>
            <a:endParaRPr lang="en-US"/>
          </a:p>
        </p:txBody>
      </p:sp>
    </p:spTree>
    <p:extLst>
      <p:ext uri="{BB962C8B-B14F-4D97-AF65-F5344CB8AC3E}">
        <p14:creationId xmlns:p14="http://schemas.microsoft.com/office/powerpoint/2010/main" val="1924853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0AFF8-9285-293F-6B3F-B976B77234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57B020-BB49-24C2-69A7-ADCF9A9A33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A81D05-D267-4D77-48E2-D1D9BCE64A15}"/>
              </a:ext>
            </a:extLst>
          </p:cNvPr>
          <p:cNvSpPr>
            <a:spLocks noGrp="1"/>
          </p:cNvSpPr>
          <p:nvPr>
            <p:ph type="dt" sz="half" idx="10"/>
          </p:nvPr>
        </p:nvSpPr>
        <p:spPr/>
        <p:txBody>
          <a:bodyPr/>
          <a:lstStyle/>
          <a:p>
            <a:fld id="{B0B1E145-C108-4E7B-A7F3-BFA5B1CAA56B}" type="datetime1">
              <a:rPr lang="en-US" smtClean="0"/>
              <a:t>10/5/2022</a:t>
            </a:fld>
            <a:endParaRPr lang="en-US"/>
          </a:p>
        </p:txBody>
      </p:sp>
      <p:sp>
        <p:nvSpPr>
          <p:cNvPr id="5" name="Footer Placeholder 4">
            <a:extLst>
              <a:ext uri="{FF2B5EF4-FFF2-40B4-BE49-F238E27FC236}">
                <a16:creationId xmlns:a16="http://schemas.microsoft.com/office/drawing/2014/main" id="{74522D38-5CCD-800B-AF7B-414493B3B7BA}"/>
              </a:ext>
            </a:extLst>
          </p:cNvPr>
          <p:cNvSpPr>
            <a:spLocks noGrp="1"/>
          </p:cNvSpPr>
          <p:nvPr>
            <p:ph type="ftr" sz="quarter" idx="11"/>
          </p:nvPr>
        </p:nvSpPr>
        <p:spPr/>
        <p:txBody>
          <a:bodyPr/>
          <a:lstStyle/>
          <a:p>
            <a:r>
              <a:rPr lang="en-US"/>
              <a:t>COPYRIGHT 2022 Stan Crowder NOT for Publication or Release</a:t>
            </a:r>
          </a:p>
        </p:txBody>
      </p:sp>
      <p:sp>
        <p:nvSpPr>
          <p:cNvPr id="6" name="Slide Number Placeholder 5">
            <a:extLst>
              <a:ext uri="{FF2B5EF4-FFF2-40B4-BE49-F238E27FC236}">
                <a16:creationId xmlns:a16="http://schemas.microsoft.com/office/drawing/2014/main" id="{D18ED628-1E41-624E-2C06-F3901AD22F0E}"/>
              </a:ext>
            </a:extLst>
          </p:cNvPr>
          <p:cNvSpPr>
            <a:spLocks noGrp="1"/>
          </p:cNvSpPr>
          <p:nvPr>
            <p:ph type="sldNum" sz="quarter" idx="12"/>
          </p:nvPr>
        </p:nvSpPr>
        <p:spPr/>
        <p:txBody>
          <a:bodyPr/>
          <a:lstStyle/>
          <a:p>
            <a:fld id="{DF1255B0-FA47-4AB9-8538-6F3CF1ACC57C}" type="slidenum">
              <a:rPr lang="en-US" smtClean="0"/>
              <a:t>‹#›</a:t>
            </a:fld>
            <a:endParaRPr lang="en-US"/>
          </a:p>
        </p:txBody>
      </p:sp>
    </p:spTree>
    <p:extLst>
      <p:ext uri="{BB962C8B-B14F-4D97-AF65-F5344CB8AC3E}">
        <p14:creationId xmlns:p14="http://schemas.microsoft.com/office/powerpoint/2010/main" val="38064944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186DC-97EF-189A-54A5-6F9C5EE2B3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A2F3CF-FE5B-1F92-96B8-2A66918F253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489434-6E0B-A1C6-36E6-FE643D83487C}"/>
              </a:ext>
            </a:extLst>
          </p:cNvPr>
          <p:cNvSpPr>
            <a:spLocks noGrp="1"/>
          </p:cNvSpPr>
          <p:nvPr>
            <p:ph type="dt" sz="half" idx="10"/>
          </p:nvPr>
        </p:nvSpPr>
        <p:spPr/>
        <p:txBody>
          <a:bodyPr/>
          <a:lstStyle/>
          <a:p>
            <a:fld id="{95617325-A3C4-4D8C-81BC-91C3B7ED5CF7}" type="datetime1">
              <a:rPr lang="en-US" smtClean="0"/>
              <a:t>10/5/2022</a:t>
            </a:fld>
            <a:endParaRPr lang="en-US"/>
          </a:p>
        </p:txBody>
      </p:sp>
      <p:sp>
        <p:nvSpPr>
          <p:cNvPr id="5" name="Footer Placeholder 4">
            <a:extLst>
              <a:ext uri="{FF2B5EF4-FFF2-40B4-BE49-F238E27FC236}">
                <a16:creationId xmlns:a16="http://schemas.microsoft.com/office/drawing/2014/main" id="{F2DC7136-647F-910C-5EFD-A0D44BCB5BA1}"/>
              </a:ext>
            </a:extLst>
          </p:cNvPr>
          <p:cNvSpPr>
            <a:spLocks noGrp="1"/>
          </p:cNvSpPr>
          <p:nvPr>
            <p:ph type="ftr" sz="quarter" idx="11"/>
          </p:nvPr>
        </p:nvSpPr>
        <p:spPr/>
        <p:txBody>
          <a:bodyPr/>
          <a:lstStyle/>
          <a:p>
            <a:r>
              <a:rPr lang="en-US"/>
              <a:t>COPYRIGHT 2022 Stan Crowder NOT for Publication or Release</a:t>
            </a:r>
          </a:p>
        </p:txBody>
      </p:sp>
      <p:sp>
        <p:nvSpPr>
          <p:cNvPr id="6" name="Slide Number Placeholder 5">
            <a:extLst>
              <a:ext uri="{FF2B5EF4-FFF2-40B4-BE49-F238E27FC236}">
                <a16:creationId xmlns:a16="http://schemas.microsoft.com/office/drawing/2014/main" id="{96F36A2D-28D6-A4B9-D4F3-5F979ED2E682}"/>
              </a:ext>
            </a:extLst>
          </p:cNvPr>
          <p:cNvSpPr>
            <a:spLocks noGrp="1"/>
          </p:cNvSpPr>
          <p:nvPr>
            <p:ph type="sldNum" sz="quarter" idx="12"/>
          </p:nvPr>
        </p:nvSpPr>
        <p:spPr/>
        <p:txBody>
          <a:bodyPr/>
          <a:lstStyle/>
          <a:p>
            <a:fld id="{DF1255B0-FA47-4AB9-8538-6F3CF1ACC57C}" type="slidenum">
              <a:rPr lang="en-US" smtClean="0"/>
              <a:t>‹#›</a:t>
            </a:fld>
            <a:endParaRPr lang="en-US"/>
          </a:p>
        </p:txBody>
      </p:sp>
    </p:spTree>
    <p:extLst>
      <p:ext uri="{BB962C8B-B14F-4D97-AF65-F5344CB8AC3E}">
        <p14:creationId xmlns:p14="http://schemas.microsoft.com/office/powerpoint/2010/main" val="40766228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8905E-5563-8EE6-C712-947AD2B51C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4AE4A6-A4C1-A2C2-C3A9-4D84966D447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3158F74-C6EC-9B4F-A9EF-0C1154F83EB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4DB7114-2D71-C13E-626E-D0C5E7331202}"/>
              </a:ext>
            </a:extLst>
          </p:cNvPr>
          <p:cNvSpPr>
            <a:spLocks noGrp="1"/>
          </p:cNvSpPr>
          <p:nvPr>
            <p:ph type="dt" sz="half" idx="10"/>
          </p:nvPr>
        </p:nvSpPr>
        <p:spPr/>
        <p:txBody>
          <a:bodyPr/>
          <a:lstStyle/>
          <a:p>
            <a:fld id="{92882503-0675-4FC1-BA83-D5951B219BA0}" type="datetime1">
              <a:rPr lang="en-US" smtClean="0"/>
              <a:t>10/5/2022</a:t>
            </a:fld>
            <a:endParaRPr lang="en-US"/>
          </a:p>
        </p:txBody>
      </p:sp>
      <p:sp>
        <p:nvSpPr>
          <p:cNvPr id="6" name="Footer Placeholder 5">
            <a:extLst>
              <a:ext uri="{FF2B5EF4-FFF2-40B4-BE49-F238E27FC236}">
                <a16:creationId xmlns:a16="http://schemas.microsoft.com/office/drawing/2014/main" id="{1B7F09DC-0684-1BE1-ACFE-BFAE3C1C605A}"/>
              </a:ext>
            </a:extLst>
          </p:cNvPr>
          <p:cNvSpPr>
            <a:spLocks noGrp="1"/>
          </p:cNvSpPr>
          <p:nvPr>
            <p:ph type="ftr" sz="quarter" idx="11"/>
          </p:nvPr>
        </p:nvSpPr>
        <p:spPr/>
        <p:txBody>
          <a:bodyPr/>
          <a:lstStyle/>
          <a:p>
            <a:r>
              <a:rPr lang="en-US"/>
              <a:t>COPYRIGHT 2022 Stan Crowder NOT for Publication or Release</a:t>
            </a:r>
          </a:p>
        </p:txBody>
      </p:sp>
      <p:sp>
        <p:nvSpPr>
          <p:cNvPr id="7" name="Slide Number Placeholder 6">
            <a:extLst>
              <a:ext uri="{FF2B5EF4-FFF2-40B4-BE49-F238E27FC236}">
                <a16:creationId xmlns:a16="http://schemas.microsoft.com/office/drawing/2014/main" id="{D2822FE4-1BD9-114D-152D-B44B69D0B399}"/>
              </a:ext>
            </a:extLst>
          </p:cNvPr>
          <p:cNvSpPr>
            <a:spLocks noGrp="1"/>
          </p:cNvSpPr>
          <p:nvPr>
            <p:ph type="sldNum" sz="quarter" idx="12"/>
          </p:nvPr>
        </p:nvSpPr>
        <p:spPr/>
        <p:txBody>
          <a:bodyPr/>
          <a:lstStyle/>
          <a:p>
            <a:fld id="{DF1255B0-FA47-4AB9-8538-6F3CF1ACC57C}" type="slidenum">
              <a:rPr lang="en-US" smtClean="0"/>
              <a:t>‹#›</a:t>
            </a:fld>
            <a:endParaRPr lang="en-US"/>
          </a:p>
        </p:txBody>
      </p:sp>
    </p:spTree>
    <p:extLst>
      <p:ext uri="{BB962C8B-B14F-4D97-AF65-F5344CB8AC3E}">
        <p14:creationId xmlns:p14="http://schemas.microsoft.com/office/powerpoint/2010/main" val="2404720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D01CD-78E8-E654-6A4D-8F84EA5C5B5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C48C72-5759-84D6-A8EA-D3821798E6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138860A-153A-B04E-B785-B6880D4ECC7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6032755-B5A1-BFF5-2C54-C950485E4DB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9395339-1439-5227-7D31-6E7A82B48B0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0EAFD96-01CA-C910-C8F1-4FAF06AB1FE4}"/>
              </a:ext>
            </a:extLst>
          </p:cNvPr>
          <p:cNvSpPr>
            <a:spLocks noGrp="1"/>
          </p:cNvSpPr>
          <p:nvPr>
            <p:ph type="dt" sz="half" idx="10"/>
          </p:nvPr>
        </p:nvSpPr>
        <p:spPr/>
        <p:txBody>
          <a:bodyPr/>
          <a:lstStyle/>
          <a:p>
            <a:fld id="{8200559D-3F6E-4EB2-A735-D98F83282EB8}" type="datetime1">
              <a:rPr lang="en-US" smtClean="0"/>
              <a:t>10/5/2022</a:t>
            </a:fld>
            <a:endParaRPr lang="en-US"/>
          </a:p>
        </p:txBody>
      </p:sp>
      <p:sp>
        <p:nvSpPr>
          <p:cNvPr id="8" name="Footer Placeholder 7">
            <a:extLst>
              <a:ext uri="{FF2B5EF4-FFF2-40B4-BE49-F238E27FC236}">
                <a16:creationId xmlns:a16="http://schemas.microsoft.com/office/drawing/2014/main" id="{A187DD0E-6FC5-B24E-8081-12E4F5DF7277}"/>
              </a:ext>
            </a:extLst>
          </p:cNvPr>
          <p:cNvSpPr>
            <a:spLocks noGrp="1"/>
          </p:cNvSpPr>
          <p:nvPr>
            <p:ph type="ftr" sz="quarter" idx="11"/>
          </p:nvPr>
        </p:nvSpPr>
        <p:spPr/>
        <p:txBody>
          <a:bodyPr/>
          <a:lstStyle/>
          <a:p>
            <a:r>
              <a:rPr lang="en-US"/>
              <a:t>COPYRIGHT 2022 Stan Crowder NOT for Publication or Release</a:t>
            </a:r>
          </a:p>
        </p:txBody>
      </p:sp>
      <p:sp>
        <p:nvSpPr>
          <p:cNvPr id="9" name="Slide Number Placeholder 8">
            <a:extLst>
              <a:ext uri="{FF2B5EF4-FFF2-40B4-BE49-F238E27FC236}">
                <a16:creationId xmlns:a16="http://schemas.microsoft.com/office/drawing/2014/main" id="{4711D803-EDA7-625C-A7C0-8BA920A9F710}"/>
              </a:ext>
            </a:extLst>
          </p:cNvPr>
          <p:cNvSpPr>
            <a:spLocks noGrp="1"/>
          </p:cNvSpPr>
          <p:nvPr>
            <p:ph type="sldNum" sz="quarter" idx="12"/>
          </p:nvPr>
        </p:nvSpPr>
        <p:spPr/>
        <p:txBody>
          <a:bodyPr/>
          <a:lstStyle/>
          <a:p>
            <a:fld id="{DF1255B0-FA47-4AB9-8538-6F3CF1ACC57C}" type="slidenum">
              <a:rPr lang="en-US" smtClean="0"/>
              <a:t>‹#›</a:t>
            </a:fld>
            <a:endParaRPr lang="en-US"/>
          </a:p>
        </p:txBody>
      </p:sp>
    </p:spTree>
    <p:extLst>
      <p:ext uri="{BB962C8B-B14F-4D97-AF65-F5344CB8AC3E}">
        <p14:creationId xmlns:p14="http://schemas.microsoft.com/office/powerpoint/2010/main" val="39467595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F8579-E644-FDCD-D75E-D6DE1C22540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37F2387-C8FF-8831-CE13-780006958D0D}"/>
              </a:ext>
            </a:extLst>
          </p:cNvPr>
          <p:cNvSpPr>
            <a:spLocks noGrp="1"/>
          </p:cNvSpPr>
          <p:nvPr>
            <p:ph type="dt" sz="half" idx="10"/>
          </p:nvPr>
        </p:nvSpPr>
        <p:spPr/>
        <p:txBody>
          <a:bodyPr/>
          <a:lstStyle/>
          <a:p>
            <a:fld id="{5BAB0871-6ABA-483C-9E09-1ABE0E890346}" type="datetime1">
              <a:rPr lang="en-US" smtClean="0"/>
              <a:t>10/5/2022</a:t>
            </a:fld>
            <a:endParaRPr lang="en-US"/>
          </a:p>
        </p:txBody>
      </p:sp>
      <p:sp>
        <p:nvSpPr>
          <p:cNvPr id="4" name="Footer Placeholder 3">
            <a:extLst>
              <a:ext uri="{FF2B5EF4-FFF2-40B4-BE49-F238E27FC236}">
                <a16:creationId xmlns:a16="http://schemas.microsoft.com/office/drawing/2014/main" id="{9CE0E689-5B3F-1A12-8ACD-4F0CA9771E8C}"/>
              </a:ext>
            </a:extLst>
          </p:cNvPr>
          <p:cNvSpPr>
            <a:spLocks noGrp="1"/>
          </p:cNvSpPr>
          <p:nvPr>
            <p:ph type="ftr" sz="quarter" idx="11"/>
          </p:nvPr>
        </p:nvSpPr>
        <p:spPr/>
        <p:txBody>
          <a:bodyPr/>
          <a:lstStyle/>
          <a:p>
            <a:r>
              <a:rPr lang="en-US"/>
              <a:t>COPYRIGHT 2022 Stan Crowder NOT for Publication or Release</a:t>
            </a:r>
          </a:p>
        </p:txBody>
      </p:sp>
      <p:sp>
        <p:nvSpPr>
          <p:cNvPr id="5" name="Slide Number Placeholder 4">
            <a:extLst>
              <a:ext uri="{FF2B5EF4-FFF2-40B4-BE49-F238E27FC236}">
                <a16:creationId xmlns:a16="http://schemas.microsoft.com/office/drawing/2014/main" id="{8CEED85D-2F8A-951B-24CD-949BDD9B269B}"/>
              </a:ext>
            </a:extLst>
          </p:cNvPr>
          <p:cNvSpPr>
            <a:spLocks noGrp="1"/>
          </p:cNvSpPr>
          <p:nvPr>
            <p:ph type="sldNum" sz="quarter" idx="12"/>
          </p:nvPr>
        </p:nvSpPr>
        <p:spPr/>
        <p:txBody>
          <a:bodyPr/>
          <a:lstStyle/>
          <a:p>
            <a:fld id="{DF1255B0-FA47-4AB9-8538-6F3CF1ACC57C}" type="slidenum">
              <a:rPr lang="en-US" smtClean="0"/>
              <a:t>‹#›</a:t>
            </a:fld>
            <a:endParaRPr lang="en-US"/>
          </a:p>
        </p:txBody>
      </p:sp>
    </p:spTree>
    <p:extLst>
      <p:ext uri="{BB962C8B-B14F-4D97-AF65-F5344CB8AC3E}">
        <p14:creationId xmlns:p14="http://schemas.microsoft.com/office/powerpoint/2010/main" val="40012631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360619-C61E-11D2-A50B-92665A073B3D}"/>
              </a:ext>
            </a:extLst>
          </p:cNvPr>
          <p:cNvSpPr>
            <a:spLocks noGrp="1"/>
          </p:cNvSpPr>
          <p:nvPr>
            <p:ph type="dt" sz="half" idx="10"/>
          </p:nvPr>
        </p:nvSpPr>
        <p:spPr/>
        <p:txBody>
          <a:bodyPr/>
          <a:lstStyle/>
          <a:p>
            <a:fld id="{58896ED1-E67A-4B17-A9E8-C76A5608E7E6}" type="datetime1">
              <a:rPr lang="en-US" smtClean="0"/>
              <a:t>10/5/2022</a:t>
            </a:fld>
            <a:endParaRPr lang="en-US"/>
          </a:p>
        </p:txBody>
      </p:sp>
      <p:sp>
        <p:nvSpPr>
          <p:cNvPr id="3" name="Footer Placeholder 2">
            <a:extLst>
              <a:ext uri="{FF2B5EF4-FFF2-40B4-BE49-F238E27FC236}">
                <a16:creationId xmlns:a16="http://schemas.microsoft.com/office/drawing/2014/main" id="{186E1C25-C6CB-65C8-0F9A-F998309AC2B5}"/>
              </a:ext>
            </a:extLst>
          </p:cNvPr>
          <p:cNvSpPr>
            <a:spLocks noGrp="1"/>
          </p:cNvSpPr>
          <p:nvPr>
            <p:ph type="ftr" sz="quarter" idx="11"/>
          </p:nvPr>
        </p:nvSpPr>
        <p:spPr/>
        <p:txBody>
          <a:bodyPr/>
          <a:lstStyle/>
          <a:p>
            <a:r>
              <a:rPr lang="en-US"/>
              <a:t>COPYRIGHT 2022 Stan Crowder NOT for Publication or Release</a:t>
            </a:r>
          </a:p>
        </p:txBody>
      </p:sp>
      <p:sp>
        <p:nvSpPr>
          <p:cNvPr id="4" name="Slide Number Placeholder 3">
            <a:extLst>
              <a:ext uri="{FF2B5EF4-FFF2-40B4-BE49-F238E27FC236}">
                <a16:creationId xmlns:a16="http://schemas.microsoft.com/office/drawing/2014/main" id="{09D45D98-D8F9-0179-55FC-BD6DA58AA4C8}"/>
              </a:ext>
            </a:extLst>
          </p:cNvPr>
          <p:cNvSpPr>
            <a:spLocks noGrp="1"/>
          </p:cNvSpPr>
          <p:nvPr>
            <p:ph type="sldNum" sz="quarter" idx="12"/>
          </p:nvPr>
        </p:nvSpPr>
        <p:spPr/>
        <p:txBody>
          <a:bodyPr/>
          <a:lstStyle/>
          <a:p>
            <a:fld id="{DF1255B0-FA47-4AB9-8538-6F3CF1ACC57C}" type="slidenum">
              <a:rPr lang="en-US" smtClean="0"/>
              <a:t>‹#›</a:t>
            </a:fld>
            <a:endParaRPr lang="en-US"/>
          </a:p>
        </p:txBody>
      </p:sp>
    </p:spTree>
    <p:extLst>
      <p:ext uri="{BB962C8B-B14F-4D97-AF65-F5344CB8AC3E}">
        <p14:creationId xmlns:p14="http://schemas.microsoft.com/office/powerpoint/2010/main" val="34457939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762E1-2B4F-BBBE-956F-2AD35BCFC8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88D1D30-EB57-3B2C-4597-33D6644109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39906F1-04E1-2D40-D56C-8A47C12F45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16CCC8-1DCB-03A1-42E6-D931D1343795}"/>
              </a:ext>
            </a:extLst>
          </p:cNvPr>
          <p:cNvSpPr>
            <a:spLocks noGrp="1"/>
          </p:cNvSpPr>
          <p:nvPr>
            <p:ph type="dt" sz="half" idx="10"/>
          </p:nvPr>
        </p:nvSpPr>
        <p:spPr/>
        <p:txBody>
          <a:bodyPr/>
          <a:lstStyle/>
          <a:p>
            <a:fld id="{166D2993-ADFF-4848-A89D-54DFEF8A04E9}" type="datetime1">
              <a:rPr lang="en-US" smtClean="0"/>
              <a:t>10/5/2022</a:t>
            </a:fld>
            <a:endParaRPr lang="en-US"/>
          </a:p>
        </p:txBody>
      </p:sp>
      <p:sp>
        <p:nvSpPr>
          <p:cNvPr id="6" name="Footer Placeholder 5">
            <a:extLst>
              <a:ext uri="{FF2B5EF4-FFF2-40B4-BE49-F238E27FC236}">
                <a16:creationId xmlns:a16="http://schemas.microsoft.com/office/drawing/2014/main" id="{426405DB-264C-4B61-43EF-4596CE59850D}"/>
              </a:ext>
            </a:extLst>
          </p:cNvPr>
          <p:cNvSpPr>
            <a:spLocks noGrp="1"/>
          </p:cNvSpPr>
          <p:nvPr>
            <p:ph type="ftr" sz="quarter" idx="11"/>
          </p:nvPr>
        </p:nvSpPr>
        <p:spPr/>
        <p:txBody>
          <a:bodyPr/>
          <a:lstStyle/>
          <a:p>
            <a:r>
              <a:rPr lang="en-US"/>
              <a:t>COPYRIGHT 2022 Stan Crowder NOT for Publication or Release</a:t>
            </a:r>
          </a:p>
        </p:txBody>
      </p:sp>
      <p:sp>
        <p:nvSpPr>
          <p:cNvPr id="7" name="Slide Number Placeholder 6">
            <a:extLst>
              <a:ext uri="{FF2B5EF4-FFF2-40B4-BE49-F238E27FC236}">
                <a16:creationId xmlns:a16="http://schemas.microsoft.com/office/drawing/2014/main" id="{3A09BF38-2F30-5FEE-A5C3-0467651474A0}"/>
              </a:ext>
            </a:extLst>
          </p:cNvPr>
          <p:cNvSpPr>
            <a:spLocks noGrp="1"/>
          </p:cNvSpPr>
          <p:nvPr>
            <p:ph type="sldNum" sz="quarter" idx="12"/>
          </p:nvPr>
        </p:nvSpPr>
        <p:spPr/>
        <p:txBody>
          <a:bodyPr/>
          <a:lstStyle/>
          <a:p>
            <a:fld id="{DF1255B0-FA47-4AB9-8538-6F3CF1ACC57C}" type="slidenum">
              <a:rPr lang="en-US" smtClean="0"/>
              <a:t>‹#›</a:t>
            </a:fld>
            <a:endParaRPr lang="en-US"/>
          </a:p>
        </p:txBody>
      </p:sp>
    </p:spTree>
    <p:extLst>
      <p:ext uri="{BB962C8B-B14F-4D97-AF65-F5344CB8AC3E}">
        <p14:creationId xmlns:p14="http://schemas.microsoft.com/office/powerpoint/2010/main" val="32474837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1E722-9003-0B6A-6890-0287D54291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256FB2A-25F9-64FA-2DE1-FAEA4282F8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9B93D37-0C63-C643-D56C-B7AD6FBDDD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D37D50-346A-B599-206E-24D38597A0D2}"/>
              </a:ext>
            </a:extLst>
          </p:cNvPr>
          <p:cNvSpPr>
            <a:spLocks noGrp="1"/>
          </p:cNvSpPr>
          <p:nvPr>
            <p:ph type="dt" sz="half" idx="10"/>
          </p:nvPr>
        </p:nvSpPr>
        <p:spPr/>
        <p:txBody>
          <a:bodyPr/>
          <a:lstStyle/>
          <a:p>
            <a:fld id="{B03CEABC-A323-47BC-B251-E405DBB566B2}" type="datetime1">
              <a:rPr lang="en-US" smtClean="0"/>
              <a:t>10/5/2022</a:t>
            </a:fld>
            <a:endParaRPr lang="en-US"/>
          </a:p>
        </p:txBody>
      </p:sp>
      <p:sp>
        <p:nvSpPr>
          <p:cNvPr id="6" name="Footer Placeholder 5">
            <a:extLst>
              <a:ext uri="{FF2B5EF4-FFF2-40B4-BE49-F238E27FC236}">
                <a16:creationId xmlns:a16="http://schemas.microsoft.com/office/drawing/2014/main" id="{03CD6A88-2530-EEFA-5CCC-16E7EA593305}"/>
              </a:ext>
            </a:extLst>
          </p:cNvPr>
          <p:cNvSpPr>
            <a:spLocks noGrp="1"/>
          </p:cNvSpPr>
          <p:nvPr>
            <p:ph type="ftr" sz="quarter" idx="11"/>
          </p:nvPr>
        </p:nvSpPr>
        <p:spPr/>
        <p:txBody>
          <a:bodyPr/>
          <a:lstStyle/>
          <a:p>
            <a:r>
              <a:rPr lang="en-US"/>
              <a:t>COPYRIGHT 2022 Stan Crowder NOT for Publication or Release</a:t>
            </a:r>
          </a:p>
        </p:txBody>
      </p:sp>
      <p:sp>
        <p:nvSpPr>
          <p:cNvPr id="7" name="Slide Number Placeholder 6">
            <a:extLst>
              <a:ext uri="{FF2B5EF4-FFF2-40B4-BE49-F238E27FC236}">
                <a16:creationId xmlns:a16="http://schemas.microsoft.com/office/drawing/2014/main" id="{42C01915-8BD8-90D3-49F2-8CF9A680ED2D}"/>
              </a:ext>
            </a:extLst>
          </p:cNvPr>
          <p:cNvSpPr>
            <a:spLocks noGrp="1"/>
          </p:cNvSpPr>
          <p:nvPr>
            <p:ph type="sldNum" sz="quarter" idx="12"/>
          </p:nvPr>
        </p:nvSpPr>
        <p:spPr/>
        <p:txBody>
          <a:bodyPr/>
          <a:lstStyle/>
          <a:p>
            <a:fld id="{DF1255B0-FA47-4AB9-8538-6F3CF1ACC57C}" type="slidenum">
              <a:rPr lang="en-US" smtClean="0"/>
              <a:t>‹#›</a:t>
            </a:fld>
            <a:endParaRPr lang="en-US"/>
          </a:p>
        </p:txBody>
      </p:sp>
    </p:spTree>
    <p:extLst>
      <p:ext uri="{BB962C8B-B14F-4D97-AF65-F5344CB8AC3E}">
        <p14:creationId xmlns:p14="http://schemas.microsoft.com/office/powerpoint/2010/main" val="19239216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05B225-A702-D87E-958A-0A43FA21C3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0FB26A-0EB9-5742-6296-4ABDFC1FFF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0E175A-7E09-87FF-3385-F6945AA97D9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A0808C-1B07-4FE2-8297-81AD5FA1148B}" type="datetime1">
              <a:rPr lang="en-US" smtClean="0"/>
              <a:t>10/5/2022</a:t>
            </a:fld>
            <a:endParaRPr lang="en-US"/>
          </a:p>
        </p:txBody>
      </p:sp>
      <p:sp>
        <p:nvSpPr>
          <p:cNvPr id="5" name="Footer Placeholder 4">
            <a:extLst>
              <a:ext uri="{FF2B5EF4-FFF2-40B4-BE49-F238E27FC236}">
                <a16:creationId xmlns:a16="http://schemas.microsoft.com/office/drawing/2014/main" id="{4DE57284-1711-93DA-EFD6-E8580D02A5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COPYRIGHT 2022 Stan Crowder NOT for Publication or Release</a:t>
            </a:r>
          </a:p>
        </p:txBody>
      </p:sp>
      <p:sp>
        <p:nvSpPr>
          <p:cNvPr id="6" name="Slide Number Placeholder 5">
            <a:extLst>
              <a:ext uri="{FF2B5EF4-FFF2-40B4-BE49-F238E27FC236}">
                <a16:creationId xmlns:a16="http://schemas.microsoft.com/office/drawing/2014/main" id="{D4C6645F-BAF7-3A44-3E4C-FBA656CCB5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1255B0-FA47-4AB9-8538-6F3CF1ACC57C}" type="slidenum">
              <a:rPr lang="en-US" smtClean="0"/>
              <a:t>‹#›</a:t>
            </a:fld>
            <a:endParaRPr lang="en-US"/>
          </a:p>
        </p:txBody>
      </p:sp>
    </p:spTree>
    <p:extLst>
      <p:ext uri="{BB962C8B-B14F-4D97-AF65-F5344CB8AC3E}">
        <p14:creationId xmlns:p14="http://schemas.microsoft.com/office/powerpoint/2010/main" val="42729992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emf"/><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oleObject" Target="../embeddings/oleObject1.bin"/><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oleObject" Target="../embeddings/oleObject2.bin"/><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B9C44-65FA-5F67-F606-CFF02B6D3011}"/>
              </a:ext>
            </a:extLst>
          </p:cNvPr>
          <p:cNvSpPr>
            <a:spLocks noGrp="1"/>
          </p:cNvSpPr>
          <p:nvPr>
            <p:ph type="ctrTitle"/>
          </p:nvPr>
        </p:nvSpPr>
        <p:spPr/>
        <p:txBody>
          <a:bodyPr/>
          <a:lstStyle/>
          <a:p>
            <a:r>
              <a:rPr lang="en-US" dirty="0">
                <a:latin typeface="Aharoni" panose="02010803020104030203" pitchFamily="2" charset="-79"/>
                <a:cs typeface="Aharoni" panose="02010803020104030203" pitchFamily="2" charset="-79"/>
              </a:rPr>
              <a:t>The Dressler Case Study:</a:t>
            </a:r>
            <a:br>
              <a:rPr lang="en-US" dirty="0">
                <a:latin typeface="Aharoni" panose="02010803020104030203" pitchFamily="2" charset="-79"/>
                <a:cs typeface="Aharoni" panose="02010803020104030203" pitchFamily="2" charset="-79"/>
              </a:rPr>
            </a:br>
            <a:r>
              <a:rPr lang="en-US" dirty="0">
                <a:latin typeface="Aharoni" panose="02010803020104030203" pitchFamily="2" charset="-79"/>
                <a:cs typeface="Aharoni" panose="02010803020104030203" pitchFamily="2" charset="-79"/>
              </a:rPr>
              <a:t>A Career Criminal</a:t>
            </a:r>
          </a:p>
        </p:txBody>
      </p:sp>
      <p:sp>
        <p:nvSpPr>
          <p:cNvPr id="3" name="Subtitle 2">
            <a:extLst>
              <a:ext uri="{FF2B5EF4-FFF2-40B4-BE49-F238E27FC236}">
                <a16:creationId xmlns:a16="http://schemas.microsoft.com/office/drawing/2014/main" id="{39D106ED-4B77-0857-3E6F-7280EDD8712B}"/>
              </a:ext>
            </a:extLst>
          </p:cNvPr>
          <p:cNvSpPr>
            <a:spLocks noGrp="1"/>
          </p:cNvSpPr>
          <p:nvPr>
            <p:ph type="subTitle" idx="1"/>
          </p:nvPr>
        </p:nvSpPr>
        <p:spPr/>
        <p:txBody>
          <a:bodyPr/>
          <a:lstStyle/>
          <a:p>
            <a:r>
              <a:rPr lang="en-US" dirty="0">
                <a:latin typeface="Bahnschrift" panose="020B0502040204020203" pitchFamily="34" charset="0"/>
              </a:rPr>
              <a:t>Stan Crowder, Ph.D.</a:t>
            </a:r>
          </a:p>
          <a:p>
            <a:r>
              <a:rPr lang="en-US" dirty="0">
                <a:latin typeface="Bahnschrift" panose="020B0502040204020203" pitchFamily="34" charset="0"/>
              </a:rPr>
              <a:t>Associate Professor of Criminal Justice</a:t>
            </a:r>
          </a:p>
          <a:p>
            <a:r>
              <a:rPr lang="en-US" dirty="0">
                <a:latin typeface="Bahnschrift" panose="020B0502040204020203" pitchFamily="34" charset="0"/>
              </a:rPr>
              <a:t>Kennesaw State University</a:t>
            </a:r>
          </a:p>
        </p:txBody>
      </p:sp>
      <p:pic>
        <p:nvPicPr>
          <p:cNvPr id="4" name="Picture 3">
            <a:extLst>
              <a:ext uri="{FF2B5EF4-FFF2-40B4-BE49-F238E27FC236}">
                <a16:creationId xmlns:a16="http://schemas.microsoft.com/office/drawing/2014/main" id="{C70CDB99-7F0C-17F3-6A5C-0DFF9A872D9C}"/>
              </a:ext>
            </a:extLst>
          </p:cNvPr>
          <p:cNvPicPr>
            <a:picLocks noChangeAspect="1"/>
          </p:cNvPicPr>
          <p:nvPr/>
        </p:nvPicPr>
        <p:blipFill>
          <a:blip r:embed="rId2"/>
          <a:stretch>
            <a:fillRect/>
          </a:stretch>
        </p:blipFill>
        <p:spPr>
          <a:xfrm>
            <a:off x="130367" y="3884917"/>
            <a:ext cx="2252615" cy="2745766"/>
          </a:xfrm>
          <a:prstGeom prst="rect">
            <a:avLst/>
          </a:prstGeom>
        </p:spPr>
      </p:pic>
      <p:pic>
        <p:nvPicPr>
          <p:cNvPr id="5" name="Picture 4">
            <a:extLst>
              <a:ext uri="{FF2B5EF4-FFF2-40B4-BE49-F238E27FC236}">
                <a16:creationId xmlns:a16="http://schemas.microsoft.com/office/drawing/2014/main" id="{EDD86545-3DF2-9C99-25FA-A662308BA8DD}"/>
              </a:ext>
            </a:extLst>
          </p:cNvPr>
          <p:cNvPicPr>
            <a:picLocks noChangeAspect="1"/>
          </p:cNvPicPr>
          <p:nvPr/>
        </p:nvPicPr>
        <p:blipFill>
          <a:blip r:embed="rId3"/>
          <a:stretch>
            <a:fillRect/>
          </a:stretch>
        </p:blipFill>
        <p:spPr>
          <a:xfrm>
            <a:off x="10668000" y="75549"/>
            <a:ext cx="1395752" cy="2093628"/>
          </a:xfrm>
          <a:prstGeom prst="rect">
            <a:avLst/>
          </a:prstGeom>
        </p:spPr>
      </p:pic>
      <p:pic>
        <p:nvPicPr>
          <p:cNvPr id="6" name="Picture 5">
            <a:extLst>
              <a:ext uri="{FF2B5EF4-FFF2-40B4-BE49-F238E27FC236}">
                <a16:creationId xmlns:a16="http://schemas.microsoft.com/office/drawing/2014/main" id="{D5EDDFC1-39D2-2F1F-DF40-E95E6C21ACED}"/>
              </a:ext>
            </a:extLst>
          </p:cNvPr>
          <p:cNvPicPr>
            <a:picLocks noChangeAspect="1"/>
          </p:cNvPicPr>
          <p:nvPr/>
        </p:nvPicPr>
        <p:blipFill>
          <a:blip r:embed="rId4"/>
          <a:stretch>
            <a:fillRect/>
          </a:stretch>
        </p:blipFill>
        <p:spPr>
          <a:xfrm>
            <a:off x="5274485" y="0"/>
            <a:ext cx="1395752" cy="1686187"/>
          </a:xfrm>
          <a:prstGeom prst="rect">
            <a:avLst/>
          </a:prstGeom>
        </p:spPr>
      </p:pic>
      <p:pic>
        <p:nvPicPr>
          <p:cNvPr id="7" name="Picture 6">
            <a:extLst>
              <a:ext uri="{FF2B5EF4-FFF2-40B4-BE49-F238E27FC236}">
                <a16:creationId xmlns:a16="http://schemas.microsoft.com/office/drawing/2014/main" id="{20F49BB8-395C-5E53-678E-9CB7A40397D6}"/>
              </a:ext>
            </a:extLst>
          </p:cNvPr>
          <p:cNvPicPr>
            <a:picLocks noChangeAspect="1"/>
          </p:cNvPicPr>
          <p:nvPr/>
        </p:nvPicPr>
        <p:blipFill>
          <a:blip r:embed="rId5"/>
          <a:stretch>
            <a:fillRect/>
          </a:stretch>
        </p:blipFill>
        <p:spPr>
          <a:xfrm>
            <a:off x="9586442" y="3429000"/>
            <a:ext cx="2475191" cy="3298222"/>
          </a:xfrm>
          <a:prstGeom prst="rect">
            <a:avLst/>
          </a:prstGeom>
        </p:spPr>
      </p:pic>
      <p:graphicFrame>
        <p:nvGraphicFramePr>
          <p:cNvPr id="8" name="Object 7">
            <a:extLst>
              <a:ext uri="{FF2B5EF4-FFF2-40B4-BE49-F238E27FC236}">
                <a16:creationId xmlns:a16="http://schemas.microsoft.com/office/drawing/2014/main" id="{CA114645-F06E-AAA6-9B74-3865B8ED288F}"/>
              </a:ext>
            </a:extLst>
          </p:cNvPr>
          <p:cNvGraphicFramePr>
            <a:graphicFrameLocks noChangeAspect="1"/>
          </p:cNvGraphicFramePr>
          <p:nvPr>
            <p:extLst>
              <p:ext uri="{D42A27DB-BD31-4B8C-83A1-F6EECF244321}">
                <p14:modId xmlns:p14="http://schemas.microsoft.com/office/powerpoint/2010/main" val="980207922"/>
              </p:ext>
            </p:extLst>
          </p:nvPr>
        </p:nvGraphicFramePr>
        <p:xfrm>
          <a:off x="19079" y="0"/>
          <a:ext cx="2653396" cy="1803633"/>
        </p:xfrm>
        <a:graphic>
          <a:graphicData uri="http://schemas.openxmlformats.org/presentationml/2006/ole">
            <mc:AlternateContent xmlns:mc="http://schemas.openxmlformats.org/markup-compatibility/2006">
              <mc:Choice xmlns:v="urn:schemas-microsoft-com:vml" Requires="v">
                <p:oleObj name="Acrobat Document" r:id="rId6" imgW="12401485" imgH="8429432" progId="Acrobat.Document.DC">
                  <p:embed/>
                </p:oleObj>
              </mc:Choice>
              <mc:Fallback>
                <p:oleObj name="Acrobat Document" r:id="rId6" imgW="12401485" imgH="8429432" progId="Acrobat.Document.DC">
                  <p:embed/>
                  <p:pic>
                    <p:nvPicPr>
                      <p:cNvPr id="0" name=""/>
                      <p:cNvPicPr/>
                      <p:nvPr/>
                    </p:nvPicPr>
                    <p:blipFill>
                      <a:blip r:embed="rId7"/>
                      <a:stretch>
                        <a:fillRect/>
                      </a:stretch>
                    </p:blipFill>
                    <p:spPr>
                      <a:xfrm>
                        <a:off x="19079" y="0"/>
                        <a:ext cx="2653396" cy="1803633"/>
                      </a:xfrm>
                      <a:prstGeom prst="rect">
                        <a:avLst/>
                      </a:prstGeom>
                    </p:spPr>
                  </p:pic>
                </p:oleObj>
              </mc:Fallback>
            </mc:AlternateContent>
          </a:graphicData>
        </a:graphic>
      </p:graphicFrame>
      <p:sp>
        <p:nvSpPr>
          <p:cNvPr id="10" name="Footer Placeholder 9">
            <a:extLst>
              <a:ext uri="{FF2B5EF4-FFF2-40B4-BE49-F238E27FC236}">
                <a16:creationId xmlns:a16="http://schemas.microsoft.com/office/drawing/2014/main" id="{9989640B-54B8-A799-BC0D-E1742D8E5C28}"/>
              </a:ext>
            </a:extLst>
          </p:cNvPr>
          <p:cNvSpPr>
            <a:spLocks noGrp="1"/>
          </p:cNvSpPr>
          <p:nvPr>
            <p:ph type="ftr" sz="quarter" idx="11"/>
          </p:nvPr>
        </p:nvSpPr>
        <p:spPr/>
        <p:txBody>
          <a:bodyPr/>
          <a:lstStyle/>
          <a:p>
            <a:r>
              <a:rPr lang="en-US"/>
              <a:t>COPYRIGHT 2022 Stan Crowder NOT for Publication or Release</a:t>
            </a:r>
          </a:p>
        </p:txBody>
      </p:sp>
      <p:sp>
        <p:nvSpPr>
          <p:cNvPr id="11" name="Slide Number Placeholder 10">
            <a:extLst>
              <a:ext uri="{FF2B5EF4-FFF2-40B4-BE49-F238E27FC236}">
                <a16:creationId xmlns:a16="http://schemas.microsoft.com/office/drawing/2014/main" id="{DAAF1CA2-3FE9-485D-D1FB-20943A0095C5}"/>
              </a:ext>
            </a:extLst>
          </p:cNvPr>
          <p:cNvSpPr>
            <a:spLocks noGrp="1"/>
          </p:cNvSpPr>
          <p:nvPr>
            <p:ph type="sldNum" sz="quarter" idx="12"/>
          </p:nvPr>
        </p:nvSpPr>
        <p:spPr/>
        <p:txBody>
          <a:bodyPr/>
          <a:lstStyle/>
          <a:p>
            <a:fld id="{DF1255B0-FA47-4AB9-8538-6F3CF1ACC57C}" type="slidenum">
              <a:rPr lang="en-US" smtClean="0"/>
              <a:t>1</a:t>
            </a:fld>
            <a:endParaRPr lang="en-US"/>
          </a:p>
        </p:txBody>
      </p:sp>
    </p:spTree>
    <p:extLst>
      <p:ext uri="{BB962C8B-B14F-4D97-AF65-F5344CB8AC3E}">
        <p14:creationId xmlns:p14="http://schemas.microsoft.com/office/powerpoint/2010/main" val="25511998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6F20A-F183-471B-E8FB-6DAE45B6F279}"/>
              </a:ext>
            </a:extLst>
          </p:cNvPr>
          <p:cNvSpPr>
            <a:spLocks noGrp="1"/>
          </p:cNvSpPr>
          <p:nvPr>
            <p:ph type="title"/>
          </p:nvPr>
        </p:nvSpPr>
        <p:spPr>
          <a:xfrm>
            <a:off x="838200" y="0"/>
            <a:ext cx="10515600" cy="849746"/>
          </a:xfrm>
        </p:spPr>
        <p:txBody>
          <a:bodyPr>
            <a:normAutofit/>
          </a:bodyPr>
          <a:lstStyle/>
          <a:p>
            <a:r>
              <a:rPr lang="en-US" sz="3600" dirty="0">
                <a:latin typeface="Aharoni" panose="02010803020104030203" pitchFamily="2" charset="-79"/>
                <a:cs typeface="Aharoni" panose="02010803020104030203" pitchFamily="2" charset="-79"/>
              </a:rPr>
              <a:t>The Dressler Case Study:  A Career Criminal</a:t>
            </a:r>
            <a:endParaRPr lang="en-US" sz="3600" dirty="0"/>
          </a:p>
        </p:txBody>
      </p:sp>
      <p:graphicFrame>
        <p:nvGraphicFramePr>
          <p:cNvPr id="4" name="Content Placeholder 3">
            <a:extLst>
              <a:ext uri="{FF2B5EF4-FFF2-40B4-BE49-F238E27FC236}">
                <a16:creationId xmlns:a16="http://schemas.microsoft.com/office/drawing/2014/main" id="{958D9419-EFCD-9D06-EE55-77FC31FD8AF2}"/>
              </a:ext>
            </a:extLst>
          </p:cNvPr>
          <p:cNvGraphicFramePr>
            <a:graphicFrameLocks noGrp="1"/>
          </p:cNvGraphicFramePr>
          <p:nvPr>
            <p:ph idx="1"/>
            <p:extLst>
              <p:ext uri="{D42A27DB-BD31-4B8C-83A1-F6EECF244321}">
                <p14:modId xmlns:p14="http://schemas.microsoft.com/office/powerpoint/2010/main" val="105330894"/>
              </p:ext>
            </p:extLst>
          </p:nvPr>
        </p:nvGraphicFramePr>
        <p:xfrm>
          <a:off x="992443" y="565649"/>
          <a:ext cx="10515599" cy="5726701"/>
        </p:xfrm>
        <a:graphic>
          <a:graphicData uri="http://schemas.openxmlformats.org/drawingml/2006/table">
            <a:tbl>
              <a:tblPr firstRow="1" firstCol="1" bandRow="1">
                <a:tableStyleId>{5C22544A-7EE6-4342-B048-85BDC9FD1C3A}</a:tableStyleId>
              </a:tblPr>
              <a:tblGrid>
                <a:gridCol w="2403406">
                  <a:extLst>
                    <a:ext uri="{9D8B030D-6E8A-4147-A177-3AD203B41FA5}">
                      <a16:colId xmlns:a16="http://schemas.microsoft.com/office/drawing/2014/main" val="2024816066"/>
                    </a:ext>
                  </a:extLst>
                </a:gridCol>
                <a:gridCol w="2516995">
                  <a:extLst>
                    <a:ext uri="{9D8B030D-6E8A-4147-A177-3AD203B41FA5}">
                      <a16:colId xmlns:a16="http://schemas.microsoft.com/office/drawing/2014/main" val="3865258494"/>
                    </a:ext>
                  </a:extLst>
                </a:gridCol>
                <a:gridCol w="2383160">
                  <a:extLst>
                    <a:ext uri="{9D8B030D-6E8A-4147-A177-3AD203B41FA5}">
                      <a16:colId xmlns:a16="http://schemas.microsoft.com/office/drawing/2014/main" val="408428520"/>
                    </a:ext>
                  </a:extLst>
                </a:gridCol>
                <a:gridCol w="3212038">
                  <a:extLst>
                    <a:ext uri="{9D8B030D-6E8A-4147-A177-3AD203B41FA5}">
                      <a16:colId xmlns:a16="http://schemas.microsoft.com/office/drawing/2014/main" val="1712252839"/>
                    </a:ext>
                  </a:extLst>
                </a:gridCol>
              </a:tblGrid>
              <a:tr h="716887">
                <a:tc>
                  <a:txBody>
                    <a:bodyPr/>
                    <a:lstStyle/>
                    <a:p>
                      <a:pPr marL="0" marR="0">
                        <a:lnSpc>
                          <a:spcPct val="200000"/>
                        </a:lnSpc>
                        <a:spcBef>
                          <a:spcPts val="0"/>
                        </a:spcBef>
                        <a:spcAft>
                          <a:spcPts val="0"/>
                        </a:spcAft>
                      </a:pPr>
                      <a:r>
                        <a:rPr lang="en-US" sz="1600" dirty="0">
                          <a:solidFill>
                            <a:schemeClr val="tx1"/>
                          </a:solidFill>
                          <a:effectLst/>
                          <a:highlight>
                            <a:srgbClr val="FFFF00"/>
                          </a:highlight>
                        </a:rPr>
                        <a:t>August 31, 2010</a:t>
                      </a:r>
                      <a:endParaRPr lang="en-US" sz="1600" dirty="0">
                        <a:solidFill>
                          <a:schemeClr val="tx1"/>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48398" marR="48398" marT="0" marB="0"/>
                </a:tc>
                <a:tc>
                  <a:txBody>
                    <a:bodyPr/>
                    <a:lstStyle/>
                    <a:p>
                      <a:pPr marL="0" marR="0">
                        <a:lnSpc>
                          <a:spcPct val="200000"/>
                        </a:lnSpc>
                        <a:spcBef>
                          <a:spcPts val="0"/>
                        </a:spcBef>
                        <a:spcAft>
                          <a:spcPts val="0"/>
                        </a:spcAft>
                      </a:pPr>
                      <a:r>
                        <a:rPr lang="en-US" sz="1600">
                          <a:effectLst/>
                        </a:rPr>
                        <a:t>Theft by Conversion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8398" marR="48398" marT="0" marB="0"/>
                </a:tc>
                <a:tc>
                  <a:txBody>
                    <a:bodyPr/>
                    <a:lstStyle/>
                    <a:p>
                      <a:pPr marL="0" marR="0">
                        <a:lnSpc>
                          <a:spcPct val="200000"/>
                        </a:lnSpc>
                        <a:spcBef>
                          <a:spcPts val="0"/>
                        </a:spcBef>
                        <a:spcAft>
                          <a:spcPts val="0"/>
                        </a:spcAft>
                      </a:pPr>
                      <a:r>
                        <a:rPr lang="en-US" sz="1600">
                          <a:effectLst/>
                        </a:rPr>
                        <a:t>Warrant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8398" marR="48398" marT="0" marB="0"/>
                </a:tc>
                <a:tc>
                  <a:txBody>
                    <a:bodyPr/>
                    <a:lstStyle/>
                    <a:p>
                      <a:pPr marL="0" marR="0">
                        <a:spcBef>
                          <a:spcPts val="0"/>
                        </a:spcBef>
                        <a:spcAft>
                          <a:spcPts val="0"/>
                        </a:spcAft>
                      </a:pPr>
                      <a:r>
                        <a:rPr lang="en-US" sz="1600" dirty="0">
                          <a:solidFill>
                            <a:schemeClr val="tx1"/>
                          </a:solidFill>
                          <a:effectLst/>
                          <a:highlight>
                            <a:srgbClr val="FFFF00"/>
                          </a:highlight>
                        </a:rPr>
                        <a:t>While escaped from prison, Dressler takes a car and traded the car for crack cocaine.</a:t>
                      </a:r>
                      <a:endParaRPr lang="en-US" sz="1600" dirty="0">
                        <a:solidFill>
                          <a:schemeClr val="tx1"/>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48398" marR="48398" marT="0" marB="0"/>
                </a:tc>
                <a:extLst>
                  <a:ext uri="{0D108BD9-81ED-4DB2-BD59-A6C34878D82A}">
                    <a16:rowId xmlns:a16="http://schemas.microsoft.com/office/drawing/2014/main" val="4227217397"/>
                  </a:ext>
                </a:extLst>
              </a:tr>
              <a:tr h="659899">
                <a:tc>
                  <a:txBody>
                    <a:bodyPr/>
                    <a:lstStyle/>
                    <a:p>
                      <a:pPr marL="0" marR="0">
                        <a:spcBef>
                          <a:spcPts val="0"/>
                        </a:spcBef>
                        <a:spcAft>
                          <a:spcPts val="0"/>
                        </a:spcAft>
                      </a:pPr>
                      <a:r>
                        <a:rPr lang="en-US" sz="1600">
                          <a:effectLst/>
                        </a:rPr>
                        <a:t>September 10, 2012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8398" marR="48398" marT="0" marB="0"/>
                </a:tc>
                <a:tc>
                  <a:txBody>
                    <a:bodyPr/>
                    <a:lstStyle/>
                    <a:p>
                      <a:pPr marL="0" marR="0">
                        <a:spcBef>
                          <a:spcPts val="0"/>
                        </a:spcBef>
                        <a:spcAft>
                          <a:spcPts val="0"/>
                        </a:spcAft>
                      </a:pPr>
                      <a:r>
                        <a:rPr lang="en-US" sz="1600" dirty="0">
                          <a:effectLst/>
                        </a:rPr>
                        <a:t>Theft by Conversion plea of guilty</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8398" marR="48398" marT="0" marB="0"/>
                </a:tc>
                <a:tc>
                  <a:txBody>
                    <a:bodyPr/>
                    <a:lstStyle/>
                    <a:p>
                      <a:pPr marL="0" marR="0">
                        <a:spcBef>
                          <a:spcPts val="0"/>
                        </a:spcBef>
                        <a:spcAft>
                          <a:spcPts val="0"/>
                        </a:spcAft>
                      </a:pPr>
                      <a:r>
                        <a:rPr lang="en-US" sz="1600" dirty="0">
                          <a:effectLst/>
                          <a:highlight>
                            <a:srgbClr val="FFFF00"/>
                          </a:highlight>
                        </a:rPr>
                        <a:t>Two (2)-years confinement sentence was suspended.  </a:t>
                      </a:r>
                      <a:endParaRPr lang="en-US" sz="16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48398" marR="48398" marT="0" marB="0"/>
                </a:tc>
                <a:tc>
                  <a:txBody>
                    <a:bodyPr/>
                    <a:lstStyle/>
                    <a:p>
                      <a:pPr marL="0" marR="0">
                        <a:spcBef>
                          <a:spcPts val="0"/>
                        </a:spcBef>
                        <a:spcAft>
                          <a:spcPts val="0"/>
                        </a:spcAft>
                      </a:pPr>
                      <a:r>
                        <a:rPr lang="en-US" sz="1600" dirty="0">
                          <a:effectLst/>
                          <a:highlight>
                            <a:srgbClr val="FFFF00"/>
                          </a:highlight>
                        </a:rPr>
                        <a:t>No jail or prison time for this felony.</a:t>
                      </a:r>
                      <a:endParaRPr lang="en-US" sz="16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48398" marR="48398" marT="0" marB="0"/>
                </a:tc>
                <a:extLst>
                  <a:ext uri="{0D108BD9-81ED-4DB2-BD59-A6C34878D82A}">
                    <a16:rowId xmlns:a16="http://schemas.microsoft.com/office/drawing/2014/main" val="3964606824"/>
                  </a:ext>
                </a:extLst>
              </a:tr>
              <a:tr h="410966">
                <a:tc>
                  <a:txBody>
                    <a:bodyPr/>
                    <a:lstStyle/>
                    <a:p>
                      <a:pPr marL="0" marR="0">
                        <a:lnSpc>
                          <a:spcPct val="200000"/>
                        </a:lnSpc>
                        <a:spcBef>
                          <a:spcPts val="0"/>
                        </a:spcBef>
                        <a:spcAft>
                          <a:spcPts val="0"/>
                        </a:spcAft>
                      </a:pPr>
                      <a:r>
                        <a:rPr lang="en-US" sz="1600">
                          <a:effectLst/>
                        </a:rPr>
                        <a:t>May 9, 2014</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8398" marR="48398" marT="0" marB="0"/>
                </a:tc>
                <a:tc>
                  <a:txBody>
                    <a:bodyPr/>
                    <a:lstStyle/>
                    <a:p>
                      <a:pPr marL="0" marR="0">
                        <a:lnSpc>
                          <a:spcPct val="200000"/>
                        </a:lnSpc>
                        <a:spcBef>
                          <a:spcPts val="0"/>
                        </a:spcBef>
                        <a:spcAft>
                          <a:spcPts val="0"/>
                        </a:spcAft>
                      </a:pPr>
                      <a:r>
                        <a:rPr lang="en-US" sz="1600">
                          <a:effectLst/>
                        </a:rPr>
                        <a:t>Theft by Shoplifting</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8398" marR="48398" marT="0" marB="0"/>
                </a:tc>
                <a:tc>
                  <a:txBody>
                    <a:bodyPr/>
                    <a:lstStyle/>
                    <a:p>
                      <a:pPr marL="0" marR="0">
                        <a:lnSpc>
                          <a:spcPct val="200000"/>
                        </a:lnSpc>
                        <a:spcBef>
                          <a:spcPts val="0"/>
                        </a:spcBef>
                        <a:spcAft>
                          <a:spcPts val="0"/>
                        </a:spcAft>
                      </a:pPr>
                      <a:r>
                        <a:rPr lang="en-US" sz="1600">
                          <a:effectLst/>
                        </a:rPr>
                        <a:t>Never prosecuted</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8398" marR="48398" marT="0" marB="0"/>
                </a:tc>
                <a:tc>
                  <a:txBody>
                    <a:bodyPr/>
                    <a:lstStyle/>
                    <a:p>
                      <a:pPr marL="0" marR="0">
                        <a:spcBef>
                          <a:spcPts val="0"/>
                        </a:spcBef>
                        <a:spcAft>
                          <a:spcPts val="0"/>
                        </a:spcAft>
                      </a:pPr>
                      <a:r>
                        <a:rPr lang="en-US" sz="1600">
                          <a:effectLst/>
                        </a:rPr>
                        <a:t>No official report provided by agency.</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8398" marR="48398" marT="0" marB="0"/>
                </a:tc>
                <a:extLst>
                  <a:ext uri="{0D108BD9-81ED-4DB2-BD59-A6C34878D82A}">
                    <a16:rowId xmlns:a16="http://schemas.microsoft.com/office/drawing/2014/main" val="2624558497"/>
                  </a:ext>
                </a:extLst>
              </a:tr>
              <a:tr h="494924">
                <a:tc>
                  <a:txBody>
                    <a:bodyPr/>
                    <a:lstStyle/>
                    <a:p>
                      <a:pPr marL="0" marR="0">
                        <a:lnSpc>
                          <a:spcPct val="200000"/>
                        </a:lnSpc>
                        <a:spcBef>
                          <a:spcPts val="0"/>
                        </a:spcBef>
                        <a:spcAft>
                          <a:spcPts val="0"/>
                        </a:spcAft>
                      </a:pPr>
                      <a:r>
                        <a:rPr lang="en-US" sz="1600">
                          <a:effectLst/>
                        </a:rPr>
                        <a:t>June 4, 2014</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8398" marR="48398" marT="0" marB="0"/>
                </a:tc>
                <a:tc>
                  <a:txBody>
                    <a:bodyPr/>
                    <a:lstStyle/>
                    <a:p>
                      <a:pPr marL="0" marR="0">
                        <a:spcBef>
                          <a:spcPts val="0"/>
                        </a:spcBef>
                        <a:spcAft>
                          <a:spcPts val="0"/>
                        </a:spcAft>
                      </a:pPr>
                      <a:r>
                        <a:rPr lang="en-US" sz="1600" dirty="0">
                          <a:effectLst/>
                        </a:rPr>
                        <a:t>Disorderly Conduct </a:t>
                      </a:r>
                      <a:r>
                        <a:rPr lang="en-US" sz="1600" b="1" dirty="0">
                          <a:effectLst/>
                        </a:rPr>
                        <a:t>(possession of drugs)</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48398" marR="48398" marT="0" marB="0"/>
                </a:tc>
                <a:tc>
                  <a:txBody>
                    <a:bodyPr/>
                    <a:lstStyle/>
                    <a:p>
                      <a:pPr marL="0" marR="0">
                        <a:spcBef>
                          <a:spcPts val="0"/>
                        </a:spcBef>
                        <a:spcAft>
                          <a:spcPts val="0"/>
                        </a:spcAft>
                      </a:pPr>
                      <a:r>
                        <a:rPr lang="en-US" sz="1600">
                          <a:effectLst/>
                        </a:rPr>
                        <a:t>Released on copy of charges (ticket)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8398" marR="48398" marT="0" marB="0"/>
                </a:tc>
                <a:tc>
                  <a:txBody>
                    <a:bodyPr/>
                    <a:lstStyle/>
                    <a:p>
                      <a:pPr marL="0" marR="0">
                        <a:spcBef>
                          <a:spcPts val="0"/>
                        </a:spcBef>
                        <a:spcAft>
                          <a:spcPts val="0"/>
                        </a:spcAft>
                      </a:pPr>
                      <a:r>
                        <a:rPr lang="en-US" sz="1600" b="1" dirty="0">
                          <a:effectLst/>
                          <a:highlight>
                            <a:srgbClr val="FFFF00"/>
                          </a:highlight>
                        </a:rPr>
                        <a:t>Felony possession of drugs – No charges.</a:t>
                      </a:r>
                      <a:endParaRPr lang="en-US" sz="160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48398" marR="48398" marT="0" marB="0"/>
                </a:tc>
                <a:extLst>
                  <a:ext uri="{0D108BD9-81ED-4DB2-BD59-A6C34878D82A}">
                    <a16:rowId xmlns:a16="http://schemas.microsoft.com/office/drawing/2014/main" val="3809688432"/>
                  </a:ext>
                </a:extLst>
              </a:tr>
              <a:tr h="716887">
                <a:tc>
                  <a:txBody>
                    <a:bodyPr/>
                    <a:lstStyle/>
                    <a:p>
                      <a:pPr marL="0" marR="0">
                        <a:lnSpc>
                          <a:spcPct val="200000"/>
                        </a:lnSpc>
                        <a:spcBef>
                          <a:spcPts val="0"/>
                        </a:spcBef>
                        <a:spcAft>
                          <a:spcPts val="0"/>
                        </a:spcAft>
                      </a:pPr>
                      <a:r>
                        <a:rPr lang="en-US" sz="1600">
                          <a:effectLst/>
                        </a:rPr>
                        <a:t>June  24, 2014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8398" marR="48398" marT="0" marB="0"/>
                </a:tc>
                <a:tc>
                  <a:txBody>
                    <a:bodyPr/>
                    <a:lstStyle/>
                    <a:p>
                      <a:pPr marL="0" marR="0">
                        <a:lnSpc>
                          <a:spcPct val="200000"/>
                        </a:lnSpc>
                        <a:spcBef>
                          <a:spcPts val="0"/>
                        </a:spcBef>
                        <a:spcAft>
                          <a:spcPts val="0"/>
                        </a:spcAft>
                      </a:pPr>
                      <a:r>
                        <a:rPr lang="en-US" sz="1600">
                          <a:effectLst/>
                        </a:rPr>
                        <a:t>Domestic Dispute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8398" marR="48398" marT="0" marB="0"/>
                </a:tc>
                <a:tc>
                  <a:txBody>
                    <a:bodyPr/>
                    <a:lstStyle/>
                    <a:p>
                      <a:pPr marL="0" marR="0">
                        <a:spcBef>
                          <a:spcPts val="0"/>
                        </a:spcBef>
                        <a:spcAft>
                          <a:spcPts val="0"/>
                        </a:spcAft>
                      </a:pPr>
                      <a:r>
                        <a:rPr lang="en-US" sz="1600">
                          <a:effectLst/>
                        </a:rPr>
                        <a:t>Kevin Dressler – suspect.  Richard Dressler - Complainant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8398" marR="48398" marT="0" marB="0"/>
                </a:tc>
                <a:tc>
                  <a:txBody>
                    <a:bodyPr/>
                    <a:lstStyle/>
                    <a:p>
                      <a:pPr marL="0" marR="0">
                        <a:lnSpc>
                          <a:spcPct val="200000"/>
                        </a:lnSpc>
                        <a:spcBef>
                          <a:spcPts val="0"/>
                        </a:spcBef>
                        <a:spcAft>
                          <a:spcPts val="0"/>
                        </a:spcAft>
                      </a:pPr>
                      <a:r>
                        <a:rPr lang="en-US" sz="1600" dirty="0">
                          <a:effectLst/>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8398" marR="48398" marT="0" marB="0"/>
                </a:tc>
                <a:extLst>
                  <a:ext uri="{0D108BD9-81ED-4DB2-BD59-A6C34878D82A}">
                    <a16:rowId xmlns:a16="http://schemas.microsoft.com/office/drawing/2014/main" val="4100961726"/>
                  </a:ext>
                </a:extLst>
              </a:tr>
              <a:tr h="716887">
                <a:tc>
                  <a:txBody>
                    <a:bodyPr/>
                    <a:lstStyle/>
                    <a:p>
                      <a:pPr marL="0" marR="0">
                        <a:lnSpc>
                          <a:spcPct val="200000"/>
                        </a:lnSpc>
                        <a:spcBef>
                          <a:spcPts val="0"/>
                        </a:spcBef>
                        <a:spcAft>
                          <a:spcPts val="0"/>
                        </a:spcAft>
                      </a:pPr>
                      <a:r>
                        <a:rPr lang="en-US" sz="1600">
                          <a:effectLst/>
                        </a:rPr>
                        <a:t>October 7, 2014</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8398" marR="48398" marT="0" marB="0"/>
                </a:tc>
                <a:tc>
                  <a:txBody>
                    <a:bodyPr/>
                    <a:lstStyle/>
                    <a:p>
                      <a:pPr marL="0" marR="0">
                        <a:spcBef>
                          <a:spcPts val="0"/>
                        </a:spcBef>
                        <a:spcAft>
                          <a:spcPts val="0"/>
                        </a:spcAft>
                      </a:pPr>
                      <a:r>
                        <a:rPr lang="en-US" sz="1600">
                          <a:effectLst/>
                        </a:rPr>
                        <a:t>Warrant Outstanding Arrest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8398" marR="48398" marT="0" marB="0"/>
                </a:tc>
                <a:tc>
                  <a:txBody>
                    <a:bodyPr/>
                    <a:lstStyle/>
                    <a:p>
                      <a:pPr marL="0" marR="0">
                        <a:spcBef>
                          <a:spcPts val="0"/>
                        </a:spcBef>
                        <a:spcAft>
                          <a:spcPts val="0"/>
                        </a:spcAft>
                      </a:pPr>
                      <a:r>
                        <a:rPr lang="en-US" sz="1600">
                          <a:effectLst/>
                        </a:rPr>
                        <a:t>Arrested for Outstanding Warrant out of Dunwoody PD.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8398" marR="48398" marT="0" marB="0"/>
                </a:tc>
                <a:tc>
                  <a:txBody>
                    <a:bodyPr/>
                    <a:lstStyle/>
                    <a:p>
                      <a:pPr marL="0" marR="0">
                        <a:spcBef>
                          <a:spcPts val="0"/>
                        </a:spcBef>
                        <a:spcAft>
                          <a:spcPts val="0"/>
                        </a:spcAft>
                      </a:pPr>
                      <a:r>
                        <a:rPr lang="en-US" sz="1600">
                          <a:effectLst/>
                        </a:rPr>
                        <a:t>It appears this is related to the May 9, 2014, arrest for shoplifting and a possible failure to appear.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8398" marR="48398" marT="0" marB="0"/>
                </a:tc>
                <a:extLst>
                  <a:ext uri="{0D108BD9-81ED-4DB2-BD59-A6C34878D82A}">
                    <a16:rowId xmlns:a16="http://schemas.microsoft.com/office/drawing/2014/main" val="3385855366"/>
                  </a:ext>
                </a:extLst>
              </a:tr>
              <a:tr h="494924">
                <a:tc>
                  <a:txBody>
                    <a:bodyPr/>
                    <a:lstStyle/>
                    <a:p>
                      <a:pPr marL="0" marR="0">
                        <a:lnSpc>
                          <a:spcPct val="200000"/>
                        </a:lnSpc>
                        <a:spcBef>
                          <a:spcPts val="0"/>
                        </a:spcBef>
                        <a:spcAft>
                          <a:spcPts val="0"/>
                        </a:spcAft>
                      </a:pPr>
                      <a:r>
                        <a:rPr lang="en-US" sz="1600">
                          <a:effectLst/>
                        </a:rPr>
                        <a:t>February 16, 2015</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8398" marR="48398" marT="0" marB="0"/>
                </a:tc>
                <a:tc>
                  <a:txBody>
                    <a:bodyPr/>
                    <a:lstStyle/>
                    <a:p>
                      <a:pPr marL="0" marR="0">
                        <a:spcBef>
                          <a:spcPts val="0"/>
                        </a:spcBef>
                        <a:spcAft>
                          <a:spcPts val="0"/>
                        </a:spcAft>
                      </a:pPr>
                      <a:r>
                        <a:rPr lang="en-US" sz="1600" b="1" dirty="0">
                          <a:effectLst/>
                        </a:rPr>
                        <a:t>Drug Possession and Drug Related Objects</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48398" marR="48398" marT="0" marB="0"/>
                </a:tc>
                <a:tc>
                  <a:txBody>
                    <a:bodyPr/>
                    <a:lstStyle/>
                    <a:p>
                      <a:pPr marL="0" marR="0">
                        <a:spcBef>
                          <a:spcPts val="0"/>
                        </a:spcBef>
                        <a:spcAft>
                          <a:spcPts val="0"/>
                        </a:spcAft>
                      </a:pPr>
                      <a:r>
                        <a:rPr lang="en-US" sz="1600" dirty="0">
                          <a:effectLst/>
                        </a:rPr>
                        <a:t>Arrested by Woodstock PD</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8398" marR="48398" marT="0" marB="0"/>
                </a:tc>
                <a:tc>
                  <a:txBody>
                    <a:bodyPr/>
                    <a:lstStyle/>
                    <a:p>
                      <a:pPr marL="0" marR="0">
                        <a:spcBef>
                          <a:spcPts val="0"/>
                        </a:spcBef>
                        <a:spcAft>
                          <a:spcPts val="0"/>
                        </a:spcAft>
                      </a:pPr>
                      <a:r>
                        <a:rPr lang="en-US" sz="1600" b="1" dirty="0">
                          <a:effectLst/>
                          <a:highlight>
                            <a:srgbClr val="FFFF00"/>
                          </a:highlight>
                        </a:rPr>
                        <a:t>Jailed for 88-days.  A probated sentence again.</a:t>
                      </a:r>
                      <a:endParaRPr lang="en-US" sz="160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48398" marR="48398" marT="0" marB="0"/>
                </a:tc>
                <a:extLst>
                  <a:ext uri="{0D108BD9-81ED-4DB2-BD59-A6C34878D82A}">
                    <a16:rowId xmlns:a16="http://schemas.microsoft.com/office/drawing/2014/main" val="3292710311"/>
                  </a:ext>
                </a:extLst>
              </a:tr>
              <a:tr h="716887">
                <a:tc>
                  <a:txBody>
                    <a:bodyPr/>
                    <a:lstStyle/>
                    <a:p>
                      <a:pPr marL="0" marR="0">
                        <a:lnSpc>
                          <a:spcPct val="200000"/>
                        </a:lnSpc>
                        <a:spcBef>
                          <a:spcPts val="0"/>
                        </a:spcBef>
                        <a:spcAft>
                          <a:spcPts val="0"/>
                        </a:spcAft>
                      </a:pPr>
                      <a:r>
                        <a:rPr lang="en-US" sz="1600">
                          <a:effectLst/>
                        </a:rPr>
                        <a:t>August 5, 2015</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8398" marR="48398" marT="0" marB="0"/>
                </a:tc>
                <a:tc>
                  <a:txBody>
                    <a:bodyPr/>
                    <a:lstStyle/>
                    <a:p>
                      <a:pPr marL="0" marR="0">
                        <a:spcBef>
                          <a:spcPts val="0"/>
                        </a:spcBef>
                        <a:spcAft>
                          <a:spcPts val="0"/>
                        </a:spcAft>
                      </a:pPr>
                      <a:r>
                        <a:rPr lang="en-US" sz="1600">
                          <a:effectLst/>
                        </a:rPr>
                        <a:t>Domestic Dispute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8398" marR="48398" marT="0" marB="0"/>
                </a:tc>
                <a:tc>
                  <a:txBody>
                    <a:bodyPr/>
                    <a:lstStyle/>
                    <a:p>
                      <a:pPr marL="0" marR="0">
                        <a:spcBef>
                          <a:spcPts val="0"/>
                        </a:spcBef>
                        <a:spcAft>
                          <a:spcPts val="0"/>
                        </a:spcAft>
                      </a:pPr>
                      <a:r>
                        <a:rPr lang="en-US" sz="1600">
                          <a:effectLst/>
                        </a:rPr>
                        <a:t>Richard Dressler – complainant; Kevin Dressler – aggressor.</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8398" marR="48398" marT="0" marB="0"/>
                </a:tc>
                <a:tc>
                  <a:txBody>
                    <a:bodyPr/>
                    <a:lstStyle/>
                    <a:p>
                      <a:pPr marL="0" marR="0">
                        <a:lnSpc>
                          <a:spcPct val="200000"/>
                        </a:lnSpc>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8398" marR="48398" marT="0" marB="0"/>
                </a:tc>
                <a:extLst>
                  <a:ext uri="{0D108BD9-81ED-4DB2-BD59-A6C34878D82A}">
                    <a16:rowId xmlns:a16="http://schemas.microsoft.com/office/drawing/2014/main" val="784175556"/>
                  </a:ext>
                </a:extLst>
              </a:tr>
              <a:tr h="716887">
                <a:tc>
                  <a:txBody>
                    <a:bodyPr/>
                    <a:lstStyle/>
                    <a:p>
                      <a:pPr marL="0" marR="0">
                        <a:spcBef>
                          <a:spcPts val="0"/>
                        </a:spcBef>
                        <a:spcAft>
                          <a:spcPts val="0"/>
                        </a:spcAft>
                      </a:pPr>
                      <a:r>
                        <a:rPr lang="en-US" sz="1600" b="1" dirty="0">
                          <a:solidFill>
                            <a:schemeClr val="tx1"/>
                          </a:solidFill>
                          <a:effectLst/>
                          <a:highlight>
                            <a:srgbClr val="FFFF00"/>
                          </a:highlight>
                        </a:rPr>
                        <a:t>September 5, 2015 to July 6, 2016.</a:t>
                      </a:r>
                      <a:endParaRPr lang="en-US" sz="1600" b="1" dirty="0">
                        <a:solidFill>
                          <a:schemeClr val="tx1"/>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48398" marR="48398" marT="0" marB="0"/>
                </a:tc>
                <a:tc>
                  <a:txBody>
                    <a:bodyPr/>
                    <a:lstStyle/>
                    <a:p>
                      <a:pPr marL="0" marR="0">
                        <a:spcBef>
                          <a:spcPts val="0"/>
                        </a:spcBef>
                        <a:spcAft>
                          <a:spcPts val="0"/>
                        </a:spcAft>
                      </a:pPr>
                      <a:r>
                        <a:rPr lang="en-US" sz="1600" b="1">
                          <a:effectLst/>
                        </a:rPr>
                        <a:t>Assault and Battery with weapon. Noted as: the Tina Brown stabbing case</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48398" marR="48398" marT="0" marB="0"/>
                </a:tc>
                <a:tc>
                  <a:txBody>
                    <a:bodyPr/>
                    <a:lstStyle/>
                    <a:p>
                      <a:pPr marL="0" marR="0">
                        <a:spcBef>
                          <a:spcPts val="0"/>
                        </a:spcBef>
                        <a:spcAft>
                          <a:spcPts val="0"/>
                        </a:spcAft>
                      </a:pPr>
                      <a:r>
                        <a:rPr lang="en-US" sz="1600" b="1" dirty="0">
                          <a:effectLst/>
                          <a:highlight>
                            <a:srgbClr val="FFFF00"/>
                          </a:highlight>
                        </a:rPr>
                        <a:t>Dressler stabbed a woman, Tina Brown, with a knife.</a:t>
                      </a:r>
                      <a:endParaRPr lang="en-US" sz="160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48398" marR="48398" marT="0" marB="0"/>
                </a:tc>
                <a:tc>
                  <a:txBody>
                    <a:bodyPr/>
                    <a:lstStyle/>
                    <a:p>
                      <a:pPr marL="0" marR="0">
                        <a:lnSpc>
                          <a:spcPct val="200000"/>
                        </a:lnSpc>
                        <a:spcBef>
                          <a:spcPts val="0"/>
                        </a:spcBef>
                        <a:spcAft>
                          <a:spcPts val="0"/>
                        </a:spcAft>
                      </a:pPr>
                      <a:r>
                        <a:rPr lang="en-US" sz="1600" b="1" dirty="0">
                          <a:effectLst/>
                          <a:highlight>
                            <a:srgbClr val="FFFF00"/>
                          </a:highlight>
                        </a:rPr>
                        <a:t>304-days in jail.</a:t>
                      </a:r>
                      <a:endParaRPr lang="en-US" sz="160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48398" marR="48398" marT="0" marB="0"/>
                </a:tc>
                <a:extLst>
                  <a:ext uri="{0D108BD9-81ED-4DB2-BD59-A6C34878D82A}">
                    <a16:rowId xmlns:a16="http://schemas.microsoft.com/office/drawing/2014/main" val="111847806"/>
                  </a:ext>
                </a:extLst>
              </a:tr>
            </a:tbl>
          </a:graphicData>
        </a:graphic>
      </p:graphicFrame>
      <p:sp>
        <p:nvSpPr>
          <p:cNvPr id="5" name="Footer Placeholder 4">
            <a:extLst>
              <a:ext uri="{FF2B5EF4-FFF2-40B4-BE49-F238E27FC236}">
                <a16:creationId xmlns:a16="http://schemas.microsoft.com/office/drawing/2014/main" id="{D2BDDC23-16CC-D6E4-637F-E674AF33515D}"/>
              </a:ext>
            </a:extLst>
          </p:cNvPr>
          <p:cNvSpPr>
            <a:spLocks noGrp="1"/>
          </p:cNvSpPr>
          <p:nvPr>
            <p:ph type="ftr" sz="quarter" idx="11"/>
          </p:nvPr>
        </p:nvSpPr>
        <p:spPr/>
        <p:txBody>
          <a:bodyPr/>
          <a:lstStyle/>
          <a:p>
            <a:r>
              <a:rPr lang="en-US"/>
              <a:t>COPYRIGHT 2022 Stan Crowder NOT for Publication or Release</a:t>
            </a:r>
          </a:p>
        </p:txBody>
      </p:sp>
      <p:sp>
        <p:nvSpPr>
          <p:cNvPr id="6" name="Slide Number Placeholder 5">
            <a:extLst>
              <a:ext uri="{FF2B5EF4-FFF2-40B4-BE49-F238E27FC236}">
                <a16:creationId xmlns:a16="http://schemas.microsoft.com/office/drawing/2014/main" id="{867101E5-0F5B-62E3-1E84-51E8EBF2BF47}"/>
              </a:ext>
            </a:extLst>
          </p:cNvPr>
          <p:cNvSpPr>
            <a:spLocks noGrp="1"/>
          </p:cNvSpPr>
          <p:nvPr>
            <p:ph type="sldNum" sz="quarter" idx="12"/>
          </p:nvPr>
        </p:nvSpPr>
        <p:spPr/>
        <p:txBody>
          <a:bodyPr/>
          <a:lstStyle/>
          <a:p>
            <a:fld id="{DF1255B0-FA47-4AB9-8538-6F3CF1ACC57C}" type="slidenum">
              <a:rPr lang="en-US" smtClean="0"/>
              <a:t>10</a:t>
            </a:fld>
            <a:endParaRPr lang="en-US"/>
          </a:p>
        </p:txBody>
      </p:sp>
    </p:spTree>
    <p:extLst>
      <p:ext uri="{BB962C8B-B14F-4D97-AF65-F5344CB8AC3E}">
        <p14:creationId xmlns:p14="http://schemas.microsoft.com/office/powerpoint/2010/main" val="23624561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2E526-2FFB-6606-C2CF-F3F5D9962517}"/>
              </a:ext>
            </a:extLst>
          </p:cNvPr>
          <p:cNvSpPr>
            <a:spLocks noGrp="1"/>
          </p:cNvSpPr>
          <p:nvPr>
            <p:ph type="title"/>
          </p:nvPr>
        </p:nvSpPr>
        <p:spPr>
          <a:xfrm>
            <a:off x="838200" y="101600"/>
            <a:ext cx="10515600" cy="674256"/>
          </a:xfrm>
        </p:spPr>
        <p:txBody>
          <a:bodyPr>
            <a:normAutofit/>
          </a:bodyPr>
          <a:lstStyle/>
          <a:p>
            <a:r>
              <a:rPr lang="en-US" sz="3600" dirty="0">
                <a:latin typeface="Aharoni" panose="02010803020104030203" pitchFamily="2" charset="-79"/>
                <a:cs typeface="Aharoni" panose="02010803020104030203" pitchFamily="2" charset="-79"/>
              </a:rPr>
              <a:t>The Dressler Case Study:  A Career Criminal</a:t>
            </a:r>
            <a:endParaRPr lang="en-US" sz="3600" dirty="0"/>
          </a:p>
        </p:txBody>
      </p:sp>
      <p:graphicFrame>
        <p:nvGraphicFramePr>
          <p:cNvPr id="4" name="Content Placeholder 3">
            <a:extLst>
              <a:ext uri="{FF2B5EF4-FFF2-40B4-BE49-F238E27FC236}">
                <a16:creationId xmlns:a16="http://schemas.microsoft.com/office/drawing/2014/main" id="{BB8C56F7-8FAB-593E-C25C-2183E75473D3}"/>
              </a:ext>
            </a:extLst>
          </p:cNvPr>
          <p:cNvGraphicFramePr>
            <a:graphicFrameLocks noGrp="1"/>
          </p:cNvGraphicFramePr>
          <p:nvPr>
            <p:ph idx="1"/>
            <p:extLst>
              <p:ext uri="{D42A27DB-BD31-4B8C-83A1-F6EECF244321}">
                <p14:modId xmlns:p14="http://schemas.microsoft.com/office/powerpoint/2010/main" val="1167476783"/>
              </p:ext>
            </p:extLst>
          </p:nvPr>
        </p:nvGraphicFramePr>
        <p:xfrm>
          <a:off x="923636" y="775857"/>
          <a:ext cx="10843490" cy="5620136"/>
        </p:xfrm>
        <a:graphic>
          <a:graphicData uri="http://schemas.openxmlformats.org/drawingml/2006/table">
            <a:tbl>
              <a:tblPr firstRow="1" firstCol="1" bandRow="1">
                <a:tableStyleId>{5C22544A-7EE6-4342-B048-85BDC9FD1C3A}</a:tableStyleId>
              </a:tblPr>
              <a:tblGrid>
                <a:gridCol w="2478346">
                  <a:extLst>
                    <a:ext uri="{9D8B030D-6E8A-4147-A177-3AD203B41FA5}">
                      <a16:colId xmlns:a16="http://schemas.microsoft.com/office/drawing/2014/main" val="860053477"/>
                    </a:ext>
                  </a:extLst>
                </a:gridCol>
                <a:gridCol w="2595479">
                  <a:extLst>
                    <a:ext uri="{9D8B030D-6E8A-4147-A177-3AD203B41FA5}">
                      <a16:colId xmlns:a16="http://schemas.microsoft.com/office/drawing/2014/main" val="1665642021"/>
                    </a:ext>
                  </a:extLst>
                </a:gridCol>
                <a:gridCol w="2457472">
                  <a:extLst>
                    <a:ext uri="{9D8B030D-6E8A-4147-A177-3AD203B41FA5}">
                      <a16:colId xmlns:a16="http://schemas.microsoft.com/office/drawing/2014/main" val="2293139562"/>
                    </a:ext>
                  </a:extLst>
                </a:gridCol>
                <a:gridCol w="3312193">
                  <a:extLst>
                    <a:ext uri="{9D8B030D-6E8A-4147-A177-3AD203B41FA5}">
                      <a16:colId xmlns:a16="http://schemas.microsoft.com/office/drawing/2014/main" val="2426634772"/>
                    </a:ext>
                  </a:extLst>
                </a:gridCol>
              </a:tblGrid>
              <a:tr h="1009062">
                <a:tc>
                  <a:txBody>
                    <a:bodyPr/>
                    <a:lstStyle/>
                    <a:p>
                      <a:pPr marL="0" marR="0">
                        <a:lnSpc>
                          <a:spcPct val="200000"/>
                        </a:lnSpc>
                        <a:spcBef>
                          <a:spcPts val="0"/>
                        </a:spcBef>
                        <a:spcAft>
                          <a:spcPts val="0"/>
                        </a:spcAft>
                      </a:pPr>
                      <a:r>
                        <a:rPr lang="en-US" sz="1800">
                          <a:effectLst/>
                        </a:rPr>
                        <a:t>July 8, 2016</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a:effectLst/>
                        </a:rPr>
                        <a:t>Dressler injured inside a Cobb County Sheriff’s Office transport vehicle.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a:effectLst/>
                        </a:rPr>
                        <a:t>Treated and returned to jail.</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8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05947450"/>
                  </a:ext>
                </a:extLst>
              </a:tr>
              <a:tr h="2018125">
                <a:tc>
                  <a:txBody>
                    <a:bodyPr/>
                    <a:lstStyle/>
                    <a:p>
                      <a:pPr marL="0" marR="0">
                        <a:spcBef>
                          <a:spcPts val="0"/>
                        </a:spcBef>
                        <a:spcAft>
                          <a:spcPts val="0"/>
                        </a:spcAft>
                      </a:pPr>
                      <a:r>
                        <a:rPr lang="en-US" sz="1800" dirty="0">
                          <a:solidFill>
                            <a:schemeClr val="tx1"/>
                          </a:solidFill>
                          <a:effectLst/>
                          <a:highlight>
                            <a:srgbClr val="FFFF00"/>
                          </a:highlight>
                        </a:rPr>
                        <a:t>July 16, 2016</a:t>
                      </a:r>
                      <a:endParaRPr lang="en-US" sz="1600" dirty="0">
                        <a:solidFill>
                          <a:schemeClr val="tx1"/>
                        </a:solidFill>
                        <a:effectLst/>
                        <a:highlight>
                          <a:srgbClr val="FFFF00"/>
                        </a:highlight>
                      </a:endParaRPr>
                    </a:p>
                    <a:p>
                      <a:pPr marL="0" marR="0">
                        <a:spcBef>
                          <a:spcPts val="0"/>
                        </a:spcBef>
                        <a:spcAft>
                          <a:spcPts val="0"/>
                        </a:spcAft>
                      </a:pPr>
                      <a:r>
                        <a:rPr lang="en-US" sz="1800" dirty="0">
                          <a:solidFill>
                            <a:schemeClr val="tx1"/>
                          </a:solidFill>
                          <a:effectLst/>
                          <a:highlight>
                            <a:srgbClr val="FFFF00"/>
                          </a:highlight>
                        </a:rPr>
                        <a:t>***Note this case because Dressler has many violations of probation are linked back to this case and sentence.***</a:t>
                      </a:r>
                      <a:endParaRPr lang="en-US" sz="1600" dirty="0">
                        <a:solidFill>
                          <a:schemeClr val="tx1"/>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800" dirty="0">
                          <a:effectLst/>
                          <a:highlight>
                            <a:srgbClr val="FFFF00"/>
                          </a:highlight>
                        </a:rPr>
                        <a:t>Stabbing case plea.</a:t>
                      </a:r>
                      <a:endParaRPr lang="en-US" sz="1600" dirty="0">
                        <a:effectLst/>
                        <a:highlight>
                          <a:srgbClr val="FFFF00"/>
                        </a:highlight>
                      </a:endParaRPr>
                    </a:p>
                    <a:p>
                      <a:pPr marL="0" marR="0">
                        <a:spcBef>
                          <a:spcPts val="0"/>
                        </a:spcBef>
                        <a:spcAft>
                          <a:spcPts val="0"/>
                        </a:spcAft>
                      </a:pPr>
                      <a:r>
                        <a:rPr lang="en-US" sz="1800" dirty="0">
                          <a:effectLst/>
                        </a:rPr>
                        <a:t>Noted as: the Tina Brown stabbing case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b="1" dirty="0">
                          <a:effectLst/>
                          <a:highlight>
                            <a:srgbClr val="FFFF00"/>
                          </a:highlight>
                        </a:rPr>
                        <a:t>Sentenced to 10-years- probation.</a:t>
                      </a:r>
                      <a:endParaRPr lang="en-US" sz="1600" b="1" dirty="0">
                        <a:effectLst/>
                        <a:highlight>
                          <a:srgbClr val="FFFF00"/>
                        </a:highlight>
                      </a:endParaRPr>
                    </a:p>
                    <a:p>
                      <a:pPr marL="0" marR="0">
                        <a:spcBef>
                          <a:spcPts val="0"/>
                        </a:spcBef>
                        <a:spcAft>
                          <a:spcPts val="0"/>
                        </a:spcAft>
                      </a:pPr>
                      <a:r>
                        <a:rPr lang="en-US" sz="1800" dirty="0">
                          <a:effectLst/>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b="1" dirty="0">
                          <a:effectLst/>
                          <a:highlight>
                            <a:srgbClr val="FFFF00"/>
                          </a:highlight>
                        </a:rPr>
                        <a:t>No prison time – just probation for stabbing a woman.  Judge Staley-Clark</a:t>
                      </a:r>
                      <a:endParaRPr lang="en-US" sz="160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55950031"/>
                  </a:ext>
                </a:extLst>
              </a:tr>
              <a:tr h="774686">
                <a:tc>
                  <a:txBody>
                    <a:bodyPr/>
                    <a:lstStyle/>
                    <a:p>
                      <a:pPr marL="0" marR="0">
                        <a:lnSpc>
                          <a:spcPct val="200000"/>
                        </a:lnSpc>
                        <a:spcBef>
                          <a:spcPts val="0"/>
                        </a:spcBef>
                        <a:spcAft>
                          <a:spcPts val="0"/>
                        </a:spcAft>
                      </a:pPr>
                      <a:r>
                        <a:rPr lang="en-US" sz="1800">
                          <a:effectLst/>
                        </a:rPr>
                        <a:t>April 14, 2019</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a:effectLst/>
                        </a:rPr>
                        <a:t>Possession of Marijuana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dirty="0">
                          <a:effectLst/>
                        </a:rPr>
                        <a:t>Dressler was in possession </a:t>
                      </a:r>
                      <a:r>
                        <a:rPr lang="en-US" sz="1800" b="1" dirty="0">
                          <a:effectLst/>
                        </a:rPr>
                        <a:t>but was not arrested.</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800" dirty="0">
                          <a:effectLst/>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29320154"/>
                  </a:ext>
                </a:extLst>
              </a:tr>
              <a:tr h="672709">
                <a:tc>
                  <a:txBody>
                    <a:bodyPr/>
                    <a:lstStyle/>
                    <a:p>
                      <a:pPr marL="0" marR="0">
                        <a:lnSpc>
                          <a:spcPct val="200000"/>
                        </a:lnSpc>
                        <a:spcBef>
                          <a:spcPts val="0"/>
                        </a:spcBef>
                        <a:spcAft>
                          <a:spcPts val="0"/>
                        </a:spcAft>
                      </a:pPr>
                      <a:r>
                        <a:rPr lang="en-US" sz="1800">
                          <a:effectLst/>
                        </a:rPr>
                        <a:t>May 28, 2019</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a:effectLst/>
                        </a:rPr>
                        <a:t>Arrest of Wanted Person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dirty="0">
                          <a:effectLst/>
                        </a:rPr>
                        <a:t>Probation Violation warrant.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a:effectLst/>
                        </a:rPr>
                        <a:t>Warrant number 159436128</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10834178"/>
                  </a:ext>
                </a:extLst>
              </a:tr>
              <a:tr h="1032915">
                <a:tc>
                  <a:txBody>
                    <a:bodyPr/>
                    <a:lstStyle/>
                    <a:p>
                      <a:pPr marL="0" marR="0">
                        <a:lnSpc>
                          <a:spcPct val="200000"/>
                        </a:lnSpc>
                        <a:spcBef>
                          <a:spcPts val="0"/>
                        </a:spcBef>
                        <a:spcAft>
                          <a:spcPts val="0"/>
                        </a:spcAft>
                      </a:pPr>
                      <a:r>
                        <a:rPr lang="en-US" sz="1800">
                          <a:effectLst/>
                        </a:rPr>
                        <a:t>June 11, 2019</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a:effectLst/>
                        </a:rPr>
                        <a:t>Revocation of Probation Order</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a:effectLst/>
                        </a:rPr>
                        <a:t>Dressler admits to violating his probation (10-year probated sentence).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b="1" dirty="0">
                          <a:effectLst/>
                          <a:highlight>
                            <a:srgbClr val="FFFF00"/>
                          </a:highlight>
                        </a:rPr>
                        <a:t>Dressler sentenced to 15-days in jail (which he had already served since his arrest on May 28, 2019).</a:t>
                      </a:r>
                      <a:endParaRPr lang="en-US" sz="160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83570203"/>
                  </a:ext>
                </a:extLst>
              </a:tr>
            </a:tbl>
          </a:graphicData>
        </a:graphic>
      </p:graphicFrame>
      <p:sp>
        <p:nvSpPr>
          <p:cNvPr id="5" name="Footer Placeholder 4">
            <a:extLst>
              <a:ext uri="{FF2B5EF4-FFF2-40B4-BE49-F238E27FC236}">
                <a16:creationId xmlns:a16="http://schemas.microsoft.com/office/drawing/2014/main" id="{0FAA49A4-6401-E6F9-0C5B-855037D31794}"/>
              </a:ext>
            </a:extLst>
          </p:cNvPr>
          <p:cNvSpPr>
            <a:spLocks noGrp="1"/>
          </p:cNvSpPr>
          <p:nvPr>
            <p:ph type="ftr" sz="quarter" idx="11"/>
          </p:nvPr>
        </p:nvSpPr>
        <p:spPr/>
        <p:txBody>
          <a:bodyPr/>
          <a:lstStyle/>
          <a:p>
            <a:r>
              <a:rPr lang="en-US"/>
              <a:t>COPYRIGHT 2022 Stan Crowder NOT for Publication or Release</a:t>
            </a:r>
          </a:p>
        </p:txBody>
      </p:sp>
      <p:sp>
        <p:nvSpPr>
          <p:cNvPr id="6" name="Slide Number Placeholder 5">
            <a:extLst>
              <a:ext uri="{FF2B5EF4-FFF2-40B4-BE49-F238E27FC236}">
                <a16:creationId xmlns:a16="http://schemas.microsoft.com/office/drawing/2014/main" id="{82FD6D55-DDFC-20B6-8B7B-1F4797CD1861}"/>
              </a:ext>
            </a:extLst>
          </p:cNvPr>
          <p:cNvSpPr>
            <a:spLocks noGrp="1"/>
          </p:cNvSpPr>
          <p:nvPr>
            <p:ph type="sldNum" sz="quarter" idx="12"/>
          </p:nvPr>
        </p:nvSpPr>
        <p:spPr/>
        <p:txBody>
          <a:bodyPr/>
          <a:lstStyle/>
          <a:p>
            <a:fld id="{DF1255B0-FA47-4AB9-8538-6F3CF1ACC57C}" type="slidenum">
              <a:rPr lang="en-US" smtClean="0"/>
              <a:t>11</a:t>
            </a:fld>
            <a:endParaRPr lang="en-US"/>
          </a:p>
        </p:txBody>
      </p:sp>
    </p:spTree>
    <p:extLst>
      <p:ext uri="{BB962C8B-B14F-4D97-AF65-F5344CB8AC3E}">
        <p14:creationId xmlns:p14="http://schemas.microsoft.com/office/powerpoint/2010/main" val="12505251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C17440-EA67-327F-E98E-DB011B53B719}"/>
              </a:ext>
            </a:extLst>
          </p:cNvPr>
          <p:cNvSpPr>
            <a:spLocks noGrp="1"/>
          </p:cNvSpPr>
          <p:nvPr>
            <p:ph type="title"/>
          </p:nvPr>
        </p:nvSpPr>
        <p:spPr>
          <a:xfrm>
            <a:off x="586478" y="1683756"/>
            <a:ext cx="3115265" cy="2396359"/>
          </a:xfrm>
        </p:spPr>
        <p:txBody>
          <a:bodyPr anchor="b">
            <a:normAutofit/>
          </a:bodyPr>
          <a:lstStyle/>
          <a:p>
            <a:pPr algn="r"/>
            <a:r>
              <a:rPr lang="en-US" sz="4000" dirty="0">
                <a:solidFill>
                  <a:srgbClr val="FFFFFF"/>
                </a:solidFill>
                <a:latin typeface="Aharoni" panose="02010803020104030203" pitchFamily="2" charset="-79"/>
                <a:cs typeface="Aharoni" panose="02010803020104030203" pitchFamily="2" charset="-79"/>
              </a:rPr>
              <a:t>The Dressler Case Study:  A Career Criminal</a:t>
            </a:r>
            <a:endParaRPr lang="en-US" sz="4000" dirty="0">
              <a:solidFill>
                <a:srgbClr val="FFFFFF"/>
              </a:solidFill>
            </a:endParaRPr>
          </a:p>
        </p:txBody>
      </p:sp>
      <p:graphicFrame>
        <p:nvGraphicFramePr>
          <p:cNvPr id="4" name="Content Placeholder 3">
            <a:extLst>
              <a:ext uri="{FF2B5EF4-FFF2-40B4-BE49-F238E27FC236}">
                <a16:creationId xmlns:a16="http://schemas.microsoft.com/office/drawing/2014/main" id="{5B1F5472-3CD5-AF4D-0642-1171448B7617}"/>
              </a:ext>
            </a:extLst>
          </p:cNvPr>
          <p:cNvGraphicFramePr>
            <a:graphicFrameLocks noGrp="1"/>
          </p:cNvGraphicFramePr>
          <p:nvPr>
            <p:ph idx="1"/>
            <p:extLst>
              <p:ext uri="{D42A27DB-BD31-4B8C-83A1-F6EECF244321}">
                <p14:modId xmlns:p14="http://schemas.microsoft.com/office/powerpoint/2010/main" val="1954498260"/>
              </p:ext>
            </p:extLst>
          </p:nvPr>
        </p:nvGraphicFramePr>
        <p:xfrm>
          <a:off x="4037824" y="268448"/>
          <a:ext cx="7710831" cy="6113679"/>
        </p:xfrm>
        <a:graphic>
          <a:graphicData uri="http://schemas.openxmlformats.org/drawingml/2006/table">
            <a:tbl>
              <a:tblPr firstRow="1" firstCol="1" bandRow="1"/>
              <a:tblGrid>
                <a:gridCol w="1817323">
                  <a:extLst>
                    <a:ext uri="{9D8B030D-6E8A-4147-A177-3AD203B41FA5}">
                      <a16:colId xmlns:a16="http://schemas.microsoft.com/office/drawing/2014/main" val="3231333745"/>
                    </a:ext>
                  </a:extLst>
                </a:gridCol>
                <a:gridCol w="1875531">
                  <a:extLst>
                    <a:ext uri="{9D8B030D-6E8A-4147-A177-3AD203B41FA5}">
                      <a16:colId xmlns:a16="http://schemas.microsoft.com/office/drawing/2014/main" val="366737729"/>
                    </a:ext>
                  </a:extLst>
                </a:gridCol>
                <a:gridCol w="1675837">
                  <a:extLst>
                    <a:ext uri="{9D8B030D-6E8A-4147-A177-3AD203B41FA5}">
                      <a16:colId xmlns:a16="http://schemas.microsoft.com/office/drawing/2014/main" val="1647389979"/>
                    </a:ext>
                  </a:extLst>
                </a:gridCol>
                <a:gridCol w="2342140">
                  <a:extLst>
                    <a:ext uri="{9D8B030D-6E8A-4147-A177-3AD203B41FA5}">
                      <a16:colId xmlns:a16="http://schemas.microsoft.com/office/drawing/2014/main" val="3884431603"/>
                    </a:ext>
                  </a:extLst>
                </a:gridCol>
              </a:tblGrid>
              <a:tr h="2058026">
                <a:tc>
                  <a:txBody>
                    <a:bodyPr/>
                    <a:lstStyle/>
                    <a:p>
                      <a:pPr marL="0" marR="0" algn="l" fontAlgn="t">
                        <a:spcBef>
                          <a:spcPts val="0"/>
                        </a:spcBef>
                        <a:spcAft>
                          <a:spcPts val="0"/>
                        </a:spcAft>
                      </a:pPr>
                      <a:r>
                        <a:rPr lang="en-US" sz="1600" b="0" i="0" u="none" strike="noStrike"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August 13, 2020</a:t>
                      </a:r>
                      <a:endParaRPr lang="en-US" sz="2400" b="0" i="0" u="none" strike="noStrike" dirty="0">
                        <a:effectLst/>
                        <a:highlight>
                          <a:srgbClr val="FFFF00"/>
                        </a:highlight>
                        <a:latin typeface="Arial" panose="020B0604020202020204" pitchFamily="34" charset="0"/>
                      </a:endParaRPr>
                    </a:p>
                    <a:p>
                      <a:pPr marL="0" marR="0" algn="l" fontAlgn="t">
                        <a:spcBef>
                          <a:spcPts val="0"/>
                        </a:spcBef>
                        <a:spcAft>
                          <a:spcPts val="0"/>
                        </a:spcAft>
                      </a:pPr>
                      <a:r>
                        <a:rPr lang="en-US" sz="1600" b="1" i="0" u="none" strike="noStrike"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[the Billy Crowder case]</a:t>
                      </a:r>
                      <a:endParaRPr lang="en-US" sz="2400" b="0" i="0" u="none" strike="noStrike" dirty="0">
                        <a:effectLst/>
                        <a:highlight>
                          <a:srgbClr val="FFFF00"/>
                        </a:highlight>
                        <a:latin typeface="Arial" panose="020B0604020202020204" pitchFamily="34" charset="0"/>
                      </a:endParaRPr>
                    </a:p>
                  </a:txBody>
                  <a:tcPr marL="73849" marR="73849" marT="1025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spcBef>
                          <a:spcPts val="0"/>
                        </a:spcBef>
                        <a:spcAft>
                          <a:spcPts val="0"/>
                        </a:spcAft>
                      </a:pPr>
                      <a:r>
                        <a:rPr lang="en-US" sz="1600" b="0" i="0" u="none" strike="noStrike">
                          <a:effectLst/>
                          <a:latin typeface="Times New Roman" panose="02020603050405020304" pitchFamily="18" charset="0"/>
                          <a:ea typeface="Calibri" panose="020F0502020204030204" pitchFamily="34" charset="0"/>
                          <a:cs typeface="Times New Roman" panose="02020603050405020304" pitchFamily="18" charset="0"/>
                        </a:rPr>
                        <a:t>Warrant 20-W-3738 – Speeding and DUI Drugs</a:t>
                      </a:r>
                      <a:endParaRPr lang="en-US" sz="2400" b="0" i="0" u="none" strike="noStrike">
                        <a:effectLst/>
                        <a:latin typeface="Arial" panose="020B0604020202020204" pitchFamily="34" charset="0"/>
                      </a:endParaRPr>
                    </a:p>
                    <a:p>
                      <a:pPr marL="0" marR="0" algn="l" fontAlgn="t">
                        <a:spcBef>
                          <a:spcPts val="0"/>
                        </a:spcBef>
                        <a:spcAft>
                          <a:spcPts val="0"/>
                        </a:spcAft>
                      </a:pPr>
                      <a:r>
                        <a:rPr lang="en-US" sz="1600" b="0" i="0" u="none" strike="noStrike">
                          <a:effectLst/>
                          <a:latin typeface="Times New Roman" panose="02020603050405020304" pitchFamily="18" charset="0"/>
                          <a:ea typeface="Calibri" panose="020F0502020204030204" pitchFamily="34" charset="0"/>
                          <a:cs typeface="Times New Roman" panose="02020603050405020304" pitchFamily="18" charset="0"/>
                        </a:rPr>
                        <a:t>Warrant 20-W-3739 – Possession of controlled substance (2-counts)</a:t>
                      </a:r>
                      <a:endParaRPr lang="en-US" sz="2400" b="0" i="0" u="none" strike="noStrike">
                        <a:effectLst/>
                        <a:latin typeface="Arial" panose="020B0604020202020204" pitchFamily="34" charset="0"/>
                      </a:endParaRPr>
                    </a:p>
                  </a:txBody>
                  <a:tcPr marL="73849" marR="73849" marT="1025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200000"/>
                        </a:lnSpc>
                        <a:spcBef>
                          <a:spcPts val="0"/>
                        </a:spcBef>
                        <a:spcAft>
                          <a:spcPts val="0"/>
                        </a:spcAft>
                      </a:pPr>
                      <a:r>
                        <a:rPr lang="en-US" sz="1600" b="0" i="0" u="none" strike="noStrike">
                          <a:effectLst/>
                          <a:latin typeface="Times New Roman" panose="02020603050405020304" pitchFamily="18" charset="0"/>
                          <a:ea typeface="Calibri" panose="020F0502020204030204" pitchFamily="34" charset="0"/>
                          <a:cs typeface="Times New Roman" panose="02020603050405020304" pitchFamily="18" charset="0"/>
                        </a:rPr>
                        <a:t>Dressler -driver.</a:t>
                      </a:r>
                      <a:endParaRPr lang="en-US" sz="2400" b="0" i="0" u="none" strike="noStrike">
                        <a:effectLst/>
                        <a:latin typeface="Arial" panose="020B0604020202020204" pitchFamily="34" charset="0"/>
                      </a:endParaRPr>
                    </a:p>
                  </a:txBody>
                  <a:tcPr marL="73849" marR="73849" marT="1025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spcBef>
                          <a:spcPts val="0"/>
                        </a:spcBef>
                        <a:spcAft>
                          <a:spcPts val="0"/>
                        </a:spcAft>
                      </a:pPr>
                      <a:r>
                        <a:rPr lang="en-US" sz="1600" b="0" i="0" u="none" strike="noStrike"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Did not go to jail on this warrant until May 1, 2021, when he was arrested by Marietta PD.</a:t>
                      </a:r>
                      <a:endParaRPr lang="en-US" sz="2400" b="0" i="0" u="none" strike="noStrike" dirty="0">
                        <a:effectLst/>
                        <a:highlight>
                          <a:srgbClr val="FFFF00"/>
                        </a:highlight>
                        <a:latin typeface="Arial" panose="020B0604020202020204" pitchFamily="34" charset="0"/>
                      </a:endParaRPr>
                    </a:p>
                  </a:txBody>
                  <a:tcPr marL="73849" marR="73849" marT="1025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50867240"/>
                  </a:ext>
                </a:extLst>
              </a:tr>
              <a:tr h="2826196">
                <a:tc>
                  <a:txBody>
                    <a:bodyPr/>
                    <a:lstStyle/>
                    <a:p>
                      <a:pPr marL="0" marR="0" algn="l" fontAlgn="t">
                        <a:spcBef>
                          <a:spcPts val="0"/>
                        </a:spcBef>
                        <a:spcAft>
                          <a:spcPts val="0"/>
                        </a:spcAft>
                      </a:pPr>
                      <a:r>
                        <a:rPr lang="en-US" sz="1600" b="0" i="0" u="none" strike="noStrike">
                          <a:effectLst/>
                          <a:latin typeface="Times New Roman" panose="02020603050405020304" pitchFamily="18" charset="0"/>
                          <a:ea typeface="Calibri" panose="020F0502020204030204" pitchFamily="34" charset="0"/>
                          <a:cs typeface="Times New Roman" panose="02020603050405020304" pitchFamily="18" charset="0"/>
                        </a:rPr>
                        <a:t>February 14, 2021</a:t>
                      </a:r>
                      <a:endParaRPr lang="en-US" sz="2400" b="0" i="0" u="none" strike="noStrike">
                        <a:effectLst/>
                        <a:latin typeface="Arial" panose="020B0604020202020204" pitchFamily="34" charset="0"/>
                      </a:endParaRPr>
                    </a:p>
                    <a:p>
                      <a:pPr marL="0" marR="0" algn="l" fontAlgn="t">
                        <a:spcBef>
                          <a:spcPts val="0"/>
                        </a:spcBef>
                        <a:spcAft>
                          <a:spcPts val="0"/>
                        </a:spcAft>
                      </a:pPr>
                      <a:r>
                        <a:rPr lang="en-US" sz="1600" b="1" i="0" u="none" strike="noStrike">
                          <a:effectLst/>
                          <a:latin typeface="Times New Roman" panose="02020603050405020304" pitchFamily="18" charset="0"/>
                          <a:ea typeface="Calibri" panose="020F0502020204030204" pitchFamily="34" charset="0"/>
                          <a:cs typeface="Times New Roman" panose="02020603050405020304" pitchFamily="18" charset="0"/>
                        </a:rPr>
                        <a:t>[the Kennesaw P.D. Valentine’s Day case]</a:t>
                      </a:r>
                      <a:endParaRPr lang="en-US" sz="2400" b="0" i="0" u="none" strike="noStrike">
                        <a:effectLst/>
                        <a:latin typeface="Arial" panose="020B0604020202020204" pitchFamily="34" charset="0"/>
                      </a:endParaRPr>
                    </a:p>
                  </a:txBody>
                  <a:tcPr marL="73849" marR="73849" marT="1025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spcBef>
                          <a:spcPts val="0"/>
                        </a:spcBef>
                        <a:spcAft>
                          <a:spcPts val="0"/>
                        </a:spcAft>
                      </a:pPr>
                      <a:r>
                        <a:rPr lang="en-US" sz="1600" b="0" i="0" u="none" strike="noStrike"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Warrant 21-W-1253 – Driving suspended registration </a:t>
                      </a:r>
                      <a:endParaRPr lang="en-US" sz="2400" b="0" i="0" u="none" strike="noStrike" dirty="0">
                        <a:effectLst/>
                        <a:highlight>
                          <a:srgbClr val="FFFF00"/>
                        </a:highlight>
                        <a:latin typeface="Arial" panose="020B0604020202020204" pitchFamily="34" charset="0"/>
                      </a:endParaRPr>
                    </a:p>
                    <a:p>
                      <a:pPr marL="0" marR="0" algn="l" fontAlgn="t">
                        <a:spcBef>
                          <a:spcPts val="0"/>
                        </a:spcBef>
                        <a:spcAft>
                          <a:spcPts val="0"/>
                        </a:spcAft>
                      </a:pPr>
                      <a:r>
                        <a:rPr lang="en-US" sz="1600" b="0" i="0" u="none" strike="noStrike"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Driving no insurance </a:t>
                      </a:r>
                      <a:endParaRPr lang="en-US" sz="2400" b="0" i="0" u="none" strike="noStrike" dirty="0">
                        <a:effectLst/>
                        <a:highlight>
                          <a:srgbClr val="FFFF00"/>
                        </a:highlight>
                        <a:latin typeface="Arial" panose="020B0604020202020204" pitchFamily="34" charset="0"/>
                      </a:endParaRPr>
                    </a:p>
                    <a:p>
                      <a:pPr marL="0" marR="0" algn="l" fontAlgn="t">
                        <a:spcBef>
                          <a:spcPts val="0"/>
                        </a:spcBef>
                        <a:spcAft>
                          <a:spcPts val="0"/>
                        </a:spcAft>
                      </a:pPr>
                      <a:r>
                        <a:rPr lang="en-US" sz="1600" b="0" i="0" u="none" strike="noStrike"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Possession of Amphetamine</a:t>
                      </a:r>
                      <a:endParaRPr lang="en-US" sz="2400" b="0" i="0" u="none" strike="noStrike" dirty="0">
                        <a:effectLst/>
                        <a:highlight>
                          <a:srgbClr val="FFFF00"/>
                        </a:highlight>
                        <a:latin typeface="Arial" panose="020B0604020202020204" pitchFamily="34" charset="0"/>
                      </a:endParaRPr>
                    </a:p>
                    <a:p>
                      <a:pPr marL="0" marR="0" algn="l" fontAlgn="t">
                        <a:spcBef>
                          <a:spcPts val="0"/>
                        </a:spcBef>
                        <a:spcAft>
                          <a:spcPts val="0"/>
                        </a:spcAft>
                      </a:pPr>
                      <a:r>
                        <a:rPr lang="en-US" sz="1600" b="0" i="0" u="none" strike="noStrike"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Tampering with Evidence</a:t>
                      </a:r>
                      <a:endParaRPr lang="en-US" sz="2400" b="0" i="0" u="none" strike="noStrike" dirty="0">
                        <a:effectLst/>
                        <a:highlight>
                          <a:srgbClr val="FFFF00"/>
                        </a:highlight>
                        <a:latin typeface="Arial" panose="020B0604020202020204" pitchFamily="34" charset="0"/>
                      </a:endParaRPr>
                    </a:p>
                    <a:p>
                      <a:pPr marL="0" marR="0" algn="l" fontAlgn="t">
                        <a:spcBef>
                          <a:spcPts val="0"/>
                        </a:spcBef>
                        <a:spcAft>
                          <a:spcPts val="0"/>
                        </a:spcAft>
                      </a:pPr>
                      <a:r>
                        <a:rPr lang="en-US" sz="1600" b="0" i="0" u="none" strike="noStrike"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b="0" i="0" u="none" strike="noStrike" dirty="0">
                        <a:effectLst/>
                        <a:latin typeface="Arial" panose="020B0604020202020204" pitchFamily="34" charset="0"/>
                      </a:endParaRPr>
                    </a:p>
                  </a:txBody>
                  <a:tcPr marL="73849" marR="73849" marT="1025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spcBef>
                          <a:spcPts val="0"/>
                        </a:spcBef>
                        <a:spcAft>
                          <a:spcPts val="0"/>
                        </a:spcAft>
                      </a:pPr>
                      <a:r>
                        <a:rPr lang="en-US" sz="1600" b="1" i="0" u="none" strike="noStrike"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Dressler arrested and released at Waffle House</a:t>
                      </a:r>
                      <a:endParaRPr lang="en-US" sz="2400" b="1" i="0" u="none" strike="noStrike" dirty="0">
                        <a:effectLst/>
                        <a:highlight>
                          <a:srgbClr val="FFFF00"/>
                        </a:highlight>
                        <a:latin typeface="Arial" panose="020B0604020202020204" pitchFamily="34" charset="0"/>
                      </a:endParaRPr>
                    </a:p>
                  </a:txBody>
                  <a:tcPr marL="73849" marR="73849" marT="1025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spcBef>
                          <a:spcPts val="0"/>
                        </a:spcBef>
                        <a:spcAft>
                          <a:spcPts val="0"/>
                        </a:spcAft>
                      </a:pPr>
                      <a:r>
                        <a:rPr lang="en-US" sz="1600" b="1" i="0" u="none" strike="noStrike" dirty="0">
                          <a:effectLst/>
                          <a:latin typeface="Times New Roman" panose="02020603050405020304" pitchFamily="18" charset="0"/>
                          <a:ea typeface="Calibri" panose="020F0502020204030204" pitchFamily="34" charset="0"/>
                          <a:cs typeface="Times New Roman" panose="02020603050405020304" pitchFamily="18" charset="0"/>
                        </a:rPr>
                        <a:t>This case was not prosecuted by the Cobb DA office.  Charges dropped.</a:t>
                      </a:r>
                      <a:endParaRPr lang="en-US" sz="2400" b="1" i="0" u="none" strike="noStrike" dirty="0">
                        <a:effectLst/>
                        <a:latin typeface="Arial" panose="020B0604020202020204" pitchFamily="34" charset="0"/>
                      </a:endParaRPr>
                    </a:p>
                  </a:txBody>
                  <a:tcPr marL="73849" marR="73849" marT="1025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84683229"/>
                  </a:ext>
                </a:extLst>
              </a:tr>
              <a:tr h="1203675">
                <a:tc>
                  <a:txBody>
                    <a:bodyPr/>
                    <a:lstStyle/>
                    <a:p>
                      <a:pPr marL="0" marR="0" algn="l" fontAlgn="t">
                        <a:spcBef>
                          <a:spcPts val="0"/>
                        </a:spcBef>
                        <a:spcAft>
                          <a:spcPts val="0"/>
                        </a:spcAft>
                      </a:pPr>
                      <a:r>
                        <a:rPr lang="en-US" sz="1600" b="0" i="0" u="none" strike="noStrike">
                          <a:effectLst/>
                          <a:latin typeface="Times New Roman" panose="02020603050405020304" pitchFamily="18" charset="0"/>
                          <a:ea typeface="Calibri" panose="020F0502020204030204" pitchFamily="34" charset="0"/>
                          <a:cs typeface="Times New Roman" panose="02020603050405020304" pitchFamily="18" charset="0"/>
                        </a:rPr>
                        <a:t>May 1, 2021</a:t>
                      </a:r>
                      <a:endParaRPr lang="en-US" sz="2400" b="0" i="0" u="none" strike="noStrike">
                        <a:effectLst/>
                        <a:latin typeface="Arial" panose="020B0604020202020204" pitchFamily="34" charset="0"/>
                      </a:endParaRPr>
                    </a:p>
                    <a:p>
                      <a:pPr marL="0" marR="0" algn="l" fontAlgn="t">
                        <a:spcBef>
                          <a:spcPts val="0"/>
                        </a:spcBef>
                        <a:spcAft>
                          <a:spcPts val="0"/>
                        </a:spcAft>
                      </a:pPr>
                      <a:r>
                        <a:rPr lang="en-US" sz="1600" b="1" i="0" u="none" strike="noStrike">
                          <a:effectLst/>
                          <a:latin typeface="Times New Roman" panose="02020603050405020304" pitchFamily="18" charset="0"/>
                          <a:ea typeface="Calibri" panose="020F0502020204030204" pitchFamily="34" charset="0"/>
                          <a:cs typeface="Times New Roman" panose="02020603050405020304" pitchFamily="18" charset="0"/>
                        </a:rPr>
                        <a:t>[the Marietta P.D. May Day case]</a:t>
                      </a:r>
                      <a:endParaRPr lang="en-US" sz="2400" b="0" i="0" u="none" strike="noStrike">
                        <a:effectLst/>
                        <a:latin typeface="Arial" panose="020B0604020202020204" pitchFamily="34" charset="0"/>
                      </a:endParaRPr>
                    </a:p>
                  </a:txBody>
                  <a:tcPr marL="73849" marR="73849" marT="1025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spcBef>
                          <a:spcPts val="0"/>
                        </a:spcBef>
                        <a:spcAft>
                          <a:spcPts val="0"/>
                        </a:spcAft>
                      </a:pPr>
                      <a:r>
                        <a:rPr lang="en-US" sz="1600" b="0" i="0" u="none" strike="noStrike"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Warrant 21-W-3694 Possession of Methamphetamine and Marijuana Less than One Ounce</a:t>
                      </a:r>
                      <a:endParaRPr lang="en-US" sz="2400" b="0" i="0" u="none" strike="noStrike" dirty="0">
                        <a:effectLst/>
                        <a:highlight>
                          <a:srgbClr val="FFFF00"/>
                        </a:highlight>
                        <a:latin typeface="Arial" panose="020B0604020202020204" pitchFamily="34" charset="0"/>
                      </a:endParaRPr>
                    </a:p>
                  </a:txBody>
                  <a:tcPr marL="73849" marR="73849" marT="1025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200000"/>
                        </a:lnSpc>
                        <a:spcBef>
                          <a:spcPts val="0"/>
                        </a:spcBef>
                        <a:spcAft>
                          <a:spcPts val="0"/>
                        </a:spcAft>
                      </a:pPr>
                      <a:r>
                        <a:rPr lang="en-US" sz="1600" b="0" i="0" u="none" strike="noStrike" dirty="0">
                          <a:effectLst/>
                          <a:latin typeface="Times New Roman" panose="02020603050405020304" pitchFamily="18" charset="0"/>
                          <a:ea typeface="Calibri" panose="020F0502020204030204" pitchFamily="34" charset="0"/>
                          <a:cs typeface="Times New Roman" panose="02020603050405020304" pitchFamily="18" charset="0"/>
                        </a:rPr>
                        <a:t>Arrest</a:t>
                      </a:r>
                      <a:endParaRPr lang="en-US" sz="2400" b="0" i="0" u="none" strike="noStrike" dirty="0">
                        <a:effectLst/>
                        <a:latin typeface="Arial" panose="020B0604020202020204" pitchFamily="34" charset="0"/>
                      </a:endParaRPr>
                    </a:p>
                  </a:txBody>
                  <a:tcPr marL="73849" marR="73849" marT="1025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spcBef>
                          <a:spcPts val="0"/>
                        </a:spcBef>
                        <a:spcAft>
                          <a:spcPts val="0"/>
                        </a:spcAft>
                      </a:pPr>
                      <a:r>
                        <a:rPr lang="en-US" sz="1600" b="0" i="0" u="none" strike="noStrike" dirty="0">
                          <a:effectLst/>
                          <a:latin typeface="Times New Roman" panose="02020603050405020304" pitchFamily="18" charset="0"/>
                          <a:ea typeface="Calibri" panose="020F0502020204030204" pitchFamily="34" charset="0"/>
                          <a:cs typeface="Times New Roman" panose="02020603050405020304" pitchFamily="18" charset="0"/>
                        </a:rPr>
                        <a:t>Judges:  Hicks, Feingold, Murphy, </a:t>
                      </a:r>
                      <a:r>
                        <a:rPr lang="en-US" sz="1600" b="1" i="0" u="none" strike="noStrike"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Staley-Clark</a:t>
                      </a:r>
                      <a:endParaRPr lang="en-US" sz="2400" b="1" i="0" u="none" strike="noStrike" dirty="0">
                        <a:effectLst/>
                        <a:highlight>
                          <a:srgbClr val="FFFF00"/>
                        </a:highlight>
                        <a:latin typeface="Arial" panose="020B0604020202020204" pitchFamily="34" charset="0"/>
                      </a:endParaRPr>
                    </a:p>
                  </a:txBody>
                  <a:tcPr marL="73849" marR="73849" marT="1025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26274496"/>
                  </a:ext>
                </a:extLst>
              </a:tr>
            </a:tbl>
          </a:graphicData>
        </a:graphic>
      </p:graphicFrame>
      <p:sp>
        <p:nvSpPr>
          <p:cNvPr id="5" name="Footer Placeholder 4">
            <a:extLst>
              <a:ext uri="{FF2B5EF4-FFF2-40B4-BE49-F238E27FC236}">
                <a16:creationId xmlns:a16="http://schemas.microsoft.com/office/drawing/2014/main" id="{5340D26F-F95D-1E82-6251-A230DEAEFDA3}"/>
              </a:ext>
            </a:extLst>
          </p:cNvPr>
          <p:cNvSpPr>
            <a:spLocks noGrp="1"/>
          </p:cNvSpPr>
          <p:nvPr>
            <p:ph type="ftr" sz="quarter" idx="11"/>
          </p:nvPr>
        </p:nvSpPr>
        <p:spPr/>
        <p:txBody>
          <a:bodyPr/>
          <a:lstStyle/>
          <a:p>
            <a:r>
              <a:rPr lang="en-US"/>
              <a:t>COPYRIGHT 2022 Stan Crowder NOT for Publication or Release</a:t>
            </a:r>
          </a:p>
        </p:txBody>
      </p:sp>
      <p:sp>
        <p:nvSpPr>
          <p:cNvPr id="6" name="Slide Number Placeholder 5">
            <a:extLst>
              <a:ext uri="{FF2B5EF4-FFF2-40B4-BE49-F238E27FC236}">
                <a16:creationId xmlns:a16="http://schemas.microsoft.com/office/drawing/2014/main" id="{0FABF2BD-41CC-B110-1D8C-5AB298A1401A}"/>
              </a:ext>
            </a:extLst>
          </p:cNvPr>
          <p:cNvSpPr>
            <a:spLocks noGrp="1"/>
          </p:cNvSpPr>
          <p:nvPr>
            <p:ph type="sldNum" sz="quarter" idx="12"/>
          </p:nvPr>
        </p:nvSpPr>
        <p:spPr/>
        <p:txBody>
          <a:bodyPr/>
          <a:lstStyle/>
          <a:p>
            <a:fld id="{DF1255B0-FA47-4AB9-8538-6F3CF1ACC57C}" type="slidenum">
              <a:rPr lang="en-US" smtClean="0"/>
              <a:t>12</a:t>
            </a:fld>
            <a:endParaRPr lang="en-US"/>
          </a:p>
        </p:txBody>
      </p:sp>
    </p:spTree>
    <p:extLst>
      <p:ext uri="{BB962C8B-B14F-4D97-AF65-F5344CB8AC3E}">
        <p14:creationId xmlns:p14="http://schemas.microsoft.com/office/powerpoint/2010/main" val="36581921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93F9A-586A-F809-43B0-5FEB24F20BF6}"/>
              </a:ext>
            </a:extLst>
          </p:cNvPr>
          <p:cNvSpPr>
            <a:spLocks noGrp="1"/>
          </p:cNvSpPr>
          <p:nvPr>
            <p:ph type="title"/>
          </p:nvPr>
        </p:nvSpPr>
        <p:spPr>
          <a:xfrm>
            <a:off x="839788" y="365126"/>
            <a:ext cx="10082678" cy="691888"/>
          </a:xfrm>
        </p:spPr>
        <p:txBody>
          <a:bodyPr>
            <a:normAutofit/>
          </a:bodyPr>
          <a:lstStyle/>
          <a:p>
            <a:r>
              <a:rPr lang="en-US" sz="2800" dirty="0">
                <a:latin typeface="Aharoni" panose="02010803020104030203" pitchFamily="2" charset="-79"/>
                <a:cs typeface="Aharoni" panose="02010803020104030203" pitchFamily="2" charset="-79"/>
              </a:rPr>
              <a:t>GA Dept. of Corrections – State Prison </a:t>
            </a:r>
            <a:r>
              <a:rPr lang="en-US" sz="2800" b="1" i="0" dirty="0">
                <a:solidFill>
                  <a:srgbClr val="333333"/>
                </a:solidFill>
                <a:effectLst/>
                <a:latin typeface="Aharoni" panose="02010803020104030203" pitchFamily="2" charset="-79"/>
                <a:cs typeface="Aharoni" panose="02010803020104030203" pitchFamily="2" charset="-79"/>
              </a:rPr>
              <a:t>INCARCERATION</a:t>
            </a:r>
            <a:endParaRPr lang="en-US" sz="2800" dirty="0">
              <a:latin typeface="Aharoni" panose="02010803020104030203" pitchFamily="2" charset="-79"/>
              <a:cs typeface="Aharoni" panose="02010803020104030203" pitchFamily="2" charset="-79"/>
            </a:endParaRPr>
          </a:p>
        </p:txBody>
      </p:sp>
      <p:sp>
        <p:nvSpPr>
          <p:cNvPr id="3" name="Text Placeholder 2">
            <a:extLst>
              <a:ext uri="{FF2B5EF4-FFF2-40B4-BE49-F238E27FC236}">
                <a16:creationId xmlns:a16="http://schemas.microsoft.com/office/drawing/2014/main" id="{329C203D-86B8-88D3-785C-9649A85D0800}"/>
              </a:ext>
            </a:extLst>
          </p:cNvPr>
          <p:cNvSpPr>
            <a:spLocks noGrp="1"/>
          </p:cNvSpPr>
          <p:nvPr>
            <p:ph type="body" idx="1"/>
          </p:nvPr>
        </p:nvSpPr>
        <p:spPr>
          <a:xfrm>
            <a:off x="839788" y="906011"/>
            <a:ext cx="5157787" cy="434438"/>
          </a:xfrm>
        </p:spPr>
        <p:txBody>
          <a:bodyPr/>
          <a:lstStyle/>
          <a:p>
            <a:pPr algn="ctr"/>
            <a:r>
              <a:rPr lang="en-US" dirty="0">
                <a:solidFill>
                  <a:srgbClr val="FF0000"/>
                </a:solidFill>
              </a:rPr>
              <a:t>Conviction and Sentence</a:t>
            </a:r>
          </a:p>
        </p:txBody>
      </p:sp>
      <p:sp>
        <p:nvSpPr>
          <p:cNvPr id="4" name="Content Placeholder 3">
            <a:extLst>
              <a:ext uri="{FF2B5EF4-FFF2-40B4-BE49-F238E27FC236}">
                <a16:creationId xmlns:a16="http://schemas.microsoft.com/office/drawing/2014/main" id="{9F221EE5-9368-6787-EBB4-DF027C576056}"/>
              </a:ext>
            </a:extLst>
          </p:cNvPr>
          <p:cNvSpPr>
            <a:spLocks noGrp="1"/>
          </p:cNvSpPr>
          <p:nvPr>
            <p:ph sz="half" idx="2"/>
          </p:nvPr>
        </p:nvSpPr>
        <p:spPr>
          <a:xfrm>
            <a:off x="839788" y="1340449"/>
            <a:ext cx="5157787" cy="4849214"/>
          </a:xfrm>
        </p:spPr>
        <p:txBody>
          <a:bodyPr>
            <a:normAutofit fontScale="70000" lnSpcReduction="20000"/>
          </a:bodyPr>
          <a:lstStyle/>
          <a:p>
            <a:pPr marL="457200" indent="-457200">
              <a:buFont typeface="+mj-lt"/>
              <a:buAutoNum type="arabicParenR"/>
            </a:pPr>
            <a:r>
              <a:rPr lang="en-US" sz="2300" dirty="0">
                <a:latin typeface="Bahnschrift" panose="020B0502040204020203" pitchFamily="34" charset="0"/>
              </a:rPr>
              <a:t>5-counts of burglary (previously given first offender for theft by conversion, 3-counts of entering auto, minor possession of alcohol). Sentenced to 20-years with 15-years to serve.</a:t>
            </a:r>
          </a:p>
          <a:p>
            <a:pPr marL="457200" indent="-457200">
              <a:buFont typeface="+mj-lt"/>
              <a:buAutoNum type="arabicParenR"/>
            </a:pPr>
            <a:r>
              <a:rPr lang="en-US" sz="2300" dirty="0">
                <a:latin typeface="Bahnschrift" panose="020B0502040204020203" pitchFamily="34" charset="0"/>
              </a:rPr>
              <a:t>Violation of parole and probation (arrested for parole violation, fraud, failure to appear, 2-counts of </a:t>
            </a:r>
            <a:r>
              <a:rPr lang="en-US" sz="2300" dirty="0" err="1">
                <a:latin typeface="Bahnschrift" panose="020B0502040204020203" pitchFamily="34" charset="0"/>
              </a:rPr>
              <a:t>burlary</a:t>
            </a:r>
            <a:r>
              <a:rPr lang="en-US" sz="2300" dirty="0">
                <a:latin typeface="Bahnschrift" panose="020B0502040204020203" pitchFamily="34" charset="0"/>
              </a:rPr>
              <a:t>, theft by taking, obstruction, theft by receiving, probation violation)</a:t>
            </a:r>
          </a:p>
          <a:p>
            <a:pPr marL="457200" indent="-457200">
              <a:buFont typeface="+mj-lt"/>
              <a:buAutoNum type="arabicParenR"/>
            </a:pPr>
            <a:r>
              <a:rPr lang="en-US" sz="2300" dirty="0">
                <a:latin typeface="Bahnschrift" panose="020B0502040204020203" pitchFamily="34" charset="0"/>
              </a:rPr>
              <a:t>Parole and Probation violations</a:t>
            </a:r>
          </a:p>
          <a:p>
            <a:pPr marL="457200" indent="-457200">
              <a:buFont typeface="+mj-lt"/>
              <a:buAutoNum type="arabicParenR"/>
            </a:pPr>
            <a:r>
              <a:rPr lang="en-US" sz="2300" dirty="0">
                <a:latin typeface="Bahnschrift" panose="020B0502040204020203" pitchFamily="34" charset="0"/>
              </a:rPr>
              <a:t>2-counts Aggravated assault, </a:t>
            </a:r>
            <a:r>
              <a:rPr lang="en-US" sz="2300" dirty="0" err="1">
                <a:latin typeface="Bahnschrift" panose="020B0502040204020203" pitchFamily="34" charset="0"/>
              </a:rPr>
              <a:t>Poss</a:t>
            </a:r>
            <a:r>
              <a:rPr lang="en-US" sz="2300" dirty="0">
                <a:latin typeface="Bahnschrift" panose="020B0502040204020203" pitchFamily="34" charset="0"/>
              </a:rPr>
              <a:t> of Cocaine, Reckless Driving, Driving on Revoked license, Parole and Probation violations</a:t>
            </a:r>
          </a:p>
          <a:p>
            <a:pPr marL="457200" indent="-457200">
              <a:buFont typeface="+mj-lt"/>
              <a:buAutoNum type="arabicParenR"/>
            </a:pPr>
            <a:r>
              <a:rPr lang="en-US" sz="2300" dirty="0" err="1">
                <a:latin typeface="Bahnschrift" panose="020B0502040204020203" pitchFamily="34" charset="0"/>
              </a:rPr>
              <a:t>Poss</a:t>
            </a:r>
            <a:r>
              <a:rPr lang="en-US" sz="2300" dirty="0">
                <a:latin typeface="Bahnschrift" panose="020B0502040204020203" pitchFamily="34" charset="0"/>
              </a:rPr>
              <a:t> of cocaine and marijuana.  Parole violation.</a:t>
            </a:r>
          </a:p>
          <a:p>
            <a:pPr marL="457200" indent="-457200">
              <a:buFont typeface="+mj-lt"/>
              <a:buAutoNum type="arabicParenR"/>
            </a:pPr>
            <a:r>
              <a:rPr lang="en-US" sz="2300" dirty="0">
                <a:solidFill>
                  <a:srgbClr val="FF0000"/>
                </a:solidFill>
                <a:latin typeface="Bahnschrift" panose="020B0502040204020203" pitchFamily="34" charset="0"/>
              </a:rPr>
              <a:t>From 2012 release to November 2021 incarceration Dressler arrested for:  </a:t>
            </a:r>
            <a:r>
              <a:rPr lang="en-US" sz="2300" dirty="0">
                <a:latin typeface="Bahnschrift" panose="020B0502040204020203" pitchFamily="34" charset="0"/>
              </a:rPr>
              <a:t>2- counts Theft by Conversion, Theft by Shoplifting, Disorderly Conduct (drugs), Drugs/Drug Related Objects, Aggravated Assault (stabbing), </a:t>
            </a:r>
            <a:r>
              <a:rPr lang="en-US" sz="2300" dirty="0" err="1">
                <a:latin typeface="Bahnschrift" panose="020B0502040204020203" pitchFamily="34" charset="0"/>
              </a:rPr>
              <a:t>Poss</a:t>
            </a:r>
            <a:r>
              <a:rPr lang="en-US" sz="2300" dirty="0">
                <a:latin typeface="Bahnschrift" panose="020B0502040204020203" pitchFamily="34" charset="0"/>
              </a:rPr>
              <a:t> of Marijuana, Probation violation, DUI (drugs Meth) &amp; Speeding, Possession of Heroin &amp; Marijuana, Driving on Suspended License, No Insurance, </a:t>
            </a:r>
            <a:r>
              <a:rPr lang="en-US" sz="2300" dirty="0" err="1">
                <a:latin typeface="Bahnschrift" panose="020B0502040204020203" pitchFamily="34" charset="0"/>
              </a:rPr>
              <a:t>Poss</a:t>
            </a:r>
            <a:r>
              <a:rPr lang="en-US" sz="2300" dirty="0">
                <a:latin typeface="Bahnschrift" panose="020B0502040204020203" pitchFamily="34" charset="0"/>
              </a:rPr>
              <a:t> of Meth, Tampering with Evidence, </a:t>
            </a:r>
            <a:r>
              <a:rPr lang="en-US" sz="2300" dirty="0" err="1">
                <a:latin typeface="Bahnschrift" panose="020B0502040204020203" pitchFamily="34" charset="0"/>
              </a:rPr>
              <a:t>Poss</a:t>
            </a:r>
            <a:r>
              <a:rPr lang="en-US" sz="2300" dirty="0">
                <a:latin typeface="Bahnschrift" panose="020B0502040204020203" pitchFamily="34" charset="0"/>
              </a:rPr>
              <a:t> of Meth (again) and Marijuana (again)…Sentenced to one-year.</a:t>
            </a:r>
          </a:p>
          <a:p>
            <a:pPr marL="457200" indent="-457200">
              <a:buFont typeface="+mj-lt"/>
              <a:buAutoNum type="arabicParenR"/>
            </a:pPr>
            <a:endParaRPr lang="en-US" sz="1400" dirty="0">
              <a:latin typeface="Bahnschrift" panose="020B0502040204020203" pitchFamily="34" charset="0"/>
            </a:endParaRPr>
          </a:p>
          <a:p>
            <a:pPr marL="457200" indent="-457200">
              <a:buFont typeface="+mj-lt"/>
              <a:buAutoNum type="arabicParenR"/>
            </a:pPr>
            <a:endParaRPr lang="en-US" sz="1400" dirty="0">
              <a:latin typeface="Bahnschrift" panose="020B0502040204020203" pitchFamily="34" charset="0"/>
            </a:endParaRPr>
          </a:p>
          <a:p>
            <a:endParaRPr lang="en-US" sz="2000" dirty="0">
              <a:latin typeface="Bahnschrift" panose="020B0502040204020203" pitchFamily="34" charset="0"/>
            </a:endParaRPr>
          </a:p>
        </p:txBody>
      </p:sp>
      <p:sp>
        <p:nvSpPr>
          <p:cNvPr id="5" name="Text Placeholder 4">
            <a:extLst>
              <a:ext uri="{FF2B5EF4-FFF2-40B4-BE49-F238E27FC236}">
                <a16:creationId xmlns:a16="http://schemas.microsoft.com/office/drawing/2014/main" id="{355284EC-44A2-45B0-52C3-D55F6AACCEA9}"/>
              </a:ext>
            </a:extLst>
          </p:cNvPr>
          <p:cNvSpPr>
            <a:spLocks noGrp="1"/>
          </p:cNvSpPr>
          <p:nvPr>
            <p:ph type="body" sz="quarter" idx="3"/>
          </p:nvPr>
        </p:nvSpPr>
        <p:spPr>
          <a:xfrm>
            <a:off x="6172200" y="822122"/>
            <a:ext cx="4750264" cy="518328"/>
          </a:xfrm>
        </p:spPr>
        <p:txBody>
          <a:bodyPr/>
          <a:lstStyle/>
          <a:p>
            <a:r>
              <a:rPr lang="en-US" dirty="0">
                <a:solidFill>
                  <a:srgbClr val="FF0000"/>
                </a:solidFill>
              </a:rPr>
              <a:t>Time Actually Served in State Prison</a:t>
            </a:r>
          </a:p>
        </p:txBody>
      </p:sp>
      <p:sp>
        <p:nvSpPr>
          <p:cNvPr id="6" name="Content Placeholder 5">
            <a:extLst>
              <a:ext uri="{FF2B5EF4-FFF2-40B4-BE49-F238E27FC236}">
                <a16:creationId xmlns:a16="http://schemas.microsoft.com/office/drawing/2014/main" id="{8082A3C8-943E-813C-EBD6-841FFFA21BF8}"/>
              </a:ext>
            </a:extLst>
          </p:cNvPr>
          <p:cNvSpPr>
            <a:spLocks noGrp="1"/>
          </p:cNvSpPr>
          <p:nvPr>
            <p:ph sz="quarter" idx="4"/>
          </p:nvPr>
        </p:nvSpPr>
        <p:spPr>
          <a:xfrm>
            <a:off x="6172200" y="1340449"/>
            <a:ext cx="5183188" cy="4849214"/>
          </a:xfrm>
        </p:spPr>
        <p:txBody>
          <a:bodyPr>
            <a:normAutofit fontScale="70000" lnSpcReduction="20000"/>
          </a:bodyPr>
          <a:lstStyle/>
          <a:p>
            <a:pPr marL="457200" indent="-457200" algn="l">
              <a:buFont typeface="+mj-lt"/>
              <a:buAutoNum type="arabicParenR"/>
            </a:pPr>
            <a:r>
              <a:rPr lang="en-US" sz="2000" b="1" i="0" dirty="0">
                <a:solidFill>
                  <a:srgbClr val="333333"/>
                </a:solidFill>
                <a:effectLst/>
                <a:latin typeface="Bahnschrift" panose="020B0502040204020203" pitchFamily="34" charset="0"/>
              </a:rPr>
              <a:t>BEGIN:</a:t>
            </a:r>
            <a:r>
              <a:rPr lang="en-US" sz="2000" b="0" i="0" dirty="0">
                <a:solidFill>
                  <a:srgbClr val="333333"/>
                </a:solidFill>
                <a:effectLst/>
                <a:latin typeface="Bahnschrift" panose="020B0502040204020203" pitchFamily="34" charset="0"/>
              </a:rPr>
              <a:t> 11/12/1992 </a:t>
            </a:r>
            <a:r>
              <a:rPr lang="en-US" sz="2000" b="1" i="0" dirty="0">
                <a:solidFill>
                  <a:srgbClr val="333333"/>
                </a:solidFill>
                <a:effectLst/>
                <a:latin typeface="Bahnschrift" panose="020B0502040204020203" pitchFamily="34" charset="0"/>
              </a:rPr>
              <a:t>          </a:t>
            </a:r>
            <a:r>
              <a:rPr lang="en-US" sz="2000" b="1" i="0" dirty="0">
                <a:solidFill>
                  <a:srgbClr val="333333"/>
                </a:solidFill>
                <a:effectLst/>
                <a:highlight>
                  <a:srgbClr val="FFFF00"/>
                </a:highlight>
                <a:latin typeface="Bahnschrift" panose="020B0502040204020203" pitchFamily="34" charset="0"/>
              </a:rPr>
              <a:t>END:</a:t>
            </a:r>
            <a:r>
              <a:rPr lang="en-US" sz="2000" b="0" i="0" dirty="0">
                <a:solidFill>
                  <a:srgbClr val="333333"/>
                </a:solidFill>
                <a:effectLst/>
                <a:highlight>
                  <a:srgbClr val="FFFF00"/>
                </a:highlight>
                <a:latin typeface="Bahnschrift" panose="020B0502040204020203" pitchFamily="34" charset="0"/>
              </a:rPr>
              <a:t> 09/04/1997</a:t>
            </a:r>
          </a:p>
          <a:p>
            <a:pPr marL="0" indent="0" algn="l">
              <a:buNone/>
            </a:pPr>
            <a:r>
              <a:rPr lang="en-US" sz="2000" b="0" i="0" dirty="0">
                <a:solidFill>
                  <a:srgbClr val="FF0000"/>
                </a:solidFill>
                <a:effectLst/>
                <a:latin typeface="Bahnschrift" panose="020B0502040204020203" pitchFamily="34" charset="0"/>
              </a:rPr>
              <a:t>Served 4-years &amp; 297-days</a:t>
            </a:r>
          </a:p>
          <a:p>
            <a:pPr marL="0" indent="0" algn="l">
              <a:buNone/>
            </a:pPr>
            <a:endParaRPr lang="en-US" sz="2000" b="0" i="0" dirty="0">
              <a:solidFill>
                <a:srgbClr val="FF0000"/>
              </a:solidFill>
              <a:effectLst/>
              <a:latin typeface="Bahnschrift" panose="020B0502040204020203" pitchFamily="34" charset="0"/>
            </a:endParaRPr>
          </a:p>
          <a:p>
            <a:pPr marL="457200" indent="-457200" algn="l">
              <a:buFont typeface="+mj-lt"/>
              <a:buAutoNum type="arabicParenR" startAt="2"/>
            </a:pPr>
            <a:r>
              <a:rPr lang="en-US" sz="2000" b="1" i="0" dirty="0">
                <a:solidFill>
                  <a:srgbClr val="333333"/>
                </a:solidFill>
                <a:effectLst/>
                <a:latin typeface="Bahnschrift" panose="020B0502040204020203" pitchFamily="34" charset="0"/>
              </a:rPr>
              <a:t>BEGIN:</a:t>
            </a:r>
            <a:r>
              <a:rPr lang="en-US" sz="2000" b="0" i="0" dirty="0">
                <a:solidFill>
                  <a:srgbClr val="333333"/>
                </a:solidFill>
                <a:effectLst/>
                <a:latin typeface="Bahnschrift" panose="020B0502040204020203" pitchFamily="34" charset="0"/>
              </a:rPr>
              <a:t> 01/08/2001        </a:t>
            </a:r>
            <a:r>
              <a:rPr lang="en-US" sz="2000" b="1" i="0" dirty="0">
                <a:solidFill>
                  <a:srgbClr val="333333"/>
                </a:solidFill>
                <a:effectLst/>
                <a:highlight>
                  <a:srgbClr val="FFFF00"/>
                </a:highlight>
                <a:latin typeface="Bahnschrift" panose="020B0502040204020203" pitchFamily="34" charset="0"/>
              </a:rPr>
              <a:t>END:</a:t>
            </a:r>
            <a:r>
              <a:rPr lang="en-US" sz="2000" b="0" i="0" dirty="0">
                <a:solidFill>
                  <a:srgbClr val="333333"/>
                </a:solidFill>
                <a:effectLst/>
                <a:highlight>
                  <a:srgbClr val="FFFF00"/>
                </a:highlight>
                <a:latin typeface="Bahnschrift" panose="020B0502040204020203" pitchFamily="34" charset="0"/>
              </a:rPr>
              <a:t> 04/29/2003</a:t>
            </a:r>
          </a:p>
          <a:p>
            <a:pPr marL="0" indent="0" algn="l">
              <a:buNone/>
            </a:pPr>
            <a:r>
              <a:rPr lang="en-US" sz="2000" dirty="0">
                <a:solidFill>
                  <a:srgbClr val="FF0000"/>
                </a:solidFill>
                <a:latin typeface="Bahnschrift" panose="020B0502040204020203" pitchFamily="34" charset="0"/>
              </a:rPr>
              <a:t>Served 750-days</a:t>
            </a:r>
            <a:r>
              <a:rPr lang="en-US" sz="2000" b="0" i="0" dirty="0">
                <a:solidFill>
                  <a:srgbClr val="FF0000"/>
                </a:solidFill>
                <a:effectLst/>
                <a:latin typeface="Bahnschrift" panose="020B0502040204020203" pitchFamily="34" charset="0"/>
              </a:rPr>
              <a:t> </a:t>
            </a:r>
          </a:p>
          <a:p>
            <a:pPr marL="0" indent="0" algn="l">
              <a:buNone/>
            </a:pPr>
            <a:endParaRPr lang="en-US" sz="2000" b="0" i="0" dirty="0">
              <a:solidFill>
                <a:srgbClr val="FF0000"/>
              </a:solidFill>
              <a:effectLst/>
              <a:latin typeface="Bahnschrift" panose="020B0502040204020203" pitchFamily="34" charset="0"/>
            </a:endParaRPr>
          </a:p>
          <a:p>
            <a:pPr marL="457200" indent="-457200" algn="l">
              <a:buFont typeface="+mj-lt"/>
              <a:buAutoNum type="arabicParenR" startAt="3"/>
            </a:pPr>
            <a:r>
              <a:rPr lang="en-US" sz="2000" b="1" i="0" dirty="0">
                <a:solidFill>
                  <a:srgbClr val="333333"/>
                </a:solidFill>
                <a:effectLst/>
                <a:latin typeface="Bahnschrift" panose="020B0502040204020203" pitchFamily="34" charset="0"/>
              </a:rPr>
              <a:t>BEGIN:</a:t>
            </a:r>
            <a:r>
              <a:rPr lang="en-US" sz="2000" b="0" i="0" dirty="0">
                <a:solidFill>
                  <a:srgbClr val="333333"/>
                </a:solidFill>
                <a:effectLst/>
                <a:latin typeface="Bahnschrift" panose="020B0502040204020203" pitchFamily="34" charset="0"/>
              </a:rPr>
              <a:t> 02/10/2004        </a:t>
            </a:r>
            <a:r>
              <a:rPr lang="en-US" sz="2000" b="1" i="0" dirty="0">
                <a:solidFill>
                  <a:srgbClr val="333333"/>
                </a:solidFill>
                <a:effectLst/>
                <a:highlight>
                  <a:srgbClr val="FFFF00"/>
                </a:highlight>
                <a:latin typeface="Bahnschrift" panose="020B0502040204020203" pitchFamily="34" charset="0"/>
              </a:rPr>
              <a:t>END:</a:t>
            </a:r>
            <a:r>
              <a:rPr lang="en-US" sz="2000" b="0" i="0" dirty="0">
                <a:solidFill>
                  <a:srgbClr val="333333"/>
                </a:solidFill>
                <a:effectLst/>
                <a:highlight>
                  <a:srgbClr val="FFFF00"/>
                </a:highlight>
                <a:latin typeface="Bahnschrift" panose="020B0502040204020203" pitchFamily="34" charset="0"/>
              </a:rPr>
              <a:t> 12/28/2004</a:t>
            </a:r>
          </a:p>
          <a:p>
            <a:pPr marL="0" indent="0" algn="l">
              <a:buNone/>
            </a:pPr>
            <a:r>
              <a:rPr lang="en-US" sz="2000" b="0" i="0" dirty="0">
                <a:solidFill>
                  <a:srgbClr val="FF0000"/>
                </a:solidFill>
                <a:effectLst/>
                <a:latin typeface="Bahnschrift" panose="020B0502040204020203" pitchFamily="34" charset="0"/>
              </a:rPr>
              <a:t>Served 320-days </a:t>
            </a:r>
          </a:p>
          <a:p>
            <a:pPr marL="0" indent="0" algn="l">
              <a:buNone/>
            </a:pPr>
            <a:endParaRPr lang="en-US" sz="2000" b="0" i="0" dirty="0">
              <a:solidFill>
                <a:srgbClr val="FF0000"/>
              </a:solidFill>
              <a:effectLst/>
              <a:latin typeface="Bahnschrift" panose="020B0502040204020203" pitchFamily="34" charset="0"/>
            </a:endParaRPr>
          </a:p>
          <a:p>
            <a:pPr marL="457200" indent="-457200" algn="l">
              <a:buFont typeface="+mj-lt"/>
              <a:buAutoNum type="arabicParenR" startAt="4"/>
            </a:pPr>
            <a:r>
              <a:rPr lang="en-US" sz="2000" b="1" i="0" dirty="0">
                <a:solidFill>
                  <a:srgbClr val="333333"/>
                </a:solidFill>
                <a:effectLst/>
                <a:latin typeface="Bahnschrift" panose="020B0502040204020203" pitchFamily="34" charset="0"/>
              </a:rPr>
              <a:t>BEGIN:</a:t>
            </a:r>
            <a:r>
              <a:rPr lang="en-US" sz="2000" b="0" i="0" dirty="0">
                <a:solidFill>
                  <a:srgbClr val="333333"/>
                </a:solidFill>
                <a:effectLst/>
                <a:latin typeface="Bahnschrift" panose="020B0502040204020203" pitchFamily="34" charset="0"/>
              </a:rPr>
              <a:t> 04/05/2007       </a:t>
            </a:r>
            <a:r>
              <a:rPr lang="en-US" sz="2000" b="1" i="0" dirty="0">
                <a:solidFill>
                  <a:srgbClr val="333333"/>
                </a:solidFill>
                <a:effectLst/>
                <a:highlight>
                  <a:srgbClr val="FFFF00"/>
                </a:highlight>
                <a:latin typeface="Bahnschrift" panose="020B0502040204020203" pitchFamily="34" charset="0"/>
              </a:rPr>
              <a:t>END:</a:t>
            </a:r>
            <a:r>
              <a:rPr lang="en-US" sz="2000" b="0" i="0" dirty="0">
                <a:solidFill>
                  <a:srgbClr val="333333"/>
                </a:solidFill>
                <a:effectLst/>
                <a:highlight>
                  <a:srgbClr val="FFFF00"/>
                </a:highlight>
                <a:latin typeface="Bahnschrift" panose="020B0502040204020203" pitchFamily="34" charset="0"/>
              </a:rPr>
              <a:t> 08/07/2007</a:t>
            </a:r>
          </a:p>
          <a:p>
            <a:pPr marL="0" indent="0" algn="l">
              <a:buNone/>
            </a:pPr>
            <a:r>
              <a:rPr lang="en-US" sz="2000" dirty="0">
                <a:solidFill>
                  <a:srgbClr val="FF0000"/>
                </a:solidFill>
                <a:latin typeface="Bahnschrift" panose="020B0502040204020203" pitchFamily="34" charset="0"/>
              </a:rPr>
              <a:t>Served 186-days</a:t>
            </a:r>
            <a:r>
              <a:rPr lang="en-US" sz="2000" b="0" i="0" dirty="0">
                <a:solidFill>
                  <a:srgbClr val="FF0000"/>
                </a:solidFill>
                <a:effectLst/>
                <a:latin typeface="Bahnschrift" panose="020B0502040204020203" pitchFamily="34" charset="0"/>
              </a:rPr>
              <a:t> </a:t>
            </a:r>
          </a:p>
          <a:p>
            <a:pPr marL="0" indent="0" algn="l">
              <a:buNone/>
            </a:pPr>
            <a:endParaRPr lang="en-US" sz="2000" b="0" i="0" dirty="0">
              <a:solidFill>
                <a:srgbClr val="FF0000"/>
              </a:solidFill>
              <a:effectLst/>
              <a:latin typeface="Bahnschrift" panose="020B0502040204020203" pitchFamily="34" charset="0"/>
            </a:endParaRPr>
          </a:p>
          <a:p>
            <a:pPr marL="457200" indent="-457200" algn="l">
              <a:buFont typeface="+mj-lt"/>
              <a:buAutoNum type="arabicParenR" startAt="5"/>
            </a:pPr>
            <a:r>
              <a:rPr lang="en-US" sz="2000" b="1" i="0" dirty="0">
                <a:solidFill>
                  <a:srgbClr val="333333"/>
                </a:solidFill>
                <a:effectLst/>
                <a:latin typeface="Bahnschrift" panose="020B0502040204020203" pitchFamily="34" charset="0"/>
              </a:rPr>
              <a:t>BEGIN:</a:t>
            </a:r>
            <a:r>
              <a:rPr lang="en-US" sz="2000" b="0" i="0" dirty="0">
                <a:solidFill>
                  <a:srgbClr val="333333"/>
                </a:solidFill>
                <a:effectLst/>
                <a:latin typeface="Bahnschrift" panose="020B0502040204020203" pitchFamily="34" charset="0"/>
              </a:rPr>
              <a:t> 10/28/2008        </a:t>
            </a:r>
            <a:r>
              <a:rPr lang="en-US" sz="2000" b="1" i="0" dirty="0">
                <a:solidFill>
                  <a:srgbClr val="333333"/>
                </a:solidFill>
                <a:effectLst/>
                <a:highlight>
                  <a:srgbClr val="FFFF00"/>
                </a:highlight>
                <a:latin typeface="Bahnschrift" panose="020B0502040204020203" pitchFamily="34" charset="0"/>
              </a:rPr>
              <a:t>END:</a:t>
            </a:r>
            <a:r>
              <a:rPr lang="en-US" sz="2000" b="0" i="0" dirty="0">
                <a:solidFill>
                  <a:srgbClr val="333333"/>
                </a:solidFill>
                <a:effectLst/>
                <a:highlight>
                  <a:srgbClr val="FFFF00"/>
                </a:highlight>
                <a:latin typeface="Bahnschrift" panose="020B0502040204020203" pitchFamily="34" charset="0"/>
              </a:rPr>
              <a:t> 08/07/2012</a:t>
            </a:r>
          </a:p>
          <a:p>
            <a:pPr marL="0" indent="0" algn="l">
              <a:buNone/>
            </a:pPr>
            <a:r>
              <a:rPr lang="en-US" sz="2000" b="0" i="0" dirty="0">
                <a:solidFill>
                  <a:srgbClr val="FF0000"/>
                </a:solidFill>
                <a:effectLst/>
                <a:latin typeface="Bahnschrift" panose="020B0502040204020203" pitchFamily="34" charset="0"/>
              </a:rPr>
              <a:t>Served 1314- days MINUS days as Escapee</a:t>
            </a:r>
          </a:p>
          <a:p>
            <a:pPr marL="0" indent="0" algn="l">
              <a:buNone/>
            </a:pPr>
            <a:endParaRPr lang="en-US" sz="2000" b="0" i="0" dirty="0">
              <a:solidFill>
                <a:srgbClr val="333333"/>
              </a:solidFill>
              <a:effectLst/>
              <a:highlight>
                <a:srgbClr val="FFFF00"/>
              </a:highlight>
              <a:latin typeface="Bahnschrift" panose="020B0502040204020203" pitchFamily="34" charset="0"/>
            </a:endParaRPr>
          </a:p>
          <a:p>
            <a:pPr marL="457200" indent="-457200" algn="l">
              <a:buFont typeface="+mj-lt"/>
              <a:buAutoNum type="arabicParenR" startAt="6"/>
            </a:pPr>
            <a:r>
              <a:rPr lang="en-US" sz="2000" b="1" i="0" dirty="0">
                <a:solidFill>
                  <a:srgbClr val="333333"/>
                </a:solidFill>
                <a:effectLst/>
                <a:latin typeface="Bahnschrift" panose="020B0502040204020203" pitchFamily="34" charset="0"/>
              </a:rPr>
              <a:t>BEGIN:</a:t>
            </a:r>
            <a:r>
              <a:rPr lang="en-US" sz="2000" b="0" i="0" dirty="0">
                <a:solidFill>
                  <a:srgbClr val="333333"/>
                </a:solidFill>
                <a:effectLst/>
                <a:latin typeface="Bahnschrift" panose="020B0502040204020203" pitchFamily="34" charset="0"/>
              </a:rPr>
              <a:t> 11/02/2021        </a:t>
            </a:r>
            <a:r>
              <a:rPr lang="en-US" sz="2000" b="1" i="0" dirty="0">
                <a:solidFill>
                  <a:srgbClr val="333333"/>
                </a:solidFill>
                <a:effectLst/>
                <a:highlight>
                  <a:srgbClr val="FFFF00"/>
                </a:highlight>
                <a:latin typeface="Bahnschrift" panose="020B0502040204020203" pitchFamily="34" charset="0"/>
              </a:rPr>
              <a:t>END:</a:t>
            </a:r>
            <a:r>
              <a:rPr lang="en-US" sz="2000" b="0" i="0" dirty="0">
                <a:solidFill>
                  <a:srgbClr val="333333"/>
                </a:solidFill>
                <a:effectLst/>
                <a:highlight>
                  <a:srgbClr val="FFFF00"/>
                </a:highlight>
                <a:latin typeface="Bahnschrift" panose="020B0502040204020203" pitchFamily="34" charset="0"/>
              </a:rPr>
              <a:t> 04/30/2022</a:t>
            </a:r>
          </a:p>
          <a:p>
            <a:pPr marL="0" indent="0" algn="l">
              <a:buNone/>
            </a:pPr>
            <a:r>
              <a:rPr lang="en-US" sz="2000" dirty="0">
                <a:solidFill>
                  <a:srgbClr val="FF0000"/>
                </a:solidFill>
                <a:latin typeface="Bahnschrift" panose="020B0502040204020203" pitchFamily="34" charset="0"/>
              </a:rPr>
              <a:t>Served 180-days</a:t>
            </a:r>
            <a:r>
              <a:rPr lang="en-US" sz="2000" b="0" i="0" dirty="0">
                <a:solidFill>
                  <a:srgbClr val="FF0000"/>
                </a:solidFill>
                <a:effectLst/>
                <a:latin typeface="Bahnschrift" panose="020B0502040204020203" pitchFamily="34" charset="0"/>
              </a:rPr>
              <a:t> </a:t>
            </a:r>
          </a:p>
          <a:p>
            <a:pPr marL="0" indent="0">
              <a:buNone/>
            </a:pPr>
            <a:endParaRPr lang="en-US" sz="2000" dirty="0"/>
          </a:p>
        </p:txBody>
      </p:sp>
      <p:sp>
        <p:nvSpPr>
          <p:cNvPr id="7" name="Footer Placeholder 6">
            <a:extLst>
              <a:ext uri="{FF2B5EF4-FFF2-40B4-BE49-F238E27FC236}">
                <a16:creationId xmlns:a16="http://schemas.microsoft.com/office/drawing/2014/main" id="{B9923922-6952-6548-FAD0-DF87FA98A9F5}"/>
              </a:ext>
            </a:extLst>
          </p:cNvPr>
          <p:cNvSpPr>
            <a:spLocks noGrp="1"/>
          </p:cNvSpPr>
          <p:nvPr>
            <p:ph type="ftr" sz="quarter" idx="11"/>
          </p:nvPr>
        </p:nvSpPr>
        <p:spPr/>
        <p:txBody>
          <a:bodyPr/>
          <a:lstStyle/>
          <a:p>
            <a:r>
              <a:rPr lang="en-US"/>
              <a:t>COPYRIGHT 2022 Stan Crowder NOT for Publication or Release</a:t>
            </a:r>
          </a:p>
        </p:txBody>
      </p:sp>
      <p:sp>
        <p:nvSpPr>
          <p:cNvPr id="8" name="Slide Number Placeholder 7">
            <a:extLst>
              <a:ext uri="{FF2B5EF4-FFF2-40B4-BE49-F238E27FC236}">
                <a16:creationId xmlns:a16="http://schemas.microsoft.com/office/drawing/2014/main" id="{6DC62978-9D1D-FDC5-83D3-A9B3258E8D51}"/>
              </a:ext>
            </a:extLst>
          </p:cNvPr>
          <p:cNvSpPr>
            <a:spLocks noGrp="1"/>
          </p:cNvSpPr>
          <p:nvPr>
            <p:ph type="sldNum" sz="quarter" idx="12"/>
          </p:nvPr>
        </p:nvSpPr>
        <p:spPr/>
        <p:txBody>
          <a:bodyPr/>
          <a:lstStyle/>
          <a:p>
            <a:fld id="{DF1255B0-FA47-4AB9-8538-6F3CF1ACC57C}" type="slidenum">
              <a:rPr lang="en-US" smtClean="0"/>
              <a:t>13</a:t>
            </a:fld>
            <a:endParaRPr lang="en-US"/>
          </a:p>
        </p:txBody>
      </p:sp>
      <p:pic>
        <p:nvPicPr>
          <p:cNvPr id="10" name="Picture 9">
            <a:extLst>
              <a:ext uri="{FF2B5EF4-FFF2-40B4-BE49-F238E27FC236}">
                <a16:creationId xmlns:a16="http://schemas.microsoft.com/office/drawing/2014/main" id="{4295506B-AF1F-94A6-73E0-1D721C26EF03}"/>
              </a:ext>
            </a:extLst>
          </p:cNvPr>
          <p:cNvPicPr>
            <a:picLocks noChangeAspect="1"/>
          </p:cNvPicPr>
          <p:nvPr/>
        </p:nvPicPr>
        <p:blipFill>
          <a:blip r:embed="rId2"/>
          <a:stretch>
            <a:fillRect/>
          </a:stretch>
        </p:blipFill>
        <p:spPr>
          <a:xfrm>
            <a:off x="10855374" y="0"/>
            <a:ext cx="1336626" cy="1694576"/>
          </a:xfrm>
          <a:prstGeom prst="rect">
            <a:avLst/>
          </a:prstGeom>
        </p:spPr>
      </p:pic>
      <p:pic>
        <p:nvPicPr>
          <p:cNvPr id="12" name="Picture 11">
            <a:extLst>
              <a:ext uri="{FF2B5EF4-FFF2-40B4-BE49-F238E27FC236}">
                <a16:creationId xmlns:a16="http://schemas.microsoft.com/office/drawing/2014/main" id="{CCEDCC9F-7A83-D21B-9270-BDDF0CC97317}"/>
              </a:ext>
            </a:extLst>
          </p:cNvPr>
          <p:cNvPicPr>
            <a:picLocks noChangeAspect="1"/>
          </p:cNvPicPr>
          <p:nvPr/>
        </p:nvPicPr>
        <p:blipFill>
          <a:blip r:embed="rId3"/>
          <a:stretch>
            <a:fillRect/>
          </a:stretch>
        </p:blipFill>
        <p:spPr>
          <a:xfrm>
            <a:off x="5593" y="5309289"/>
            <a:ext cx="1294701" cy="1552033"/>
          </a:xfrm>
          <a:prstGeom prst="rect">
            <a:avLst/>
          </a:prstGeom>
        </p:spPr>
      </p:pic>
    </p:spTree>
    <p:extLst>
      <p:ext uri="{BB962C8B-B14F-4D97-AF65-F5344CB8AC3E}">
        <p14:creationId xmlns:p14="http://schemas.microsoft.com/office/powerpoint/2010/main" val="37487108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8C149-754D-1333-F132-1AB3385F7B36}"/>
              </a:ext>
            </a:extLst>
          </p:cNvPr>
          <p:cNvSpPr>
            <a:spLocks noGrp="1"/>
          </p:cNvSpPr>
          <p:nvPr>
            <p:ph type="title"/>
          </p:nvPr>
        </p:nvSpPr>
        <p:spPr>
          <a:xfrm>
            <a:off x="838200" y="365125"/>
            <a:ext cx="10515600" cy="884835"/>
          </a:xfrm>
        </p:spPr>
        <p:txBody>
          <a:bodyPr>
            <a:normAutofit/>
          </a:bodyPr>
          <a:lstStyle/>
          <a:p>
            <a:pPr algn="ctr"/>
            <a:r>
              <a:rPr lang="en-US" sz="3600" dirty="0">
                <a:latin typeface="Aharoni" panose="02010803020104030203" pitchFamily="2" charset="-79"/>
                <a:cs typeface="Aharoni" panose="02010803020104030203" pitchFamily="2" charset="-79"/>
              </a:rPr>
              <a:t>The Dressler Case Study:  A Career Criminal</a:t>
            </a:r>
            <a:endParaRPr lang="en-US" sz="3600" dirty="0"/>
          </a:p>
        </p:txBody>
      </p:sp>
      <p:sp>
        <p:nvSpPr>
          <p:cNvPr id="3" name="Content Placeholder 2">
            <a:extLst>
              <a:ext uri="{FF2B5EF4-FFF2-40B4-BE49-F238E27FC236}">
                <a16:creationId xmlns:a16="http://schemas.microsoft.com/office/drawing/2014/main" id="{9F558D5A-713F-73D2-067F-CF8C84C48C08}"/>
              </a:ext>
            </a:extLst>
          </p:cNvPr>
          <p:cNvSpPr>
            <a:spLocks noGrp="1"/>
          </p:cNvSpPr>
          <p:nvPr>
            <p:ph idx="1"/>
          </p:nvPr>
        </p:nvSpPr>
        <p:spPr>
          <a:xfrm>
            <a:off x="838200" y="1023457"/>
            <a:ext cx="10515600" cy="5153506"/>
          </a:xfrm>
        </p:spPr>
        <p:txBody>
          <a:bodyPr>
            <a:normAutofit/>
          </a:bodyPr>
          <a:lstStyle/>
          <a:p>
            <a:r>
              <a:rPr lang="en-US" sz="2000" dirty="0">
                <a:effectLst/>
                <a:latin typeface="Bahnschrift" panose="020B0502040204020203" pitchFamily="34" charset="0"/>
                <a:ea typeface="Calibri" panose="020F0502020204030204" pitchFamily="34" charset="0"/>
              </a:rPr>
              <a:t>Kevin Andrew Dressler goes to court on October 18, 2021, facing prosecution for (1) Possession of Schedule I Controlled Substance (heroin)*, (2) Possession of Methamphetamine*, (3) Driving Under the Influence Less Safe Drugs* (the Speeding charge was never considered or charged) [the Billy Crowder case], (4) Possession of Methamphetamine** (the marijuana possession of less than one ounce was never considered) [the Marietta P.D. May Day case], and the revocation of probation [from the Tina Brown stabbing case]. </a:t>
            </a:r>
          </a:p>
          <a:p>
            <a:r>
              <a:rPr lang="en-US" sz="2000" dirty="0">
                <a:effectLst/>
                <a:latin typeface="Bahnschrift" panose="020B0502040204020203" pitchFamily="34" charset="0"/>
                <a:ea typeface="Calibri" panose="020F0502020204030204" pitchFamily="34" charset="0"/>
              </a:rPr>
              <a:t>Dressler was sentenced to one-year in prison with credit given back to his May 1, 2021, arrest by Marietta PD.  </a:t>
            </a:r>
          </a:p>
          <a:p>
            <a:r>
              <a:rPr lang="en-US" sz="2000" dirty="0">
                <a:effectLst/>
                <a:latin typeface="Bahnschrift" panose="020B0502040204020203" pitchFamily="34" charset="0"/>
                <a:ea typeface="Calibri" panose="020F0502020204030204" pitchFamily="34" charset="0"/>
              </a:rPr>
              <a:t>The Kennesaw PD cases from February 14, 2021: </a:t>
            </a:r>
            <a:r>
              <a:rPr lang="en-US" sz="2000" b="1" dirty="0">
                <a:effectLst/>
                <a:highlight>
                  <a:srgbClr val="FFFF00"/>
                </a:highlight>
                <a:latin typeface="Bahnschrift" panose="020B0502040204020203" pitchFamily="34" charset="0"/>
                <a:ea typeface="Calibri" panose="020F0502020204030204" pitchFamily="34" charset="0"/>
              </a:rPr>
              <a:t>Possession of Amphetamine, Tampering with Evidence, No Proof of Insurance, and Knowingly Driving Motor Vehicle on Suspended, Canceled, or Revoked Registration</a:t>
            </a:r>
            <a:r>
              <a:rPr lang="en-US" sz="2000" dirty="0">
                <a:effectLst/>
                <a:latin typeface="Bahnschrift" panose="020B0502040204020203" pitchFamily="34" charset="0"/>
                <a:ea typeface="Calibri" panose="020F0502020204030204" pitchFamily="34" charset="0"/>
              </a:rPr>
              <a:t>, [the Kennesaw P.D. Valentine’s Day case] were </a:t>
            </a:r>
            <a:r>
              <a:rPr lang="en-US" sz="2000" b="1" dirty="0">
                <a:effectLst/>
                <a:highlight>
                  <a:srgbClr val="FFFF00"/>
                </a:highlight>
                <a:latin typeface="Bahnschrift" panose="020B0502040204020203" pitchFamily="34" charset="0"/>
                <a:ea typeface="Calibri" panose="020F0502020204030204" pitchFamily="34" charset="0"/>
              </a:rPr>
              <a:t>dismissed</a:t>
            </a:r>
            <a:r>
              <a:rPr lang="en-US" sz="2000" dirty="0">
                <a:effectLst/>
                <a:latin typeface="Bahnschrift" panose="020B0502040204020203" pitchFamily="34" charset="0"/>
                <a:ea typeface="Calibri" panose="020F0502020204030204" pitchFamily="34" charset="0"/>
              </a:rPr>
              <a:t>.  </a:t>
            </a:r>
          </a:p>
          <a:p>
            <a:r>
              <a:rPr lang="en-US" sz="2000" dirty="0">
                <a:effectLst/>
                <a:latin typeface="Bahnschrift" panose="020B0502040204020203" pitchFamily="34" charset="0"/>
                <a:ea typeface="Calibri" panose="020F0502020204030204" pitchFamily="34" charset="0"/>
              </a:rPr>
              <a:t>Dressler was </a:t>
            </a:r>
            <a:r>
              <a:rPr lang="en-US" sz="2000" b="1" dirty="0">
                <a:effectLst/>
                <a:highlight>
                  <a:srgbClr val="FFFF00"/>
                </a:highlight>
                <a:latin typeface="Bahnschrift" panose="020B0502040204020203" pitchFamily="34" charset="0"/>
                <a:ea typeface="Calibri" panose="020F0502020204030204" pitchFamily="34" charset="0"/>
              </a:rPr>
              <a:t>convicted of four felonies, one misdemeanor, and dismissal of two felonies and two misdemeanors </a:t>
            </a:r>
            <a:r>
              <a:rPr lang="en-US" sz="2000" dirty="0">
                <a:effectLst/>
                <a:latin typeface="Bahnschrift" panose="020B0502040204020203" pitchFamily="34" charset="0"/>
                <a:ea typeface="Calibri" panose="020F0502020204030204" pitchFamily="34" charset="0"/>
              </a:rPr>
              <a:t> and this results in </a:t>
            </a:r>
            <a:r>
              <a:rPr lang="en-US" sz="2000" b="1" dirty="0">
                <a:solidFill>
                  <a:srgbClr val="FF0000"/>
                </a:solidFill>
                <a:effectLst/>
                <a:latin typeface="Bahnschrift" panose="020B0502040204020203" pitchFamily="34" charset="0"/>
                <a:ea typeface="Calibri" panose="020F0502020204030204" pitchFamily="34" charset="0"/>
              </a:rPr>
              <a:t>one-year in prison </a:t>
            </a:r>
            <a:r>
              <a:rPr lang="en-US" sz="2000" dirty="0">
                <a:effectLst/>
                <a:latin typeface="Bahnschrift" panose="020B0502040204020203" pitchFamily="34" charset="0"/>
                <a:ea typeface="Calibri" panose="020F0502020204030204" pitchFamily="34" charset="0"/>
              </a:rPr>
              <a:t>for a person previously convicted many times and with multiple incarceration periods in Georgia prisons.</a:t>
            </a:r>
            <a:endParaRPr lang="en-US" sz="3200" dirty="0">
              <a:latin typeface="Bahnschrift" panose="020B0502040204020203" pitchFamily="34" charset="0"/>
            </a:endParaRPr>
          </a:p>
        </p:txBody>
      </p:sp>
      <p:sp>
        <p:nvSpPr>
          <p:cNvPr id="5" name="Footer Placeholder 4">
            <a:extLst>
              <a:ext uri="{FF2B5EF4-FFF2-40B4-BE49-F238E27FC236}">
                <a16:creationId xmlns:a16="http://schemas.microsoft.com/office/drawing/2014/main" id="{461C8E5B-4116-FFB6-EC47-37F737023181}"/>
              </a:ext>
            </a:extLst>
          </p:cNvPr>
          <p:cNvSpPr>
            <a:spLocks noGrp="1"/>
          </p:cNvSpPr>
          <p:nvPr>
            <p:ph type="ftr" sz="quarter" idx="11"/>
          </p:nvPr>
        </p:nvSpPr>
        <p:spPr/>
        <p:txBody>
          <a:bodyPr/>
          <a:lstStyle/>
          <a:p>
            <a:r>
              <a:rPr lang="en-US"/>
              <a:t>COPYRIGHT 2022 Stan Crowder NOT for Publication or Release</a:t>
            </a:r>
          </a:p>
        </p:txBody>
      </p:sp>
      <p:sp>
        <p:nvSpPr>
          <p:cNvPr id="6" name="Slide Number Placeholder 5">
            <a:extLst>
              <a:ext uri="{FF2B5EF4-FFF2-40B4-BE49-F238E27FC236}">
                <a16:creationId xmlns:a16="http://schemas.microsoft.com/office/drawing/2014/main" id="{940ED7E2-32C7-A78A-DB8B-301D58E0EAE2}"/>
              </a:ext>
            </a:extLst>
          </p:cNvPr>
          <p:cNvSpPr>
            <a:spLocks noGrp="1"/>
          </p:cNvSpPr>
          <p:nvPr>
            <p:ph type="sldNum" sz="quarter" idx="12"/>
          </p:nvPr>
        </p:nvSpPr>
        <p:spPr/>
        <p:txBody>
          <a:bodyPr/>
          <a:lstStyle/>
          <a:p>
            <a:fld id="{DF1255B0-FA47-4AB9-8538-6F3CF1ACC57C}" type="slidenum">
              <a:rPr lang="en-US" smtClean="0"/>
              <a:t>14</a:t>
            </a:fld>
            <a:endParaRPr lang="en-US"/>
          </a:p>
        </p:txBody>
      </p:sp>
    </p:spTree>
    <p:extLst>
      <p:ext uri="{BB962C8B-B14F-4D97-AF65-F5344CB8AC3E}">
        <p14:creationId xmlns:p14="http://schemas.microsoft.com/office/powerpoint/2010/main" val="34226986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CEA0F-6E78-E4F0-BB5F-5A19B19C7E65}"/>
              </a:ext>
            </a:extLst>
          </p:cNvPr>
          <p:cNvSpPr>
            <a:spLocks noGrp="1"/>
          </p:cNvSpPr>
          <p:nvPr>
            <p:ph type="title"/>
          </p:nvPr>
        </p:nvSpPr>
        <p:spPr>
          <a:xfrm>
            <a:off x="838200" y="71305"/>
            <a:ext cx="10515600" cy="792761"/>
          </a:xfrm>
        </p:spPr>
        <p:txBody>
          <a:bodyPr>
            <a:normAutofit/>
          </a:bodyPr>
          <a:lstStyle/>
          <a:p>
            <a:pPr algn="ctr"/>
            <a:r>
              <a:rPr lang="en-US" dirty="0">
                <a:latin typeface="Aharoni" panose="02010803020104030203" pitchFamily="2" charset="-79"/>
                <a:cs typeface="Aharoni" panose="02010803020104030203" pitchFamily="2" charset="-79"/>
              </a:rPr>
              <a:t>Who’s NEXT?</a:t>
            </a:r>
          </a:p>
        </p:txBody>
      </p:sp>
      <p:graphicFrame>
        <p:nvGraphicFramePr>
          <p:cNvPr id="4" name="Content Placeholder 3">
            <a:extLst>
              <a:ext uri="{FF2B5EF4-FFF2-40B4-BE49-F238E27FC236}">
                <a16:creationId xmlns:a16="http://schemas.microsoft.com/office/drawing/2014/main" id="{F7408E92-833C-D80A-7E37-EDA9F0A2A502}"/>
              </a:ext>
            </a:extLst>
          </p:cNvPr>
          <p:cNvGraphicFramePr>
            <a:graphicFrameLocks noGrp="1" noChangeAspect="1"/>
          </p:cNvGraphicFramePr>
          <p:nvPr>
            <p:ph idx="1"/>
            <p:extLst>
              <p:ext uri="{D42A27DB-BD31-4B8C-83A1-F6EECF244321}">
                <p14:modId xmlns:p14="http://schemas.microsoft.com/office/powerpoint/2010/main" val="1682026029"/>
              </p:ext>
            </p:extLst>
          </p:nvPr>
        </p:nvGraphicFramePr>
        <p:xfrm>
          <a:off x="838200" y="805343"/>
          <a:ext cx="10008765" cy="5285064"/>
        </p:xfrm>
        <a:graphic>
          <a:graphicData uri="http://schemas.openxmlformats.org/presentationml/2006/ole">
            <mc:AlternateContent xmlns:mc="http://schemas.openxmlformats.org/markup-compatibility/2006">
              <mc:Choice xmlns:v="urn:schemas-microsoft-com:vml" Requires="v">
                <p:oleObj name="Acrobat Document" r:id="rId2" imgW="12401485" imgH="8429432" progId="Acrobat.Document.DC">
                  <p:embed/>
                </p:oleObj>
              </mc:Choice>
              <mc:Fallback>
                <p:oleObj name="Acrobat Document" r:id="rId2" imgW="12401485" imgH="8429432" progId="Acrobat.Document.DC">
                  <p:embed/>
                  <p:pic>
                    <p:nvPicPr>
                      <p:cNvPr id="0" name=""/>
                      <p:cNvPicPr/>
                      <p:nvPr/>
                    </p:nvPicPr>
                    <p:blipFill>
                      <a:blip r:embed="rId3"/>
                      <a:stretch>
                        <a:fillRect/>
                      </a:stretch>
                    </p:blipFill>
                    <p:spPr>
                      <a:xfrm>
                        <a:off x="838200" y="805343"/>
                        <a:ext cx="10008765" cy="5285064"/>
                      </a:xfrm>
                      <a:prstGeom prst="rect">
                        <a:avLst/>
                      </a:prstGeom>
                    </p:spPr>
                  </p:pic>
                </p:oleObj>
              </mc:Fallback>
            </mc:AlternateContent>
          </a:graphicData>
        </a:graphic>
      </p:graphicFrame>
      <p:sp>
        <p:nvSpPr>
          <p:cNvPr id="5" name="Footer Placeholder 4">
            <a:extLst>
              <a:ext uri="{FF2B5EF4-FFF2-40B4-BE49-F238E27FC236}">
                <a16:creationId xmlns:a16="http://schemas.microsoft.com/office/drawing/2014/main" id="{A93A4A4A-271E-7EB8-F1C5-08B2C97FB253}"/>
              </a:ext>
            </a:extLst>
          </p:cNvPr>
          <p:cNvSpPr>
            <a:spLocks noGrp="1"/>
          </p:cNvSpPr>
          <p:nvPr>
            <p:ph type="ftr" sz="quarter" idx="11"/>
          </p:nvPr>
        </p:nvSpPr>
        <p:spPr/>
        <p:txBody>
          <a:bodyPr/>
          <a:lstStyle/>
          <a:p>
            <a:r>
              <a:rPr lang="en-US"/>
              <a:t>COPYRIGHT 2022 Stan Crowder NOT for Publication or Release</a:t>
            </a:r>
          </a:p>
        </p:txBody>
      </p:sp>
      <p:sp>
        <p:nvSpPr>
          <p:cNvPr id="6" name="Slide Number Placeholder 5">
            <a:extLst>
              <a:ext uri="{FF2B5EF4-FFF2-40B4-BE49-F238E27FC236}">
                <a16:creationId xmlns:a16="http://schemas.microsoft.com/office/drawing/2014/main" id="{0C67C443-BAEA-203C-0436-1E5CBEC5E2C3}"/>
              </a:ext>
            </a:extLst>
          </p:cNvPr>
          <p:cNvSpPr>
            <a:spLocks noGrp="1"/>
          </p:cNvSpPr>
          <p:nvPr>
            <p:ph type="sldNum" sz="quarter" idx="12"/>
          </p:nvPr>
        </p:nvSpPr>
        <p:spPr/>
        <p:txBody>
          <a:bodyPr/>
          <a:lstStyle/>
          <a:p>
            <a:fld id="{DF1255B0-FA47-4AB9-8538-6F3CF1ACC57C}" type="slidenum">
              <a:rPr lang="en-US" smtClean="0"/>
              <a:t>15</a:t>
            </a:fld>
            <a:endParaRPr lang="en-US"/>
          </a:p>
        </p:txBody>
      </p:sp>
    </p:spTree>
    <p:extLst>
      <p:ext uri="{BB962C8B-B14F-4D97-AF65-F5344CB8AC3E}">
        <p14:creationId xmlns:p14="http://schemas.microsoft.com/office/powerpoint/2010/main" val="33048027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2BCCA-3AC3-A984-9D62-8057C602F050}"/>
              </a:ext>
            </a:extLst>
          </p:cNvPr>
          <p:cNvSpPr>
            <a:spLocks noGrp="1"/>
          </p:cNvSpPr>
          <p:nvPr>
            <p:ph type="title"/>
          </p:nvPr>
        </p:nvSpPr>
        <p:spPr/>
        <p:txBody>
          <a:bodyPr>
            <a:normAutofit/>
          </a:bodyPr>
          <a:lstStyle/>
          <a:p>
            <a:r>
              <a:rPr lang="en-US" sz="3200" dirty="0">
                <a:latin typeface="Aharoni" panose="02010803020104030203" pitchFamily="2" charset="-79"/>
                <a:cs typeface="Aharoni" panose="02010803020104030203" pitchFamily="2" charset="-79"/>
              </a:rPr>
              <a:t>The Dressler Case Study:  A Career Criminal</a:t>
            </a:r>
            <a:br>
              <a:rPr lang="en-US" sz="3200" dirty="0">
                <a:latin typeface="Aharoni" panose="02010803020104030203" pitchFamily="2" charset="-79"/>
                <a:cs typeface="Aharoni" panose="02010803020104030203" pitchFamily="2" charset="-79"/>
              </a:rPr>
            </a:br>
            <a:r>
              <a:rPr lang="en-US" sz="3200" dirty="0">
                <a:latin typeface="Aharoni" panose="02010803020104030203" pitchFamily="2" charset="-79"/>
                <a:cs typeface="Aharoni" panose="02010803020104030203" pitchFamily="2" charset="-79"/>
              </a:rPr>
              <a:t>The Basics</a:t>
            </a:r>
            <a:endParaRPr lang="en-US" sz="3200" dirty="0"/>
          </a:p>
        </p:txBody>
      </p:sp>
      <p:sp>
        <p:nvSpPr>
          <p:cNvPr id="3" name="Content Placeholder 2">
            <a:extLst>
              <a:ext uri="{FF2B5EF4-FFF2-40B4-BE49-F238E27FC236}">
                <a16:creationId xmlns:a16="http://schemas.microsoft.com/office/drawing/2014/main" id="{69163CBF-6F19-C99B-FF6D-B7C9A061D5C9}"/>
              </a:ext>
            </a:extLst>
          </p:cNvPr>
          <p:cNvSpPr>
            <a:spLocks noGrp="1"/>
          </p:cNvSpPr>
          <p:nvPr>
            <p:ph idx="1"/>
          </p:nvPr>
        </p:nvSpPr>
        <p:spPr/>
        <p:txBody>
          <a:bodyPr>
            <a:normAutofit lnSpcReduction="10000"/>
          </a:bodyPr>
          <a:lstStyle/>
          <a:p>
            <a:r>
              <a:rPr lang="en-US" dirty="0">
                <a:latin typeface="Bahnschrift" panose="020B0502040204020203" pitchFamily="34" charset="0"/>
              </a:rPr>
              <a:t>Kevin Andrew Dressler</a:t>
            </a:r>
          </a:p>
          <a:p>
            <a:r>
              <a:rPr lang="en-US" dirty="0">
                <a:latin typeface="Bahnschrift" panose="020B0502040204020203" pitchFamily="34" charset="0"/>
              </a:rPr>
              <a:t>Date of Birth:  August 26, 1972 – now 50-years old</a:t>
            </a:r>
          </a:p>
          <a:p>
            <a:r>
              <a:rPr lang="en-US" dirty="0">
                <a:latin typeface="Bahnschrift" panose="020B0502040204020203" pitchFamily="34" charset="0"/>
              </a:rPr>
              <a:t>Adopted August 1972 by Richard and Judy Dressler within days</a:t>
            </a:r>
          </a:p>
          <a:p>
            <a:r>
              <a:rPr lang="en-US" dirty="0">
                <a:latin typeface="Bahnschrift" panose="020B0502040204020203" pitchFamily="34" charset="0"/>
              </a:rPr>
              <a:t>No known information on biological parents</a:t>
            </a:r>
          </a:p>
          <a:p>
            <a:r>
              <a:rPr lang="en-US" dirty="0">
                <a:latin typeface="Bahnschrift" panose="020B0502040204020203" pitchFamily="34" charset="0"/>
              </a:rPr>
              <a:t>Attorney that handled the adoption is in Witness Protection Program</a:t>
            </a:r>
          </a:p>
          <a:p>
            <a:r>
              <a:rPr lang="en-US" dirty="0">
                <a:latin typeface="Bahnschrift" panose="020B0502040204020203" pitchFamily="34" charset="0"/>
              </a:rPr>
              <a:t>According to Richard Dressler – “Nothing – not a serious scolding nor a positive incentive…affected him.”</a:t>
            </a:r>
          </a:p>
          <a:p>
            <a:r>
              <a:rPr lang="en-US" dirty="0">
                <a:latin typeface="Bahnschrift" panose="020B0502040204020203" pitchFamily="34" charset="0"/>
              </a:rPr>
              <a:t>At age 15, Kevin became distant, disrespectful, angry, and running with the wrong crowd…</a:t>
            </a:r>
          </a:p>
        </p:txBody>
      </p:sp>
      <p:pic>
        <p:nvPicPr>
          <p:cNvPr id="4" name="Picture 3">
            <a:extLst>
              <a:ext uri="{FF2B5EF4-FFF2-40B4-BE49-F238E27FC236}">
                <a16:creationId xmlns:a16="http://schemas.microsoft.com/office/drawing/2014/main" id="{4A6D721E-F0E0-A879-68C6-BC9D7D5FE784}"/>
              </a:ext>
            </a:extLst>
          </p:cNvPr>
          <p:cNvPicPr>
            <a:picLocks noChangeAspect="1"/>
          </p:cNvPicPr>
          <p:nvPr/>
        </p:nvPicPr>
        <p:blipFill>
          <a:blip r:embed="rId2"/>
          <a:stretch>
            <a:fillRect/>
          </a:stretch>
        </p:blipFill>
        <p:spPr>
          <a:xfrm>
            <a:off x="10561003" y="4169451"/>
            <a:ext cx="1396105" cy="2097206"/>
          </a:xfrm>
          <a:prstGeom prst="rect">
            <a:avLst/>
          </a:prstGeom>
        </p:spPr>
      </p:pic>
      <p:sp>
        <p:nvSpPr>
          <p:cNvPr id="6" name="Footer Placeholder 5">
            <a:extLst>
              <a:ext uri="{FF2B5EF4-FFF2-40B4-BE49-F238E27FC236}">
                <a16:creationId xmlns:a16="http://schemas.microsoft.com/office/drawing/2014/main" id="{273CE311-4A26-5BD6-34AF-A28A254FF4A0}"/>
              </a:ext>
            </a:extLst>
          </p:cNvPr>
          <p:cNvSpPr>
            <a:spLocks noGrp="1"/>
          </p:cNvSpPr>
          <p:nvPr>
            <p:ph type="ftr" sz="quarter" idx="11"/>
          </p:nvPr>
        </p:nvSpPr>
        <p:spPr/>
        <p:txBody>
          <a:bodyPr/>
          <a:lstStyle/>
          <a:p>
            <a:r>
              <a:rPr lang="en-US"/>
              <a:t>COPYRIGHT 2022 Stan Crowder NOT for Publication or Release</a:t>
            </a:r>
          </a:p>
        </p:txBody>
      </p:sp>
      <p:sp>
        <p:nvSpPr>
          <p:cNvPr id="7" name="Slide Number Placeholder 6">
            <a:extLst>
              <a:ext uri="{FF2B5EF4-FFF2-40B4-BE49-F238E27FC236}">
                <a16:creationId xmlns:a16="http://schemas.microsoft.com/office/drawing/2014/main" id="{C7465362-FD74-E30C-84FD-91FB7B5A9C12}"/>
              </a:ext>
            </a:extLst>
          </p:cNvPr>
          <p:cNvSpPr>
            <a:spLocks noGrp="1"/>
          </p:cNvSpPr>
          <p:nvPr>
            <p:ph type="sldNum" sz="quarter" idx="12"/>
          </p:nvPr>
        </p:nvSpPr>
        <p:spPr/>
        <p:txBody>
          <a:bodyPr/>
          <a:lstStyle/>
          <a:p>
            <a:fld id="{DF1255B0-FA47-4AB9-8538-6F3CF1ACC57C}" type="slidenum">
              <a:rPr lang="en-US" smtClean="0"/>
              <a:t>2</a:t>
            </a:fld>
            <a:endParaRPr lang="en-US"/>
          </a:p>
        </p:txBody>
      </p:sp>
    </p:spTree>
    <p:extLst>
      <p:ext uri="{BB962C8B-B14F-4D97-AF65-F5344CB8AC3E}">
        <p14:creationId xmlns:p14="http://schemas.microsoft.com/office/powerpoint/2010/main" val="21780255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8CD5C-A0B3-0AC9-BFBA-E593DAA4AF6D}"/>
              </a:ext>
            </a:extLst>
          </p:cNvPr>
          <p:cNvSpPr>
            <a:spLocks noGrp="1"/>
          </p:cNvSpPr>
          <p:nvPr>
            <p:ph type="title"/>
          </p:nvPr>
        </p:nvSpPr>
        <p:spPr>
          <a:xfrm>
            <a:off x="838200" y="365125"/>
            <a:ext cx="9284855" cy="1325563"/>
          </a:xfrm>
        </p:spPr>
        <p:txBody>
          <a:bodyPr>
            <a:normAutofit/>
          </a:bodyPr>
          <a:lstStyle/>
          <a:p>
            <a:r>
              <a:rPr lang="en-US" sz="3200" dirty="0">
                <a:latin typeface="Aharoni" panose="02010803020104030203" pitchFamily="2" charset="-79"/>
                <a:cs typeface="Aharoni" panose="02010803020104030203" pitchFamily="2" charset="-79"/>
              </a:rPr>
              <a:t>The Dressler Case Study:  A Career Criminal</a:t>
            </a:r>
            <a:endParaRPr lang="en-US" sz="3200" dirty="0"/>
          </a:p>
        </p:txBody>
      </p:sp>
      <p:sp>
        <p:nvSpPr>
          <p:cNvPr id="3" name="Content Placeholder 2">
            <a:extLst>
              <a:ext uri="{FF2B5EF4-FFF2-40B4-BE49-F238E27FC236}">
                <a16:creationId xmlns:a16="http://schemas.microsoft.com/office/drawing/2014/main" id="{5791BEC2-5502-D20A-01A8-08DD700862E1}"/>
              </a:ext>
            </a:extLst>
          </p:cNvPr>
          <p:cNvSpPr>
            <a:spLocks noGrp="1"/>
          </p:cNvSpPr>
          <p:nvPr>
            <p:ph idx="1"/>
          </p:nvPr>
        </p:nvSpPr>
        <p:spPr/>
        <p:txBody>
          <a:bodyPr/>
          <a:lstStyle/>
          <a:p>
            <a:r>
              <a:rPr lang="en-US" dirty="0">
                <a:effectLst/>
                <a:latin typeface="Bahnschrift" panose="020B0502040204020203" pitchFamily="34" charset="0"/>
                <a:ea typeface="Calibri" panose="020F0502020204030204" pitchFamily="34" charset="0"/>
              </a:rPr>
              <a:t>“With an IQ of 170, Kevin had the capacity to pursue any field he desired.”    </a:t>
            </a:r>
          </a:p>
          <a:p>
            <a:r>
              <a:rPr lang="en-US" dirty="0">
                <a:effectLst/>
                <a:latin typeface="Bahnschrift" panose="020B0502040204020203" pitchFamily="34" charset="0"/>
                <a:ea typeface="Calibri" panose="020F0502020204030204" pitchFamily="34" charset="0"/>
              </a:rPr>
              <a:t>Kevin attracted plenty of friends as an attention lover and manipulator,” (</a:t>
            </a:r>
            <a:r>
              <a:rPr lang="en-US" dirty="0" err="1">
                <a:effectLst/>
                <a:latin typeface="Bahnschrift" panose="020B0502040204020203" pitchFamily="34" charset="0"/>
                <a:ea typeface="Calibri" panose="020F0502020204030204" pitchFamily="34" charset="0"/>
              </a:rPr>
              <a:t>p.46</a:t>
            </a:r>
            <a:r>
              <a:rPr lang="en-US" dirty="0">
                <a:effectLst/>
                <a:latin typeface="Bahnschrift" panose="020B0502040204020203" pitchFamily="34" charset="0"/>
                <a:ea typeface="Calibri" panose="020F0502020204030204" pitchFamily="34" charset="0"/>
              </a:rPr>
              <a:t>).  </a:t>
            </a:r>
          </a:p>
          <a:p>
            <a:r>
              <a:rPr lang="en-US" dirty="0">
                <a:effectLst/>
                <a:latin typeface="Bahnschrift" panose="020B0502040204020203" pitchFamily="34" charset="0"/>
                <a:ea typeface="Calibri" panose="020F0502020204030204" pitchFamily="34" charset="0"/>
              </a:rPr>
              <a:t>Richard Dressler does not explain when Kevin’s intelligence quotient was tested or how he knows Kevin has an I.Q. of 170.</a:t>
            </a:r>
          </a:p>
          <a:p>
            <a:r>
              <a:rPr lang="en-US" dirty="0">
                <a:solidFill>
                  <a:srgbClr val="000000"/>
                </a:solidFill>
                <a:effectLst/>
                <a:latin typeface="Bahnschrift" panose="020B0502040204020203" pitchFamily="34" charset="0"/>
                <a:ea typeface="Calibri" panose="020F0502020204030204" pitchFamily="34" charset="0"/>
                <a:cs typeface="Times New Roman" panose="02020603050405020304" pitchFamily="18" charset="0"/>
              </a:rPr>
              <a:t>An IQ score of 170 implies a genius and in the top 0.1% of the population.  No evidence of this IQ.</a:t>
            </a:r>
            <a:endParaRPr lang="en-US" dirty="0">
              <a:effectLst/>
              <a:latin typeface="Bahnschrift" panose="020B0502040204020203" pitchFamily="34" charset="0"/>
              <a:ea typeface="Calibri" panose="020F0502020204030204" pitchFamily="34" charset="0"/>
              <a:cs typeface="Times New Roman" panose="02020603050405020304" pitchFamily="18" charset="0"/>
            </a:endParaRPr>
          </a:p>
          <a:p>
            <a:endParaRPr lang="en-US" dirty="0">
              <a:latin typeface="Bahnschrift" panose="020B0502040204020203" pitchFamily="34" charset="0"/>
            </a:endParaRPr>
          </a:p>
        </p:txBody>
      </p:sp>
      <p:pic>
        <p:nvPicPr>
          <p:cNvPr id="4" name="Picture 3">
            <a:extLst>
              <a:ext uri="{FF2B5EF4-FFF2-40B4-BE49-F238E27FC236}">
                <a16:creationId xmlns:a16="http://schemas.microsoft.com/office/drawing/2014/main" id="{2C884AF5-50BC-F904-C62E-25544C59296D}"/>
              </a:ext>
            </a:extLst>
          </p:cNvPr>
          <p:cNvPicPr>
            <a:picLocks noChangeAspect="1"/>
          </p:cNvPicPr>
          <p:nvPr/>
        </p:nvPicPr>
        <p:blipFill>
          <a:blip r:embed="rId2"/>
          <a:stretch>
            <a:fillRect/>
          </a:stretch>
        </p:blipFill>
        <p:spPr>
          <a:xfrm>
            <a:off x="10123055" y="96560"/>
            <a:ext cx="1968107" cy="1473622"/>
          </a:xfrm>
          <a:prstGeom prst="rect">
            <a:avLst/>
          </a:prstGeom>
        </p:spPr>
      </p:pic>
      <p:pic>
        <p:nvPicPr>
          <p:cNvPr id="5" name="Picture 4">
            <a:extLst>
              <a:ext uri="{FF2B5EF4-FFF2-40B4-BE49-F238E27FC236}">
                <a16:creationId xmlns:a16="http://schemas.microsoft.com/office/drawing/2014/main" id="{B9D0F4E8-C82B-CFEA-8C05-370FE8C8E0D3}"/>
              </a:ext>
            </a:extLst>
          </p:cNvPr>
          <p:cNvPicPr>
            <a:picLocks noChangeAspect="1"/>
          </p:cNvPicPr>
          <p:nvPr/>
        </p:nvPicPr>
        <p:blipFill>
          <a:blip r:embed="rId3"/>
          <a:stretch>
            <a:fillRect/>
          </a:stretch>
        </p:blipFill>
        <p:spPr>
          <a:xfrm>
            <a:off x="10795895" y="4371422"/>
            <a:ext cx="1396105" cy="2097206"/>
          </a:xfrm>
          <a:prstGeom prst="rect">
            <a:avLst/>
          </a:prstGeom>
        </p:spPr>
      </p:pic>
      <p:sp>
        <p:nvSpPr>
          <p:cNvPr id="7" name="Footer Placeholder 6">
            <a:extLst>
              <a:ext uri="{FF2B5EF4-FFF2-40B4-BE49-F238E27FC236}">
                <a16:creationId xmlns:a16="http://schemas.microsoft.com/office/drawing/2014/main" id="{45E6BBCB-A58F-F5C1-5C3A-BFACC1987DFF}"/>
              </a:ext>
            </a:extLst>
          </p:cNvPr>
          <p:cNvSpPr>
            <a:spLocks noGrp="1"/>
          </p:cNvSpPr>
          <p:nvPr>
            <p:ph type="ftr" sz="quarter" idx="11"/>
          </p:nvPr>
        </p:nvSpPr>
        <p:spPr/>
        <p:txBody>
          <a:bodyPr/>
          <a:lstStyle/>
          <a:p>
            <a:r>
              <a:rPr lang="en-US"/>
              <a:t>COPYRIGHT 2022 Stan Crowder NOT for Publication or Release</a:t>
            </a:r>
          </a:p>
        </p:txBody>
      </p:sp>
      <p:sp>
        <p:nvSpPr>
          <p:cNvPr id="8" name="Slide Number Placeholder 7">
            <a:extLst>
              <a:ext uri="{FF2B5EF4-FFF2-40B4-BE49-F238E27FC236}">
                <a16:creationId xmlns:a16="http://schemas.microsoft.com/office/drawing/2014/main" id="{D2AE1DD2-1E85-F795-DCEA-DB29EE8D393E}"/>
              </a:ext>
            </a:extLst>
          </p:cNvPr>
          <p:cNvSpPr>
            <a:spLocks noGrp="1"/>
          </p:cNvSpPr>
          <p:nvPr>
            <p:ph type="sldNum" sz="quarter" idx="12"/>
          </p:nvPr>
        </p:nvSpPr>
        <p:spPr/>
        <p:txBody>
          <a:bodyPr/>
          <a:lstStyle/>
          <a:p>
            <a:fld id="{DF1255B0-FA47-4AB9-8538-6F3CF1ACC57C}" type="slidenum">
              <a:rPr lang="en-US" smtClean="0"/>
              <a:t>3</a:t>
            </a:fld>
            <a:endParaRPr lang="en-US"/>
          </a:p>
        </p:txBody>
      </p:sp>
    </p:spTree>
    <p:extLst>
      <p:ext uri="{BB962C8B-B14F-4D97-AF65-F5344CB8AC3E}">
        <p14:creationId xmlns:p14="http://schemas.microsoft.com/office/powerpoint/2010/main" val="65467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A001E-782D-A56A-2438-9FBEBEEF37E5}"/>
              </a:ext>
            </a:extLst>
          </p:cNvPr>
          <p:cNvSpPr>
            <a:spLocks noGrp="1"/>
          </p:cNvSpPr>
          <p:nvPr>
            <p:ph type="title"/>
          </p:nvPr>
        </p:nvSpPr>
        <p:spPr/>
        <p:txBody>
          <a:bodyPr>
            <a:normAutofit/>
          </a:bodyPr>
          <a:lstStyle/>
          <a:p>
            <a:pPr algn="ctr"/>
            <a:r>
              <a:rPr lang="en-US" sz="3600" dirty="0">
                <a:latin typeface="Aharoni" panose="02010803020104030203" pitchFamily="2" charset="-79"/>
                <a:cs typeface="Aharoni" panose="02010803020104030203" pitchFamily="2" charset="-79"/>
              </a:rPr>
              <a:t>The Dressler Case Study:  A Career Criminal</a:t>
            </a:r>
            <a:endParaRPr lang="en-US" sz="3600" dirty="0"/>
          </a:p>
        </p:txBody>
      </p:sp>
      <p:sp>
        <p:nvSpPr>
          <p:cNvPr id="3" name="Content Placeholder 2">
            <a:extLst>
              <a:ext uri="{FF2B5EF4-FFF2-40B4-BE49-F238E27FC236}">
                <a16:creationId xmlns:a16="http://schemas.microsoft.com/office/drawing/2014/main" id="{B64147A9-6D1D-B7E9-AC84-26F527F78A14}"/>
              </a:ext>
            </a:extLst>
          </p:cNvPr>
          <p:cNvSpPr>
            <a:spLocks noGrp="1"/>
          </p:cNvSpPr>
          <p:nvPr>
            <p:ph idx="1"/>
          </p:nvPr>
        </p:nvSpPr>
        <p:spPr/>
        <p:txBody>
          <a:bodyPr>
            <a:normAutofit fontScale="92500"/>
          </a:bodyPr>
          <a:lstStyle/>
          <a:p>
            <a:r>
              <a:rPr lang="en-US" dirty="0">
                <a:effectLst/>
                <a:latin typeface="Bahnschrift" panose="020B0502040204020203" pitchFamily="34" charset="0"/>
                <a:ea typeface="Calibri" panose="020F0502020204030204" pitchFamily="34" charset="0"/>
                <a:cs typeface="Times New Roman" panose="02020603050405020304" pitchFamily="18" charset="0"/>
              </a:rPr>
              <a:t>At age 15, Kevin became distant, disrespectful, angry, and running with the wrong crowd (R. Dressler, </a:t>
            </a:r>
            <a:r>
              <a:rPr lang="en-US" dirty="0" err="1">
                <a:effectLst/>
                <a:latin typeface="Bahnschrift" panose="020B0502040204020203" pitchFamily="34" charset="0"/>
                <a:ea typeface="Calibri" panose="020F0502020204030204" pitchFamily="34" charset="0"/>
                <a:cs typeface="Times New Roman" panose="02020603050405020304" pitchFamily="18" charset="0"/>
              </a:rPr>
              <a:t>p.77</a:t>
            </a:r>
            <a:r>
              <a:rPr lang="en-US" dirty="0">
                <a:effectLst/>
                <a:latin typeface="Bahnschrift" panose="020B0502040204020203" pitchFamily="34" charset="0"/>
                <a:ea typeface="Calibri" panose="020F0502020204030204" pitchFamily="34" charset="0"/>
                <a:cs typeface="Times New Roman" panose="02020603050405020304" pitchFamily="18" charset="0"/>
              </a:rPr>
              <a:t>); yet Kevin’s parents felt “his demeanor seemed typical of a teenager to us,” (</a:t>
            </a:r>
            <a:r>
              <a:rPr lang="en-US" dirty="0" err="1">
                <a:effectLst/>
                <a:latin typeface="Bahnschrift" panose="020B0502040204020203" pitchFamily="34" charset="0"/>
                <a:ea typeface="Calibri" panose="020F0502020204030204" pitchFamily="34" charset="0"/>
                <a:cs typeface="Times New Roman" panose="02020603050405020304" pitchFamily="18" charset="0"/>
              </a:rPr>
              <a:t>p.79</a:t>
            </a:r>
            <a:r>
              <a:rPr lang="en-US" dirty="0">
                <a:effectLst/>
                <a:latin typeface="Bahnschrift" panose="020B0502040204020203" pitchFamily="34" charset="0"/>
                <a:ea typeface="Calibri" panose="020F0502020204030204" pitchFamily="34" charset="0"/>
                <a:cs typeface="Times New Roman" panose="02020603050405020304" pitchFamily="18" charset="0"/>
              </a:rPr>
              <a:t>). </a:t>
            </a:r>
          </a:p>
          <a:p>
            <a:r>
              <a:rPr lang="en-US" dirty="0">
                <a:effectLst/>
                <a:latin typeface="Bahnschrift" panose="020B0502040204020203" pitchFamily="34" charset="0"/>
                <a:ea typeface="Calibri" panose="020F0502020204030204" pitchFamily="34" charset="0"/>
                <a:cs typeface="Times New Roman" panose="02020603050405020304" pitchFamily="18" charset="0"/>
              </a:rPr>
              <a:t>When Kevin’s “wholesome circle of friends turned into a gang of teens who went looking for trouble…Cobb County police officers were standing on my porch displaying a warrant for Kevin’s arrest,” (</a:t>
            </a:r>
            <a:r>
              <a:rPr lang="en-US" dirty="0" err="1">
                <a:effectLst/>
                <a:latin typeface="Bahnschrift" panose="020B0502040204020203" pitchFamily="34" charset="0"/>
                <a:ea typeface="Calibri" panose="020F0502020204030204" pitchFamily="34" charset="0"/>
                <a:cs typeface="Times New Roman" panose="02020603050405020304" pitchFamily="18" charset="0"/>
              </a:rPr>
              <a:t>p.79</a:t>
            </a:r>
            <a:r>
              <a:rPr lang="en-US" dirty="0">
                <a:effectLst/>
                <a:latin typeface="Bahnschrift" panose="020B0502040204020203" pitchFamily="34" charset="0"/>
                <a:ea typeface="Calibri" panose="020F0502020204030204" pitchFamily="34" charset="0"/>
                <a:cs typeface="Times New Roman" panose="02020603050405020304" pitchFamily="18" charset="0"/>
              </a:rPr>
              <a:t>).  “Kevin and his friends had burglarized some area homes.  Kevin had a gun in his possession a felony charge that carried a twenty-five-year jail sentence.  He was seventeen years old…” (p. 80). </a:t>
            </a:r>
          </a:p>
          <a:p>
            <a:r>
              <a:rPr lang="en-US" dirty="0">
                <a:effectLst/>
                <a:latin typeface="Bahnschrift" panose="020B0502040204020203" pitchFamily="34" charset="0"/>
                <a:ea typeface="Calibri" panose="020F0502020204030204" pitchFamily="34" charset="0"/>
                <a:cs typeface="Times New Roman" panose="02020603050405020304" pitchFamily="18" charset="0"/>
              </a:rPr>
              <a:t>And so begins the life of a career criminal.</a:t>
            </a:r>
          </a:p>
          <a:p>
            <a:endParaRPr lang="en-US" dirty="0"/>
          </a:p>
        </p:txBody>
      </p:sp>
      <p:pic>
        <p:nvPicPr>
          <p:cNvPr id="4" name="Picture 3">
            <a:extLst>
              <a:ext uri="{FF2B5EF4-FFF2-40B4-BE49-F238E27FC236}">
                <a16:creationId xmlns:a16="http://schemas.microsoft.com/office/drawing/2014/main" id="{F5F6C0C3-6A8A-3F48-1EE4-D908217F53CE}"/>
              </a:ext>
            </a:extLst>
          </p:cNvPr>
          <p:cNvPicPr>
            <a:picLocks noChangeAspect="1"/>
          </p:cNvPicPr>
          <p:nvPr/>
        </p:nvPicPr>
        <p:blipFill>
          <a:blip r:embed="rId2"/>
          <a:stretch>
            <a:fillRect/>
          </a:stretch>
        </p:blipFill>
        <p:spPr>
          <a:xfrm>
            <a:off x="0" y="0"/>
            <a:ext cx="1142121" cy="1715676"/>
          </a:xfrm>
          <a:prstGeom prst="rect">
            <a:avLst/>
          </a:prstGeom>
        </p:spPr>
      </p:pic>
      <p:sp>
        <p:nvSpPr>
          <p:cNvPr id="6" name="Footer Placeholder 5">
            <a:extLst>
              <a:ext uri="{FF2B5EF4-FFF2-40B4-BE49-F238E27FC236}">
                <a16:creationId xmlns:a16="http://schemas.microsoft.com/office/drawing/2014/main" id="{CFD5D103-AE03-A6C3-4468-1C30761C98E8}"/>
              </a:ext>
            </a:extLst>
          </p:cNvPr>
          <p:cNvSpPr>
            <a:spLocks noGrp="1"/>
          </p:cNvSpPr>
          <p:nvPr>
            <p:ph type="ftr" sz="quarter" idx="11"/>
          </p:nvPr>
        </p:nvSpPr>
        <p:spPr/>
        <p:txBody>
          <a:bodyPr/>
          <a:lstStyle/>
          <a:p>
            <a:r>
              <a:rPr lang="en-US"/>
              <a:t>COPYRIGHT 2022 Stan Crowder NOT for Publication or Release</a:t>
            </a:r>
          </a:p>
        </p:txBody>
      </p:sp>
      <p:sp>
        <p:nvSpPr>
          <p:cNvPr id="7" name="Slide Number Placeholder 6">
            <a:extLst>
              <a:ext uri="{FF2B5EF4-FFF2-40B4-BE49-F238E27FC236}">
                <a16:creationId xmlns:a16="http://schemas.microsoft.com/office/drawing/2014/main" id="{A520ED9E-44AF-F413-20A6-4C8D7DE87653}"/>
              </a:ext>
            </a:extLst>
          </p:cNvPr>
          <p:cNvSpPr>
            <a:spLocks noGrp="1"/>
          </p:cNvSpPr>
          <p:nvPr>
            <p:ph type="sldNum" sz="quarter" idx="12"/>
          </p:nvPr>
        </p:nvSpPr>
        <p:spPr/>
        <p:txBody>
          <a:bodyPr/>
          <a:lstStyle/>
          <a:p>
            <a:fld id="{DF1255B0-FA47-4AB9-8538-6F3CF1ACC57C}" type="slidenum">
              <a:rPr lang="en-US" smtClean="0"/>
              <a:t>4</a:t>
            </a:fld>
            <a:endParaRPr lang="en-US"/>
          </a:p>
        </p:txBody>
      </p:sp>
    </p:spTree>
    <p:extLst>
      <p:ext uri="{BB962C8B-B14F-4D97-AF65-F5344CB8AC3E}">
        <p14:creationId xmlns:p14="http://schemas.microsoft.com/office/powerpoint/2010/main" val="35763686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94BAB-8B39-B55C-3086-D20893CA5AE1}"/>
              </a:ext>
            </a:extLst>
          </p:cNvPr>
          <p:cNvSpPr>
            <a:spLocks noGrp="1"/>
          </p:cNvSpPr>
          <p:nvPr>
            <p:ph type="title"/>
          </p:nvPr>
        </p:nvSpPr>
        <p:spPr>
          <a:xfrm>
            <a:off x="757253" y="213519"/>
            <a:ext cx="9956929" cy="1325563"/>
          </a:xfrm>
        </p:spPr>
        <p:txBody>
          <a:bodyPr>
            <a:normAutofit/>
          </a:bodyPr>
          <a:lstStyle/>
          <a:p>
            <a:r>
              <a:rPr lang="en-US" sz="3600" dirty="0">
                <a:latin typeface="Aharoni" panose="02010803020104030203" pitchFamily="2" charset="-79"/>
                <a:cs typeface="Aharoni" panose="02010803020104030203" pitchFamily="2" charset="-79"/>
              </a:rPr>
              <a:t>The Dressler Case Study:  A Career Criminal</a:t>
            </a:r>
            <a:endParaRPr lang="en-US" sz="3600" dirty="0"/>
          </a:p>
        </p:txBody>
      </p:sp>
      <p:sp>
        <p:nvSpPr>
          <p:cNvPr id="3" name="Content Placeholder 2">
            <a:extLst>
              <a:ext uri="{FF2B5EF4-FFF2-40B4-BE49-F238E27FC236}">
                <a16:creationId xmlns:a16="http://schemas.microsoft.com/office/drawing/2014/main" id="{404CFA40-C6C2-6097-B375-F1E0DE0EBFFA}"/>
              </a:ext>
            </a:extLst>
          </p:cNvPr>
          <p:cNvSpPr>
            <a:spLocks noGrp="1"/>
          </p:cNvSpPr>
          <p:nvPr>
            <p:ph idx="1"/>
          </p:nvPr>
        </p:nvSpPr>
        <p:spPr/>
        <p:txBody>
          <a:bodyPr>
            <a:normAutofit fontScale="92500" lnSpcReduction="10000"/>
          </a:bodyPr>
          <a:lstStyle/>
          <a:p>
            <a:r>
              <a:rPr lang="en-US" dirty="0">
                <a:effectLst/>
                <a:latin typeface="Bahnschrift" panose="020B0502040204020203" pitchFamily="34" charset="0"/>
                <a:ea typeface="Calibri" panose="020F0502020204030204" pitchFamily="34" charset="0"/>
              </a:rPr>
              <a:t>The early criminal career of Kevin Dressler is confusing, in that, records available and Richard </a:t>
            </a:r>
            <a:r>
              <a:rPr lang="en-US" dirty="0" err="1">
                <a:effectLst/>
                <a:latin typeface="Bahnschrift" panose="020B0502040204020203" pitchFamily="34" charset="0"/>
                <a:ea typeface="Calibri" panose="020F0502020204030204" pitchFamily="34" charset="0"/>
              </a:rPr>
              <a:t>Dessler’s</a:t>
            </a:r>
            <a:r>
              <a:rPr lang="en-US" dirty="0">
                <a:effectLst/>
                <a:latin typeface="Bahnschrift" panose="020B0502040204020203" pitchFamily="34" charset="0"/>
                <a:ea typeface="Calibri" panose="020F0502020204030204" pitchFamily="34" charset="0"/>
              </a:rPr>
              <a:t> book do not match.  </a:t>
            </a:r>
          </a:p>
          <a:p>
            <a:r>
              <a:rPr lang="en-US" dirty="0">
                <a:effectLst/>
                <a:latin typeface="Bahnschrift" panose="020B0502040204020203" pitchFamily="34" charset="0"/>
                <a:ea typeface="Calibri" panose="020F0502020204030204" pitchFamily="34" charset="0"/>
              </a:rPr>
              <a:t>Dressler’s book notes the arrest for burglaries at age 17 (Kevin was born in 1972) for Kevin Dressler which would make the crimes occurring in 1989 or 1990, but it appears the arrest and conviction for the crimes was August 1992.  </a:t>
            </a:r>
          </a:p>
          <a:p>
            <a:r>
              <a:rPr lang="en-US" dirty="0">
                <a:effectLst/>
                <a:latin typeface="Bahnschrift" panose="020B0502040204020203" pitchFamily="34" charset="0"/>
                <a:ea typeface="Calibri" panose="020F0502020204030204" pitchFamily="34" charset="0"/>
              </a:rPr>
              <a:t>Richard Dressler does not comment on the crimes and arrests of Kevin Dressler in 1990 and 1991.  </a:t>
            </a:r>
          </a:p>
          <a:p>
            <a:r>
              <a:rPr lang="en-US" dirty="0">
                <a:effectLst/>
                <a:latin typeface="Bahnschrift" panose="020B0502040204020203" pitchFamily="34" charset="0"/>
                <a:ea typeface="Calibri" panose="020F0502020204030204" pitchFamily="34" charset="0"/>
              </a:rPr>
              <a:t>Tracking information on Kevin Dressler included Federal Bureau of Investigation (FBI) Number: </a:t>
            </a:r>
            <a:r>
              <a:rPr lang="en-US" dirty="0" err="1">
                <a:effectLst/>
                <a:latin typeface="Bahnschrift" panose="020B0502040204020203" pitchFamily="34" charset="0"/>
                <a:ea typeface="Calibri" panose="020F0502020204030204" pitchFamily="34" charset="0"/>
              </a:rPr>
              <a:t>57740NA5</a:t>
            </a:r>
            <a:r>
              <a:rPr lang="en-US" dirty="0">
                <a:effectLst/>
                <a:latin typeface="Bahnschrift" panose="020B0502040204020203" pitchFamily="34" charset="0"/>
                <a:ea typeface="Calibri" panose="020F0502020204030204" pitchFamily="34" charset="0"/>
              </a:rPr>
              <a:t> and his state identification number </a:t>
            </a:r>
            <a:r>
              <a:rPr lang="en-US" dirty="0" err="1">
                <a:effectLst/>
                <a:latin typeface="Bahnschrift" panose="020B0502040204020203" pitchFamily="34" charset="0"/>
                <a:ea typeface="Calibri" panose="020F0502020204030204" pitchFamily="34" charset="0"/>
              </a:rPr>
              <a:t>01683805E</a:t>
            </a:r>
            <a:r>
              <a:rPr lang="en-US" dirty="0">
                <a:effectLst/>
                <a:latin typeface="Bahnschrift" panose="020B0502040204020203" pitchFamily="34" charset="0"/>
                <a:ea typeface="Calibri" panose="020F0502020204030204" pitchFamily="34" charset="0"/>
              </a:rPr>
              <a:t> from the Department of Corrections.</a:t>
            </a:r>
            <a:endParaRPr lang="en-US" sz="4000" dirty="0">
              <a:latin typeface="Bahnschrift" panose="020B0502040204020203" pitchFamily="34" charset="0"/>
            </a:endParaRPr>
          </a:p>
        </p:txBody>
      </p:sp>
      <p:pic>
        <p:nvPicPr>
          <p:cNvPr id="4" name="Picture 3">
            <a:extLst>
              <a:ext uri="{FF2B5EF4-FFF2-40B4-BE49-F238E27FC236}">
                <a16:creationId xmlns:a16="http://schemas.microsoft.com/office/drawing/2014/main" id="{2F970FA5-D1EB-666A-B0AE-8F7548D20437}"/>
              </a:ext>
            </a:extLst>
          </p:cNvPr>
          <p:cNvPicPr>
            <a:picLocks noChangeAspect="1"/>
          </p:cNvPicPr>
          <p:nvPr/>
        </p:nvPicPr>
        <p:blipFill>
          <a:blip r:embed="rId2"/>
          <a:stretch>
            <a:fillRect/>
          </a:stretch>
        </p:blipFill>
        <p:spPr>
          <a:xfrm>
            <a:off x="10795895" y="0"/>
            <a:ext cx="1396105" cy="2097206"/>
          </a:xfrm>
          <a:prstGeom prst="rect">
            <a:avLst/>
          </a:prstGeom>
        </p:spPr>
      </p:pic>
      <p:sp>
        <p:nvSpPr>
          <p:cNvPr id="6" name="Footer Placeholder 5">
            <a:extLst>
              <a:ext uri="{FF2B5EF4-FFF2-40B4-BE49-F238E27FC236}">
                <a16:creationId xmlns:a16="http://schemas.microsoft.com/office/drawing/2014/main" id="{7B73338F-365F-5B66-3A5D-85ABAD7DF4E8}"/>
              </a:ext>
            </a:extLst>
          </p:cNvPr>
          <p:cNvSpPr>
            <a:spLocks noGrp="1"/>
          </p:cNvSpPr>
          <p:nvPr>
            <p:ph type="ftr" sz="quarter" idx="11"/>
          </p:nvPr>
        </p:nvSpPr>
        <p:spPr/>
        <p:txBody>
          <a:bodyPr/>
          <a:lstStyle/>
          <a:p>
            <a:r>
              <a:rPr lang="en-US"/>
              <a:t>COPYRIGHT 2022 Stan Crowder NOT for Publication or Release</a:t>
            </a:r>
          </a:p>
        </p:txBody>
      </p:sp>
      <p:sp>
        <p:nvSpPr>
          <p:cNvPr id="7" name="Slide Number Placeholder 6">
            <a:extLst>
              <a:ext uri="{FF2B5EF4-FFF2-40B4-BE49-F238E27FC236}">
                <a16:creationId xmlns:a16="http://schemas.microsoft.com/office/drawing/2014/main" id="{866F23C2-C2F5-F510-E918-BF82E62A8810}"/>
              </a:ext>
            </a:extLst>
          </p:cNvPr>
          <p:cNvSpPr>
            <a:spLocks noGrp="1"/>
          </p:cNvSpPr>
          <p:nvPr>
            <p:ph type="sldNum" sz="quarter" idx="12"/>
          </p:nvPr>
        </p:nvSpPr>
        <p:spPr/>
        <p:txBody>
          <a:bodyPr/>
          <a:lstStyle/>
          <a:p>
            <a:fld id="{DF1255B0-FA47-4AB9-8538-6F3CF1ACC57C}" type="slidenum">
              <a:rPr lang="en-US" smtClean="0"/>
              <a:t>5</a:t>
            </a:fld>
            <a:endParaRPr lang="en-US"/>
          </a:p>
        </p:txBody>
      </p:sp>
    </p:spTree>
    <p:extLst>
      <p:ext uri="{BB962C8B-B14F-4D97-AF65-F5344CB8AC3E}">
        <p14:creationId xmlns:p14="http://schemas.microsoft.com/office/powerpoint/2010/main" val="5413923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0E2F8DF-F7E4-4DF5-A18A-C83F745FF7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770552-867A-9EE4-FFC5-A7810AB036C4}"/>
              </a:ext>
            </a:extLst>
          </p:cNvPr>
          <p:cNvSpPr>
            <a:spLocks noGrp="1"/>
          </p:cNvSpPr>
          <p:nvPr>
            <p:ph type="title"/>
          </p:nvPr>
        </p:nvSpPr>
        <p:spPr>
          <a:xfrm>
            <a:off x="4974672" y="6096000"/>
            <a:ext cx="6149130" cy="761999"/>
          </a:xfrm>
        </p:spPr>
        <p:txBody>
          <a:bodyPr>
            <a:noAutofit/>
          </a:bodyPr>
          <a:lstStyle/>
          <a:p>
            <a:pPr algn="r"/>
            <a:r>
              <a:rPr lang="en-US" sz="1400" dirty="0">
                <a:latin typeface="Aharoni" panose="02010803020104030203" pitchFamily="2" charset="-79"/>
                <a:cs typeface="Aharoni" panose="02010803020104030203" pitchFamily="2" charset="-79"/>
              </a:rPr>
              <a:t>The Dressler Case Study:  A Career Criminal</a:t>
            </a:r>
            <a:br>
              <a:rPr lang="en-US" sz="1400" dirty="0">
                <a:latin typeface="Aharoni" panose="02010803020104030203" pitchFamily="2" charset="-79"/>
                <a:cs typeface="Aharoni" panose="02010803020104030203" pitchFamily="2" charset="-79"/>
              </a:rPr>
            </a:br>
            <a:r>
              <a:rPr lang="en-US" sz="1400" b="1" dirty="0">
                <a:effectLst/>
                <a:latin typeface="Aharoni" panose="02010803020104030203" pitchFamily="2" charset="-79"/>
                <a:ea typeface="Calibri" panose="020F0502020204030204" pitchFamily="34" charset="0"/>
                <a:cs typeface="Aharoni" panose="02010803020104030203" pitchFamily="2" charset="-79"/>
              </a:rPr>
              <a:t>Chronological Listing of Kevin Andrew Dressler - Career Criminal</a:t>
            </a:r>
            <a:endParaRPr lang="en-US" sz="1400" dirty="0"/>
          </a:p>
        </p:txBody>
      </p:sp>
      <p:graphicFrame>
        <p:nvGraphicFramePr>
          <p:cNvPr id="5" name="Content Placeholder 4">
            <a:extLst>
              <a:ext uri="{FF2B5EF4-FFF2-40B4-BE49-F238E27FC236}">
                <a16:creationId xmlns:a16="http://schemas.microsoft.com/office/drawing/2014/main" id="{A1F25134-85CD-197C-6F69-FCE8072A4A91}"/>
              </a:ext>
            </a:extLst>
          </p:cNvPr>
          <p:cNvGraphicFramePr>
            <a:graphicFrameLocks noGrp="1"/>
          </p:cNvGraphicFramePr>
          <p:nvPr>
            <p:ph idx="1"/>
            <p:extLst>
              <p:ext uri="{D42A27DB-BD31-4B8C-83A1-F6EECF244321}">
                <p14:modId xmlns:p14="http://schemas.microsoft.com/office/powerpoint/2010/main" val="3741802063"/>
              </p:ext>
            </p:extLst>
          </p:nvPr>
        </p:nvGraphicFramePr>
        <p:xfrm>
          <a:off x="729674" y="461817"/>
          <a:ext cx="10982035" cy="5679539"/>
        </p:xfrm>
        <a:graphic>
          <a:graphicData uri="http://schemas.openxmlformats.org/drawingml/2006/table">
            <a:tbl>
              <a:tblPr firstRow="1" firstCol="1" bandRow="1">
                <a:tableStyleId>{5C22544A-7EE6-4342-B048-85BDC9FD1C3A}</a:tableStyleId>
              </a:tblPr>
              <a:tblGrid>
                <a:gridCol w="2495605">
                  <a:extLst>
                    <a:ext uri="{9D8B030D-6E8A-4147-A177-3AD203B41FA5}">
                      <a16:colId xmlns:a16="http://schemas.microsoft.com/office/drawing/2014/main" val="2222345973"/>
                    </a:ext>
                  </a:extLst>
                </a:gridCol>
                <a:gridCol w="2175648">
                  <a:extLst>
                    <a:ext uri="{9D8B030D-6E8A-4147-A177-3AD203B41FA5}">
                      <a16:colId xmlns:a16="http://schemas.microsoft.com/office/drawing/2014/main" val="2029598549"/>
                    </a:ext>
                  </a:extLst>
                </a:gridCol>
                <a:gridCol w="2297400">
                  <a:extLst>
                    <a:ext uri="{9D8B030D-6E8A-4147-A177-3AD203B41FA5}">
                      <a16:colId xmlns:a16="http://schemas.microsoft.com/office/drawing/2014/main" val="47701384"/>
                    </a:ext>
                  </a:extLst>
                </a:gridCol>
                <a:gridCol w="4013382">
                  <a:extLst>
                    <a:ext uri="{9D8B030D-6E8A-4147-A177-3AD203B41FA5}">
                      <a16:colId xmlns:a16="http://schemas.microsoft.com/office/drawing/2014/main" val="1533116327"/>
                    </a:ext>
                  </a:extLst>
                </a:gridCol>
              </a:tblGrid>
              <a:tr h="269219">
                <a:tc>
                  <a:txBody>
                    <a:bodyPr/>
                    <a:lstStyle/>
                    <a:p>
                      <a:pPr marL="0" marR="0" algn="ctr">
                        <a:lnSpc>
                          <a:spcPct val="200000"/>
                        </a:lnSpc>
                        <a:spcBef>
                          <a:spcPts val="0"/>
                        </a:spcBef>
                        <a:spcAft>
                          <a:spcPts val="0"/>
                        </a:spcAft>
                      </a:pPr>
                      <a:r>
                        <a:rPr lang="en-US" sz="1200" b="1" i="1" u="sng">
                          <a:solidFill>
                            <a:schemeClr val="tx1"/>
                          </a:solidFill>
                          <a:effectLst/>
                        </a:rPr>
                        <a:t>Date</a:t>
                      </a:r>
                      <a:endParaRPr lang="en-US" sz="1100" b="1" i="1" u="sng">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540" marR="36540" marT="0" marB="0"/>
                </a:tc>
                <a:tc>
                  <a:txBody>
                    <a:bodyPr/>
                    <a:lstStyle/>
                    <a:p>
                      <a:pPr marL="0" marR="0" algn="ctr">
                        <a:lnSpc>
                          <a:spcPct val="200000"/>
                        </a:lnSpc>
                        <a:spcBef>
                          <a:spcPts val="0"/>
                        </a:spcBef>
                        <a:spcAft>
                          <a:spcPts val="0"/>
                        </a:spcAft>
                      </a:pPr>
                      <a:r>
                        <a:rPr lang="en-US" sz="1200" b="1" i="1" u="sng">
                          <a:solidFill>
                            <a:schemeClr val="tx1"/>
                          </a:solidFill>
                          <a:effectLst/>
                        </a:rPr>
                        <a:t>Crime</a:t>
                      </a:r>
                      <a:endParaRPr lang="en-US" sz="1100" b="1" i="1" u="sng">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540" marR="36540" marT="0" marB="0"/>
                </a:tc>
                <a:tc>
                  <a:txBody>
                    <a:bodyPr/>
                    <a:lstStyle/>
                    <a:p>
                      <a:pPr marL="0" marR="0" algn="ctr">
                        <a:lnSpc>
                          <a:spcPct val="200000"/>
                        </a:lnSpc>
                        <a:spcBef>
                          <a:spcPts val="0"/>
                        </a:spcBef>
                        <a:spcAft>
                          <a:spcPts val="0"/>
                        </a:spcAft>
                      </a:pPr>
                      <a:r>
                        <a:rPr lang="en-US" sz="1200" b="1" i="1" u="sng">
                          <a:solidFill>
                            <a:schemeClr val="tx1"/>
                          </a:solidFill>
                          <a:effectLst/>
                        </a:rPr>
                        <a:t>Action</a:t>
                      </a:r>
                      <a:endParaRPr lang="en-US" sz="1100" b="1" i="1" u="sng">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540" marR="36540" marT="0" marB="0"/>
                </a:tc>
                <a:tc>
                  <a:txBody>
                    <a:bodyPr/>
                    <a:lstStyle/>
                    <a:p>
                      <a:pPr marL="0" marR="0" algn="ctr">
                        <a:lnSpc>
                          <a:spcPct val="200000"/>
                        </a:lnSpc>
                        <a:spcBef>
                          <a:spcPts val="0"/>
                        </a:spcBef>
                        <a:spcAft>
                          <a:spcPts val="0"/>
                        </a:spcAft>
                      </a:pPr>
                      <a:r>
                        <a:rPr lang="en-US" sz="1200" b="1" i="1" u="sng" dirty="0">
                          <a:solidFill>
                            <a:schemeClr val="tx1"/>
                          </a:solidFill>
                          <a:effectLst/>
                        </a:rPr>
                        <a:t>Other Information</a:t>
                      </a:r>
                      <a:endParaRPr lang="en-US" sz="1100" b="1" i="1" u="sng"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540" marR="36540" marT="0" marB="0"/>
                </a:tc>
                <a:extLst>
                  <a:ext uri="{0D108BD9-81ED-4DB2-BD59-A6C34878D82A}">
                    <a16:rowId xmlns:a16="http://schemas.microsoft.com/office/drawing/2014/main" val="229225308"/>
                  </a:ext>
                </a:extLst>
              </a:tr>
              <a:tr h="410892">
                <a:tc>
                  <a:txBody>
                    <a:bodyPr/>
                    <a:lstStyle/>
                    <a:p>
                      <a:pPr marL="0" marR="0">
                        <a:lnSpc>
                          <a:spcPct val="200000"/>
                        </a:lnSpc>
                        <a:spcBef>
                          <a:spcPts val="0"/>
                        </a:spcBef>
                        <a:spcAft>
                          <a:spcPts val="0"/>
                        </a:spcAft>
                      </a:pPr>
                      <a:r>
                        <a:rPr lang="en-US" sz="1400" dirty="0">
                          <a:effectLst/>
                        </a:rPr>
                        <a:t>August 21, 1990 (almost 18 </a:t>
                      </a:r>
                      <a:r>
                        <a:rPr lang="en-US" sz="1400" dirty="0" err="1">
                          <a:effectLst/>
                        </a:rPr>
                        <a:t>yoa</a:t>
                      </a:r>
                      <a:r>
                        <a:rPr lang="en-US" sz="1400" dirty="0">
                          <a:effectLst/>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6540" marR="36540" marT="0" marB="0"/>
                </a:tc>
                <a:tc>
                  <a:txBody>
                    <a:bodyPr/>
                    <a:lstStyle/>
                    <a:p>
                      <a:pPr marL="0" marR="0">
                        <a:lnSpc>
                          <a:spcPct val="200000"/>
                        </a:lnSpc>
                        <a:spcBef>
                          <a:spcPts val="0"/>
                        </a:spcBef>
                        <a:spcAft>
                          <a:spcPts val="0"/>
                        </a:spcAft>
                      </a:pPr>
                      <a:r>
                        <a:rPr lang="en-US" sz="1400">
                          <a:effectLst/>
                        </a:rPr>
                        <a:t>Theft by Conversion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6540" marR="36540" marT="0" marB="0"/>
                </a:tc>
                <a:tc>
                  <a:txBody>
                    <a:bodyPr/>
                    <a:lstStyle/>
                    <a:p>
                      <a:pPr marL="0" marR="0">
                        <a:lnSpc>
                          <a:spcPct val="200000"/>
                        </a:lnSpc>
                        <a:spcBef>
                          <a:spcPts val="0"/>
                        </a:spcBef>
                        <a:spcAft>
                          <a:spcPts val="0"/>
                        </a:spcAft>
                      </a:pPr>
                      <a:r>
                        <a:rPr lang="en-US" sz="1400">
                          <a:effectLst/>
                        </a:rPr>
                        <a:t>Arrest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6540" marR="36540" marT="0" marB="0"/>
                </a:tc>
                <a:tc>
                  <a:txBody>
                    <a:bodyPr/>
                    <a:lstStyle/>
                    <a:p>
                      <a:pPr marL="0" marR="0">
                        <a:lnSpc>
                          <a:spcPct val="200000"/>
                        </a:lnSpc>
                        <a:spcBef>
                          <a:spcPts val="0"/>
                        </a:spcBef>
                        <a:spcAft>
                          <a:spcPts val="0"/>
                        </a:spcAft>
                      </a:pPr>
                      <a:r>
                        <a:rPr lang="en-US" sz="1400" dirty="0">
                          <a:effectLst/>
                        </a:rPr>
                        <a:t>Warrant </a:t>
                      </a:r>
                      <a:r>
                        <a:rPr lang="en-US" sz="1400" dirty="0" err="1">
                          <a:effectLst/>
                        </a:rPr>
                        <a:t>90W8976</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6540" marR="36540" marT="0" marB="0"/>
                </a:tc>
                <a:extLst>
                  <a:ext uri="{0D108BD9-81ED-4DB2-BD59-A6C34878D82A}">
                    <a16:rowId xmlns:a16="http://schemas.microsoft.com/office/drawing/2014/main" val="2238138935"/>
                  </a:ext>
                </a:extLst>
              </a:tr>
              <a:tr h="476266">
                <a:tc>
                  <a:txBody>
                    <a:bodyPr/>
                    <a:lstStyle/>
                    <a:p>
                      <a:pPr marL="0" marR="0">
                        <a:spcBef>
                          <a:spcPts val="0"/>
                        </a:spcBef>
                        <a:spcAft>
                          <a:spcPts val="0"/>
                        </a:spcAft>
                      </a:pPr>
                      <a:r>
                        <a:rPr lang="en-US" sz="1400">
                          <a:effectLst/>
                        </a:rPr>
                        <a:t>September 17, 1990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6540" marR="36540" marT="0" marB="0"/>
                </a:tc>
                <a:tc>
                  <a:txBody>
                    <a:bodyPr/>
                    <a:lstStyle/>
                    <a:p>
                      <a:pPr marL="0" marR="0">
                        <a:spcBef>
                          <a:spcPts val="0"/>
                        </a:spcBef>
                        <a:spcAft>
                          <a:spcPts val="0"/>
                        </a:spcAft>
                      </a:pPr>
                      <a:r>
                        <a:rPr lang="en-US" sz="1400">
                          <a:effectLst/>
                        </a:rPr>
                        <a:t>Entering Auto (3-counts)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6540" marR="36540" marT="0" marB="0"/>
                </a:tc>
                <a:tc>
                  <a:txBody>
                    <a:bodyPr/>
                    <a:lstStyle/>
                    <a:p>
                      <a:pPr marL="0" marR="0">
                        <a:spcBef>
                          <a:spcPts val="0"/>
                        </a:spcBef>
                        <a:spcAft>
                          <a:spcPts val="0"/>
                        </a:spcAft>
                      </a:pPr>
                      <a:r>
                        <a:rPr lang="en-US" sz="1400">
                          <a:effectLst/>
                        </a:rPr>
                        <a:t>Arrest-Marietta P.D.</a:t>
                      </a:r>
                    </a:p>
                    <a:p>
                      <a:pPr marL="0" marR="0">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6540" marR="36540" marT="0" marB="0"/>
                </a:tc>
                <a:tc>
                  <a:txBody>
                    <a:bodyPr/>
                    <a:lstStyle/>
                    <a:p>
                      <a:pPr marL="0" marR="0">
                        <a:spcBef>
                          <a:spcPts val="0"/>
                        </a:spcBef>
                        <a:spcAft>
                          <a:spcPts val="0"/>
                        </a:spcAft>
                      </a:pPr>
                      <a:r>
                        <a:rPr lang="en-US" sz="1400">
                          <a:effectLst/>
                        </a:rPr>
                        <a:t>Warrant Number 90W11777- Judge Chesbor</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6540" marR="36540" marT="0" marB="0"/>
                </a:tc>
                <a:extLst>
                  <a:ext uri="{0D108BD9-81ED-4DB2-BD59-A6C34878D82A}">
                    <a16:rowId xmlns:a16="http://schemas.microsoft.com/office/drawing/2014/main" val="167319834"/>
                  </a:ext>
                </a:extLst>
              </a:tr>
              <a:tr h="410892">
                <a:tc>
                  <a:txBody>
                    <a:bodyPr/>
                    <a:lstStyle/>
                    <a:p>
                      <a:pPr marL="0" marR="0">
                        <a:lnSpc>
                          <a:spcPct val="200000"/>
                        </a:lnSpc>
                        <a:spcBef>
                          <a:spcPts val="0"/>
                        </a:spcBef>
                        <a:spcAft>
                          <a:spcPts val="0"/>
                        </a:spcAft>
                      </a:pPr>
                      <a:r>
                        <a:rPr lang="en-US" sz="1400">
                          <a:effectLst/>
                        </a:rPr>
                        <a:t>March 27, 1991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6540" marR="36540" marT="0" marB="0"/>
                </a:tc>
                <a:tc>
                  <a:txBody>
                    <a:bodyPr/>
                    <a:lstStyle/>
                    <a:p>
                      <a:pPr marL="0" marR="0">
                        <a:spcBef>
                          <a:spcPts val="0"/>
                        </a:spcBef>
                        <a:spcAft>
                          <a:spcPts val="0"/>
                        </a:spcAft>
                      </a:pPr>
                      <a:r>
                        <a:rPr lang="en-US" sz="1400">
                          <a:effectLst/>
                        </a:rPr>
                        <a:t>Alcohol- Minor Possession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6540" marR="36540" marT="0" marB="0"/>
                </a:tc>
                <a:tc>
                  <a:txBody>
                    <a:bodyPr/>
                    <a:lstStyle/>
                    <a:p>
                      <a:pPr marL="0" marR="0">
                        <a:lnSpc>
                          <a:spcPct val="200000"/>
                        </a:lnSpc>
                        <a:spcBef>
                          <a:spcPts val="0"/>
                        </a:spcBef>
                        <a:spcAft>
                          <a:spcPts val="0"/>
                        </a:spcAft>
                      </a:pPr>
                      <a:r>
                        <a:rPr lang="en-US" sz="1400">
                          <a:effectLst/>
                        </a:rPr>
                        <a:t>Arrest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6540" marR="36540" marT="0" marB="0"/>
                </a:tc>
                <a:tc>
                  <a:txBody>
                    <a:bodyPr/>
                    <a:lstStyle/>
                    <a:p>
                      <a:pPr marL="0" marR="0">
                        <a:spcBef>
                          <a:spcPts val="0"/>
                        </a:spcBef>
                        <a:spcAft>
                          <a:spcPts val="0"/>
                        </a:spcAft>
                      </a:pPr>
                      <a:r>
                        <a:rPr lang="en-US" sz="1400" dirty="0">
                          <a:effectLst/>
                          <a:highlight>
                            <a:srgbClr val="FFFF00"/>
                          </a:highlight>
                        </a:rPr>
                        <a:t>Case appears to have never been adjudicated.</a:t>
                      </a:r>
                      <a:endParaRPr lang="en-US" sz="14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36540" marR="36540" marT="0" marB="0"/>
                </a:tc>
                <a:extLst>
                  <a:ext uri="{0D108BD9-81ED-4DB2-BD59-A6C34878D82A}">
                    <a16:rowId xmlns:a16="http://schemas.microsoft.com/office/drawing/2014/main" val="2970036910"/>
                  </a:ext>
                </a:extLst>
              </a:tr>
              <a:tr h="410892">
                <a:tc>
                  <a:txBody>
                    <a:bodyPr/>
                    <a:lstStyle/>
                    <a:p>
                      <a:pPr marL="0" marR="0">
                        <a:lnSpc>
                          <a:spcPct val="200000"/>
                        </a:lnSpc>
                        <a:spcBef>
                          <a:spcPts val="0"/>
                        </a:spcBef>
                        <a:spcAft>
                          <a:spcPts val="0"/>
                        </a:spcAft>
                      </a:pPr>
                      <a:r>
                        <a:rPr lang="en-US" sz="1400">
                          <a:effectLst/>
                        </a:rPr>
                        <a:t>July 5, 1991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6540" marR="36540" marT="0" marB="0"/>
                </a:tc>
                <a:tc>
                  <a:txBody>
                    <a:bodyPr/>
                    <a:lstStyle/>
                    <a:p>
                      <a:pPr marL="0" marR="0">
                        <a:lnSpc>
                          <a:spcPct val="200000"/>
                        </a:lnSpc>
                        <a:spcBef>
                          <a:spcPts val="0"/>
                        </a:spcBef>
                        <a:spcAft>
                          <a:spcPts val="0"/>
                        </a:spcAft>
                      </a:pPr>
                      <a:r>
                        <a:rPr lang="en-US" sz="1400">
                          <a:effectLst/>
                        </a:rPr>
                        <a:t>Burglary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6540" marR="36540" marT="0" marB="0"/>
                </a:tc>
                <a:tc>
                  <a:txBody>
                    <a:bodyPr/>
                    <a:lstStyle/>
                    <a:p>
                      <a:pPr marL="0" marR="0">
                        <a:lnSpc>
                          <a:spcPct val="200000"/>
                        </a:lnSpc>
                        <a:spcBef>
                          <a:spcPts val="0"/>
                        </a:spcBef>
                        <a:spcAft>
                          <a:spcPts val="0"/>
                        </a:spcAft>
                      </a:pPr>
                      <a:r>
                        <a:rPr lang="en-US" sz="1400">
                          <a:effectLst/>
                        </a:rPr>
                        <a:t>Suspect/Arrest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6540" marR="36540" marT="0" marB="0"/>
                </a:tc>
                <a:tc>
                  <a:txBody>
                    <a:bodyPr/>
                    <a:lstStyle/>
                    <a:p>
                      <a:pPr marL="0" marR="0">
                        <a:spcBef>
                          <a:spcPts val="0"/>
                        </a:spcBef>
                        <a:spcAft>
                          <a:spcPts val="0"/>
                        </a:spcAft>
                      </a:pPr>
                      <a:r>
                        <a:rPr lang="en-US" sz="1400">
                          <a:effectLst/>
                        </a:rPr>
                        <a:t>Victim- Richard M. Dressler</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6540" marR="36540" marT="0" marB="0"/>
                </a:tc>
                <a:extLst>
                  <a:ext uri="{0D108BD9-81ED-4DB2-BD59-A6C34878D82A}">
                    <a16:rowId xmlns:a16="http://schemas.microsoft.com/office/drawing/2014/main" val="122585096"/>
                  </a:ext>
                </a:extLst>
              </a:tr>
              <a:tr h="410892">
                <a:tc>
                  <a:txBody>
                    <a:bodyPr/>
                    <a:lstStyle/>
                    <a:p>
                      <a:pPr marL="0" marR="0">
                        <a:lnSpc>
                          <a:spcPct val="200000"/>
                        </a:lnSpc>
                        <a:spcBef>
                          <a:spcPts val="0"/>
                        </a:spcBef>
                        <a:spcAft>
                          <a:spcPts val="0"/>
                        </a:spcAft>
                      </a:pPr>
                      <a:r>
                        <a:rPr lang="en-US" sz="1400">
                          <a:effectLst/>
                        </a:rPr>
                        <a:t>July 19, 1992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6540" marR="36540" marT="0" marB="0"/>
                </a:tc>
                <a:tc>
                  <a:txBody>
                    <a:bodyPr/>
                    <a:lstStyle/>
                    <a:p>
                      <a:pPr marL="0" marR="0">
                        <a:lnSpc>
                          <a:spcPct val="200000"/>
                        </a:lnSpc>
                        <a:spcBef>
                          <a:spcPts val="0"/>
                        </a:spcBef>
                        <a:spcAft>
                          <a:spcPts val="0"/>
                        </a:spcAft>
                      </a:pPr>
                      <a:r>
                        <a:rPr lang="en-US" sz="1400">
                          <a:effectLst/>
                        </a:rPr>
                        <a:t>Burglary</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6540" marR="36540" marT="0" marB="0"/>
                </a:tc>
                <a:tc>
                  <a:txBody>
                    <a:bodyPr/>
                    <a:lstStyle/>
                    <a:p>
                      <a:pPr marL="0" marR="0">
                        <a:lnSpc>
                          <a:spcPct val="200000"/>
                        </a:lnSpc>
                        <a:spcBef>
                          <a:spcPts val="0"/>
                        </a:spcBef>
                        <a:spcAft>
                          <a:spcPts val="0"/>
                        </a:spcAft>
                      </a:pPr>
                      <a:r>
                        <a:rPr lang="en-US" sz="1400">
                          <a:effectLst/>
                        </a:rPr>
                        <a:t>Suspect/Arrest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6540" marR="36540" marT="0" marB="0"/>
                </a:tc>
                <a:tc>
                  <a:txBody>
                    <a:bodyPr/>
                    <a:lstStyle/>
                    <a:p>
                      <a:pPr marL="0" marR="0">
                        <a:spcBef>
                          <a:spcPts val="0"/>
                        </a:spcBef>
                        <a:spcAft>
                          <a:spcPts val="0"/>
                        </a:spcAft>
                      </a:pPr>
                      <a:r>
                        <a:rPr lang="en-US" sz="1400">
                          <a:effectLst/>
                        </a:rPr>
                        <a:t>November 25,1992 Arrest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6540" marR="36540" marT="0" marB="0"/>
                </a:tc>
                <a:extLst>
                  <a:ext uri="{0D108BD9-81ED-4DB2-BD59-A6C34878D82A}">
                    <a16:rowId xmlns:a16="http://schemas.microsoft.com/office/drawing/2014/main" val="4227389120"/>
                  </a:ext>
                </a:extLst>
              </a:tr>
              <a:tr h="410892">
                <a:tc>
                  <a:txBody>
                    <a:bodyPr/>
                    <a:lstStyle/>
                    <a:p>
                      <a:pPr marL="0" marR="0">
                        <a:lnSpc>
                          <a:spcPct val="200000"/>
                        </a:lnSpc>
                        <a:spcBef>
                          <a:spcPts val="0"/>
                        </a:spcBef>
                        <a:spcAft>
                          <a:spcPts val="0"/>
                        </a:spcAft>
                      </a:pPr>
                      <a:r>
                        <a:rPr lang="en-US" sz="1400">
                          <a:effectLst/>
                        </a:rPr>
                        <a:t>July 25, 1992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6540" marR="36540" marT="0" marB="0"/>
                </a:tc>
                <a:tc>
                  <a:txBody>
                    <a:bodyPr/>
                    <a:lstStyle/>
                    <a:p>
                      <a:pPr marL="0" marR="0">
                        <a:lnSpc>
                          <a:spcPct val="200000"/>
                        </a:lnSpc>
                        <a:spcBef>
                          <a:spcPts val="0"/>
                        </a:spcBef>
                        <a:spcAft>
                          <a:spcPts val="0"/>
                        </a:spcAft>
                      </a:pPr>
                      <a:r>
                        <a:rPr lang="en-US" sz="1400">
                          <a:effectLst/>
                        </a:rPr>
                        <a:t>Burglary</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6540" marR="36540" marT="0" marB="0"/>
                </a:tc>
                <a:tc>
                  <a:txBody>
                    <a:bodyPr/>
                    <a:lstStyle/>
                    <a:p>
                      <a:pPr marL="0" marR="0">
                        <a:lnSpc>
                          <a:spcPct val="200000"/>
                        </a:lnSpc>
                        <a:spcBef>
                          <a:spcPts val="0"/>
                        </a:spcBef>
                        <a:spcAft>
                          <a:spcPts val="0"/>
                        </a:spcAft>
                      </a:pPr>
                      <a:r>
                        <a:rPr lang="en-US" sz="1400">
                          <a:effectLst/>
                        </a:rPr>
                        <a:t>Suspect/Arrest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6540" marR="36540" marT="0" marB="0"/>
                </a:tc>
                <a:tc>
                  <a:txBody>
                    <a:bodyPr/>
                    <a:lstStyle/>
                    <a:p>
                      <a:pPr marL="0" marR="0">
                        <a:spcBef>
                          <a:spcPts val="0"/>
                        </a:spcBef>
                        <a:spcAft>
                          <a:spcPts val="0"/>
                        </a:spcAft>
                      </a:pPr>
                      <a:r>
                        <a:rPr lang="en-US" sz="1400">
                          <a:effectLst/>
                        </a:rPr>
                        <a:t>November 25,1992 Arrest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6540" marR="36540" marT="0" marB="0"/>
                </a:tc>
                <a:extLst>
                  <a:ext uri="{0D108BD9-81ED-4DB2-BD59-A6C34878D82A}">
                    <a16:rowId xmlns:a16="http://schemas.microsoft.com/office/drawing/2014/main" val="1876235681"/>
                  </a:ext>
                </a:extLst>
              </a:tr>
              <a:tr h="410892">
                <a:tc>
                  <a:txBody>
                    <a:bodyPr/>
                    <a:lstStyle/>
                    <a:p>
                      <a:pPr marL="0" marR="0">
                        <a:lnSpc>
                          <a:spcPct val="200000"/>
                        </a:lnSpc>
                        <a:spcBef>
                          <a:spcPts val="0"/>
                        </a:spcBef>
                        <a:spcAft>
                          <a:spcPts val="0"/>
                        </a:spcAft>
                      </a:pPr>
                      <a:r>
                        <a:rPr lang="en-US" sz="1400">
                          <a:effectLst/>
                        </a:rPr>
                        <a:t>July 26, 1992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6540" marR="36540" marT="0" marB="0"/>
                </a:tc>
                <a:tc>
                  <a:txBody>
                    <a:bodyPr/>
                    <a:lstStyle/>
                    <a:p>
                      <a:pPr marL="0" marR="0">
                        <a:lnSpc>
                          <a:spcPct val="200000"/>
                        </a:lnSpc>
                        <a:spcBef>
                          <a:spcPts val="0"/>
                        </a:spcBef>
                        <a:spcAft>
                          <a:spcPts val="0"/>
                        </a:spcAft>
                      </a:pPr>
                      <a:r>
                        <a:rPr lang="en-US" sz="1400">
                          <a:effectLst/>
                        </a:rPr>
                        <a:t>Burglary</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6540" marR="36540" marT="0" marB="0"/>
                </a:tc>
                <a:tc>
                  <a:txBody>
                    <a:bodyPr/>
                    <a:lstStyle/>
                    <a:p>
                      <a:pPr marL="0" marR="0">
                        <a:lnSpc>
                          <a:spcPct val="200000"/>
                        </a:lnSpc>
                        <a:spcBef>
                          <a:spcPts val="0"/>
                        </a:spcBef>
                        <a:spcAft>
                          <a:spcPts val="0"/>
                        </a:spcAft>
                      </a:pPr>
                      <a:r>
                        <a:rPr lang="en-US" sz="1400">
                          <a:effectLst/>
                        </a:rPr>
                        <a:t>Suspect/Arrest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6540" marR="36540" marT="0" marB="0"/>
                </a:tc>
                <a:tc>
                  <a:txBody>
                    <a:bodyPr/>
                    <a:lstStyle/>
                    <a:p>
                      <a:pPr marL="0" marR="0">
                        <a:spcBef>
                          <a:spcPts val="0"/>
                        </a:spcBef>
                        <a:spcAft>
                          <a:spcPts val="0"/>
                        </a:spcAft>
                      </a:pPr>
                      <a:r>
                        <a:rPr lang="en-US" sz="1400">
                          <a:effectLst/>
                        </a:rPr>
                        <a:t>November 25,1992 Arrest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6540" marR="36540" marT="0" marB="0"/>
                </a:tc>
                <a:extLst>
                  <a:ext uri="{0D108BD9-81ED-4DB2-BD59-A6C34878D82A}">
                    <a16:rowId xmlns:a16="http://schemas.microsoft.com/office/drawing/2014/main" val="3915414676"/>
                  </a:ext>
                </a:extLst>
              </a:tr>
              <a:tr h="410892">
                <a:tc>
                  <a:txBody>
                    <a:bodyPr/>
                    <a:lstStyle/>
                    <a:p>
                      <a:pPr marL="0" marR="0">
                        <a:lnSpc>
                          <a:spcPct val="200000"/>
                        </a:lnSpc>
                        <a:spcBef>
                          <a:spcPts val="0"/>
                        </a:spcBef>
                        <a:spcAft>
                          <a:spcPts val="0"/>
                        </a:spcAft>
                      </a:pPr>
                      <a:r>
                        <a:rPr lang="en-US" sz="1400">
                          <a:effectLst/>
                        </a:rPr>
                        <a:t>August 1, 1992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6540" marR="36540" marT="0" marB="0"/>
                </a:tc>
                <a:tc>
                  <a:txBody>
                    <a:bodyPr/>
                    <a:lstStyle/>
                    <a:p>
                      <a:pPr marL="0" marR="0">
                        <a:lnSpc>
                          <a:spcPct val="200000"/>
                        </a:lnSpc>
                        <a:spcBef>
                          <a:spcPts val="0"/>
                        </a:spcBef>
                        <a:spcAft>
                          <a:spcPts val="0"/>
                        </a:spcAft>
                      </a:pPr>
                      <a:r>
                        <a:rPr lang="en-US" sz="1400">
                          <a:effectLst/>
                        </a:rPr>
                        <a:t>Burglary</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6540" marR="36540" marT="0" marB="0"/>
                </a:tc>
                <a:tc>
                  <a:txBody>
                    <a:bodyPr/>
                    <a:lstStyle/>
                    <a:p>
                      <a:pPr marL="0" marR="0">
                        <a:lnSpc>
                          <a:spcPct val="200000"/>
                        </a:lnSpc>
                        <a:spcBef>
                          <a:spcPts val="0"/>
                        </a:spcBef>
                        <a:spcAft>
                          <a:spcPts val="0"/>
                        </a:spcAft>
                      </a:pPr>
                      <a:r>
                        <a:rPr lang="en-US" sz="1400" dirty="0">
                          <a:effectLst/>
                        </a:rPr>
                        <a:t>Suspect/Arrest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6540" marR="36540" marT="0" marB="0"/>
                </a:tc>
                <a:tc>
                  <a:txBody>
                    <a:bodyPr/>
                    <a:lstStyle/>
                    <a:p>
                      <a:pPr marL="0" marR="0">
                        <a:spcBef>
                          <a:spcPts val="0"/>
                        </a:spcBef>
                        <a:spcAft>
                          <a:spcPts val="0"/>
                        </a:spcAft>
                      </a:pPr>
                      <a:r>
                        <a:rPr lang="en-US" sz="1400">
                          <a:effectLst/>
                        </a:rPr>
                        <a:t>November 25,1992 Arrest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6540" marR="36540" marT="0" marB="0"/>
                </a:tc>
                <a:extLst>
                  <a:ext uri="{0D108BD9-81ED-4DB2-BD59-A6C34878D82A}">
                    <a16:rowId xmlns:a16="http://schemas.microsoft.com/office/drawing/2014/main" val="1370642613"/>
                  </a:ext>
                </a:extLst>
              </a:tr>
              <a:tr h="410892">
                <a:tc>
                  <a:txBody>
                    <a:bodyPr/>
                    <a:lstStyle/>
                    <a:p>
                      <a:pPr marL="0" marR="0">
                        <a:lnSpc>
                          <a:spcPct val="200000"/>
                        </a:lnSpc>
                        <a:spcBef>
                          <a:spcPts val="0"/>
                        </a:spcBef>
                        <a:spcAft>
                          <a:spcPts val="0"/>
                        </a:spcAft>
                      </a:pPr>
                      <a:r>
                        <a:rPr lang="en-US" sz="1400">
                          <a:effectLst/>
                        </a:rPr>
                        <a:t>August 1, 1992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6540" marR="36540" marT="0" marB="0"/>
                </a:tc>
                <a:tc>
                  <a:txBody>
                    <a:bodyPr/>
                    <a:lstStyle/>
                    <a:p>
                      <a:pPr marL="0" marR="0">
                        <a:lnSpc>
                          <a:spcPct val="200000"/>
                        </a:lnSpc>
                        <a:spcBef>
                          <a:spcPts val="0"/>
                        </a:spcBef>
                        <a:spcAft>
                          <a:spcPts val="0"/>
                        </a:spcAft>
                      </a:pPr>
                      <a:r>
                        <a:rPr lang="en-US" sz="1400">
                          <a:effectLst/>
                        </a:rPr>
                        <a:t>Entering Auto</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6540" marR="36540" marT="0" marB="0"/>
                </a:tc>
                <a:tc>
                  <a:txBody>
                    <a:bodyPr/>
                    <a:lstStyle/>
                    <a:p>
                      <a:pPr marL="0" marR="0">
                        <a:lnSpc>
                          <a:spcPct val="200000"/>
                        </a:lnSpc>
                        <a:spcBef>
                          <a:spcPts val="0"/>
                        </a:spcBef>
                        <a:spcAft>
                          <a:spcPts val="0"/>
                        </a:spcAft>
                      </a:pPr>
                      <a:r>
                        <a:rPr lang="en-US" sz="1400">
                          <a:effectLst/>
                        </a:rPr>
                        <a:t>Suspect/Arrest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6540" marR="36540" marT="0" marB="0"/>
                </a:tc>
                <a:tc>
                  <a:txBody>
                    <a:bodyPr/>
                    <a:lstStyle/>
                    <a:p>
                      <a:pPr marL="0" marR="0">
                        <a:spcBef>
                          <a:spcPts val="0"/>
                        </a:spcBef>
                        <a:spcAft>
                          <a:spcPts val="0"/>
                        </a:spcAft>
                      </a:pPr>
                      <a:r>
                        <a:rPr lang="en-US" sz="1400">
                          <a:effectLst/>
                        </a:rPr>
                        <a:t>November 25,1992 Arrest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6540" marR="36540" marT="0" marB="0"/>
                </a:tc>
                <a:extLst>
                  <a:ext uri="{0D108BD9-81ED-4DB2-BD59-A6C34878D82A}">
                    <a16:rowId xmlns:a16="http://schemas.microsoft.com/office/drawing/2014/main" val="398979585"/>
                  </a:ext>
                </a:extLst>
              </a:tr>
              <a:tr h="410892">
                <a:tc>
                  <a:txBody>
                    <a:bodyPr/>
                    <a:lstStyle/>
                    <a:p>
                      <a:pPr marL="0" marR="0">
                        <a:lnSpc>
                          <a:spcPct val="200000"/>
                        </a:lnSpc>
                        <a:spcBef>
                          <a:spcPts val="0"/>
                        </a:spcBef>
                        <a:spcAft>
                          <a:spcPts val="0"/>
                        </a:spcAft>
                      </a:pPr>
                      <a:r>
                        <a:rPr lang="en-US" sz="1400">
                          <a:effectLst/>
                        </a:rPr>
                        <a:t>August 11, 1992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6540" marR="36540" marT="0" marB="0"/>
                </a:tc>
                <a:tc>
                  <a:txBody>
                    <a:bodyPr/>
                    <a:lstStyle/>
                    <a:p>
                      <a:pPr marL="0" marR="0">
                        <a:lnSpc>
                          <a:spcPct val="200000"/>
                        </a:lnSpc>
                        <a:spcBef>
                          <a:spcPts val="0"/>
                        </a:spcBef>
                        <a:spcAft>
                          <a:spcPts val="0"/>
                        </a:spcAft>
                      </a:pPr>
                      <a:r>
                        <a:rPr lang="en-US" sz="1400">
                          <a:effectLst/>
                        </a:rPr>
                        <a:t>Burglary</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6540" marR="36540" marT="0" marB="0"/>
                </a:tc>
                <a:tc>
                  <a:txBody>
                    <a:bodyPr/>
                    <a:lstStyle/>
                    <a:p>
                      <a:pPr marL="0" marR="0">
                        <a:lnSpc>
                          <a:spcPct val="200000"/>
                        </a:lnSpc>
                        <a:spcBef>
                          <a:spcPts val="0"/>
                        </a:spcBef>
                        <a:spcAft>
                          <a:spcPts val="0"/>
                        </a:spcAft>
                      </a:pPr>
                      <a:r>
                        <a:rPr lang="en-US" sz="1400">
                          <a:effectLst/>
                        </a:rPr>
                        <a:t>Suspect/Arrest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6540" marR="36540" marT="0" marB="0"/>
                </a:tc>
                <a:tc>
                  <a:txBody>
                    <a:bodyPr/>
                    <a:lstStyle/>
                    <a:p>
                      <a:pPr marL="0" marR="0">
                        <a:spcBef>
                          <a:spcPts val="0"/>
                        </a:spcBef>
                        <a:spcAft>
                          <a:spcPts val="0"/>
                        </a:spcAft>
                      </a:pPr>
                      <a:r>
                        <a:rPr lang="en-US" sz="1400">
                          <a:effectLst/>
                        </a:rPr>
                        <a:t>November 25,1992 Arrest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6540" marR="36540" marT="0" marB="0"/>
                </a:tc>
                <a:extLst>
                  <a:ext uri="{0D108BD9-81ED-4DB2-BD59-A6C34878D82A}">
                    <a16:rowId xmlns:a16="http://schemas.microsoft.com/office/drawing/2014/main" val="2504178555"/>
                  </a:ext>
                </a:extLst>
              </a:tr>
              <a:tr h="1190666">
                <a:tc>
                  <a:txBody>
                    <a:bodyPr/>
                    <a:lstStyle/>
                    <a:p>
                      <a:pPr marL="0" marR="0">
                        <a:spcBef>
                          <a:spcPts val="0"/>
                        </a:spcBef>
                        <a:spcAft>
                          <a:spcPts val="0"/>
                        </a:spcAft>
                      </a:pPr>
                      <a:r>
                        <a:rPr lang="en-US" sz="1400" dirty="0">
                          <a:solidFill>
                            <a:schemeClr val="tx1"/>
                          </a:solidFill>
                          <a:effectLst/>
                          <a:highlight>
                            <a:srgbClr val="FFFF00"/>
                          </a:highlight>
                        </a:rPr>
                        <a:t>November 12, 1992 to September 4, 1997</a:t>
                      </a:r>
                    </a:p>
                    <a:p>
                      <a:pPr marL="0" marR="0">
                        <a:spcBef>
                          <a:spcPts val="0"/>
                        </a:spcBef>
                        <a:spcAft>
                          <a:spcPts val="0"/>
                        </a:spcAft>
                      </a:pPr>
                      <a:r>
                        <a:rPr lang="en-US" sz="1400" dirty="0">
                          <a:solidFill>
                            <a:schemeClr val="tx1"/>
                          </a:solidFill>
                          <a:effectLst/>
                          <a:highlight>
                            <a:srgbClr val="FFFF00"/>
                          </a:highlight>
                        </a:rPr>
                        <a:t>1757- days incarcerated</a:t>
                      </a:r>
                      <a:endParaRPr lang="en-US" sz="1400" dirty="0">
                        <a:solidFill>
                          <a:schemeClr val="tx1"/>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36540" marR="36540" marT="0" marB="0"/>
                </a:tc>
                <a:tc>
                  <a:txBody>
                    <a:bodyPr/>
                    <a:lstStyle/>
                    <a:p>
                      <a:pPr marL="0" marR="0">
                        <a:spcBef>
                          <a:spcPts val="0"/>
                        </a:spcBef>
                        <a:spcAft>
                          <a:spcPts val="0"/>
                        </a:spcAft>
                      </a:pPr>
                      <a:r>
                        <a:rPr lang="en-US" sz="1400" b="1" dirty="0">
                          <a:effectLst/>
                          <a:highlight>
                            <a:srgbClr val="FFFF00"/>
                          </a:highlight>
                        </a:rPr>
                        <a:t>Incarceration for 5-counts of burglary</a:t>
                      </a:r>
                      <a:endParaRPr lang="en-US" sz="140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36540" marR="36540" marT="0" marB="0"/>
                </a:tc>
                <a:tc>
                  <a:txBody>
                    <a:bodyPr/>
                    <a:lstStyle/>
                    <a:p>
                      <a:pPr marL="0" marR="0">
                        <a:spcBef>
                          <a:spcPts val="0"/>
                        </a:spcBef>
                        <a:spcAft>
                          <a:spcPts val="0"/>
                        </a:spcAft>
                      </a:pPr>
                      <a:r>
                        <a:rPr lang="en-US" sz="1400" dirty="0">
                          <a:effectLst/>
                        </a:rPr>
                        <a:t>Inmate- Georgia Department of Corrections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6540" marR="36540" marT="0" marB="0"/>
                </a:tc>
                <a:tc>
                  <a:txBody>
                    <a:bodyPr/>
                    <a:lstStyle/>
                    <a:p>
                      <a:pPr marL="0" marR="0">
                        <a:spcBef>
                          <a:spcPts val="0"/>
                        </a:spcBef>
                        <a:spcAft>
                          <a:spcPts val="0"/>
                        </a:spcAft>
                      </a:pPr>
                      <a:r>
                        <a:rPr lang="en-US" sz="1400" b="1" dirty="0">
                          <a:effectLst/>
                        </a:rPr>
                        <a:t>Warrant Numbers: 92-W-13563,13564,13565,12373, &amp; 91-0864/91-9-0684-22 (Violation of Probation).</a:t>
                      </a:r>
                    </a:p>
                    <a:p>
                      <a:pPr marL="0" marR="0">
                        <a:spcBef>
                          <a:spcPts val="0"/>
                        </a:spcBef>
                        <a:spcAft>
                          <a:spcPts val="0"/>
                        </a:spcAft>
                      </a:pPr>
                      <a:r>
                        <a:rPr lang="en-US" sz="1400" b="1" dirty="0">
                          <a:effectLst/>
                          <a:highlight>
                            <a:srgbClr val="FFFF00"/>
                          </a:highlight>
                        </a:rPr>
                        <a:t>Sentenced to 20-years with 15-years to serve and 5-years of probation.  Time Served: 4-years and 297-days.</a:t>
                      </a:r>
                      <a:endParaRPr lang="en-US" sz="140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36540" marR="36540" marT="0" marB="0"/>
                </a:tc>
                <a:extLst>
                  <a:ext uri="{0D108BD9-81ED-4DB2-BD59-A6C34878D82A}">
                    <a16:rowId xmlns:a16="http://schemas.microsoft.com/office/drawing/2014/main" val="2189415190"/>
                  </a:ext>
                </a:extLst>
              </a:tr>
            </a:tbl>
          </a:graphicData>
        </a:graphic>
      </p:graphicFrame>
      <p:sp>
        <p:nvSpPr>
          <p:cNvPr id="4" name="Footer Placeholder 3">
            <a:extLst>
              <a:ext uri="{FF2B5EF4-FFF2-40B4-BE49-F238E27FC236}">
                <a16:creationId xmlns:a16="http://schemas.microsoft.com/office/drawing/2014/main" id="{598D5C5D-1A9C-5BBF-B654-7554EA9D89A1}"/>
              </a:ext>
            </a:extLst>
          </p:cNvPr>
          <p:cNvSpPr>
            <a:spLocks noGrp="1"/>
          </p:cNvSpPr>
          <p:nvPr>
            <p:ph type="ftr" sz="quarter" idx="11"/>
          </p:nvPr>
        </p:nvSpPr>
        <p:spPr>
          <a:xfrm>
            <a:off x="838200" y="6356350"/>
            <a:ext cx="4237139" cy="365125"/>
          </a:xfrm>
        </p:spPr>
        <p:txBody>
          <a:bodyPr/>
          <a:lstStyle/>
          <a:p>
            <a:r>
              <a:rPr lang="en-US" dirty="0"/>
              <a:t>COPYRIGHT 2022 Stan Crowder NOT for Publication or Release</a:t>
            </a:r>
          </a:p>
        </p:txBody>
      </p:sp>
      <p:sp>
        <p:nvSpPr>
          <p:cNvPr id="6" name="Slide Number Placeholder 5">
            <a:extLst>
              <a:ext uri="{FF2B5EF4-FFF2-40B4-BE49-F238E27FC236}">
                <a16:creationId xmlns:a16="http://schemas.microsoft.com/office/drawing/2014/main" id="{C74035A5-9E58-73F8-A2BA-B32EAAF9EED2}"/>
              </a:ext>
            </a:extLst>
          </p:cNvPr>
          <p:cNvSpPr>
            <a:spLocks noGrp="1"/>
          </p:cNvSpPr>
          <p:nvPr>
            <p:ph type="sldNum" sz="quarter" idx="12"/>
          </p:nvPr>
        </p:nvSpPr>
        <p:spPr/>
        <p:txBody>
          <a:bodyPr/>
          <a:lstStyle/>
          <a:p>
            <a:fld id="{DF1255B0-FA47-4AB9-8538-6F3CF1ACC57C}" type="slidenum">
              <a:rPr lang="en-US" smtClean="0"/>
              <a:t>6</a:t>
            </a:fld>
            <a:endParaRPr lang="en-US" dirty="0"/>
          </a:p>
        </p:txBody>
      </p:sp>
    </p:spTree>
    <p:extLst>
      <p:ext uri="{BB962C8B-B14F-4D97-AF65-F5344CB8AC3E}">
        <p14:creationId xmlns:p14="http://schemas.microsoft.com/office/powerpoint/2010/main" val="6558730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64AED-9251-BDFE-FEEA-585ECA68F927}"/>
              </a:ext>
            </a:extLst>
          </p:cNvPr>
          <p:cNvSpPr>
            <a:spLocks noGrp="1"/>
          </p:cNvSpPr>
          <p:nvPr>
            <p:ph type="title"/>
          </p:nvPr>
        </p:nvSpPr>
        <p:spPr>
          <a:xfrm>
            <a:off x="838200" y="0"/>
            <a:ext cx="10515600" cy="951345"/>
          </a:xfrm>
        </p:spPr>
        <p:txBody>
          <a:bodyPr>
            <a:noAutofit/>
          </a:bodyPr>
          <a:lstStyle/>
          <a:p>
            <a:pPr algn="ctr"/>
            <a:r>
              <a:rPr lang="en-US" sz="3600" dirty="0">
                <a:latin typeface="Aharoni" panose="02010803020104030203" pitchFamily="2" charset="-79"/>
                <a:cs typeface="Aharoni" panose="02010803020104030203" pitchFamily="2" charset="-79"/>
              </a:rPr>
              <a:t>The Dressler Case Study:  A Career Criminal</a:t>
            </a:r>
            <a:endParaRPr lang="en-US" sz="3600" dirty="0"/>
          </a:p>
        </p:txBody>
      </p:sp>
      <p:graphicFrame>
        <p:nvGraphicFramePr>
          <p:cNvPr id="4" name="Content Placeholder 3">
            <a:extLst>
              <a:ext uri="{FF2B5EF4-FFF2-40B4-BE49-F238E27FC236}">
                <a16:creationId xmlns:a16="http://schemas.microsoft.com/office/drawing/2014/main" id="{A1137B69-3D29-5A36-0B86-FF51E2D514BB}"/>
              </a:ext>
            </a:extLst>
          </p:cNvPr>
          <p:cNvGraphicFramePr>
            <a:graphicFrameLocks noGrp="1"/>
          </p:cNvGraphicFramePr>
          <p:nvPr>
            <p:ph idx="1"/>
            <p:extLst>
              <p:ext uri="{D42A27DB-BD31-4B8C-83A1-F6EECF244321}">
                <p14:modId xmlns:p14="http://schemas.microsoft.com/office/powerpoint/2010/main" val="542380987"/>
              </p:ext>
            </p:extLst>
          </p:nvPr>
        </p:nvGraphicFramePr>
        <p:xfrm>
          <a:off x="612396" y="951345"/>
          <a:ext cx="10859168" cy="5814083"/>
        </p:xfrm>
        <a:graphic>
          <a:graphicData uri="http://schemas.openxmlformats.org/drawingml/2006/table">
            <a:tbl>
              <a:tblPr firstRow="1" firstCol="1" bandRow="1">
                <a:tableStyleId>{5C22544A-7EE6-4342-B048-85BDC9FD1C3A}</a:tableStyleId>
              </a:tblPr>
              <a:tblGrid>
                <a:gridCol w="2481931">
                  <a:extLst>
                    <a:ext uri="{9D8B030D-6E8A-4147-A177-3AD203B41FA5}">
                      <a16:colId xmlns:a16="http://schemas.microsoft.com/office/drawing/2014/main" val="248049787"/>
                    </a:ext>
                  </a:extLst>
                </a:gridCol>
                <a:gridCol w="2599232">
                  <a:extLst>
                    <a:ext uri="{9D8B030D-6E8A-4147-A177-3AD203B41FA5}">
                      <a16:colId xmlns:a16="http://schemas.microsoft.com/office/drawing/2014/main" val="1613924254"/>
                    </a:ext>
                  </a:extLst>
                </a:gridCol>
                <a:gridCol w="2461022">
                  <a:extLst>
                    <a:ext uri="{9D8B030D-6E8A-4147-A177-3AD203B41FA5}">
                      <a16:colId xmlns:a16="http://schemas.microsoft.com/office/drawing/2014/main" val="1877901252"/>
                    </a:ext>
                  </a:extLst>
                </a:gridCol>
                <a:gridCol w="3316983">
                  <a:extLst>
                    <a:ext uri="{9D8B030D-6E8A-4147-A177-3AD203B41FA5}">
                      <a16:colId xmlns:a16="http://schemas.microsoft.com/office/drawing/2014/main" val="312178614"/>
                    </a:ext>
                  </a:extLst>
                </a:gridCol>
              </a:tblGrid>
              <a:tr h="393099">
                <a:tc>
                  <a:txBody>
                    <a:bodyPr/>
                    <a:lstStyle/>
                    <a:p>
                      <a:pPr marL="0" marR="0">
                        <a:spcBef>
                          <a:spcPts val="0"/>
                        </a:spcBef>
                        <a:spcAft>
                          <a:spcPts val="0"/>
                        </a:spcAft>
                      </a:pPr>
                      <a:r>
                        <a:rPr lang="en-US" sz="1400" dirty="0">
                          <a:effectLst/>
                        </a:rPr>
                        <a:t>September 14,</a:t>
                      </a:r>
                      <a:endParaRPr lang="en-US" sz="1200" dirty="0">
                        <a:effectLst/>
                      </a:endParaRPr>
                    </a:p>
                    <a:p>
                      <a:pPr marL="0" marR="0">
                        <a:spcBef>
                          <a:spcPts val="0"/>
                        </a:spcBef>
                        <a:spcAft>
                          <a:spcPts val="0"/>
                        </a:spcAft>
                      </a:pPr>
                      <a:r>
                        <a:rPr lang="en-US" sz="1400" dirty="0">
                          <a:effectLst/>
                        </a:rPr>
                        <a:t>1998</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8601" marR="48601" marT="0" marB="0"/>
                </a:tc>
                <a:tc>
                  <a:txBody>
                    <a:bodyPr/>
                    <a:lstStyle/>
                    <a:p>
                      <a:pPr marL="0" marR="0">
                        <a:lnSpc>
                          <a:spcPct val="200000"/>
                        </a:lnSpc>
                        <a:spcBef>
                          <a:spcPts val="0"/>
                        </a:spcBef>
                        <a:spcAft>
                          <a:spcPts val="0"/>
                        </a:spcAft>
                      </a:pPr>
                      <a:r>
                        <a:rPr lang="en-US" sz="1400" b="1" dirty="0">
                          <a:solidFill>
                            <a:srgbClr val="FF0000"/>
                          </a:solidFill>
                          <a:effectLst/>
                        </a:rPr>
                        <a:t>Parole Violation</a:t>
                      </a:r>
                      <a:endParaRPr lang="en-US"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8601" marR="48601" marT="0" marB="0"/>
                </a:tc>
                <a:tc>
                  <a:txBody>
                    <a:bodyPr/>
                    <a:lstStyle/>
                    <a:p>
                      <a:pPr marL="0" marR="0">
                        <a:lnSpc>
                          <a:spcPct val="200000"/>
                        </a:lnSpc>
                        <a:spcBef>
                          <a:spcPts val="0"/>
                        </a:spcBef>
                        <a:spcAft>
                          <a:spcPts val="0"/>
                        </a:spcAft>
                      </a:pPr>
                      <a:r>
                        <a:rPr lang="en-US" sz="1400">
                          <a:effectLst/>
                        </a:rPr>
                        <a:t>Arrest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8601" marR="48601" marT="0" marB="0"/>
                </a:tc>
                <a:tc>
                  <a:txBody>
                    <a:bodyPr/>
                    <a:lstStyle/>
                    <a:p>
                      <a:pPr marL="0" marR="0">
                        <a:spcBef>
                          <a:spcPts val="0"/>
                        </a:spcBef>
                        <a:spcAft>
                          <a:spcPts val="0"/>
                        </a:spcAft>
                      </a:pPr>
                      <a:r>
                        <a:rPr lang="en-US" sz="1400" dirty="0">
                          <a:effectLst/>
                        </a:rPr>
                        <a:t>Note about 1-year after release from prison.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8601" marR="48601" marT="0" marB="0"/>
                </a:tc>
                <a:extLst>
                  <a:ext uri="{0D108BD9-81ED-4DB2-BD59-A6C34878D82A}">
                    <a16:rowId xmlns:a16="http://schemas.microsoft.com/office/drawing/2014/main" val="471198225"/>
                  </a:ext>
                </a:extLst>
              </a:tr>
              <a:tr h="1199243">
                <a:tc>
                  <a:txBody>
                    <a:bodyPr/>
                    <a:lstStyle/>
                    <a:p>
                      <a:pPr marL="0" marR="0">
                        <a:lnSpc>
                          <a:spcPct val="200000"/>
                        </a:lnSpc>
                        <a:spcBef>
                          <a:spcPts val="0"/>
                        </a:spcBef>
                        <a:spcAft>
                          <a:spcPts val="0"/>
                        </a:spcAft>
                      </a:pPr>
                      <a:r>
                        <a:rPr lang="en-US" sz="1400">
                          <a:effectLst/>
                        </a:rPr>
                        <a:t>May 26, 1999</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8601" marR="48601" marT="0" marB="0"/>
                </a:tc>
                <a:tc>
                  <a:txBody>
                    <a:bodyPr/>
                    <a:lstStyle/>
                    <a:p>
                      <a:pPr marL="0" marR="0">
                        <a:spcBef>
                          <a:spcPts val="0"/>
                        </a:spcBef>
                        <a:spcAft>
                          <a:spcPts val="0"/>
                        </a:spcAft>
                      </a:pPr>
                      <a:r>
                        <a:rPr lang="en-US" sz="1400">
                          <a:effectLst/>
                        </a:rPr>
                        <a:t>Warrant from Henry County for Fraud.  Warrant from Roswell for Failure to Appear</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8601" marR="48601" marT="0" marB="0"/>
                </a:tc>
                <a:tc>
                  <a:txBody>
                    <a:bodyPr/>
                    <a:lstStyle/>
                    <a:p>
                      <a:pPr marL="0" marR="0">
                        <a:lnSpc>
                          <a:spcPct val="200000"/>
                        </a:lnSpc>
                        <a:spcBef>
                          <a:spcPts val="0"/>
                        </a:spcBef>
                        <a:spcAft>
                          <a:spcPts val="0"/>
                        </a:spcAft>
                      </a:pPr>
                      <a:r>
                        <a:rPr lang="en-US" sz="1400">
                          <a:effectLst/>
                        </a:rPr>
                        <a:t>Arrest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8601" marR="48601" marT="0" marB="0"/>
                </a:tc>
                <a:tc>
                  <a:txBody>
                    <a:bodyPr/>
                    <a:lstStyle/>
                    <a:p>
                      <a:pPr marL="0" marR="0">
                        <a:spcBef>
                          <a:spcPts val="0"/>
                        </a:spcBef>
                        <a:spcAft>
                          <a:spcPts val="0"/>
                        </a:spcAft>
                      </a:pPr>
                      <a:r>
                        <a:rPr lang="en-US" sz="1400" dirty="0">
                          <a:effectLst/>
                          <a:highlight>
                            <a:srgbClr val="FFFF00"/>
                          </a:highlight>
                        </a:rPr>
                        <a:t>Neither the case in Henry County or the City of Roswell appears to have been adjudicated. No records were provided by Henry County or City of Roswell.</a:t>
                      </a:r>
                      <a:endParaRPr lang="en-US" sz="12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48601" marR="48601" marT="0" marB="0"/>
                </a:tc>
                <a:extLst>
                  <a:ext uri="{0D108BD9-81ED-4DB2-BD59-A6C34878D82A}">
                    <a16:rowId xmlns:a16="http://schemas.microsoft.com/office/drawing/2014/main" val="2679013181"/>
                  </a:ext>
                </a:extLst>
              </a:tr>
              <a:tr h="513962">
                <a:tc>
                  <a:txBody>
                    <a:bodyPr/>
                    <a:lstStyle/>
                    <a:p>
                      <a:pPr marL="0" marR="0">
                        <a:lnSpc>
                          <a:spcPct val="200000"/>
                        </a:lnSpc>
                        <a:spcBef>
                          <a:spcPts val="0"/>
                        </a:spcBef>
                        <a:spcAft>
                          <a:spcPts val="0"/>
                        </a:spcAft>
                      </a:pPr>
                      <a:r>
                        <a:rPr lang="en-US" sz="1400" dirty="0">
                          <a:solidFill>
                            <a:srgbClr val="FF0000"/>
                          </a:solidFill>
                          <a:effectLst/>
                          <a:highlight>
                            <a:srgbClr val="FFFF00"/>
                          </a:highlight>
                        </a:rPr>
                        <a:t>June 18, 1999</a:t>
                      </a:r>
                      <a:endParaRPr lang="en-US" sz="1200" dirty="0">
                        <a:solidFill>
                          <a:srgbClr val="FF0000"/>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48601" marR="48601" marT="0" marB="0"/>
                </a:tc>
                <a:tc>
                  <a:txBody>
                    <a:bodyPr/>
                    <a:lstStyle/>
                    <a:p>
                      <a:pPr marL="0" marR="0">
                        <a:lnSpc>
                          <a:spcPct val="200000"/>
                        </a:lnSpc>
                        <a:spcBef>
                          <a:spcPts val="0"/>
                        </a:spcBef>
                        <a:spcAft>
                          <a:spcPts val="0"/>
                        </a:spcAft>
                      </a:pPr>
                      <a:r>
                        <a:rPr lang="en-US" sz="1400" dirty="0">
                          <a:effectLst/>
                        </a:rPr>
                        <a:t>Suicide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8601" marR="48601" marT="0" marB="0"/>
                </a:tc>
                <a:tc>
                  <a:txBody>
                    <a:bodyPr/>
                    <a:lstStyle/>
                    <a:p>
                      <a:pPr marL="0" marR="0">
                        <a:lnSpc>
                          <a:spcPct val="200000"/>
                        </a:lnSpc>
                        <a:spcBef>
                          <a:spcPts val="0"/>
                        </a:spcBef>
                        <a:spcAft>
                          <a:spcPts val="0"/>
                        </a:spcAft>
                      </a:pPr>
                      <a:r>
                        <a:rPr lang="en-US" sz="1400">
                          <a:effectLst/>
                        </a:rPr>
                        <a:t>Witness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8601" marR="48601" marT="0" marB="0"/>
                </a:tc>
                <a:tc>
                  <a:txBody>
                    <a:bodyPr/>
                    <a:lstStyle/>
                    <a:p>
                      <a:pPr marL="0" marR="0">
                        <a:spcBef>
                          <a:spcPts val="0"/>
                        </a:spcBef>
                        <a:spcAft>
                          <a:spcPts val="0"/>
                        </a:spcAft>
                      </a:pPr>
                      <a:r>
                        <a:rPr lang="en-US" sz="1400">
                          <a:effectLst/>
                        </a:rPr>
                        <a:t>Dressler was only person with the victim when the incident occurred.</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8601" marR="48601" marT="0" marB="0"/>
                </a:tc>
                <a:extLst>
                  <a:ext uri="{0D108BD9-81ED-4DB2-BD59-A6C34878D82A}">
                    <a16:rowId xmlns:a16="http://schemas.microsoft.com/office/drawing/2014/main" val="2099179340"/>
                  </a:ext>
                </a:extLst>
              </a:tr>
              <a:tr h="338092">
                <a:tc>
                  <a:txBody>
                    <a:bodyPr/>
                    <a:lstStyle/>
                    <a:p>
                      <a:pPr marL="0" marR="0">
                        <a:lnSpc>
                          <a:spcPct val="200000"/>
                        </a:lnSpc>
                        <a:spcBef>
                          <a:spcPts val="0"/>
                        </a:spcBef>
                        <a:spcAft>
                          <a:spcPts val="0"/>
                        </a:spcAft>
                      </a:pPr>
                      <a:r>
                        <a:rPr lang="en-US" sz="1400" dirty="0">
                          <a:effectLst/>
                        </a:rPr>
                        <a:t>June 20, 1999</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8601" marR="48601" marT="0" marB="0"/>
                </a:tc>
                <a:tc>
                  <a:txBody>
                    <a:bodyPr/>
                    <a:lstStyle/>
                    <a:p>
                      <a:pPr marL="0" marR="0">
                        <a:lnSpc>
                          <a:spcPct val="200000"/>
                        </a:lnSpc>
                        <a:spcBef>
                          <a:spcPts val="0"/>
                        </a:spcBef>
                        <a:spcAft>
                          <a:spcPts val="0"/>
                        </a:spcAft>
                      </a:pPr>
                      <a:r>
                        <a:rPr lang="en-US" sz="1400">
                          <a:effectLst/>
                        </a:rPr>
                        <a:t>Burglary</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8601" marR="48601" marT="0" marB="0"/>
                </a:tc>
                <a:tc>
                  <a:txBody>
                    <a:bodyPr/>
                    <a:lstStyle/>
                    <a:p>
                      <a:pPr marL="0" marR="0">
                        <a:lnSpc>
                          <a:spcPct val="200000"/>
                        </a:lnSpc>
                        <a:spcBef>
                          <a:spcPts val="0"/>
                        </a:spcBef>
                        <a:spcAft>
                          <a:spcPts val="0"/>
                        </a:spcAft>
                      </a:pPr>
                      <a:r>
                        <a:rPr lang="en-US" sz="1400">
                          <a:effectLst/>
                        </a:rPr>
                        <a:t>Suspect/Arrest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8601" marR="48601" marT="0" marB="0"/>
                </a:tc>
                <a:tc>
                  <a:txBody>
                    <a:bodyPr/>
                    <a:lstStyle/>
                    <a:p>
                      <a:pPr marL="0" marR="0">
                        <a:lnSpc>
                          <a:spcPct val="200000"/>
                        </a:lnSpc>
                        <a:spcBef>
                          <a:spcPts val="0"/>
                        </a:spcBef>
                        <a:spcAft>
                          <a:spcPts val="0"/>
                        </a:spcAft>
                      </a:pPr>
                      <a:r>
                        <a:rPr lang="en-US" sz="14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8601" marR="48601" marT="0" marB="0"/>
                </a:tc>
                <a:extLst>
                  <a:ext uri="{0D108BD9-81ED-4DB2-BD59-A6C34878D82A}">
                    <a16:rowId xmlns:a16="http://schemas.microsoft.com/office/drawing/2014/main" val="2220167238"/>
                  </a:ext>
                </a:extLst>
              </a:tr>
              <a:tr h="338092">
                <a:tc>
                  <a:txBody>
                    <a:bodyPr/>
                    <a:lstStyle/>
                    <a:p>
                      <a:pPr marL="0" marR="0">
                        <a:lnSpc>
                          <a:spcPct val="200000"/>
                        </a:lnSpc>
                        <a:spcBef>
                          <a:spcPts val="0"/>
                        </a:spcBef>
                        <a:spcAft>
                          <a:spcPts val="0"/>
                        </a:spcAft>
                      </a:pPr>
                      <a:r>
                        <a:rPr lang="en-US" sz="1400">
                          <a:effectLst/>
                        </a:rPr>
                        <a:t>July 11, 1999</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8601" marR="48601" marT="0" marB="0"/>
                </a:tc>
                <a:tc>
                  <a:txBody>
                    <a:bodyPr/>
                    <a:lstStyle/>
                    <a:p>
                      <a:pPr marL="0" marR="0">
                        <a:lnSpc>
                          <a:spcPct val="200000"/>
                        </a:lnSpc>
                        <a:spcBef>
                          <a:spcPts val="0"/>
                        </a:spcBef>
                        <a:spcAft>
                          <a:spcPts val="0"/>
                        </a:spcAft>
                      </a:pPr>
                      <a:r>
                        <a:rPr lang="en-US" sz="1400" dirty="0">
                          <a:effectLst/>
                        </a:rPr>
                        <a:t>Burglary</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8601" marR="48601" marT="0" marB="0"/>
                </a:tc>
                <a:tc>
                  <a:txBody>
                    <a:bodyPr/>
                    <a:lstStyle/>
                    <a:p>
                      <a:pPr marL="0" marR="0">
                        <a:lnSpc>
                          <a:spcPct val="200000"/>
                        </a:lnSpc>
                        <a:spcBef>
                          <a:spcPts val="0"/>
                        </a:spcBef>
                        <a:spcAft>
                          <a:spcPts val="0"/>
                        </a:spcAft>
                      </a:pPr>
                      <a:r>
                        <a:rPr lang="en-US" sz="1400">
                          <a:effectLst/>
                        </a:rPr>
                        <a:t>Suspect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8601" marR="48601" marT="0" marB="0"/>
                </a:tc>
                <a:tc>
                  <a:txBody>
                    <a:bodyPr/>
                    <a:lstStyle/>
                    <a:p>
                      <a:pPr marL="0" marR="0">
                        <a:lnSpc>
                          <a:spcPct val="200000"/>
                        </a:lnSpc>
                        <a:spcBef>
                          <a:spcPts val="0"/>
                        </a:spcBef>
                        <a:spcAft>
                          <a:spcPts val="0"/>
                        </a:spcAft>
                      </a:pPr>
                      <a:r>
                        <a:rPr lang="en-US" sz="14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8601" marR="48601" marT="0" marB="0"/>
                </a:tc>
                <a:extLst>
                  <a:ext uri="{0D108BD9-81ED-4DB2-BD59-A6C34878D82A}">
                    <a16:rowId xmlns:a16="http://schemas.microsoft.com/office/drawing/2014/main" val="3959329867"/>
                  </a:ext>
                </a:extLst>
              </a:tr>
              <a:tr h="338092">
                <a:tc>
                  <a:txBody>
                    <a:bodyPr/>
                    <a:lstStyle/>
                    <a:p>
                      <a:pPr marL="0" marR="0">
                        <a:lnSpc>
                          <a:spcPct val="200000"/>
                        </a:lnSpc>
                        <a:spcBef>
                          <a:spcPts val="0"/>
                        </a:spcBef>
                        <a:spcAft>
                          <a:spcPts val="0"/>
                        </a:spcAft>
                      </a:pPr>
                      <a:r>
                        <a:rPr lang="en-US" sz="1400">
                          <a:effectLst/>
                        </a:rPr>
                        <a:t>July 13, 1999</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8601" marR="48601" marT="0" marB="0"/>
                </a:tc>
                <a:tc>
                  <a:txBody>
                    <a:bodyPr/>
                    <a:lstStyle/>
                    <a:p>
                      <a:pPr marL="0" marR="0">
                        <a:lnSpc>
                          <a:spcPct val="200000"/>
                        </a:lnSpc>
                        <a:spcBef>
                          <a:spcPts val="0"/>
                        </a:spcBef>
                        <a:spcAft>
                          <a:spcPts val="0"/>
                        </a:spcAft>
                      </a:pPr>
                      <a:r>
                        <a:rPr lang="en-US" sz="1400">
                          <a:effectLst/>
                        </a:rPr>
                        <a:t>Theft by Taking</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8601" marR="48601" marT="0" marB="0"/>
                </a:tc>
                <a:tc>
                  <a:txBody>
                    <a:bodyPr/>
                    <a:lstStyle/>
                    <a:p>
                      <a:pPr marL="0" marR="0">
                        <a:lnSpc>
                          <a:spcPct val="200000"/>
                        </a:lnSpc>
                        <a:spcBef>
                          <a:spcPts val="0"/>
                        </a:spcBef>
                        <a:spcAft>
                          <a:spcPts val="0"/>
                        </a:spcAft>
                      </a:pPr>
                      <a:r>
                        <a:rPr lang="en-US" sz="1400">
                          <a:effectLst/>
                        </a:rPr>
                        <a:t>Suspect/Arrest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8601" marR="48601" marT="0" marB="0"/>
                </a:tc>
                <a:tc>
                  <a:txBody>
                    <a:bodyPr/>
                    <a:lstStyle/>
                    <a:p>
                      <a:pPr marL="0" marR="0">
                        <a:lnSpc>
                          <a:spcPct val="200000"/>
                        </a:lnSpc>
                        <a:spcBef>
                          <a:spcPts val="0"/>
                        </a:spcBef>
                        <a:spcAft>
                          <a:spcPts val="0"/>
                        </a:spcAft>
                      </a:pPr>
                      <a:r>
                        <a:rPr lang="en-US" sz="14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8601" marR="48601" marT="0" marB="0"/>
                </a:tc>
                <a:extLst>
                  <a:ext uri="{0D108BD9-81ED-4DB2-BD59-A6C34878D82A}">
                    <a16:rowId xmlns:a16="http://schemas.microsoft.com/office/drawing/2014/main" val="3738233838"/>
                  </a:ext>
                </a:extLst>
              </a:tr>
              <a:tr h="1199243">
                <a:tc>
                  <a:txBody>
                    <a:bodyPr/>
                    <a:lstStyle/>
                    <a:p>
                      <a:pPr marL="0" marR="0">
                        <a:lnSpc>
                          <a:spcPct val="200000"/>
                        </a:lnSpc>
                        <a:spcBef>
                          <a:spcPts val="0"/>
                        </a:spcBef>
                        <a:spcAft>
                          <a:spcPts val="0"/>
                        </a:spcAft>
                      </a:pPr>
                      <a:r>
                        <a:rPr lang="en-US" sz="1400">
                          <a:effectLst/>
                        </a:rPr>
                        <a:t>July 13, 1999</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8601" marR="48601" marT="0" marB="0"/>
                </a:tc>
                <a:tc>
                  <a:txBody>
                    <a:bodyPr/>
                    <a:lstStyle/>
                    <a:p>
                      <a:pPr marL="0" marR="0">
                        <a:spcBef>
                          <a:spcPts val="0"/>
                        </a:spcBef>
                        <a:spcAft>
                          <a:spcPts val="0"/>
                        </a:spcAft>
                      </a:pPr>
                      <a:r>
                        <a:rPr lang="en-US" sz="1400">
                          <a:effectLst/>
                        </a:rPr>
                        <a:t>Obstruction of an Officer, Theft by Receiving Stolen Property (2-counts), Burglary, and Violation of Probation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8601" marR="48601" marT="0" marB="0"/>
                </a:tc>
                <a:tc>
                  <a:txBody>
                    <a:bodyPr/>
                    <a:lstStyle/>
                    <a:p>
                      <a:pPr marL="0" marR="0">
                        <a:lnSpc>
                          <a:spcPct val="200000"/>
                        </a:lnSpc>
                        <a:spcBef>
                          <a:spcPts val="0"/>
                        </a:spcBef>
                        <a:spcAft>
                          <a:spcPts val="0"/>
                        </a:spcAft>
                      </a:pPr>
                      <a:r>
                        <a:rPr lang="en-US" sz="1400">
                          <a:effectLst/>
                        </a:rPr>
                        <a:t>Arrest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8601" marR="48601" marT="0" marB="0"/>
                </a:tc>
                <a:tc>
                  <a:txBody>
                    <a:bodyPr/>
                    <a:lstStyle/>
                    <a:p>
                      <a:pPr marL="0" marR="0">
                        <a:spcBef>
                          <a:spcPts val="0"/>
                        </a:spcBef>
                        <a:spcAft>
                          <a:spcPts val="0"/>
                        </a:spcAft>
                      </a:pPr>
                      <a:r>
                        <a:rPr lang="en-US" sz="1400">
                          <a:effectLst/>
                        </a:rPr>
                        <a:t>Warrant numbers include: 99-w-7867, 99-w-8315, and 92-4018-22.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8601" marR="48601" marT="0" marB="0"/>
                </a:tc>
                <a:extLst>
                  <a:ext uri="{0D108BD9-81ED-4DB2-BD59-A6C34878D82A}">
                    <a16:rowId xmlns:a16="http://schemas.microsoft.com/office/drawing/2014/main" val="2773981683"/>
                  </a:ext>
                </a:extLst>
              </a:tr>
              <a:tr h="342641">
                <a:tc>
                  <a:txBody>
                    <a:bodyPr/>
                    <a:lstStyle/>
                    <a:p>
                      <a:pPr marL="0" marR="0">
                        <a:lnSpc>
                          <a:spcPct val="200000"/>
                        </a:lnSpc>
                        <a:spcBef>
                          <a:spcPts val="0"/>
                        </a:spcBef>
                        <a:spcAft>
                          <a:spcPts val="0"/>
                        </a:spcAft>
                      </a:pPr>
                      <a:r>
                        <a:rPr lang="en-US" sz="1400">
                          <a:effectLst/>
                        </a:rPr>
                        <a:t>July 7, 2000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8601" marR="48601" marT="0" marB="0"/>
                </a:tc>
                <a:tc>
                  <a:txBody>
                    <a:bodyPr/>
                    <a:lstStyle/>
                    <a:p>
                      <a:pPr marL="0" marR="0">
                        <a:lnSpc>
                          <a:spcPct val="200000"/>
                        </a:lnSpc>
                        <a:spcBef>
                          <a:spcPts val="0"/>
                        </a:spcBef>
                        <a:spcAft>
                          <a:spcPts val="0"/>
                        </a:spcAft>
                      </a:pPr>
                      <a:r>
                        <a:rPr lang="en-US" sz="1400">
                          <a:effectLst/>
                        </a:rPr>
                        <a:t>Failure to Appear</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8601" marR="48601" marT="0" marB="0"/>
                </a:tc>
                <a:tc>
                  <a:txBody>
                    <a:bodyPr/>
                    <a:lstStyle/>
                    <a:p>
                      <a:pPr marL="0" marR="0">
                        <a:lnSpc>
                          <a:spcPct val="200000"/>
                        </a:lnSpc>
                        <a:spcBef>
                          <a:spcPts val="0"/>
                        </a:spcBef>
                        <a:spcAft>
                          <a:spcPts val="0"/>
                        </a:spcAft>
                      </a:pPr>
                      <a:r>
                        <a:rPr lang="en-US" sz="1400">
                          <a:effectLst/>
                        </a:rPr>
                        <a:t>Arrest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8601" marR="48601" marT="0" marB="0"/>
                </a:tc>
                <a:tc>
                  <a:txBody>
                    <a:bodyPr/>
                    <a:lstStyle/>
                    <a:p>
                      <a:pPr marL="0" marR="0">
                        <a:spcBef>
                          <a:spcPts val="0"/>
                        </a:spcBef>
                        <a:spcAft>
                          <a:spcPts val="0"/>
                        </a:spcAft>
                      </a:pPr>
                      <a:r>
                        <a:rPr lang="en-US" sz="1400">
                          <a:effectLst/>
                        </a:rPr>
                        <a:t>Note about 1-year from previous arrest.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8601" marR="48601" marT="0" marB="0"/>
                </a:tc>
                <a:extLst>
                  <a:ext uri="{0D108BD9-81ED-4DB2-BD59-A6C34878D82A}">
                    <a16:rowId xmlns:a16="http://schemas.microsoft.com/office/drawing/2014/main" val="1925288200"/>
                  </a:ext>
                </a:extLst>
              </a:tr>
              <a:tr h="979937">
                <a:tc>
                  <a:txBody>
                    <a:bodyPr/>
                    <a:lstStyle/>
                    <a:p>
                      <a:pPr marL="0" marR="0">
                        <a:spcBef>
                          <a:spcPts val="0"/>
                        </a:spcBef>
                        <a:spcAft>
                          <a:spcPts val="0"/>
                        </a:spcAft>
                      </a:pPr>
                      <a:r>
                        <a:rPr lang="en-US" sz="1400" dirty="0">
                          <a:solidFill>
                            <a:schemeClr val="tx1"/>
                          </a:solidFill>
                          <a:effectLst/>
                          <a:highlight>
                            <a:srgbClr val="FFFF00"/>
                          </a:highlight>
                        </a:rPr>
                        <a:t>January 8, 2001 </a:t>
                      </a:r>
                      <a:endParaRPr lang="en-US" sz="1200" dirty="0">
                        <a:solidFill>
                          <a:schemeClr val="tx1"/>
                        </a:solidFill>
                        <a:effectLst/>
                        <a:highlight>
                          <a:srgbClr val="FFFF00"/>
                        </a:highlight>
                      </a:endParaRPr>
                    </a:p>
                    <a:p>
                      <a:pPr marL="0" marR="0">
                        <a:spcBef>
                          <a:spcPts val="0"/>
                        </a:spcBef>
                        <a:spcAft>
                          <a:spcPts val="0"/>
                        </a:spcAft>
                      </a:pPr>
                      <a:r>
                        <a:rPr lang="en-US" sz="1400" dirty="0">
                          <a:solidFill>
                            <a:schemeClr val="tx1"/>
                          </a:solidFill>
                          <a:effectLst/>
                          <a:highlight>
                            <a:srgbClr val="FFFF00"/>
                          </a:highlight>
                        </a:rPr>
                        <a:t>to April 29, 2003</a:t>
                      </a:r>
                      <a:endParaRPr lang="en-US" sz="1200" dirty="0">
                        <a:solidFill>
                          <a:schemeClr val="tx1"/>
                        </a:solidFill>
                        <a:effectLst/>
                        <a:highlight>
                          <a:srgbClr val="FFFF00"/>
                        </a:highlight>
                      </a:endParaRPr>
                    </a:p>
                    <a:p>
                      <a:pPr marL="0" marR="0">
                        <a:spcBef>
                          <a:spcPts val="0"/>
                        </a:spcBef>
                        <a:spcAft>
                          <a:spcPts val="0"/>
                        </a:spcAft>
                      </a:pPr>
                      <a:r>
                        <a:rPr lang="en-US" sz="1400" dirty="0">
                          <a:solidFill>
                            <a:schemeClr val="tx1"/>
                          </a:solidFill>
                          <a:effectLst/>
                          <a:highlight>
                            <a:srgbClr val="FFFF00"/>
                          </a:highlight>
                        </a:rPr>
                        <a:t>750-days incarcerated</a:t>
                      </a:r>
                      <a:endParaRPr lang="en-US" sz="1200" dirty="0">
                        <a:solidFill>
                          <a:schemeClr val="tx1"/>
                        </a:solidFill>
                        <a:effectLst/>
                        <a:highlight>
                          <a:srgbClr val="FFFF00"/>
                        </a:highlight>
                      </a:endParaRPr>
                    </a:p>
                    <a:p>
                      <a:pPr marL="0" marR="0">
                        <a:lnSpc>
                          <a:spcPct val="200000"/>
                        </a:lnSpc>
                        <a:spcBef>
                          <a:spcPts val="0"/>
                        </a:spcBef>
                        <a:spcAft>
                          <a:spcPts val="0"/>
                        </a:spcAft>
                      </a:pPr>
                      <a:r>
                        <a:rPr lang="en-US" sz="14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8601" marR="48601" marT="0" marB="0"/>
                </a:tc>
                <a:tc>
                  <a:txBody>
                    <a:bodyPr/>
                    <a:lstStyle/>
                    <a:p>
                      <a:pPr marL="0" marR="0">
                        <a:lnSpc>
                          <a:spcPct val="200000"/>
                        </a:lnSpc>
                        <a:spcBef>
                          <a:spcPts val="0"/>
                        </a:spcBef>
                        <a:spcAft>
                          <a:spcPts val="0"/>
                        </a:spcAft>
                      </a:pPr>
                      <a:r>
                        <a:rPr lang="en-US" sz="1400" dirty="0">
                          <a:effectLst/>
                        </a:rPr>
                        <a:t>Incarcerated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8601" marR="48601" marT="0" marB="0"/>
                </a:tc>
                <a:tc>
                  <a:txBody>
                    <a:bodyPr/>
                    <a:lstStyle/>
                    <a:p>
                      <a:pPr marL="0" marR="0">
                        <a:spcBef>
                          <a:spcPts val="0"/>
                        </a:spcBef>
                        <a:spcAft>
                          <a:spcPts val="0"/>
                        </a:spcAft>
                      </a:pPr>
                      <a:r>
                        <a:rPr lang="en-US" sz="1400">
                          <a:effectLst/>
                        </a:rPr>
                        <a:t>Inmate- Georgia Department of Corrections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8601" marR="48601" marT="0" marB="0"/>
                </a:tc>
                <a:tc>
                  <a:txBody>
                    <a:bodyPr/>
                    <a:lstStyle/>
                    <a:p>
                      <a:pPr marL="0" marR="0">
                        <a:spcBef>
                          <a:spcPts val="0"/>
                        </a:spcBef>
                        <a:spcAft>
                          <a:spcPts val="0"/>
                        </a:spcAft>
                      </a:pPr>
                      <a:r>
                        <a:rPr lang="en-US" sz="1400" dirty="0">
                          <a:effectLst/>
                          <a:highlight>
                            <a:srgbClr val="FFFF00"/>
                          </a:highlight>
                        </a:rPr>
                        <a:t>This incarceration appears to be for violation of parole and or probation.</a:t>
                      </a:r>
                      <a:endParaRPr lang="en-US" sz="12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48601" marR="48601" marT="0" marB="0"/>
                </a:tc>
                <a:extLst>
                  <a:ext uri="{0D108BD9-81ED-4DB2-BD59-A6C34878D82A}">
                    <a16:rowId xmlns:a16="http://schemas.microsoft.com/office/drawing/2014/main" val="3840314524"/>
                  </a:ext>
                </a:extLst>
              </a:tr>
            </a:tbl>
          </a:graphicData>
        </a:graphic>
      </p:graphicFrame>
      <p:sp>
        <p:nvSpPr>
          <p:cNvPr id="5" name="Footer Placeholder 4">
            <a:extLst>
              <a:ext uri="{FF2B5EF4-FFF2-40B4-BE49-F238E27FC236}">
                <a16:creationId xmlns:a16="http://schemas.microsoft.com/office/drawing/2014/main" id="{1FDC9BE6-1C4F-E18F-0172-8F69F8352B6D}"/>
              </a:ext>
            </a:extLst>
          </p:cNvPr>
          <p:cNvSpPr>
            <a:spLocks noGrp="1"/>
          </p:cNvSpPr>
          <p:nvPr>
            <p:ph type="ftr" sz="quarter" idx="11"/>
          </p:nvPr>
        </p:nvSpPr>
        <p:spPr/>
        <p:txBody>
          <a:bodyPr/>
          <a:lstStyle/>
          <a:p>
            <a:r>
              <a:rPr lang="en-US"/>
              <a:t>COPYRIGHT 2022 Stan Crowder NOT for Publication or Release</a:t>
            </a:r>
          </a:p>
        </p:txBody>
      </p:sp>
      <p:sp>
        <p:nvSpPr>
          <p:cNvPr id="6" name="Slide Number Placeholder 5">
            <a:extLst>
              <a:ext uri="{FF2B5EF4-FFF2-40B4-BE49-F238E27FC236}">
                <a16:creationId xmlns:a16="http://schemas.microsoft.com/office/drawing/2014/main" id="{4C3E25E6-4BFD-DA5C-0C04-3ABFD2E8F728}"/>
              </a:ext>
            </a:extLst>
          </p:cNvPr>
          <p:cNvSpPr>
            <a:spLocks noGrp="1"/>
          </p:cNvSpPr>
          <p:nvPr>
            <p:ph type="sldNum" sz="quarter" idx="12"/>
          </p:nvPr>
        </p:nvSpPr>
        <p:spPr/>
        <p:txBody>
          <a:bodyPr/>
          <a:lstStyle/>
          <a:p>
            <a:fld id="{DF1255B0-FA47-4AB9-8538-6F3CF1ACC57C}" type="slidenum">
              <a:rPr lang="en-US" smtClean="0"/>
              <a:t>7</a:t>
            </a:fld>
            <a:endParaRPr lang="en-US"/>
          </a:p>
        </p:txBody>
      </p:sp>
    </p:spTree>
    <p:extLst>
      <p:ext uri="{BB962C8B-B14F-4D97-AF65-F5344CB8AC3E}">
        <p14:creationId xmlns:p14="http://schemas.microsoft.com/office/powerpoint/2010/main" val="2122529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07E5F-7D5C-DFCB-277F-0AE1DE24DCC5}"/>
              </a:ext>
            </a:extLst>
          </p:cNvPr>
          <p:cNvSpPr>
            <a:spLocks noGrp="1"/>
          </p:cNvSpPr>
          <p:nvPr>
            <p:ph type="title"/>
          </p:nvPr>
        </p:nvSpPr>
        <p:spPr>
          <a:xfrm>
            <a:off x="838200" y="0"/>
            <a:ext cx="10515600" cy="687898"/>
          </a:xfrm>
        </p:spPr>
        <p:txBody>
          <a:bodyPr>
            <a:normAutofit/>
          </a:bodyPr>
          <a:lstStyle/>
          <a:p>
            <a:pPr algn="ctr"/>
            <a:r>
              <a:rPr lang="en-US" sz="3200" dirty="0">
                <a:latin typeface="Aharoni" panose="02010803020104030203" pitchFamily="2" charset="-79"/>
                <a:cs typeface="Aharoni" panose="02010803020104030203" pitchFamily="2" charset="-79"/>
              </a:rPr>
              <a:t>The Dressler Case Study:  A Career Criminal</a:t>
            </a:r>
            <a:endParaRPr lang="en-US" sz="3200" dirty="0"/>
          </a:p>
        </p:txBody>
      </p:sp>
      <p:graphicFrame>
        <p:nvGraphicFramePr>
          <p:cNvPr id="4" name="Content Placeholder 3">
            <a:extLst>
              <a:ext uri="{FF2B5EF4-FFF2-40B4-BE49-F238E27FC236}">
                <a16:creationId xmlns:a16="http://schemas.microsoft.com/office/drawing/2014/main" id="{AD47A6FD-5282-38BE-2127-44EF945C50FA}"/>
              </a:ext>
            </a:extLst>
          </p:cNvPr>
          <p:cNvGraphicFramePr>
            <a:graphicFrameLocks noGrp="1"/>
          </p:cNvGraphicFramePr>
          <p:nvPr>
            <p:ph idx="1"/>
            <p:extLst>
              <p:ext uri="{D42A27DB-BD31-4B8C-83A1-F6EECF244321}">
                <p14:modId xmlns:p14="http://schemas.microsoft.com/office/powerpoint/2010/main" val="714001555"/>
              </p:ext>
            </p:extLst>
          </p:nvPr>
        </p:nvGraphicFramePr>
        <p:xfrm>
          <a:off x="671119" y="687899"/>
          <a:ext cx="10805019" cy="5608408"/>
        </p:xfrm>
        <a:graphic>
          <a:graphicData uri="http://schemas.openxmlformats.org/drawingml/2006/table">
            <a:tbl>
              <a:tblPr firstRow="1" firstCol="1" bandRow="1">
                <a:tableStyleId>{5C22544A-7EE6-4342-B048-85BDC9FD1C3A}</a:tableStyleId>
              </a:tblPr>
              <a:tblGrid>
                <a:gridCol w="2469554">
                  <a:extLst>
                    <a:ext uri="{9D8B030D-6E8A-4147-A177-3AD203B41FA5}">
                      <a16:colId xmlns:a16="http://schemas.microsoft.com/office/drawing/2014/main" val="818847707"/>
                    </a:ext>
                  </a:extLst>
                </a:gridCol>
                <a:gridCol w="2586271">
                  <a:extLst>
                    <a:ext uri="{9D8B030D-6E8A-4147-A177-3AD203B41FA5}">
                      <a16:colId xmlns:a16="http://schemas.microsoft.com/office/drawing/2014/main" val="190891887"/>
                    </a:ext>
                  </a:extLst>
                </a:gridCol>
                <a:gridCol w="2448752">
                  <a:extLst>
                    <a:ext uri="{9D8B030D-6E8A-4147-A177-3AD203B41FA5}">
                      <a16:colId xmlns:a16="http://schemas.microsoft.com/office/drawing/2014/main" val="538511885"/>
                    </a:ext>
                  </a:extLst>
                </a:gridCol>
                <a:gridCol w="3300442">
                  <a:extLst>
                    <a:ext uri="{9D8B030D-6E8A-4147-A177-3AD203B41FA5}">
                      <a16:colId xmlns:a16="http://schemas.microsoft.com/office/drawing/2014/main" val="2334048510"/>
                    </a:ext>
                  </a:extLst>
                </a:gridCol>
              </a:tblGrid>
              <a:tr h="787166">
                <a:tc>
                  <a:txBody>
                    <a:bodyPr/>
                    <a:lstStyle/>
                    <a:p>
                      <a:pPr marL="0" marR="0">
                        <a:spcBef>
                          <a:spcPts val="0"/>
                        </a:spcBef>
                        <a:spcAft>
                          <a:spcPts val="0"/>
                        </a:spcAft>
                      </a:pPr>
                      <a:r>
                        <a:rPr lang="en-US" sz="1400" dirty="0">
                          <a:solidFill>
                            <a:schemeClr val="tx1"/>
                          </a:solidFill>
                          <a:effectLst/>
                          <a:highlight>
                            <a:srgbClr val="FFFF00"/>
                          </a:highlight>
                        </a:rPr>
                        <a:t>February 10, 2004</a:t>
                      </a:r>
                    </a:p>
                    <a:p>
                      <a:pPr marL="0" marR="0">
                        <a:spcBef>
                          <a:spcPts val="0"/>
                        </a:spcBef>
                        <a:spcAft>
                          <a:spcPts val="0"/>
                        </a:spcAft>
                      </a:pPr>
                      <a:r>
                        <a:rPr lang="en-US" sz="1400" dirty="0">
                          <a:solidFill>
                            <a:schemeClr val="tx1"/>
                          </a:solidFill>
                          <a:effectLst/>
                          <a:highlight>
                            <a:srgbClr val="FFFF00"/>
                          </a:highlight>
                        </a:rPr>
                        <a:t>to December 28, 2004</a:t>
                      </a:r>
                    </a:p>
                    <a:p>
                      <a:pPr marL="0" marR="0">
                        <a:spcBef>
                          <a:spcPts val="0"/>
                        </a:spcBef>
                        <a:spcAft>
                          <a:spcPts val="0"/>
                        </a:spcAft>
                      </a:pPr>
                      <a:r>
                        <a:rPr lang="en-US" sz="1400" dirty="0">
                          <a:solidFill>
                            <a:schemeClr val="tx1"/>
                          </a:solidFill>
                          <a:effectLst/>
                          <a:highlight>
                            <a:srgbClr val="FFFF00"/>
                          </a:highlight>
                        </a:rPr>
                        <a:t>320-days incarcerated</a:t>
                      </a:r>
                      <a:endParaRPr lang="en-US" sz="1400" dirty="0">
                        <a:solidFill>
                          <a:schemeClr val="tx1"/>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47808" marR="47808" marT="0" marB="0"/>
                </a:tc>
                <a:tc>
                  <a:txBody>
                    <a:bodyPr/>
                    <a:lstStyle/>
                    <a:p>
                      <a:pPr marL="0" marR="0">
                        <a:lnSpc>
                          <a:spcPct val="200000"/>
                        </a:lnSpc>
                        <a:spcBef>
                          <a:spcPts val="0"/>
                        </a:spcBef>
                        <a:spcAft>
                          <a:spcPts val="0"/>
                        </a:spcAft>
                      </a:pPr>
                      <a:r>
                        <a:rPr lang="en-US" sz="1400" dirty="0">
                          <a:solidFill>
                            <a:schemeClr val="tx1"/>
                          </a:solidFill>
                          <a:effectLst/>
                        </a:rPr>
                        <a:t>Incarcerated</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08" marR="47808" marT="0" marB="0"/>
                </a:tc>
                <a:tc>
                  <a:txBody>
                    <a:bodyPr/>
                    <a:lstStyle/>
                    <a:p>
                      <a:pPr marL="0" marR="0">
                        <a:spcBef>
                          <a:spcPts val="0"/>
                        </a:spcBef>
                        <a:spcAft>
                          <a:spcPts val="0"/>
                        </a:spcAft>
                      </a:pPr>
                      <a:r>
                        <a:rPr lang="en-US" sz="1400">
                          <a:effectLst/>
                        </a:rPr>
                        <a:t>Inmate- Georgia Department of Corrections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7808" marR="47808" marT="0" marB="0"/>
                </a:tc>
                <a:tc>
                  <a:txBody>
                    <a:bodyPr/>
                    <a:lstStyle/>
                    <a:p>
                      <a:pPr marL="0" marR="0">
                        <a:spcBef>
                          <a:spcPts val="0"/>
                        </a:spcBef>
                        <a:spcAft>
                          <a:spcPts val="0"/>
                        </a:spcAft>
                      </a:pPr>
                      <a:r>
                        <a:rPr lang="en-US" sz="1400">
                          <a:effectLst/>
                        </a:rPr>
                        <a:t>This incarceration appears to be for violation of parole and or probation.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7808" marR="47808" marT="0" marB="0"/>
                </a:tc>
                <a:extLst>
                  <a:ext uri="{0D108BD9-81ED-4DB2-BD59-A6C34878D82A}">
                    <a16:rowId xmlns:a16="http://schemas.microsoft.com/office/drawing/2014/main" val="946743289"/>
                  </a:ext>
                </a:extLst>
              </a:tr>
              <a:tr h="314867">
                <a:tc>
                  <a:txBody>
                    <a:bodyPr/>
                    <a:lstStyle/>
                    <a:p>
                      <a:pPr marL="0" marR="0">
                        <a:lnSpc>
                          <a:spcPct val="200000"/>
                        </a:lnSpc>
                        <a:spcBef>
                          <a:spcPts val="0"/>
                        </a:spcBef>
                        <a:spcAft>
                          <a:spcPts val="0"/>
                        </a:spcAft>
                      </a:pPr>
                      <a:r>
                        <a:rPr lang="en-US" sz="1400">
                          <a:effectLst/>
                        </a:rPr>
                        <a:t>January 22, 2005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7808" marR="47808" marT="0" marB="0"/>
                </a:tc>
                <a:tc>
                  <a:txBody>
                    <a:bodyPr/>
                    <a:lstStyle/>
                    <a:p>
                      <a:pPr marL="0" marR="0">
                        <a:spcBef>
                          <a:spcPts val="0"/>
                        </a:spcBef>
                        <a:spcAft>
                          <a:spcPts val="0"/>
                        </a:spcAft>
                      </a:pPr>
                      <a:r>
                        <a:rPr lang="en-US" sz="1400">
                          <a:effectLst/>
                        </a:rPr>
                        <a:t>Suspect/Aggressor in Domestic Dispute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7808" marR="47808" marT="0" marB="0"/>
                </a:tc>
                <a:tc>
                  <a:txBody>
                    <a:bodyPr/>
                    <a:lstStyle/>
                    <a:p>
                      <a:pPr marL="0" marR="0">
                        <a:spcBef>
                          <a:spcPts val="0"/>
                        </a:spcBef>
                        <a:spcAft>
                          <a:spcPts val="0"/>
                        </a:spcAft>
                      </a:pPr>
                      <a:r>
                        <a:rPr lang="en-US" sz="1400" dirty="0">
                          <a:effectLst/>
                        </a:rPr>
                        <a:t>Incident Report filed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7808" marR="47808" marT="0" marB="0"/>
                </a:tc>
                <a:tc>
                  <a:txBody>
                    <a:bodyPr/>
                    <a:lstStyle/>
                    <a:p>
                      <a:pPr marL="0" marR="0">
                        <a:lnSpc>
                          <a:spcPct val="200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7808" marR="47808" marT="0" marB="0"/>
                </a:tc>
                <a:extLst>
                  <a:ext uri="{0D108BD9-81ED-4DB2-BD59-A6C34878D82A}">
                    <a16:rowId xmlns:a16="http://schemas.microsoft.com/office/drawing/2014/main" val="1149922085"/>
                  </a:ext>
                </a:extLst>
              </a:tr>
              <a:tr h="629733">
                <a:tc>
                  <a:txBody>
                    <a:bodyPr/>
                    <a:lstStyle/>
                    <a:p>
                      <a:pPr marL="0" marR="0">
                        <a:spcBef>
                          <a:spcPts val="0"/>
                        </a:spcBef>
                        <a:spcAft>
                          <a:spcPts val="0"/>
                        </a:spcAft>
                      </a:pPr>
                      <a:r>
                        <a:rPr lang="en-US" sz="1400">
                          <a:effectLst/>
                        </a:rPr>
                        <a:t>January 31, 2005 </a:t>
                      </a:r>
                    </a:p>
                    <a:p>
                      <a:pPr marL="0" marR="0">
                        <a:spcBef>
                          <a:spcPts val="0"/>
                        </a:spcBef>
                        <a:spcAft>
                          <a:spcPts val="0"/>
                        </a:spcAft>
                      </a:pPr>
                      <a:r>
                        <a:rPr lang="en-US" sz="1400">
                          <a:effectLst/>
                        </a:rPr>
                        <a:t>to February 18, 2005</a:t>
                      </a:r>
                    </a:p>
                    <a:p>
                      <a:pPr marL="0" marR="0">
                        <a:spcBef>
                          <a:spcPts val="0"/>
                        </a:spcBef>
                        <a:spcAft>
                          <a:spcPts val="0"/>
                        </a:spcAft>
                      </a:pPr>
                      <a:r>
                        <a:rPr lang="en-US" sz="1400">
                          <a:effectLst/>
                        </a:rPr>
                        <a:t>19-days jailed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7808" marR="47808" marT="0" marB="0"/>
                </a:tc>
                <a:tc>
                  <a:txBody>
                    <a:bodyPr/>
                    <a:lstStyle/>
                    <a:p>
                      <a:pPr marL="0" marR="0">
                        <a:lnSpc>
                          <a:spcPct val="200000"/>
                        </a:lnSpc>
                        <a:spcBef>
                          <a:spcPts val="0"/>
                        </a:spcBef>
                        <a:spcAft>
                          <a:spcPts val="0"/>
                        </a:spcAft>
                      </a:pPr>
                      <a:r>
                        <a:rPr lang="en-US" sz="1400" b="1" dirty="0">
                          <a:effectLst/>
                        </a:rPr>
                        <a:t>Parole Violation</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7808" marR="47808" marT="0" marB="0"/>
                </a:tc>
                <a:tc>
                  <a:txBody>
                    <a:bodyPr/>
                    <a:lstStyle/>
                    <a:p>
                      <a:pPr marL="0" marR="0">
                        <a:lnSpc>
                          <a:spcPct val="200000"/>
                        </a:lnSpc>
                        <a:spcBef>
                          <a:spcPts val="0"/>
                        </a:spcBef>
                        <a:spcAft>
                          <a:spcPts val="0"/>
                        </a:spcAft>
                      </a:pPr>
                      <a:r>
                        <a:rPr lang="en-US" sz="1400">
                          <a:effectLst/>
                        </a:rPr>
                        <a:t>Arrest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7808" marR="47808" marT="0" marB="0"/>
                </a:tc>
                <a:tc>
                  <a:txBody>
                    <a:bodyPr/>
                    <a:lstStyle/>
                    <a:p>
                      <a:pPr marL="0" marR="0">
                        <a:lnSpc>
                          <a:spcPct val="200000"/>
                        </a:lnSpc>
                        <a:spcBef>
                          <a:spcPts val="0"/>
                        </a:spcBef>
                        <a:spcAft>
                          <a:spcPts val="0"/>
                        </a:spcAft>
                      </a:pPr>
                      <a:r>
                        <a:rPr lang="en-US" sz="1400" b="1" dirty="0">
                          <a:effectLst/>
                        </a:rPr>
                        <a:t>19-days in jail</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7808" marR="47808" marT="0" marB="0"/>
                </a:tc>
                <a:extLst>
                  <a:ext uri="{0D108BD9-81ED-4DB2-BD59-A6C34878D82A}">
                    <a16:rowId xmlns:a16="http://schemas.microsoft.com/office/drawing/2014/main" val="877479735"/>
                  </a:ext>
                </a:extLst>
              </a:tr>
              <a:tr h="629733">
                <a:tc>
                  <a:txBody>
                    <a:bodyPr/>
                    <a:lstStyle/>
                    <a:p>
                      <a:pPr marL="0" marR="0">
                        <a:lnSpc>
                          <a:spcPct val="200000"/>
                        </a:lnSpc>
                        <a:spcBef>
                          <a:spcPts val="0"/>
                        </a:spcBef>
                        <a:spcAft>
                          <a:spcPts val="0"/>
                        </a:spcAft>
                      </a:pPr>
                      <a:r>
                        <a:rPr lang="en-US" sz="1400">
                          <a:effectLst/>
                        </a:rPr>
                        <a:t>November 17, 2005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7808" marR="47808" marT="0" marB="0"/>
                </a:tc>
                <a:tc>
                  <a:txBody>
                    <a:bodyPr/>
                    <a:lstStyle/>
                    <a:p>
                      <a:pPr marL="0" marR="0">
                        <a:lnSpc>
                          <a:spcPct val="200000"/>
                        </a:lnSpc>
                        <a:spcBef>
                          <a:spcPts val="0"/>
                        </a:spcBef>
                        <a:spcAft>
                          <a:spcPts val="0"/>
                        </a:spcAft>
                      </a:pPr>
                      <a:r>
                        <a:rPr lang="en-US" sz="1400">
                          <a:effectLst/>
                        </a:rPr>
                        <a:t>Theft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7808" marR="47808" marT="0" marB="0"/>
                </a:tc>
                <a:tc>
                  <a:txBody>
                    <a:bodyPr/>
                    <a:lstStyle/>
                    <a:p>
                      <a:pPr marL="0" marR="0">
                        <a:spcBef>
                          <a:spcPts val="0"/>
                        </a:spcBef>
                        <a:spcAft>
                          <a:spcPts val="0"/>
                        </a:spcAft>
                      </a:pPr>
                      <a:r>
                        <a:rPr lang="en-US" sz="1400">
                          <a:effectLst/>
                        </a:rPr>
                        <a:t>Dressler claims victim status as “someone” had used his EBT card.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7808" marR="47808" marT="0" marB="0"/>
                </a:tc>
                <a:tc>
                  <a:txBody>
                    <a:bodyPr/>
                    <a:lstStyle/>
                    <a:p>
                      <a:pPr marL="0" marR="0">
                        <a:lnSpc>
                          <a:spcPct val="200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7808" marR="47808" marT="0" marB="0"/>
                </a:tc>
                <a:extLst>
                  <a:ext uri="{0D108BD9-81ED-4DB2-BD59-A6C34878D82A}">
                    <a16:rowId xmlns:a16="http://schemas.microsoft.com/office/drawing/2014/main" val="3063298930"/>
                  </a:ext>
                </a:extLst>
              </a:tr>
              <a:tr h="456920">
                <a:tc>
                  <a:txBody>
                    <a:bodyPr/>
                    <a:lstStyle/>
                    <a:p>
                      <a:pPr marL="0" marR="0">
                        <a:lnSpc>
                          <a:spcPct val="200000"/>
                        </a:lnSpc>
                        <a:spcBef>
                          <a:spcPts val="0"/>
                        </a:spcBef>
                        <a:spcAft>
                          <a:spcPts val="0"/>
                        </a:spcAft>
                      </a:pPr>
                      <a:r>
                        <a:rPr lang="en-US" sz="1400">
                          <a:effectLst/>
                        </a:rPr>
                        <a:t>January 25, 2006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7808" marR="47808" marT="0" marB="0"/>
                </a:tc>
                <a:tc>
                  <a:txBody>
                    <a:bodyPr/>
                    <a:lstStyle/>
                    <a:p>
                      <a:pPr marL="0" marR="0">
                        <a:lnSpc>
                          <a:spcPct val="200000"/>
                        </a:lnSpc>
                        <a:spcBef>
                          <a:spcPts val="0"/>
                        </a:spcBef>
                        <a:spcAft>
                          <a:spcPts val="0"/>
                        </a:spcAft>
                      </a:pPr>
                      <a:r>
                        <a:rPr lang="en-US" sz="1400" dirty="0">
                          <a:effectLst/>
                        </a:rPr>
                        <a:t>Drug Purchase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7808" marR="47808" marT="0" marB="0"/>
                </a:tc>
                <a:tc>
                  <a:txBody>
                    <a:bodyPr/>
                    <a:lstStyle/>
                    <a:p>
                      <a:pPr marL="0" marR="0">
                        <a:spcBef>
                          <a:spcPts val="0"/>
                        </a:spcBef>
                        <a:spcAft>
                          <a:spcPts val="0"/>
                        </a:spcAft>
                      </a:pPr>
                      <a:r>
                        <a:rPr lang="en-US" sz="1400">
                          <a:effectLst/>
                        </a:rPr>
                        <a:t>Dressler trades girlfriend’s car for drugs.</a:t>
                      </a:r>
                    </a:p>
                    <a:p>
                      <a:pPr marL="0" marR="0">
                        <a:spcBef>
                          <a:spcPts val="0"/>
                        </a:spcBef>
                        <a:spcAft>
                          <a:spcPts val="0"/>
                        </a:spcAft>
                      </a:pPr>
                      <a:r>
                        <a:rPr lang="en-US" sz="1400">
                          <a:effectLst/>
                        </a:rPr>
                        <a:t> </a:t>
                      </a:r>
                    </a:p>
                    <a:p>
                      <a:pPr marL="0" marR="0">
                        <a:spcBef>
                          <a:spcPts val="0"/>
                        </a:spcBef>
                        <a:spcAft>
                          <a:spcPts val="0"/>
                        </a:spcAft>
                      </a:pPr>
                      <a:r>
                        <a:rPr lang="en-US" sz="1400">
                          <a:effectLst/>
                        </a:rPr>
                        <a:t> </a:t>
                      </a:r>
                    </a:p>
                    <a:p>
                      <a:pPr marL="0" marR="0">
                        <a:spcBef>
                          <a:spcPts val="0"/>
                        </a:spcBef>
                        <a:spcAft>
                          <a:spcPts val="0"/>
                        </a:spcAft>
                      </a:pPr>
                      <a:r>
                        <a:rPr lang="en-US" sz="1400">
                          <a:effectLst/>
                        </a:rPr>
                        <a:t> </a:t>
                      </a:r>
                    </a:p>
                    <a:p>
                      <a:pPr marL="0" marR="0">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7808" marR="47808" marT="0" marB="0"/>
                </a:tc>
                <a:tc>
                  <a:txBody>
                    <a:bodyPr/>
                    <a:lstStyle/>
                    <a:p>
                      <a:pPr marL="0" marR="0">
                        <a:spcBef>
                          <a:spcPts val="0"/>
                        </a:spcBef>
                        <a:spcAft>
                          <a:spcPts val="0"/>
                        </a:spcAft>
                      </a:pPr>
                      <a:r>
                        <a:rPr lang="en-US" sz="1400" dirty="0">
                          <a:effectLst/>
                          <a:highlight>
                            <a:srgbClr val="FFFF00"/>
                          </a:highlight>
                        </a:rPr>
                        <a:t>Kevin released to Richard Dressler.</a:t>
                      </a:r>
                      <a:endParaRPr lang="en-US" sz="14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47808" marR="47808" marT="0" marB="0"/>
                </a:tc>
                <a:extLst>
                  <a:ext uri="{0D108BD9-81ED-4DB2-BD59-A6C34878D82A}">
                    <a16:rowId xmlns:a16="http://schemas.microsoft.com/office/drawing/2014/main" val="2468159619"/>
                  </a:ext>
                </a:extLst>
              </a:tr>
              <a:tr h="1204469">
                <a:tc>
                  <a:txBody>
                    <a:bodyPr/>
                    <a:lstStyle/>
                    <a:p>
                      <a:pPr marL="0" marR="0">
                        <a:lnSpc>
                          <a:spcPct val="200000"/>
                        </a:lnSpc>
                        <a:spcBef>
                          <a:spcPts val="0"/>
                        </a:spcBef>
                        <a:spcAft>
                          <a:spcPts val="0"/>
                        </a:spcAft>
                      </a:pPr>
                      <a:r>
                        <a:rPr lang="en-US" sz="1400">
                          <a:effectLst/>
                        </a:rPr>
                        <a:t>February 9, 2006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7808" marR="47808" marT="0" marB="0"/>
                </a:tc>
                <a:tc>
                  <a:txBody>
                    <a:bodyPr/>
                    <a:lstStyle/>
                    <a:p>
                      <a:pPr marL="0" marR="0">
                        <a:spcBef>
                          <a:spcPts val="0"/>
                        </a:spcBef>
                        <a:spcAft>
                          <a:spcPts val="0"/>
                        </a:spcAft>
                      </a:pPr>
                      <a:r>
                        <a:rPr lang="en-US" sz="1400" dirty="0">
                          <a:effectLst/>
                          <a:highlight>
                            <a:srgbClr val="FFFF00"/>
                          </a:highlight>
                        </a:rPr>
                        <a:t>Aggravated Assault (2 counts); Possession of Cocaine; Reckless Driving; Driving on Suspended/Revoked License</a:t>
                      </a:r>
                    </a:p>
                    <a:p>
                      <a:pPr marL="0" marR="0">
                        <a:spcBef>
                          <a:spcPts val="0"/>
                        </a:spcBef>
                        <a:spcAft>
                          <a:spcPts val="0"/>
                        </a:spcAft>
                      </a:pPr>
                      <a:r>
                        <a:rPr lang="en-US" sz="140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7808" marR="47808" marT="0" marB="0"/>
                </a:tc>
                <a:tc>
                  <a:txBody>
                    <a:bodyPr/>
                    <a:lstStyle/>
                    <a:p>
                      <a:pPr marL="0" marR="0">
                        <a:spcBef>
                          <a:spcPts val="0"/>
                        </a:spcBef>
                        <a:spcAft>
                          <a:spcPts val="0"/>
                        </a:spcAft>
                      </a:pPr>
                      <a:r>
                        <a:rPr lang="en-US" sz="1400">
                          <a:effectLst/>
                        </a:rPr>
                        <a:t>Arrest / Fulton County Conviction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7808" marR="47808" marT="0" marB="0"/>
                </a:tc>
                <a:tc>
                  <a:txBody>
                    <a:bodyPr/>
                    <a:lstStyle/>
                    <a:p>
                      <a:pPr marL="0" marR="0">
                        <a:spcBef>
                          <a:spcPts val="0"/>
                        </a:spcBef>
                        <a:spcAft>
                          <a:spcPts val="0"/>
                        </a:spcAft>
                      </a:pPr>
                      <a:r>
                        <a:rPr lang="en-US" sz="1400" b="1" dirty="0">
                          <a:solidFill>
                            <a:schemeClr val="tx1"/>
                          </a:solidFill>
                          <a:effectLst/>
                          <a:highlight>
                            <a:srgbClr val="FFFF00"/>
                          </a:highlight>
                        </a:rPr>
                        <a:t>Served 6-months (180-days) in jail</a:t>
                      </a:r>
                      <a:endParaRPr lang="en-US" sz="1400" b="1" dirty="0">
                        <a:solidFill>
                          <a:schemeClr val="tx1"/>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47808" marR="47808" marT="0" marB="0"/>
                </a:tc>
                <a:extLst>
                  <a:ext uri="{0D108BD9-81ED-4DB2-BD59-A6C34878D82A}">
                    <a16:rowId xmlns:a16="http://schemas.microsoft.com/office/drawing/2014/main" val="619359089"/>
                  </a:ext>
                </a:extLst>
              </a:tr>
              <a:tr h="629733">
                <a:tc>
                  <a:txBody>
                    <a:bodyPr/>
                    <a:lstStyle/>
                    <a:p>
                      <a:pPr marL="0" marR="0">
                        <a:spcBef>
                          <a:spcPts val="0"/>
                        </a:spcBef>
                        <a:spcAft>
                          <a:spcPts val="0"/>
                        </a:spcAft>
                      </a:pPr>
                      <a:r>
                        <a:rPr lang="en-US" sz="1400" dirty="0">
                          <a:solidFill>
                            <a:schemeClr val="tx1"/>
                          </a:solidFill>
                          <a:effectLst/>
                          <a:highlight>
                            <a:srgbClr val="FFFF00"/>
                          </a:highlight>
                        </a:rPr>
                        <a:t>April 5, 2007 to August 7, 2007</a:t>
                      </a:r>
                    </a:p>
                    <a:p>
                      <a:pPr marL="0" marR="0">
                        <a:spcBef>
                          <a:spcPts val="0"/>
                        </a:spcBef>
                        <a:spcAft>
                          <a:spcPts val="0"/>
                        </a:spcAft>
                      </a:pPr>
                      <a:r>
                        <a:rPr lang="en-US" sz="1400" dirty="0">
                          <a:solidFill>
                            <a:schemeClr val="tx1"/>
                          </a:solidFill>
                          <a:effectLst/>
                          <a:highlight>
                            <a:srgbClr val="FFFF00"/>
                          </a:highlight>
                        </a:rPr>
                        <a:t>186-days incarceration</a:t>
                      </a:r>
                      <a:endParaRPr lang="en-US" sz="1400" dirty="0">
                        <a:solidFill>
                          <a:schemeClr val="tx1"/>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47808" marR="47808" marT="0" marB="0"/>
                </a:tc>
                <a:tc>
                  <a:txBody>
                    <a:bodyPr/>
                    <a:lstStyle/>
                    <a:p>
                      <a:pPr marL="0" marR="0">
                        <a:lnSpc>
                          <a:spcPct val="200000"/>
                        </a:lnSpc>
                        <a:spcBef>
                          <a:spcPts val="0"/>
                        </a:spcBef>
                        <a:spcAft>
                          <a:spcPts val="0"/>
                        </a:spcAft>
                      </a:pPr>
                      <a:r>
                        <a:rPr lang="en-US" sz="1400">
                          <a:effectLst/>
                        </a:rPr>
                        <a:t>Incarcerated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7808" marR="47808" marT="0" marB="0"/>
                </a:tc>
                <a:tc>
                  <a:txBody>
                    <a:bodyPr/>
                    <a:lstStyle/>
                    <a:p>
                      <a:pPr marL="0" marR="0">
                        <a:spcBef>
                          <a:spcPts val="0"/>
                        </a:spcBef>
                        <a:spcAft>
                          <a:spcPts val="0"/>
                        </a:spcAft>
                      </a:pPr>
                      <a:r>
                        <a:rPr lang="en-US" sz="1400">
                          <a:effectLst/>
                        </a:rPr>
                        <a:t>Inmate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7808" marR="47808" marT="0" marB="0"/>
                </a:tc>
                <a:tc>
                  <a:txBody>
                    <a:bodyPr/>
                    <a:lstStyle/>
                    <a:p>
                      <a:pPr marL="0" marR="0">
                        <a:spcBef>
                          <a:spcPts val="0"/>
                        </a:spcBef>
                        <a:spcAft>
                          <a:spcPts val="0"/>
                        </a:spcAft>
                      </a:pPr>
                      <a:r>
                        <a:rPr lang="en-US" sz="1400" b="1" dirty="0">
                          <a:effectLst/>
                        </a:rPr>
                        <a:t>This incarceration appears to be for violation of parole and or probation.</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7808" marR="47808" marT="0" marB="0"/>
                </a:tc>
                <a:extLst>
                  <a:ext uri="{0D108BD9-81ED-4DB2-BD59-A6C34878D82A}">
                    <a16:rowId xmlns:a16="http://schemas.microsoft.com/office/drawing/2014/main" val="2325453739"/>
                  </a:ext>
                </a:extLst>
              </a:tr>
            </a:tbl>
          </a:graphicData>
        </a:graphic>
      </p:graphicFrame>
      <p:sp>
        <p:nvSpPr>
          <p:cNvPr id="5" name="Footer Placeholder 4">
            <a:extLst>
              <a:ext uri="{FF2B5EF4-FFF2-40B4-BE49-F238E27FC236}">
                <a16:creationId xmlns:a16="http://schemas.microsoft.com/office/drawing/2014/main" id="{EA7901AE-CE15-D1A8-CF94-ED1E7D1447BC}"/>
              </a:ext>
            </a:extLst>
          </p:cNvPr>
          <p:cNvSpPr>
            <a:spLocks noGrp="1"/>
          </p:cNvSpPr>
          <p:nvPr>
            <p:ph type="ftr" sz="quarter" idx="11"/>
          </p:nvPr>
        </p:nvSpPr>
        <p:spPr/>
        <p:txBody>
          <a:bodyPr/>
          <a:lstStyle/>
          <a:p>
            <a:r>
              <a:rPr lang="en-US"/>
              <a:t>COPYRIGHT 2022 Stan Crowder NOT for Publication or Release</a:t>
            </a:r>
          </a:p>
        </p:txBody>
      </p:sp>
      <p:sp>
        <p:nvSpPr>
          <p:cNvPr id="6" name="Slide Number Placeholder 5">
            <a:extLst>
              <a:ext uri="{FF2B5EF4-FFF2-40B4-BE49-F238E27FC236}">
                <a16:creationId xmlns:a16="http://schemas.microsoft.com/office/drawing/2014/main" id="{B2886A1C-C740-BCEE-A050-EDEF3FD7EE4D}"/>
              </a:ext>
            </a:extLst>
          </p:cNvPr>
          <p:cNvSpPr>
            <a:spLocks noGrp="1"/>
          </p:cNvSpPr>
          <p:nvPr>
            <p:ph type="sldNum" sz="quarter" idx="12"/>
          </p:nvPr>
        </p:nvSpPr>
        <p:spPr/>
        <p:txBody>
          <a:bodyPr/>
          <a:lstStyle/>
          <a:p>
            <a:fld id="{DF1255B0-FA47-4AB9-8538-6F3CF1ACC57C}" type="slidenum">
              <a:rPr lang="en-US" smtClean="0"/>
              <a:t>8</a:t>
            </a:fld>
            <a:endParaRPr lang="en-US"/>
          </a:p>
        </p:txBody>
      </p:sp>
    </p:spTree>
    <p:extLst>
      <p:ext uri="{BB962C8B-B14F-4D97-AF65-F5344CB8AC3E}">
        <p14:creationId xmlns:p14="http://schemas.microsoft.com/office/powerpoint/2010/main" val="20159712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429A3-7DCC-9558-191F-C241732105FD}"/>
              </a:ext>
            </a:extLst>
          </p:cNvPr>
          <p:cNvSpPr>
            <a:spLocks noGrp="1"/>
          </p:cNvSpPr>
          <p:nvPr>
            <p:ph type="title"/>
          </p:nvPr>
        </p:nvSpPr>
        <p:spPr>
          <a:xfrm>
            <a:off x="838200" y="134224"/>
            <a:ext cx="10515600" cy="880844"/>
          </a:xfrm>
        </p:spPr>
        <p:txBody>
          <a:bodyPr>
            <a:normAutofit/>
          </a:bodyPr>
          <a:lstStyle/>
          <a:p>
            <a:r>
              <a:rPr lang="en-US" sz="3600" dirty="0">
                <a:latin typeface="Aharoni" panose="02010803020104030203" pitchFamily="2" charset="-79"/>
                <a:cs typeface="Aharoni" panose="02010803020104030203" pitchFamily="2" charset="-79"/>
              </a:rPr>
              <a:t>The Dressler Case Study:  A Career Criminal</a:t>
            </a:r>
            <a:endParaRPr lang="en-US" sz="3600" dirty="0"/>
          </a:p>
        </p:txBody>
      </p:sp>
      <p:graphicFrame>
        <p:nvGraphicFramePr>
          <p:cNvPr id="4" name="Content Placeholder 3">
            <a:extLst>
              <a:ext uri="{FF2B5EF4-FFF2-40B4-BE49-F238E27FC236}">
                <a16:creationId xmlns:a16="http://schemas.microsoft.com/office/drawing/2014/main" id="{1DE21F5A-8113-BD18-D9AC-90B0648A8601}"/>
              </a:ext>
            </a:extLst>
          </p:cNvPr>
          <p:cNvGraphicFramePr>
            <a:graphicFrameLocks noGrp="1"/>
          </p:cNvGraphicFramePr>
          <p:nvPr>
            <p:ph idx="1"/>
            <p:extLst>
              <p:ext uri="{D42A27DB-BD31-4B8C-83A1-F6EECF244321}">
                <p14:modId xmlns:p14="http://schemas.microsoft.com/office/powerpoint/2010/main" val="2182833867"/>
              </p:ext>
            </p:extLst>
          </p:nvPr>
        </p:nvGraphicFramePr>
        <p:xfrm>
          <a:off x="922789" y="914400"/>
          <a:ext cx="10515600" cy="5431773"/>
        </p:xfrm>
        <a:graphic>
          <a:graphicData uri="http://schemas.openxmlformats.org/drawingml/2006/table">
            <a:tbl>
              <a:tblPr firstRow="1" firstCol="1" bandRow="1">
                <a:tableStyleId>{5C22544A-7EE6-4342-B048-85BDC9FD1C3A}</a:tableStyleId>
              </a:tblPr>
              <a:tblGrid>
                <a:gridCol w="2403405">
                  <a:extLst>
                    <a:ext uri="{9D8B030D-6E8A-4147-A177-3AD203B41FA5}">
                      <a16:colId xmlns:a16="http://schemas.microsoft.com/office/drawing/2014/main" val="1362413451"/>
                    </a:ext>
                  </a:extLst>
                </a:gridCol>
                <a:gridCol w="2516996">
                  <a:extLst>
                    <a:ext uri="{9D8B030D-6E8A-4147-A177-3AD203B41FA5}">
                      <a16:colId xmlns:a16="http://schemas.microsoft.com/office/drawing/2014/main" val="3791343702"/>
                    </a:ext>
                  </a:extLst>
                </a:gridCol>
                <a:gridCol w="2383161">
                  <a:extLst>
                    <a:ext uri="{9D8B030D-6E8A-4147-A177-3AD203B41FA5}">
                      <a16:colId xmlns:a16="http://schemas.microsoft.com/office/drawing/2014/main" val="1990802599"/>
                    </a:ext>
                  </a:extLst>
                </a:gridCol>
                <a:gridCol w="3212038">
                  <a:extLst>
                    <a:ext uri="{9D8B030D-6E8A-4147-A177-3AD203B41FA5}">
                      <a16:colId xmlns:a16="http://schemas.microsoft.com/office/drawing/2014/main" val="3106120781"/>
                    </a:ext>
                  </a:extLst>
                </a:gridCol>
              </a:tblGrid>
              <a:tr h="387811">
                <a:tc>
                  <a:txBody>
                    <a:bodyPr/>
                    <a:lstStyle/>
                    <a:p>
                      <a:pPr marL="0" marR="0">
                        <a:lnSpc>
                          <a:spcPct val="200000"/>
                        </a:lnSpc>
                        <a:spcBef>
                          <a:spcPts val="0"/>
                        </a:spcBef>
                        <a:spcAft>
                          <a:spcPts val="0"/>
                        </a:spcAft>
                      </a:pPr>
                      <a:r>
                        <a:rPr lang="en-US" sz="1800">
                          <a:effectLst/>
                        </a:rPr>
                        <a:t>August 18, 2007</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800">
                          <a:effectLst/>
                        </a:rPr>
                        <a:t>Car Accident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800">
                          <a:effectLst/>
                        </a:rPr>
                        <a:t>Dressler - driver</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8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20183656"/>
                  </a:ext>
                </a:extLst>
              </a:tr>
              <a:tr h="676359">
                <a:tc>
                  <a:txBody>
                    <a:bodyPr/>
                    <a:lstStyle/>
                    <a:p>
                      <a:pPr marL="0" marR="0">
                        <a:spcBef>
                          <a:spcPts val="0"/>
                        </a:spcBef>
                        <a:spcAft>
                          <a:spcPts val="0"/>
                        </a:spcAft>
                      </a:pPr>
                      <a:r>
                        <a:rPr lang="en-US" sz="1800">
                          <a:effectLst/>
                        </a:rPr>
                        <a:t>September 24, 2007</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a:effectLst/>
                        </a:rPr>
                        <a:t>Stolen Car</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a:effectLst/>
                        </a:rPr>
                        <a:t>Richard Dressler claims Kevin’s car was stolen.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a:effectLst/>
                        </a:rPr>
                        <a:t>Vehicle returned to Richard Dressler.</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38619526"/>
                  </a:ext>
                </a:extLst>
              </a:tr>
              <a:tr h="901812">
                <a:tc>
                  <a:txBody>
                    <a:bodyPr/>
                    <a:lstStyle/>
                    <a:p>
                      <a:pPr marL="0" marR="0">
                        <a:spcBef>
                          <a:spcPts val="0"/>
                        </a:spcBef>
                        <a:spcAft>
                          <a:spcPts val="0"/>
                        </a:spcAft>
                      </a:pPr>
                      <a:r>
                        <a:rPr lang="en-US" sz="1800">
                          <a:effectLst/>
                        </a:rPr>
                        <a:t>April 28, 2008</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a:effectLst/>
                        </a:rPr>
                        <a:t>Possession of Cocaine and Marijuana; Violation of Probation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800">
                          <a:effectLst/>
                        </a:rPr>
                        <a:t>Arrest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8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93496600"/>
                  </a:ext>
                </a:extLst>
              </a:tr>
              <a:tr h="3381797">
                <a:tc>
                  <a:txBody>
                    <a:bodyPr/>
                    <a:lstStyle/>
                    <a:p>
                      <a:pPr marL="0" marR="0">
                        <a:spcBef>
                          <a:spcPts val="0"/>
                        </a:spcBef>
                        <a:spcAft>
                          <a:spcPts val="0"/>
                        </a:spcAft>
                      </a:pPr>
                      <a:r>
                        <a:rPr lang="en-US" sz="1800" b="1" dirty="0">
                          <a:solidFill>
                            <a:schemeClr val="tx1"/>
                          </a:solidFill>
                          <a:effectLst/>
                          <a:highlight>
                            <a:srgbClr val="FFFF00"/>
                          </a:highlight>
                        </a:rPr>
                        <a:t>October 28, 2008 to August 7, 2012 per Department of Corrections Inmate History.**This date of release, August 7, 2012 does not reveal the 2010 case.***</a:t>
                      </a:r>
                      <a:endParaRPr lang="en-US" sz="1600" b="1" dirty="0">
                        <a:solidFill>
                          <a:schemeClr val="tx1"/>
                        </a:solidFill>
                        <a:effectLst/>
                        <a:highlight>
                          <a:srgbClr val="FFFF00"/>
                        </a:highlight>
                      </a:endParaRPr>
                    </a:p>
                    <a:p>
                      <a:pPr marL="0" marR="0">
                        <a:spcBef>
                          <a:spcPts val="0"/>
                        </a:spcBef>
                        <a:spcAft>
                          <a:spcPts val="0"/>
                        </a:spcAft>
                      </a:pPr>
                      <a:r>
                        <a:rPr lang="en-US" sz="1800" b="1" dirty="0">
                          <a:solidFill>
                            <a:schemeClr val="tx1"/>
                          </a:solidFill>
                          <a:effectLst/>
                          <a:highlight>
                            <a:srgbClr val="FFFF00"/>
                          </a:highlight>
                        </a:rPr>
                        <a:t>1314-days incarceration minus the number of days as an escapee which is unknown</a:t>
                      </a:r>
                      <a:endParaRPr lang="en-US" sz="1600" b="1" dirty="0">
                        <a:solidFill>
                          <a:schemeClr val="tx1"/>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800" dirty="0">
                          <a:effectLst/>
                        </a:rPr>
                        <a:t>Incarcerated</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a:effectLst/>
                        </a:rPr>
                        <a:t>Inmate- Georgia Department of Corrections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dirty="0">
                          <a:effectLst/>
                          <a:highlight>
                            <a:srgbClr val="FFFF00"/>
                          </a:highlight>
                        </a:rPr>
                        <a:t>Possession of Cocaine and Marijuana; Violation of Probation. </a:t>
                      </a:r>
                      <a:endParaRPr lang="en-US" sz="1600" dirty="0">
                        <a:effectLst/>
                        <a:highlight>
                          <a:srgbClr val="FFFF00"/>
                        </a:highlight>
                      </a:endParaRPr>
                    </a:p>
                    <a:p>
                      <a:pPr marL="0" marR="0">
                        <a:spcBef>
                          <a:spcPts val="0"/>
                        </a:spcBef>
                        <a:spcAft>
                          <a:spcPts val="0"/>
                        </a:spcAft>
                      </a:pPr>
                      <a:r>
                        <a:rPr lang="en-US" sz="1800" dirty="0">
                          <a:effectLst/>
                          <a:highlight>
                            <a:srgbClr val="FFFF00"/>
                          </a:highlight>
                        </a:rPr>
                        <a:t> </a:t>
                      </a:r>
                      <a:endParaRPr lang="en-US" sz="1600" dirty="0">
                        <a:effectLst/>
                        <a:highlight>
                          <a:srgbClr val="FFFF00"/>
                        </a:highlight>
                      </a:endParaRPr>
                    </a:p>
                    <a:p>
                      <a:pPr marL="0" marR="0">
                        <a:spcBef>
                          <a:spcPts val="0"/>
                        </a:spcBef>
                        <a:spcAft>
                          <a:spcPts val="0"/>
                        </a:spcAft>
                      </a:pPr>
                      <a:r>
                        <a:rPr lang="en-US" sz="1800" b="1" dirty="0">
                          <a:effectLst/>
                          <a:highlight>
                            <a:srgbClr val="FFFF00"/>
                          </a:highlight>
                        </a:rPr>
                        <a:t>1314-days incarceration minus the number of days as an escapee which is unknown</a:t>
                      </a:r>
                      <a:endParaRPr lang="en-US" sz="1600" b="1" dirty="0">
                        <a:effectLst/>
                        <a:highlight>
                          <a:srgbClr val="FFFF00"/>
                        </a:highlight>
                      </a:endParaRPr>
                    </a:p>
                    <a:p>
                      <a:pPr marL="0" marR="0">
                        <a:spcBef>
                          <a:spcPts val="0"/>
                        </a:spcBef>
                        <a:spcAft>
                          <a:spcPts val="0"/>
                        </a:spcAft>
                      </a:pPr>
                      <a:r>
                        <a:rPr lang="en-US" sz="1800" dirty="0">
                          <a:effectLst/>
                        </a:rPr>
                        <a:t> </a:t>
                      </a:r>
                      <a:endParaRPr lang="en-US" sz="1600" dirty="0">
                        <a:effectLst/>
                      </a:endParaRPr>
                    </a:p>
                    <a:p>
                      <a:pPr marL="0" marR="0">
                        <a:spcBef>
                          <a:spcPts val="0"/>
                        </a:spcBef>
                        <a:spcAft>
                          <a:spcPts val="0"/>
                        </a:spcAft>
                      </a:pPr>
                      <a:r>
                        <a:rPr lang="en-US" sz="1800" dirty="0">
                          <a:effectLst/>
                        </a:rPr>
                        <a:t> </a:t>
                      </a:r>
                      <a:endParaRPr lang="en-US" sz="1600" dirty="0">
                        <a:effectLst/>
                      </a:endParaRPr>
                    </a:p>
                    <a:p>
                      <a:pPr marL="0" marR="0">
                        <a:spcBef>
                          <a:spcPts val="0"/>
                        </a:spcBef>
                        <a:spcAft>
                          <a:spcPts val="0"/>
                        </a:spcAft>
                      </a:pPr>
                      <a:r>
                        <a:rPr lang="en-US" sz="1800" dirty="0">
                          <a:effectLst/>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30279343"/>
                  </a:ext>
                </a:extLst>
              </a:tr>
            </a:tbl>
          </a:graphicData>
        </a:graphic>
      </p:graphicFrame>
      <p:sp>
        <p:nvSpPr>
          <p:cNvPr id="5" name="Footer Placeholder 4">
            <a:extLst>
              <a:ext uri="{FF2B5EF4-FFF2-40B4-BE49-F238E27FC236}">
                <a16:creationId xmlns:a16="http://schemas.microsoft.com/office/drawing/2014/main" id="{30080BDB-985E-0A91-160B-928915D7E063}"/>
              </a:ext>
            </a:extLst>
          </p:cNvPr>
          <p:cNvSpPr>
            <a:spLocks noGrp="1"/>
          </p:cNvSpPr>
          <p:nvPr>
            <p:ph type="ftr" sz="quarter" idx="11"/>
          </p:nvPr>
        </p:nvSpPr>
        <p:spPr/>
        <p:txBody>
          <a:bodyPr/>
          <a:lstStyle/>
          <a:p>
            <a:r>
              <a:rPr lang="en-US"/>
              <a:t>COPYRIGHT 2022 Stan Crowder NOT for Publication or Release</a:t>
            </a:r>
          </a:p>
        </p:txBody>
      </p:sp>
      <p:sp>
        <p:nvSpPr>
          <p:cNvPr id="6" name="Slide Number Placeholder 5">
            <a:extLst>
              <a:ext uri="{FF2B5EF4-FFF2-40B4-BE49-F238E27FC236}">
                <a16:creationId xmlns:a16="http://schemas.microsoft.com/office/drawing/2014/main" id="{7A1A5AF4-72C0-445E-5371-FA4C8C078C46}"/>
              </a:ext>
            </a:extLst>
          </p:cNvPr>
          <p:cNvSpPr>
            <a:spLocks noGrp="1"/>
          </p:cNvSpPr>
          <p:nvPr>
            <p:ph type="sldNum" sz="quarter" idx="12"/>
          </p:nvPr>
        </p:nvSpPr>
        <p:spPr/>
        <p:txBody>
          <a:bodyPr/>
          <a:lstStyle/>
          <a:p>
            <a:fld id="{DF1255B0-FA47-4AB9-8538-6F3CF1ACC57C}" type="slidenum">
              <a:rPr lang="en-US" smtClean="0"/>
              <a:t>9</a:t>
            </a:fld>
            <a:endParaRPr lang="en-US"/>
          </a:p>
        </p:txBody>
      </p:sp>
    </p:spTree>
    <p:extLst>
      <p:ext uri="{BB962C8B-B14F-4D97-AF65-F5344CB8AC3E}">
        <p14:creationId xmlns:p14="http://schemas.microsoft.com/office/powerpoint/2010/main" val="31366034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216</TotalTime>
  <Words>2371</Words>
  <Application>Microsoft Office PowerPoint</Application>
  <PresentationFormat>Widescreen</PresentationFormat>
  <Paragraphs>326</Paragraphs>
  <Slides>15</Slides>
  <Notes>0</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15</vt:i4>
      </vt:variant>
    </vt:vector>
  </HeadingPairs>
  <TitlesOfParts>
    <vt:vector size="23" baseType="lpstr">
      <vt:lpstr>Aharoni</vt:lpstr>
      <vt:lpstr>Arial</vt:lpstr>
      <vt:lpstr>Bahnschrift</vt:lpstr>
      <vt:lpstr>Calibri</vt:lpstr>
      <vt:lpstr>Calibri Light</vt:lpstr>
      <vt:lpstr>Times New Roman</vt:lpstr>
      <vt:lpstr>Office Theme</vt:lpstr>
      <vt:lpstr>Acrobat Document</vt:lpstr>
      <vt:lpstr>The Dressler Case Study: A Career Criminal</vt:lpstr>
      <vt:lpstr>The Dressler Case Study:  A Career Criminal The Basics</vt:lpstr>
      <vt:lpstr>The Dressler Case Study:  A Career Criminal</vt:lpstr>
      <vt:lpstr>The Dressler Case Study:  A Career Criminal</vt:lpstr>
      <vt:lpstr>The Dressler Case Study:  A Career Criminal</vt:lpstr>
      <vt:lpstr>The Dressler Case Study:  A Career Criminal Chronological Listing of Kevin Andrew Dressler - Career Criminal</vt:lpstr>
      <vt:lpstr>The Dressler Case Study:  A Career Criminal</vt:lpstr>
      <vt:lpstr>The Dressler Case Study:  A Career Criminal</vt:lpstr>
      <vt:lpstr>The Dressler Case Study:  A Career Criminal</vt:lpstr>
      <vt:lpstr>The Dressler Case Study:  A Career Criminal</vt:lpstr>
      <vt:lpstr>The Dressler Case Study:  A Career Criminal</vt:lpstr>
      <vt:lpstr>The Dressler Case Study:  A Career Criminal</vt:lpstr>
      <vt:lpstr>GA Dept. of Corrections – State Prison INCARCERATION</vt:lpstr>
      <vt:lpstr>The Dressler Case Study:  A Career Criminal</vt:lpstr>
      <vt:lpstr>Who’s NEXT?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Dressler Case Study: A Career Criminal</dc:title>
  <dc:creator>Dr. Stan Crowder</dc:creator>
  <cp:lastModifiedBy>Dr. Stan Crowder</cp:lastModifiedBy>
  <cp:revision>25</cp:revision>
  <dcterms:created xsi:type="dcterms:W3CDTF">2022-08-21T13:51:56Z</dcterms:created>
  <dcterms:modified xsi:type="dcterms:W3CDTF">2022-10-05T13:01:40Z</dcterms:modified>
</cp:coreProperties>
</file>