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Helvetica Neue" panose="020B0604020202020204" charset="0"/>
      <p:regular r:id="rId20"/>
      <p:bold r:id="rId21"/>
      <p:italic r:id="rId22"/>
      <p:boldItalic r:id="rId23"/>
    </p:embeddedFont>
    <p:embeddedFont>
      <p:font typeface="Roboto"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Arial Narrow" panose="020B0606020202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7F0BC2-3371-44FE-B01F-A0B4D7AA4EBE}">
  <a:tblStyle styleId="{D57F0BC2-3371-44FE-B01F-A0B4D7AA4EB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6e3054b6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116e3054b64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6e3054b6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116e3054b64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6e3054b6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116e3054b64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16e3054b6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116e3054b64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e8463f02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6e8463f020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6657b50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156657b50d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ed0f32c0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fed0f32c0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ee42bcc1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g6ee42bcc1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123dd219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1123dd219b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e8463f0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6e8463f02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6e8463f020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6e8463f020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fd2cb9e1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fd2cb9e1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23dd219b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1123dd219b3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d2cb9e1fb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fd2cb9e1fb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123dd219b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1123dd219b3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6e3054b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116e3054b6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590" b="-10767"/>
          <a:stretch/>
        </p:blipFill>
        <p:spPr>
          <a:xfrm>
            <a:off x="0" y="-184700"/>
            <a:ext cx="9220199" cy="6915175"/>
          </a:xfrm>
          <a:prstGeom prst="rect">
            <a:avLst/>
          </a:prstGeom>
          <a:noFill/>
          <a:ln>
            <a:noFill/>
          </a:ln>
        </p:spPr>
      </p:pic>
      <p:sp>
        <p:nvSpPr>
          <p:cNvPr id="55" name="Google Shape;55;p13"/>
          <p:cNvSpPr txBox="1">
            <a:spLocks noGrp="1"/>
          </p:cNvSpPr>
          <p:nvPr>
            <p:ph type="ctrTitle"/>
          </p:nvPr>
        </p:nvSpPr>
        <p:spPr>
          <a:xfrm>
            <a:off x="349800" y="1210375"/>
            <a:ext cx="8520600" cy="14277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SzPts val="5200"/>
              <a:buNone/>
            </a:pPr>
            <a:r>
              <a:rPr lang="en" sz="3600" b="1">
                <a:latin typeface="Calibri"/>
                <a:ea typeface="Calibri"/>
                <a:cs typeface="Calibri"/>
                <a:sym typeface="Calibri"/>
              </a:rPr>
              <a:t>Social Justice courses through USG eMajor: A collaborative approach </a:t>
            </a:r>
            <a:endParaRPr sz="3600" b="1">
              <a:latin typeface="Calibri"/>
              <a:ea typeface="Calibri"/>
              <a:cs typeface="Calibri"/>
              <a:sym typeface="Calibri"/>
            </a:endParaRPr>
          </a:p>
          <a:p>
            <a:pPr marL="0" lvl="0" indent="0" algn="l" rtl="0">
              <a:lnSpc>
                <a:spcPct val="115000"/>
              </a:lnSpc>
              <a:spcBef>
                <a:spcPts val="0"/>
              </a:spcBef>
              <a:spcAft>
                <a:spcPts val="0"/>
              </a:spcAft>
              <a:buSzPts val="5200"/>
              <a:buNone/>
            </a:pPr>
            <a:endParaRPr sz="3000" b="1"/>
          </a:p>
        </p:txBody>
      </p:sp>
      <p:pic>
        <p:nvPicPr>
          <p:cNvPr id="56" name="Google Shape;56;p13"/>
          <p:cNvPicPr preferRelativeResize="0"/>
          <p:nvPr/>
        </p:nvPicPr>
        <p:blipFill rotWithShape="1">
          <a:blip r:embed="rId4">
            <a:alphaModFix/>
          </a:blip>
          <a:srcRect/>
          <a:stretch/>
        </p:blipFill>
        <p:spPr>
          <a:xfrm>
            <a:off x="1765988" y="3791278"/>
            <a:ext cx="5612024" cy="593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11700" y="174025"/>
            <a:ext cx="8520600" cy="6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3000" b="1">
                <a:solidFill>
                  <a:srgbClr val="323130"/>
                </a:solidFill>
                <a:highlight>
                  <a:schemeClr val="lt1"/>
                </a:highlight>
                <a:latin typeface="Calibri"/>
                <a:ea typeface="Calibri"/>
                <a:cs typeface="Calibri"/>
                <a:sym typeface="Calibri"/>
              </a:rPr>
              <a:t>SJUS 3050 - Politics of Social Justice</a:t>
            </a:r>
            <a:endParaRPr sz="4200"/>
          </a:p>
        </p:txBody>
      </p:sp>
      <p:pic>
        <p:nvPicPr>
          <p:cNvPr id="131" name="Google Shape;131;p22"/>
          <p:cNvPicPr preferRelativeResize="0"/>
          <p:nvPr/>
        </p:nvPicPr>
        <p:blipFill rotWithShape="1">
          <a:blip r:embed="rId3">
            <a:alphaModFix/>
          </a:blip>
          <a:srcRect/>
          <a:stretch/>
        </p:blipFill>
        <p:spPr>
          <a:xfrm>
            <a:off x="6716675" y="-618832"/>
            <a:ext cx="2940850" cy="3050182"/>
          </a:xfrm>
          <a:prstGeom prst="rect">
            <a:avLst/>
          </a:prstGeom>
          <a:noFill/>
          <a:ln>
            <a:noFill/>
          </a:ln>
        </p:spPr>
      </p:pic>
      <p:pic>
        <p:nvPicPr>
          <p:cNvPr id="132" name="Google Shape;132;p22"/>
          <p:cNvPicPr preferRelativeResize="0"/>
          <p:nvPr/>
        </p:nvPicPr>
        <p:blipFill rotWithShape="1">
          <a:blip r:embed="rId4">
            <a:alphaModFix/>
          </a:blip>
          <a:srcRect/>
          <a:stretch/>
        </p:blipFill>
        <p:spPr>
          <a:xfrm>
            <a:off x="764325" y="4370975"/>
            <a:ext cx="1833125" cy="434150"/>
          </a:xfrm>
          <a:prstGeom prst="rect">
            <a:avLst/>
          </a:prstGeom>
          <a:noFill/>
          <a:ln>
            <a:noFill/>
          </a:ln>
        </p:spPr>
      </p:pic>
      <p:pic>
        <p:nvPicPr>
          <p:cNvPr id="133" name="Google Shape;133;p22"/>
          <p:cNvPicPr preferRelativeResize="0"/>
          <p:nvPr/>
        </p:nvPicPr>
        <p:blipFill rotWithShape="1">
          <a:blip r:embed="rId5">
            <a:alphaModFix/>
          </a:blip>
          <a:srcRect/>
          <a:stretch/>
        </p:blipFill>
        <p:spPr>
          <a:xfrm rot="5400000" flipH="1">
            <a:off x="-967025" y="3723675"/>
            <a:ext cx="2552700" cy="2762250"/>
          </a:xfrm>
          <a:prstGeom prst="rect">
            <a:avLst/>
          </a:prstGeom>
          <a:noFill/>
          <a:ln>
            <a:noFill/>
          </a:ln>
        </p:spPr>
      </p:pic>
      <p:sp>
        <p:nvSpPr>
          <p:cNvPr id="134" name="Google Shape;134;p22"/>
          <p:cNvSpPr txBox="1"/>
          <p:nvPr/>
        </p:nvSpPr>
        <p:spPr>
          <a:xfrm>
            <a:off x="647375" y="777025"/>
            <a:ext cx="7156800" cy="352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323130"/>
                </a:solidFill>
                <a:highlight>
                  <a:srgbClr val="FFFFFF"/>
                </a:highlight>
                <a:latin typeface="Calibri"/>
                <a:ea typeface="Calibri"/>
                <a:cs typeface="Calibri"/>
                <a:sym typeface="Calibri"/>
              </a:rPr>
              <a:t>Course description</a:t>
            </a:r>
            <a:r>
              <a:rPr lang="en" sz="2400" b="1">
                <a:solidFill>
                  <a:srgbClr val="323130"/>
                </a:solidFill>
                <a:highlight>
                  <a:srgbClr val="FFFFFF"/>
                </a:highlight>
                <a:latin typeface="Calibri"/>
                <a:ea typeface="Calibri"/>
                <a:cs typeface="Calibri"/>
                <a:sym typeface="Calibri"/>
              </a:rPr>
              <a:t>:</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200" b="1">
                <a:solidFill>
                  <a:srgbClr val="323130"/>
                </a:solidFill>
                <a:highlight>
                  <a:srgbClr val="FFFFFF"/>
                </a:highlight>
                <a:latin typeface="Calibri"/>
                <a:ea typeface="Calibri"/>
                <a:cs typeface="Calibri"/>
                <a:sym typeface="Calibri"/>
              </a:rPr>
              <a:t>This course examines selected contemporary issues of social justice at the national, state, and local level of politics in the United States. This course analyzes various social justice issues through an economic, demographic, institutional, and political lens. Course topics include a critical analysis of governance, criminal law, economic development, immigration, poverty and race, drugs, and social equity.</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8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800" b="1">
                <a:solidFill>
                  <a:srgbClr val="323130"/>
                </a:solidFill>
                <a:highlight>
                  <a:srgbClr val="FFFFFF"/>
                </a:highlight>
                <a:latin typeface="Calibri"/>
                <a:ea typeface="Calibri"/>
                <a:cs typeface="Calibri"/>
                <a:sym typeface="Calibri"/>
              </a:rPr>
              <a:t>Course objectives:</a:t>
            </a:r>
            <a:endParaRPr sz="18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200" b="1">
                <a:solidFill>
                  <a:srgbClr val="323130"/>
                </a:solidFill>
                <a:highlight>
                  <a:srgbClr val="FFFFFF"/>
                </a:highlight>
                <a:latin typeface="Calibri"/>
                <a:ea typeface="Calibri"/>
                <a:cs typeface="Calibri"/>
                <a:sym typeface="Calibri"/>
              </a:rPr>
              <a:t>Upon successful completion of the course students will be able to:</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Explain the role of politics in social justice issues.</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Evaluate how political policy and laws impact different racial, ethnic, religious, socioeconomic, and gender groups.</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Summarize the various views of immigration and immigration policy in the U.S.</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Dissect the concept of systemic racism and its influence on politics and political policies.</a:t>
            </a:r>
            <a:endParaRPr sz="12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11700" y="174025"/>
            <a:ext cx="8520600" cy="6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3000" b="1">
                <a:solidFill>
                  <a:srgbClr val="323130"/>
                </a:solidFill>
                <a:highlight>
                  <a:schemeClr val="lt1"/>
                </a:highlight>
                <a:latin typeface="Calibri"/>
                <a:ea typeface="Calibri"/>
                <a:cs typeface="Calibri"/>
                <a:sym typeface="Calibri"/>
              </a:rPr>
              <a:t>SJUS 4000 - Social Justice Culture</a:t>
            </a:r>
            <a:endParaRPr sz="4200"/>
          </a:p>
        </p:txBody>
      </p:sp>
      <p:pic>
        <p:nvPicPr>
          <p:cNvPr id="140" name="Google Shape;140;p23"/>
          <p:cNvPicPr preferRelativeResize="0"/>
          <p:nvPr/>
        </p:nvPicPr>
        <p:blipFill rotWithShape="1">
          <a:blip r:embed="rId3">
            <a:alphaModFix/>
          </a:blip>
          <a:srcRect/>
          <a:stretch/>
        </p:blipFill>
        <p:spPr>
          <a:xfrm>
            <a:off x="6716675" y="-618832"/>
            <a:ext cx="2940850" cy="3050182"/>
          </a:xfrm>
          <a:prstGeom prst="rect">
            <a:avLst/>
          </a:prstGeom>
          <a:noFill/>
          <a:ln>
            <a:noFill/>
          </a:ln>
        </p:spPr>
      </p:pic>
      <p:pic>
        <p:nvPicPr>
          <p:cNvPr id="141" name="Google Shape;141;p23"/>
          <p:cNvPicPr preferRelativeResize="0"/>
          <p:nvPr/>
        </p:nvPicPr>
        <p:blipFill rotWithShape="1">
          <a:blip r:embed="rId4">
            <a:alphaModFix/>
          </a:blip>
          <a:srcRect/>
          <a:stretch/>
        </p:blipFill>
        <p:spPr>
          <a:xfrm>
            <a:off x="764325" y="4370975"/>
            <a:ext cx="1833125" cy="434150"/>
          </a:xfrm>
          <a:prstGeom prst="rect">
            <a:avLst/>
          </a:prstGeom>
          <a:noFill/>
          <a:ln>
            <a:noFill/>
          </a:ln>
        </p:spPr>
      </p:pic>
      <p:pic>
        <p:nvPicPr>
          <p:cNvPr id="142" name="Google Shape;142;p23"/>
          <p:cNvPicPr preferRelativeResize="0"/>
          <p:nvPr/>
        </p:nvPicPr>
        <p:blipFill rotWithShape="1">
          <a:blip r:embed="rId5">
            <a:alphaModFix/>
          </a:blip>
          <a:srcRect/>
          <a:stretch/>
        </p:blipFill>
        <p:spPr>
          <a:xfrm rot="5400000" flipH="1">
            <a:off x="-967025" y="3723675"/>
            <a:ext cx="2552700" cy="2762250"/>
          </a:xfrm>
          <a:prstGeom prst="rect">
            <a:avLst/>
          </a:prstGeom>
          <a:noFill/>
          <a:ln>
            <a:noFill/>
          </a:ln>
        </p:spPr>
      </p:pic>
      <p:sp>
        <p:nvSpPr>
          <p:cNvPr id="143" name="Google Shape;143;p23"/>
          <p:cNvSpPr txBox="1"/>
          <p:nvPr/>
        </p:nvSpPr>
        <p:spPr>
          <a:xfrm>
            <a:off x="647375" y="777025"/>
            <a:ext cx="7156800" cy="352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323130"/>
                </a:solidFill>
                <a:highlight>
                  <a:srgbClr val="FFFFFF"/>
                </a:highlight>
                <a:latin typeface="Calibri"/>
                <a:ea typeface="Calibri"/>
                <a:cs typeface="Calibri"/>
                <a:sym typeface="Calibri"/>
              </a:rPr>
              <a:t>Course description</a:t>
            </a:r>
            <a:r>
              <a:rPr lang="en" sz="2400" b="1">
                <a:solidFill>
                  <a:srgbClr val="323130"/>
                </a:solidFill>
                <a:highlight>
                  <a:srgbClr val="FFFFFF"/>
                </a:highlight>
                <a:latin typeface="Calibri"/>
                <a:ea typeface="Calibri"/>
                <a:cs typeface="Calibri"/>
                <a:sym typeface="Calibri"/>
              </a:rPr>
              <a:t>:</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200" b="1">
                <a:solidFill>
                  <a:srgbClr val="323130"/>
                </a:solidFill>
                <a:highlight>
                  <a:srgbClr val="FFFFFF"/>
                </a:highlight>
                <a:latin typeface="Calibri"/>
                <a:ea typeface="Calibri"/>
                <a:cs typeface="Calibri"/>
                <a:sym typeface="Calibri"/>
              </a:rPr>
              <a:t>This course examines the relationship between music, art, movies &amp; television, and social justice in the United States. These mediums bring people together, challenge the status quo, and shine a light on what is happening in various communities. This course will explore a range of music, art, movies, and television that reflect and influence social justice issues.</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8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800" b="1">
                <a:solidFill>
                  <a:srgbClr val="323130"/>
                </a:solidFill>
                <a:highlight>
                  <a:srgbClr val="FFFFFF"/>
                </a:highlight>
                <a:latin typeface="Calibri"/>
                <a:ea typeface="Calibri"/>
                <a:cs typeface="Calibri"/>
                <a:sym typeface="Calibri"/>
              </a:rPr>
              <a:t>Course objectives:</a:t>
            </a:r>
            <a:endParaRPr sz="18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200" b="1">
                <a:solidFill>
                  <a:srgbClr val="323130"/>
                </a:solidFill>
                <a:highlight>
                  <a:srgbClr val="FFFFFF"/>
                </a:highlight>
                <a:latin typeface="Calibri"/>
                <a:ea typeface="Calibri"/>
                <a:cs typeface="Calibri"/>
                <a:sym typeface="Calibri"/>
              </a:rPr>
              <a:t>Upon successful completion of the course students will be able to:</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Explain the role of music, art, movies, and television as a motivating force in social justice issues.</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Analyze social justice themes in song lyrics, art, movies, and television.</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Evaluate the role and effectiveness of music, art, movies, and television as a tool of political protest.</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Identify connections between artistic expression and the broader social and political context in which that expression occurs.</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Interpret information presented visually, quantitatively, and orally in diverse media and formats.</a:t>
            </a:r>
            <a:endParaRPr sz="12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311700" y="174025"/>
            <a:ext cx="8520600" cy="6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3000" b="1">
                <a:solidFill>
                  <a:srgbClr val="323130"/>
                </a:solidFill>
                <a:highlight>
                  <a:schemeClr val="lt1"/>
                </a:highlight>
                <a:latin typeface="Calibri"/>
                <a:ea typeface="Calibri"/>
                <a:cs typeface="Calibri"/>
                <a:sym typeface="Calibri"/>
              </a:rPr>
              <a:t>SJUS 4050 - Law and Social Justice</a:t>
            </a:r>
            <a:endParaRPr sz="4200"/>
          </a:p>
        </p:txBody>
      </p:sp>
      <p:pic>
        <p:nvPicPr>
          <p:cNvPr id="149" name="Google Shape;149;p24"/>
          <p:cNvPicPr preferRelativeResize="0"/>
          <p:nvPr/>
        </p:nvPicPr>
        <p:blipFill rotWithShape="1">
          <a:blip r:embed="rId3">
            <a:alphaModFix/>
          </a:blip>
          <a:srcRect/>
          <a:stretch/>
        </p:blipFill>
        <p:spPr>
          <a:xfrm>
            <a:off x="6716675" y="-618832"/>
            <a:ext cx="2940850" cy="3050182"/>
          </a:xfrm>
          <a:prstGeom prst="rect">
            <a:avLst/>
          </a:prstGeom>
          <a:noFill/>
          <a:ln>
            <a:noFill/>
          </a:ln>
        </p:spPr>
      </p:pic>
      <p:pic>
        <p:nvPicPr>
          <p:cNvPr id="150" name="Google Shape;150;p24"/>
          <p:cNvPicPr preferRelativeResize="0"/>
          <p:nvPr/>
        </p:nvPicPr>
        <p:blipFill rotWithShape="1">
          <a:blip r:embed="rId4">
            <a:alphaModFix/>
          </a:blip>
          <a:srcRect/>
          <a:stretch/>
        </p:blipFill>
        <p:spPr>
          <a:xfrm>
            <a:off x="764325" y="4370975"/>
            <a:ext cx="1833125" cy="434150"/>
          </a:xfrm>
          <a:prstGeom prst="rect">
            <a:avLst/>
          </a:prstGeom>
          <a:noFill/>
          <a:ln>
            <a:noFill/>
          </a:ln>
        </p:spPr>
      </p:pic>
      <p:pic>
        <p:nvPicPr>
          <p:cNvPr id="151" name="Google Shape;151;p24"/>
          <p:cNvPicPr preferRelativeResize="0"/>
          <p:nvPr/>
        </p:nvPicPr>
        <p:blipFill rotWithShape="1">
          <a:blip r:embed="rId5">
            <a:alphaModFix/>
          </a:blip>
          <a:srcRect/>
          <a:stretch/>
        </p:blipFill>
        <p:spPr>
          <a:xfrm rot="5400000" flipH="1">
            <a:off x="-967025" y="3723675"/>
            <a:ext cx="2552700" cy="2762250"/>
          </a:xfrm>
          <a:prstGeom prst="rect">
            <a:avLst/>
          </a:prstGeom>
          <a:noFill/>
          <a:ln>
            <a:noFill/>
          </a:ln>
        </p:spPr>
      </p:pic>
      <p:sp>
        <p:nvSpPr>
          <p:cNvPr id="152" name="Google Shape;152;p24"/>
          <p:cNvSpPr txBox="1"/>
          <p:nvPr/>
        </p:nvSpPr>
        <p:spPr>
          <a:xfrm>
            <a:off x="647375" y="777025"/>
            <a:ext cx="7156800" cy="352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323130"/>
                </a:solidFill>
                <a:highlight>
                  <a:srgbClr val="FFFFFF"/>
                </a:highlight>
                <a:latin typeface="Calibri"/>
                <a:ea typeface="Calibri"/>
                <a:cs typeface="Calibri"/>
                <a:sym typeface="Calibri"/>
              </a:rPr>
              <a:t>Course description</a:t>
            </a:r>
            <a:r>
              <a:rPr lang="en" sz="2400" b="1">
                <a:solidFill>
                  <a:srgbClr val="323130"/>
                </a:solidFill>
                <a:highlight>
                  <a:srgbClr val="FFFFFF"/>
                </a:highlight>
                <a:latin typeface="Calibri"/>
                <a:ea typeface="Calibri"/>
                <a:cs typeface="Calibri"/>
                <a:sym typeface="Calibri"/>
              </a:rPr>
              <a:t>:</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200" b="1">
                <a:solidFill>
                  <a:srgbClr val="323130"/>
                </a:solidFill>
                <a:highlight>
                  <a:srgbClr val="FFFFFF"/>
                </a:highlight>
                <a:latin typeface="Calibri"/>
                <a:ea typeface="Calibri"/>
                <a:cs typeface="Calibri"/>
                <a:sym typeface="Calibri"/>
              </a:rPr>
              <a:t>This course analyzes the relationship between legal institutions, inequality, and the ability of social groups to produce fundamental social change.</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8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800" b="1">
                <a:solidFill>
                  <a:srgbClr val="323130"/>
                </a:solidFill>
                <a:highlight>
                  <a:srgbClr val="FFFFFF"/>
                </a:highlight>
                <a:latin typeface="Calibri"/>
                <a:ea typeface="Calibri"/>
                <a:cs typeface="Calibri"/>
                <a:sym typeface="Calibri"/>
              </a:rPr>
              <a:t>Course objectives:</a:t>
            </a:r>
            <a:endParaRPr sz="18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200" b="1">
                <a:solidFill>
                  <a:srgbClr val="323130"/>
                </a:solidFill>
                <a:highlight>
                  <a:srgbClr val="FFFFFF"/>
                </a:highlight>
                <a:latin typeface="Calibri"/>
                <a:ea typeface="Calibri"/>
                <a:cs typeface="Calibri"/>
                <a:sym typeface="Calibri"/>
              </a:rPr>
              <a:t>Upon successful completion of the course students will be able to:</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Describe ways in which law can be seen as both an instrument of positive social change and a means of confirming existing social arrangements and resisting social change.</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Compare theoretical perspectives on law, justice, and society.</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Critically analyze case studies concerning the struggles to achieve justice and involvement in legal processes and institutions by particular groups and individuals.</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Examine a selection of issues such as gender politics, ethnicity, race, indigenous politics, sexual orientation, class, and economic struggles, social dissent, and the experience of non-traditional and minority populations.</a:t>
            </a:r>
            <a:endParaRPr sz="12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174025"/>
            <a:ext cx="8520600" cy="60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3000" b="1">
                <a:solidFill>
                  <a:srgbClr val="323130"/>
                </a:solidFill>
                <a:highlight>
                  <a:schemeClr val="lt1"/>
                </a:highlight>
                <a:latin typeface="Calibri"/>
                <a:ea typeface="Calibri"/>
                <a:cs typeface="Calibri"/>
                <a:sym typeface="Calibri"/>
              </a:rPr>
              <a:t>SJUS 4800 - Social Justice Policy Analysis</a:t>
            </a:r>
            <a:endParaRPr sz="4200"/>
          </a:p>
        </p:txBody>
      </p:sp>
      <p:pic>
        <p:nvPicPr>
          <p:cNvPr id="158" name="Google Shape;158;p25"/>
          <p:cNvPicPr preferRelativeResize="0"/>
          <p:nvPr/>
        </p:nvPicPr>
        <p:blipFill rotWithShape="1">
          <a:blip r:embed="rId3">
            <a:alphaModFix/>
          </a:blip>
          <a:srcRect/>
          <a:stretch/>
        </p:blipFill>
        <p:spPr>
          <a:xfrm>
            <a:off x="6716675" y="-618832"/>
            <a:ext cx="2940850" cy="3050182"/>
          </a:xfrm>
          <a:prstGeom prst="rect">
            <a:avLst/>
          </a:prstGeom>
          <a:noFill/>
          <a:ln>
            <a:noFill/>
          </a:ln>
        </p:spPr>
      </p:pic>
      <p:pic>
        <p:nvPicPr>
          <p:cNvPr id="159" name="Google Shape;159;p25"/>
          <p:cNvPicPr preferRelativeResize="0"/>
          <p:nvPr/>
        </p:nvPicPr>
        <p:blipFill rotWithShape="1">
          <a:blip r:embed="rId4">
            <a:alphaModFix/>
          </a:blip>
          <a:srcRect/>
          <a:stretch/>
        </p:blipFill>
        <p:spPr>
          <a:xfrm>
            <a:off x="764325" y="4370975"/>
            <a:ext cx="1833125" cy="434150"/>
          </a:xfrm>
          <a:prstGeom prst="rect">
            <a:avLst/>
          </a:prstGeom>
          <a:noFill/>
          <a:ln>
            <a:noFill/>
          </a:ln>
        </p:spPr>
      </p:pic>
      <p:pic>
        <p:nvPicPr>
          <p:cNvPr id="160" name="Google Shape;160;p25"/>
          <p:cNvPicPr preferRelativeResize="0"/>
          <p:nvPr/>
        </p:nvPicPr>
        <p:blipFill rotWithShape="1">
          <a:blip r:embed="rId5">
            <a:alphaModFix/>
          </a:blip>
          <a:srcRect/>
          <a:stretch/>
        </p:blipFill>
        <p:spPr>
          <a:xfrm rot="5400000" flipH="1">
            <a:off x="-967025" y="3723675"/>
            <a:ext cx="2552700" cy="2762250"/>
          </a:xfrm>
          <a:prstGeom prst="rect">
            <a:avLst/>
          </a:prstGeom>
          <a:noFill/>
          <a:ln>
            <a:noFill/>
          </a:ln>
        </p:spPr>
      </p:pic>
      <p:sp>
        <p:nvSpPr>
          <p:cNvPr id="161" name="Google Shape;161;p25"/>
          <p:cNvSpPr txBox="1"/>
          <p:nvPr/>
        </p:nvSpPr>
        <p:spPr>
          <a:xfrm>
            <a:off x="647375" y="777025"/>
            <a:ext cx="7156800" cy="352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323130"/>
                </a:solidFill>
                <a:highlight>
                  <a:srgbClr val="FFFFFF"/>
                </a:highlight>
                <a:latin typeface="Calibri"/>
                <a:ea typeface="Calibri"/>
                <a:cs typeface="Calibri"/>
                <a:sym typeface="Calibri"/>
              </a:rPr>
              <a:t>Course description</a:t>
            </a:r>
            <a:r>
              <a:rPr lang="en" sz="2400" b="1">
                <a:solidFill>
                  <a:srgbClr val="323130"/>
                </a:solidFill>
                <a:highlight>
                  <a:srgbClr val="FFFFFF"/>
                </a:highlight>
                <a:latin typeface="Calibri"/>
                <a:ea typeface="Calibri"/>
                <a:cs typeface="Calibri"/>
                <a:sym typeface="Calibri"/>
              </a:rPr>
              <a:t>:</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200" b="1">
                <a:solidFill>
                  <a:srgbClr val="323130"/>
                </a:solidFill>
                <a:highlight>
                  <a:srgbClr val="FFFFFF"/>
                </a:highlight>
                <a:latin typeface="Calibri"/>
                <a:ea typeface="Calibri"/>
                <a:cs typeface="Calibri"/>
                <a:sym typeface="Calibri"/>
              </a:rPr>
              <a:t>This course provides students with the tools to analyze policy implementation and effectiveness in the criminal justice system. Policies are evaluated in the areas of policing, corrections, courts, and criminal justice. Research methods and case study analysis will be used to evaluate and inform the creation of crime-related policies.</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8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800" b="1">
                <a:solidFill>
                  <a:srgbClr val="323130"/>
                </a:solidFill>
                <a:highlight>
                  <a:srgbClr val="FFFFFF"/>
                </a:highlight>
                <a:latin typeface="Calibri"/>
                <a:ea typeface="Calibri"/>
                <a:cs typeface="Calibri"/>
                <a:sym typeface="Calibri"/>
              </a:rPr>
              <a:t>Course objectives:</a:t>
            </a:r>
            <a:endParaRPr sz="18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200" b="1">
                <a:solidFill>
                  <a:srgbClr val="323130"/>
                </a:solidFill>
                <a:highlight>
                  <a:srgbClr val="FFFFFF"/>
                </a:highlight>
                <a:latin typeface="Calibri"/>
                <a:ea typeface="Calibri"/>
                <a:cs typeface="Calibri"/>
                <a:sym typeface="Calibri"/>
              </a:rPr>
              <a:t>Upon successful completion of the course students will be able to:</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Explore concepts, theories, and empirical research used to explain crime in the United States.</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Evaluate the development and complexities of criminal justice policy, specifically describing the steps involved in policy implementation.</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Discuss the various ways crime and justice policy is evaluated.</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Demonstrate an awareness of public policy issues as they relate to the development, implementation, and evaluation of criminal justice policies.</a:t>
            </a:r>
            <a:endParaRPr sz="12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311700" y="174025"/>
            <a:ext cx="8520600" cy="84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a:t>Social Justice Courses</a:t>
            </a:r>
            <a:endParaRPr sz="3600"/>
          </a:p>
        </p:txBody>
      </p:sp>
      <p:pic>
        <p:nvPicPr>
          <p:cNvPr id="167" name="Google Shape;167;p26"/>
          <p:cNvPicPr preferRelativeResize="0"/>
          <p:nvPr/>
        </p:nvPicPr>
        <p:blipFill rotWithShape="1">
          <a:blip r:embed="rId3">
            <a:alphaModFix/>
          </a:blip>
          <a:srcRect/>
          <a:stretch/>
        </p:blipFill>
        <p:spPr>
          <a:xfrm>
            <a:off x="6716675" y="-618832"/>
            <a:ext cx="2940850" cy="3050182"/>
          </a:xfrm>
          <a:prstGeom prst="rect">
            <a:avLst/>
          </a:prstGeom>
          <a:noFill/>
          <a:ln>
            <a:noFill/>
          </a:ln>
        </p:spPr>
      </p:pic>
      <p:pic>
        <p:nvPicPr>
          <p:cNvPr id="168" name="Google Shape;168;p26"/>
          <p:cNvPicPr preferRelativeResize="0"/>
          <p:nvPr/>
        </p:nvPicPr>
        <p:blipFill rotWithShape="1">
          <a:blip r:embed="rId4">
            <a:alphaModFix/>
          </a:blip>
          <a:srcRect/>
          <a:stretch/>
        </p:blipFill>
        <p:spPr>
          <a:xfrm>
            <a:off x="764325" y="4370975"/>
            <a:ext cx="1833125" cy="434150"/>
          </a:xfrm>
          <a:prstGeom prst="rect">
            <a:avLst/>
          </a:prstGeom>
          <a:noFill/>
          <a:ln>
            <a:noFill/>
          </a:ln>
        </p:spPr>
      </p:pic>
      <p:pic>
        <p:nvPicPr>
          <p:cNvPr id="169" name="Google Shape;169;p26"/>
          <p:cNvPicPr preferRelativeResize="0"/>
          <p:nvPr/>
        </p:nvPicPr>
        <p:blipFill rotWithShape="1">
          <a:blip r:embed="rId5">
            <a:alphaModFix/>
          </a:blip>
          <a:srcRect/>
          <a:stretch/>
        </p:blipFill>
        <p:spPr>
          <a:xfrm rot="5400000" flipH="1">
            <a:off x="-967025" y="3723675"/>
            <a:ext cx="2552700" cy="2762250"/>
          </a:xfrm>
          <a:prstGeom prst="rect">
            <a:avLst/>
          </a:prstGeom>
          <a:noFill/>
          <a:ln>
            <a:noFill/>
          </a:ln>
        </p:spPr>
      </p:pic>
      <p:sp>
        <p:nvSpPr>
          <p:cNvPr id="170" name="Google Shape;170;p26"/>
          <p:cNvSpPr txBox="1"/>
          <p:nvPr/>
        </p:nvSpPr>
        <p:spPr>
          <a:xfrm>
            <a:off x="647375" y="1078350"/>
            <a:ext cx="7156800" cy="3227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323130"/>
              </a:buClr>
              <a:buSzPts val="2400"/>
              <a:buFont typeface="Calibri"/>
              <a:buChar char="●"/>
            </a:pPr>
            <a:r>
              <a:rPr lang="en" sz="2400" b="1">
                <a:solidFill>
                  <a:srgbClr val="323130"/>
                </a:solidFill>
                <a:highlight>
                  <a:srgbClr val="FFFFFF"/>
                </a:highlight>
                <a:latin typeface="Calibri"/>
                <a:ea typeface="Calibri"/>
                <a:cs typeface="Calibri"/>
                <a:sym typeface="Calibri"/>
              </a:rPr>
              <a:t>Concentration/ General Electives</a:t>
            </a:r>
            <a:endParaRPr sz="2400" b="1">
              <a:solidFill>
                <a:srgbClr val="323130"/>
              </a:solidFill>
              <a:highlight>
                <a:srgbClr val="FFFFFF"/>
              </a:highlight>
              <a:latin typeface="Calibri"/>
              <a:ea typeface="Calibri"/>
              <a:cs typeface="Calibri"/>
              <a:sym typeface="Calibri"/>
            </a:endParaRPr>
          </a:p>
          <a:p>
            <a:pPr marL="457200" lvl="0" indent="-381000" algn="l" rtl="0">
              <a:lnSpc>
                <a:spcPct val="115000"/>
              </a:lnSpc>
              <a:spcBef>
                <a:spcPts val="0"/>
              </a:spcBef>
              <a:spcAft>
                <a:spcPts val="0"/>
              </a:spcAft>
              <a:buClr>
                <a:srgbClr val="323130"/>
              </a:buClr>
              <a:buSzPts val="2400"/>
              <a:buFont typeface="Calibri"/>
              <a:buChar char="●"/>
            </a:pPr>
            <a:r>
              <a:rPr lang="en" sz="2400" b="1">
                <a:solidFill>
                  <a:srgbClr val="323130"/>
                </a:solidFill>
                <a:highlight>
                  <a:srgbClr val="FFFFFF"/>
                </a:highlight>
                <a:latin typeface="Calibri"/>
                <a:ea typeface="Calibri"/>
                <a:cs typeface="Calibri"/>
                <a:sym typeface="Calibri"/>
              </a:rPr>
              <a:t>CJ</a:t>
            </a:r>
            <a:endParaRPr sz="2400" b="1">
              <a:solidFill>
                <a:srgbClr val="323130"/>
              </a:solidFill>
              <a:highlight>
                <a:srgbClr val="FFFFFF"/>
              </a:highlight>
              <a:latin typeface="Calibri"/>
              <a:ea typeface="Calibri"/>
              <a:cs typeface="Calibri"/>
              <a:sym typeface="Calibri"/>
            </a:endParaRPr>
          </a:p>
          <a:p>
            <a:pPr marL="457200" lvl="0" indent="-381000" algn="l" rtl="0">
              <a:lnSpc>
                <a:spcPct val="115000"/>
              </a:lnSpc>
              <a:spcBef>
                <a:spcPts val="0"/>
              </a:spcBef>
              <a:spcAft>
                <a:spcPts val="0"/>
              </a:spcAft>
              <a:buClr>
                <a:srgbClr val="323130"/>
              </a:buClr>
              <a:buSzPts val="2400"/>
              <a:buFont typeface="Calibri"/>
              <a:buChar char="●"/>
            </a:pPr>
            <a:r>
              <a:rPr lang="en" sz="2400" b="1">
                <a:solidFill>
                  <a:srgbClr val="323130"/>
                </a:solidFill>
                <a:highlight>
                  <a:srgbClr val="FFFFFF"/>
                </a:highlight>
                <a:latin typeface="Calibri"/>
                <a:ea typeface="Calibri"/>
                <a:cs typeface="Calibri"/>
                <a:sym typeface="Calibri"/>
              </a:rPr>
              <a:t>ORGL</a:t>
            </a:r>
            <a:endParaRPr sz="2400" b="1">
              <a:solidFill>
                <a:srgbClr val="323130"/>
              </a:solidFill>
              <a:highlight>
                <a:srgbClr val="FFFFFF"/>
              </a:highlight>
              <a:latin typeface="Calibri"/>
              <a:ea typeface="Calibri"/>
              <a:cs typeface="Calibri"/>
              <a:sym typeface="Calibri"/>
            </a:endParaRPr>
          </a:p>
          <a:p>
            <a:pPr marL="457200" lvl="0" indent="-381000" algn="l" rtl="0">
              <a:lnSpc>
                <a:spcPct val="115000"/>
              </a:lnSpc>
              <a:spcBef>
                <a:spcPts val="0"/>
              </a:spcBef>
              <a:spcAft>
                <a:spcPts val="0"/>
              </a:spcAft>
              <a:buClr>
                <a:srgbClr val="323130"/>
              </a:buClr>
              <a:buSzPts val="2400"/>
              <a:buFont typeface="Calibri"/>
              <a:buChar char="●"/>
            </a:pPr>
            <a:r>
              <a:rPr lang="en" sz="2400" b="1">
                <a:solidFill>
                  <a:srgbClr val="323130"/>
                </a:solidFill>
                <a:highlight>
                  <a:srgbClr val="FFFFFF"/>
                </a:highlight>
                <a:latin typeface="Calibri"/>
                <a:ea typeface="Calibri"/>
                <a:cs typeface="Calibri"/>
                <a:sym typeface="Calibri"/>
              </a:rPr>
              <a:t>Interdisciplinary degrees</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311700" y="174025"/>
            <a:ext cx="8520600" cy="84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a:t>Social Justice Courses</a:t>
            </a:r>
            <a:endParaRPr sz="3600"/>
          </a:p>
        </p:txBody>
      </p:sp>
      <p:pic>
        <p:nvPicPr>
          <p:cNvPr id="176" name="Google Shape;176;p27"/>
          <p:cNvPicPr preferRelativeResize="0"/>
          <p:nvPr/>
        </p:nvPicPr>
        <p:blipFill rotWithShape="1">
          <a:blip r:embed="rId3">
            <a:alphaModFix/>
          </a:blip>
          <a:srcRect/>
          <a:stretch/>
        </p:blipFill>
        <p:spPr>
          <a:xfrm>
            <a:off x="6716675" y="-618832"/>
            <a:ext cx="2940850" cy="3050182"/>
          </a:xfrm>
          <a:prstGeom prst="rect">
            <a:avLst/>
          </a:prstGeom>
          <a:noFill/>
          <a:ln>
            <a:noFill/>
          </a:ln>
        </p:spPr>
      </p:pic>
      <p:pic>
        <p:nvPicPr>
          <p:cNvPr id="177" name="Google Shape;177;p27"/>
          <p:cNvPicPr preferRelativeResize="0"/>
          <p:nvPr/>
        </p:nvPicPr>
        <p:blipFill rotWithShape="1">
          <a:blip r:embed="rId4">
            <a:alphaModFix/>
          </a:blip>
          <a:srcRect/>
          <a:stretch/>
        </p:blipFill>
        <p:spPr>
          <a:xfrm>
            <a:off x="764325" y="4370975"/>
            <a:ext cx="1833125" cy="434150"/>
          </a:xfrm>
          <a:prstGeom prst="rect">
            <a:avLst/>
          </a:prstGeom>
          <a:noFill/>
          <a:ln>
            <a:noFill/>
          </a:ln>
        </p:spPr>
      </p:pic>
      <p:pic>
        <p:nvPicPr>
          <p:cNvPr id="178" name="Google Shape;178;p27"/>
          <p:cNvPicPr preferRelativeResize="0"/>
          <p:nvPr/>
        </p:nvPicPr>
        <p:blipFill rotWithShape="1">
          <a:blip r:embed="rId5">
            <a:alphaModFix/>
          </a:blip>
          <a:srcRect/>
          <a:stretch/>
        </p:blipFill>
        <p:spPr>
          <a:xfrm rot="5400000" flipH="1">
            <a:off x="-967025" y="3723675"/>
            <a:ext cx="2552700" cy="2762250"/>
          </a:xfrm>
          <a:prstGeom prst="rect">
            <a:avLst/>
          </a:prstGeom>
          <a:noFill/>
          <a:ln>
            <a:noFill/>
          </a:ln>
        </p:spPr>
      </p:pic>
      <p:sp>
        <p:nvSpPr>
          <p:cNvPr id="179" name="Google Shape;179;p27"/>
          <p:cNvSpPr txBox="1"/>
          <p:nvPr/>
        </p:nvSpPr>
        <p:spPr>
          <a:xfrm>
            <a:off x="647375" y="789025"/>
            <a:ext cx="7156800" cy="92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323130"/>
                </a:solidFill>
                <a:highlight>
                  <a:srgbClr val="FFFFFF"/>
                </a:highlight>
                <a:latin typeface="Calibri"/>
                <a:ea typeface="Calibri"/>
                <a:cs typeface="Calibri"/>
                <a:sym typeface="Calibri"/>
              </a:rPr>
              <a:t>Launched Fall 2021</a:t>
            </a:r>
            <a:endParaRPr sz="300">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600">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0" lvl="0" indent="0" algn="l" rtl="0">
              <a:spcBef>
                <a:spcPts val="0"/>
              </a:spcBef>
              <a:spcAft>
                <a:spcPts val="0"/>
              </a:spcAft>
              <a:buNone/>
            </a:pPr>
            <a:endParaRPr/>
          </a:p>
        </p:txBody>
      </p:sp>
      <p:graphicFrame>
        <p:nvGraphicFramePr>
          <p:cNvPr id="180" name="Google Shape;180;p27"/>
          <p:cNvGraphicFramePr/>
          <p:nvPr/>
        </p:nvGraphicFramePr>
        <p:xfrm>
          <a:off x="743488" y="1129650"/>
          <a:ext cx="3000000" cy="3000000"/>
        </p:xfrm>
        <a:graphic>
          <a:graphicData uri="http://schemas.openxmlformats.org/drawingml/2006/table">
            <a:tbl>
              <a:tblPr>
                <a:noFill/>
                <a:tableStyleId>{D57F0BC2-3371-44FE-B01F-A0B4D7AA4EBE}</a:tableStyleId>
              </a:tblPr>
              <a:tblGrid>
                <a:gridCol w="747150">
                  <a:extLst>
                    <a:ext uri="{9D8B030D-6E8A-4147-A177-3AD203B41FA5}">
                      <a16:colId xmlns:a16="http://schemas.microsoft.com/office/drawing/2014/main" val="20000"/>
                    </a:ext>
                  </a:extLst>
                </a:gridCol>
                <a:gridCol w="818425">
                  <a:extLst>
                    <a:ext uri="{9D8B030D-6E8A-4147-A177-3AD203B41FA5}">
                      <a16:colId xmlns:a16="http://schemas.microsoft.com/office/drawing/2014/main" val="20001"/>
                    </a:ext>
                  </a:extLst>
                </a:gridCol>
                <a:gridCol w="710550">
                  <a:extLst>
                    <a:ext uri="{9D8B030D-6E8A-4147-A177-3AD203B41FA5}">
                      <a16:colId xmlns:a16="http://schemas.microsoft.com/office/drawing/2014/main" val="20002"/>
                    </a:ext>
                  </a:extLst>
                </a:gridCol>
                <a:gridCol w="1420250">
                  <a:extLst>
                    <a:ext uri="{9D8B030D-6E8A-4147-A177-3AD203B41FA5}">
                      <a16:colId xmlns:a16="http://schemas.microsoft.com/office/drawing/2014/main" val="20003"/>
                    </a:ext>
                  </a:extLst>
                </a:gridCol>
              </a:tblGrid>
              <a:tr h="219075">
                <a:tc gridSpan="4">
                  <a:txBody>
                    <a:bodyPr/>
                    <a:lstStyle/>
                    <a:p>
                      <a:pPr marL="0" lvl="0" indent="0" algn="ctr" rtl="0">
                        <a:spcBef>
                          <a:spcPts val="0"/>
                        </a:spcBef>
                        <a:spcAft>
                          <a:spcPts val="0"/>
                        </a:spcAft>
                        <a:buNone/>
                      </a:pPr>
                      <a:r>
                        <a:rPr lang="en" sz="1000" b="1">
                          <a:latin typeface="Calibri"/>
                          <a:ea typeface="Calibri"/>
                          <a:cs typeface="Calibri"/>
                          <a:sym typeface="Calibri"/>
                        </a:rPr>
                        <a:t>Fall 2021</a:t>
                      </a:r>
                      <a:endParaRPr sz="1000" b="1">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6325">
                <a:tc>
                  <a:txBody>
                    <a:bodyPr/>
                    <a:lstStyle/>
                    <a:p>
                      <a:pPr marL="0" lvl="0" indent="0" algn="l" rtl="0">
                        <a:spcBef>
                          <a:spcPts val="0"/>
                        </a:spcBef>
                        <a:spcAft>
                          <a:spcPts val="0"/>
                        </a:spcAft>
                        <a:buNone/>
                      </a:pPr>
                      <a:r>
                        <a:rPr lang="en" sz="1000">
                          <a:latin typeface="Calibri"/>
                          <a:ea typeface="Calibri"/>
                          <a:cs typeface="Calibri"/>
                          <a:sym typeface="Calibri"/>
                        </a:rPr>
                        <a:t>Course</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sz="1000">
                          <a:latin typeface="Calibri"/>
                          <a:ea typeface="Calibri"/>
                          <a:cs typeface="Calibri"/>
                          <a:sym typeface="Calibri"/>
                        </a:rPr>
                        <a:t>Enrollment</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sz="1000">
                          <a:latin typeface="Calibri"/>
                          <a:ea typeface="Calibri"/>
                          <a:cs typeface="Calibri"/>
                          <a:sym typeface="Calibri"/>
                        </a:rPr>
                        <a:t>ABC Rate</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sz="1000">
                          <a:latin typeface="Calibri"/>
                          <a:ea typeface="Calibri"/>
                          <a:cs typeface="Calibri"/>
                          <a:sym typeface="Calibri"/>
                        </a:rPr>
                        <a:t>Course Completion</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1"/>
                  </a:ext>
                </a:extLst>
              </a:tr>
              <a:tr h="219075">
                <a:tc>
                  <a:txBody>
                    <a:bodyPr/>
                    <a:lstStyle/>
                    <a:p>
                      <a:pPr marL="0" lvl="0" indent="0" algn="l" rtl="0">
                        <a:spcBef>
                          <a:spcPts val="0"/>
                        </a:spcBef>
                        <a:spcAft>
                          <a:spcPts val="0"/>
                        </a:spcAft>
                        <a:buNone/>
                      </a:pPr>
                      <a:r>
                        <a:rPr lang="en" sz="1000">
                          <a:latin typeface="Calibri"/>
                          <a:ea typeface="Calibri"/>
                          <a:cs typeface="Calibri"/>
                          <a:sym typeface="Calibri"/>
                        </a:rPr>
                        <a:t>SJUS 3000</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29</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89.66%</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96.55%</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2"/>
                  </a:ext>
                </a:extLst>
              </a:tr>
              <a:tr h="219075">
                <a:tc>
                  <a:txBody>
                    <a:bodyPr/>
                    <a:lstStyle/>
                    <a:p>
                      <a:pPr marL="0" lvl="0" indent="0" algn="l" rtl="0">
                        <a:spcBef>
                          <a:spcPts val="0"/>
                        </a:spcBef>
                        <a:spcAft>
                          <a:spcPts val="0"/>
                        </a:spcAft>
                        <a:buNone/>
                      </a:pPr>
                      <a:r>
                        <a:rPr lang="en" sz="1000">
                          <a:latin typeface="Calibri"/>
                          <a:ea typeface="Calibri"/>
                          <a:cs typeface="Calibri"/>
                          <a:sym typeface="Calibri"/>
                        </a:rPr>
                        <a:t>SJUS 3050</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14</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57.14%</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92.86%</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3"/>
                  </a:ext>
                </a:extLst>
              </a:tr>
              <a:tr h="219075">
                <a:tc>
                  <a:txBody>
                    <a:bodyPr/>
                    <a:lstStyle/>
                    <a:p>
                      <a:pPr marL="0" lvl="0" indent="0" algn="l" rtl="0">
                        <a:spcBef>
                          <a:spcPts val="0"/>
                        </a:spcBef>
                        <a:spcAft>
                          <a:spcPts val="0"/>
                        </a:spcAft>
                        <a:buNone/>
                      </a:pPr>
                      <a:r>
                        <a:rPr lang="en" sz="1000">
                          <a:latin typeface="Calibri"/>
                          <a:ea typeface="Calibri"/>
                          <a:cs typeface="Calibri"/>
                          <a:sym typeface="Calibri"/>
                        </a:rPr>
                        <a:t>SJUS 4000</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100.00%</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100.00%</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4"/>
                  </a:ext>
                </a:extLst>
              </a:tr>
              <a:tr h="219075">
                <a:tc>
                  <a:txBody>
                    <a:bodyPr/>
                    <a:lstStyle/>
                    <a:p>
                      <a:pPr marL="0" lvl="0" indent="0" algn="l" rtl="0">
                        <a:spcBef>
                          <a:spcPts val="0"/>
                        </a:spcBef>
                        <a:spcAft>
                          <a:spcPts val="0"/>
                        </a:spcAft>
                        <a:buNone/>
                      </a:pPr>
                      <a:r>
                        <a:rPr lang="en" sz="1000">
                          <a:latin typeface="Calibri"/>
                          <a:ea typeface="Calibri"/>
                          <a:cs typeface="Calibri"/>
                          <a:sym typeface="Calibri"/>
                        </a:rPr>
                        <a:t>Total</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44</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79.55%</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95.45%</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bl>
          </a:graphicData>
        </a:graphic>
      </p:graphicFrame>
      <p:graphicFrame>
        <p:nvGraphicFramePr>
          <p:cNvPr id="181" name="Google Shape;181;p27"/>
          <p:cNvGraphicFramePr/>
          <p:nvPr/>
        </p:nvGraphicFramePr>
        <p:xfrm>
          <a:off x="4638238" y="1129638"/>
          <a:ext cx="3000000" cy="3000000"/>
        </p:xfrm>
        <a:graphic>
          <a:graphicData uri="http://schemas.openxmlformats.org/drawingml/2006/table">
            <a:tbl>
              <a:tblPr>
                <a:noFill/>
                <a:tableStyleId>{D57F0BC2-3371-44FE-B01F-A0B4D7AA4EBE}</a:tableStyleId>
              </a:tblPr>
              <a:tblGrid>
                <a:gridCol w="744800">
                  <a:extLst>
                    <a:ext uri="{9D8B030D-6E8A-4147-A177-3AD203B41FA5}">
                      <a16:colId xmlns:a16="http://schemas.microsoft.com/office/drawing/2014/main" val="20000"/>
                    </a:ext>
                  </a:extLst>
                </a:gridCol>
                <a:gridCol w="775275">
                  <a:extLst>
                    <a:ext uri="{9D8B030D-6E8A-4147-A177-3AD203B41FA5}">
                      <a16:colId xmlns:a16="http://schemas.microsoft.com/office/drawing/2014/main" val="20001"/>
                    </a:ext>
                  </a:extLst>
                </a:gridCol>
                <a:gridCol w="732775">
                  <a:extLst>
                    <a:ext uri="{9D8B030D-6E8A-4147-A177-3AD203B41FA5}">
                      <a16:colId xmlns:a16="http://schemas.microsoft.com/office/drawing/2014/main" val="20002"/>
                    </a:ext>
                  </a:extLst>
                </a:gridCol>
                <a:gridCol w="1322025">
                  <a:extLst>
                    <a:ext uri="{9D8B030D-6E8A-4147-A177-3AD203B41FA5}">
                      <a16:colId xmlns:a16="http://schemas.microsoft.com/office/drawing/2014/main" val="20003"/>
                    </a:ext>
                  </a:extLst>
                </a:gridCol>
              </a:tblGrid>
              <a:tr h="219075">
                <a:tc gridSpan="4">
                  <a:txBody>
                    <a:bodyPr/>
                    <a:lstStyle/>
                    <a:p>
                      <a:pPr marL="0" lvl="0" indent="0" algn="ctr" rtl="0">
                        <a:spcBef>
                          <a:spcPts val="0"/>
                        </a:spcBef>
                        <a:spcAft>
                          <a:spcPts val="0"/>
                        </a:spcAft>
                        <a:buNone/>
                      </a:pPr>
                      <a:r>
                        <a:rPr lang="en" sz="1000" b="1">
                          <a:solidFill>
                            <a:schemeClr val="dk1"/>
                          </a:solidFill>
                          <a:latin typeface="Calibri"/>
                          <a:ea typeface="Calibri"/>
                          <a:cs typeface="Calibri"/>
                          <a:sym typeface="Calibri"/>
                        </a:rPr>
                        <a:t>Spring 2022</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9075">
                <a:tc>
                  <a:txBody>
                    <a:bodyPr/>
                    <a:lstStyle/>
                    <a:p>
                      <a:pPr marL="0" lvl="0" indent="0" algn="l" rtl="0">
                        <a:spcBef>
                          <a:spcPts val="0"/>
                        </a:spcBef>
                        <a:spcAft>
                          <a:spcPts val="0"/>
                        </a:spcAft>
                        <a:buNone/>
                      </a:pPr>
                      <a:r>
                        <a:rPr lang="en" sz="1000">
                          <a:latin typeface="Calibri"/>
                          <a:ea typeface="Calibri"/>
                          <a:cs typeface="Calibri"/>
                          <a:sym typeface="Calibri"/>
                        </a:rPr>
                        <a:t>Course</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sz="1000">
                          <a:latin typeface="Calibri"/>
                          <a:ea typeface="Calibri"/>
                          <a:cs typeface="Calibri"/>
                          <a:sym typeface="Calibri"/>
                        </a:rPr>
                        <a:t>Enrollment</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sz="1000">
                          <a:latin typeface="Calibri"/>
                          <a:ea typeface="Calibri"/>
                          <a:cs typeface="Calibri"/>
                          <a:sym typeface="Calibri"/>
                        </a:rPr>
                        <a:t>ABC Rate</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sz="1000">
                          <a:latin typeface="Calibri"/>
                          <a:ea typeface="Calibri"/>
                          <a:cs typeface="Calibri"/>
                          <a:sym typeface="Calibri"/>
                        </a:rPr>
                        <a:t>Course Completion</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1"/>
                  </a:ext>
                </a:extLst>
              </a:tr>
              <a:tr h="219075">
                <a:tc>
                  <a:txBody>
                    <a:bodyPr/>
                    <a:lstStyle/>
                    <a:p>
                      <a:pPr marL="0" lvl="0" indent="0" algn="l" rtl="0">
                        <a:spcBef>
                          <a:spcPts val="0"/>
                        </a:spcBef>
                        <a:spcAft>
                          <a:spcPts val="0"/>
                        </a:spcAft>
                        <a:buNone/>
                      </a:pPr>
                      <a:r>
                        <a:rPr lang="en" sz="1000">
                          <a:latin typeface="Calibri"/>
                          <a:ea typeface="Calibri"/>
                          <a:cs typeface="Calibri"/>
                          <a:sym typeface="Calibri"/>
                        </a:rPr>
                        <a:t>SJUS 3000</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32</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65.63%</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93.75%</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2"/>
                  </a:ext>
                </a:extLst>
              </a:tr>
              <a:tr h="219075">
                <a:tc>
                  <a:txBody>
                    <a:bodyPr/>
                    <a:lstStyle/>
                    <a:p>
                      <a:pPr marL="0" lvl="0" indent="0" algn="l" rtl="0">
                        <a:spcBef>
                          <a:spcPts val="0"/>
                        </a:spcBef>
                        <a:spcAft>
                          <a:spcPts val="0"/>
                        </a:spcAft>
                        <a:buNone/>
                      </a:pPr>
                      <a:r>
                        <a:rPr lang="en" sz="1000">
                          <a:latin typeface="Calibri"/>
                          <a:ea typeface="Calibri"/>
                          <a:cs typeface="Calibri"/>
                          <a:sym typeface="Calibri"/>
                        </a:rPr>
                        <a:t>SJUS 4050</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2</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50.00%</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50.00%</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3"/>
                  </a:ext>
                </a:extLst>
              </a:tr>
              <a:tr h="219075">
                <a:tc>
                  <a:txBody>
                    <a:bodyPr/>
                    <a:lstStyle/>
                    <a:p>
                      <a:pPr marL="0" lvl="0" indent="0" algn="l" rtl="0">
                        <a:spcBef>
                          <a:spcPts val="0"/>
                        </a:spcBef>
                        <a:spcAft>
                          <a:spcPts val="0"/>
                        </a:spcAft>
                        <a:buNone/>
                      </a:pPr>
                      <a:r>
                        <a:rPr lang="en" sz="1000">
                          <a:latin typeface="Calibri"/>
                          <a:ea typeface="Calibri"/>
                          <a:cs typeface="Calibri"/>
                          <a:sym typeface="Calibri"/>
                        </a:rPr>
                        <a:t>Total</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34</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64.71%</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91.18%</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extLst>
                  <a:ext uri="{0D108BD9-81ED-4DB2-BD59-A6C34878D82A}">
                    <a16:rowId xmlns:a16="http://schemas.microsoft.com/office/drawing/2014/main" val="10004"/>
                  </a:ext>
                </a:extLst>
              </a:tr>
            </a:tbl>
          </a:graphicData>
        </a:graphic>
      </p:graphicFrame>
      <p:graphicFrame>
        <p:nvGraphicFramePr>
          <p:cNvPr id="182" name="Google Shape;182;p27"/>
          <p:cNvGraphicFramePr/>
          <p:nvPr/>
        </p:nvGraphicFramePr>
        <p:xfrm>
          <a:off x="746850" y="2691738"/>
          <a:ext cx="3000000" cy="3000000"/>
        </p:xfrm>
        <a:graphic>
          <a:graphicData uri="http://schemas.openxmlformats.org/drawingml/2006/table">
            <a:tbl>
              <a:tblPr>
                <a:noFill/>
                <a:tableStyleId>{D57F0BC2-3371-44FE-B01F-A0B4D7AA4EBE}</a:tableStyleId>
              </a:tblPr>
              <a:tblGrid>
                <a:gridCol w="783200">
                  <a:extLst>
                    <a:ext uri="{9D8B030D-6E8A-4147-A177-3AD203B41FA5}">
                      <a16:colId xmlns:a16="http://schemas.microsoft.com/office/drawing/2014/main" val="20000"/>
                    </a:ext>
                  </a:extLst>
                </a:gridCol>
                <a:gridCol w="826500">
                  <a:extLst>
                    <a:ext uri="{9D8B030D-6E8A-4147-A177-3AD203B41FA5}">
                      <a16:colId xmlns:a16="http://schemas.microsoft.com/office/drawing/2014/main" val="20001"/>
                    </a:ext>
                  </a:extLst>
                </a:gridCol>
                <a:gridCol w="818650">
                  <a:extLst>
                    <a:ext uri="{9D8B030D-6E8A-4147-A177-3AD203B41FA5}">
                      <a16:colId xmlns:a16="http://schemas.microsoft.com/office/drawing/2014/main" val="20002"/>
                    </a:ext>
                  </a:extLst>
                </a:gridCol>
                <a:gridCol w="1261325">
                  <a:extLst>
                    <a:ext uri="{9D8B030D-6E8A-4147-A177-3AD203B41FA5}">
                      <a16:colId xmlns:a16="http://schemas.microsoft.com/office/drawing/2014/main" val="20003"/>
                    </a:ext>
                  </a:extLst>
                </a:gridCol>
              </a:tblGrid>
              <a:tr h="219075">
                <a:tc gridSpan="4">
                  <a:txBody>
                    <a:bodyPr/>
                    <a:lstStyle/>
                    <a:p>
                      <a:pPr marL="0" lvl="0" indent="0" algn="ctr" rtl="0">
                        <a:spcBef>
                          <a:spcPts val="0"/>
                        </a:spcBef>
                        <a:spcAft>
                          <a:spcPts val="0"/>
                        </a:spcAft>
                        <a:buNone/>
                      </a:pPr>
                      <a:r>
                        <a:rPr lang="en" sz="1000" b="1">
                          <a:solidFill>
                            <a:schemeClr val="dk1"/>
                          </a:solidFill>
                          <a:latin typeface="Calibri"/>
                          <a:ea typeface="Calibri"/>
                          <a:cs typeface="Calibri"/>
                          <a:sym typeface="Calibri"/>
                        </a:rPr>
                        <a:t>Summer 2022</a:t>
                      </a:r>
                      <a:endParaRPr sz="1000" b="1">
                        <a:solidFill>
                          <a:schemeClr val="dk1"/>
                        </a:solidFill>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9075">
                <a:tc>
                  <a:txBody>
                    <a:bodyPr/>
                    <a:lstStyle/>
                    <a:p>
                      <a:pPr marL="0" lvl="0" indent="0" algn="l" rtl="0">
                        <a:spcBef>
                          <a:spcPts val="0"/>
                        </a:spcBef>
                        <a:spcAft>
                          <a:spcPts val="0"/>
                        </a:spcAft>
                        <a:buNone/>
                      </a:pPr>
                      <a:r>
                        <a:rPr lang="en" sz="1000">
                          <a:latin typeface="Calibri"/>
                          <a:ea typeface="Calibri"/>
                          <a:cs typeface="Calibri"/>
                          <a:sym typeface="Calibri"/>
                        </a:rPr>
                        <a:t>Course</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sz="1000">
                          <a:latin typeface="Calibri"/>
                          <a:ea typeface="Calibri"/>
                          <a:cs typeface="Calibri"/>
                          <a:sym typeface="Calibri"/>
                        </a:rPr>
                        <a:t>Enrollment</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sz="1000">
                          <a:latin typeface="Calibri"/>
                          <a:ea typeface="Calibri"/>
                          <a:cs typeface="Calibri"/>
                          <a:sym typeface="Calibri"/>
                        </a:rPr>
                        <a:t>ABC Rate</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sz="1000">
                          <a:latin typeface="Calibri"/>
                          <a:ea typeface="Calibri"/>
                          <a:cs typeface="Calibri"/>
                          <a:sym typeface="Calibri"/>
                        </a:rPr>
                        <a:t>Course Completion</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1"/>
                  </a:ext>
                </a:extLst>
              </a:tr>
              <a:tr h="219075">
                <a:tc>
                  <a:txBody>
                    <a:bodyPr/>
                    <a:lstStyle/>
                    <a:p>
                      <a:pPr marL="0" lvl="0" indent="0" algn="l" rtl="0">
                        <a:spcBef>
                          <a:spcPts val="0"/>
                        </a:spcBef>
                        <a:spcAft>
                          <a:spcPts val="0"/>
                        </a:spcAft>
                        <a:buNone/>
                      </a:pPr>
                      <a:r>
                        <a:rPr lang="en" sz="1000">
                          <a:latin typeface="Calibri"/>
                          <a:ea typeface="Calibri"/>
                          <a:cs typeface="Calibri"/>
                          <a:sym typeface="Calibri"/>
                        </a:rPr>
                        <a:t>SJUS 3000</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9</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77.78%</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88.89%</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2"/>
                  </a:ext>
                </a:extLst>
              </a:tr>
              <a:tr h="219075">
                <a:tc>
                  <a:txBody>
                    <a:bodyPr/>
                    <a:lstStyle/>
                    <a:p>
                      <a:pPr marL="0" lvl="0" indent="0" algn="l" rtl="0">
                        <a:spcBef>
                          <a:spcPts val="0"/>
                        </a:spcBef>
                        <a:spcAft>
                          <a:spcPts val="0"/>
                        </a:spcAft>
                        <a:buNone/>
                      </a:pPr>
                      <a:r>
                        <a:rPr lang="en" sz="1000">
                          <a:latin typeface="Calibri"/>
                          <a:ea typeface="Calibri"/>
                          <a:cs typeface="Calibri"/>
                          <a:sym typeface="Calibri"/>
                        </a:rPr>
                        <a:t>Total</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9</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77.78%</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88.89%</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bl>
          </a:graphicData>
        </a:graphic>
      </p:graphicFrame>
      <p:graphicFrame>
        <p:nvGraphicFramePr>
          <p:cNvPr id="183" name="Google Shape;183;p27"/>
          <p:cNvGraphicFramePr/>
          <p:nvPr/>
        </p:nvGraphicFramePr>
        <p:xfrm>
          <a:off x="4638238" y="2691750"/>
          <a:ext cx="3000000" cy="3000000"/>
        </p:xfrm>
        <a:graphic>
          <a:graphicData uri="http://schemas.openxmlformats.org/drawingml/2006/table">
            <a:tbl>
              <a:tblPr>
                <a:noFill/>
                <a:tableStyleId>{D57F0BC2-3371-44FE-B01F-A0B4D7AA4EBE}</a:tableStyleId>
              </a:tblPr>
              <a:tblGrid>
                <a:gridCol w="1658625">
                  <a:extLst>
                    <a:ext uri="{9D8B030D-6E8A-4147-A177-3AD203B41FA5}">
                      <a16:colId xmlns:a16="http://schemas.microsoft.com/office/drawing/2014/main" val="20000"/>
                    </a:ext>
                  </a:extLst>
                </a:gridCol>
                <a:gridCol w="1916250">
                  <a:extLst>
                    <a:ext uri="{9D8B030D-6E8A-4147-A177-3AD203B41FA5}">
                      <a16:colId xmlns:a16="http://schemas.microsoft.com/office/drawing/2014/main" val="20001"/>
                    </a:ext>
                  </a:extLst>
                </a:gridCol>
              </a:tblGrid>
              <a:tr h="191300">
                <a:tc gridSpan="2">
                  <a:txBody>
                    <a:bodyPr/>
                    <a:lstStyle/>
                    <a:p>
                      <a:pPr marL="0" lvl="0" indent="0" algn="ctr" rtl="0">
                        <a:spcBef>
                          <a:spcPts val="0"/>
                        </a:spcBef>
                        <a:spcAft>
                          <a:spcPts val="0"/>
                        </a:spcAft>
                        <a:buNone/>
                      </a:pPr>
                      <a:r>
                        <a:rPr lang="en" sz="1000" b="1">
                          <a:latin typeface="Calibri"/>
                          <a:ea typeface="Calibri"/>
                          <a:cs typeface="Calibri"/>
                          <a:sym typeface="Calibri"/>
                        </a:rPr>
                        <a:t>Fall 2022</a:t>
                      </a:r>
                      <a:endParaRPr sz="1000" b="1">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tc hMerge="1">
                  <a:txBody>
                    <a:bodyPr/>
                    <a:lstStyle/>
                    <a:p>
                      <a:endParaRPr lang="en-US"/>
                    </a:p>
                  </a:txBody>
                  <a:tcPr/>
                </a:tc>
                <a:extLst>
                  <a:ext uri="{0D108BD9-81ED-4DB2-BD59-A6C34878D82A}">
                    <a16:rowId xmlns:a16="http://schemas.microsoft.com/office/drawing/2014/main" val="10000"/>
                  </a:ext>
                </a:extLst>
              </a:tr>
              <a:tr h="180175">
                <a:tc>
                  <a:txBody>
                    <a:bodyPr/>
                    <a:lstStyle/>
                    <a:p>
                      <a:pPr marL="0" lvl="0" indent="0" algn="l" rtl="0">
                        <a:spcBef>
                          <a:spcPts val="0"/>
                        </a:spcBef>
                        <a:spcAft>
                          <a:spcPts val="0"/>
                        </a:spcAft>
                        <a:buNone/>
                      </a:pPr>
                      <a:r>
                        <a:rPr lang="en" sz="1000">
                          <a:latin typeface="Calibri"/>
                          <a:ea typeface="Calibri"/>
                          <a:cs typeface="Calibri"/>
                          <a:sym typeface="Calibri"/>
                        </a:rPr>
                        <a:t>Course</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spcBef>
                          <a:spcPts val="0"/>
                        </a:spcBef>
                        <a:spcAft>
                          <a:spcPts val="0"/>
                        </a:spcAft>
                        <a:buNone/>
                      </a:pPr>
                      <a:r>
                        <a:rPr lang="en" sz="1000">
                          <a:latin typeface="Calibri"/>
                          <a:ea typeface="Calibri"/>
                          <a:cs typeface="Calibri"/>
                          <a:sym typeface="Calibri"/>
                        </a:rPr>
                        <a:t>Enrollment</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1"/>
                  </a:ext>
                </a:extLst>
              </a:tr>
              <a:tr h="191300">
                <a:tc>
                  <a:txBody>
                    <a:bodyPr/>
                    <a:lstStyle/>
                    <a:p>
                      <a:pPr marL="0" lvl="0" indent="0" algn="l" rtl="0">
                        <a:spcBef>
                          <a:spcPts val="0"/>
                        </a:spcBef>
                        <a:spcAft>
                          <a:spcPts val="0"/>
                        </a:spcAft>
                        <a:buNone/>
                      </a:pPr>
                      <a:r>
                        <a:rPr lang="en" sz="1000">
                          <a:latin typeface="Calibri"/>
                          <a:ea typeface="Calibri"/>
                          <a:cs typeface="Calibri"/>
                          <a:sym typeface="Calibri"/>
                        </a:rPr>
                        <a:t>SJUS 3000</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28</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2"/>
                  </a:ext>
                </a:extLst>
              </a:tr>
              <a:tr h="191300">
                <a:tc>
                  <a:txBody>
                    <a:bodyPr/>
                    <a:lstStyle/>
                    <a:p>
                      <a:pPr marL="0" lvl="0" indent="0" algn="l" rtl="0">
                        <a:spcBef>
                          <a:spcPts val="0"/>
                        </a:spcBef>
                        <a:spcAft>
                          <a:spcPts val="0"/>
                        </a:spcAft>
                        <a:buNone/>
                      </a:pPr>
                      <a:r>
                        <a:rPr lang="en" sz="1000">
                          <a:latin typeface="Calibri"/>
                          <a:ea typeface="Calibri"/>
                          <a:cs typeface="Calibri"/>
                          <a:sym typeface="Calibri"/>
                        </a:rPr>
                        <a:t>SJUS 3050</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44</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3"/>
                  </a:ext>
                </a:extLst>
              </a:tr>
              <a:tr h="191300">
                <a:tc>
                  <a:txBody>
                    <a:bodyPr/>
                    <a:lstStyle/>
                    <a:p>
                      <a:pPr marL="0" lvl="0" indent="0" algn="l" rtl="0">
                        <a:spcBef>
                          <a:spcPts val="0"/>
                        </a:spcBef>
                        <a:spcAft>
                          <a:spcPts val="0"/>
                        </a:spcAft>
                        <a:buNone/>
                      </a:pPr>
                      <a:r>
                        <a:rPr lang="en" sz="1000">
                          <a:latin typeface="Calibri"/>
                          <a:ea typeface="Calibri"/>
                          <a:cs typeface="Calibri"/>
                          <a:sym typeface="Calibri"/>
                        </a:rPr>
                        <a:t>SJUS 4000</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9</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tcPr>
                </a:tc>
                <a:extLst>
                  <a:ext uri="{0D108BD9-81ED-4DB2-BD59-A6C34878D82A}">
                    <a16:rowId xmlns:a16="http://schemas.microsoft.com/office/drawing/2014/main" val="10004"/>
                  </a:ext>
                </a:extLst>
              </a:tr>
              <a:tr h="191300">
                <a:tc>
                  <a:txBody>
                    <a:bodyPr/>
                    <a:lstStyle/>
                    <a:p>
                      <a:pPr marL="0" lvl="0" indent="0" algn="l" rtl="0">
                        <a:spcBef>
                          <a:spcPts val="0"/>
                        </a:spcBef>
                        <a:spcAft>
                          <a:spcPts val="0"/>
                        </a:spcAft>
                        <a:buNone/>
                      </a:pPr>
                      <a:r>
                        <a:rPr lang="en" sz="1000">
                          <a:latin typeface="Calibri"/>
                          <a:ea typeface="Calibri"/>
                          <a:cs typeface="Calibri"/>
                          <a:sym typeface="Calibri"/>
                        </a:rPr>
                        <a:t>Total</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tc>
                  <a:txBody>
                    <a:bodyPr/>
                    <a:lstStyle/>
                    <a:p>
                      <a:pPr marL="0" lvl="0" indent="0" algn="ctr" rtl="0">
                        <a:lnSpc>
                          <a:spcPct val="115000"/>
                        </a:lnSpc>
                        <a:spcBef>
                          <a:spcPts val="0"/>
                        </a:spcBef>
                        <a:spcAft>
                          <a:spcPts val="0"/>
                        </a:spcAft>
                        <a:buNone/>
                      </a:pPr>
                      <a:r>
                        <a:rPr lang="en" sz="1000">
                          <a:latin typeface="Calibri"/>
                          <a:ea typeface="Calibri"/>
                          <a:cs typeface="Calibri"/>
                          <a:sym typeface="Calibri"/>
                        </a:rPr>
                        <a:t>81</a:t>
                      </a:r>
                      <a:endParaRPr sz="1000">
                        <a:latin typeface="Calibri"/>
                        <a:ea typeface="Calibri"/>
                        <a:cs typeface="Calibri"/>
                        <a:sym typeface="Calibri"/>
                      </a:endParaRPr>
                    </a:p>
                  </a:txBody>
                  <a:tcPr marL="54850" marR="54850" marT="0" marB="0" anchor="ctr">
                    <a:lnL w="9525" cap="flat" cmpd="sng">
                      <a:solidFill>
                        <a:schemeClr val="accent3"/>
                      </a:solidFill>
                      <a:prstDash val="solid"/>
                      <a:round/>
                      <a:headEnd type="none" w="sm" len="sm"/>
                      <a:tailEnd type="none" w="sm" len="sm"/>
                    </a:lnL>
                    <a:lnR w="9525" cap="flat" cmpd="sng">
                      <a:solidFill>
                        <a:schemeClr val="accent3"/>
                      </a:solidFill>
                      <a:prstDash val="solid"/>
                      <a:round/>
                      <a:headEnd type="none" w="sm" len="sm"/>
                      <a:tailEnd type="none" w="sm" len="sm"/>
                    </a:lnR>
                    <a:lnT w="9525" cap="flat" cmpd="sng">
                      <a:solidFill>
                        <a:schemeClr val="accent3"/>
                      </a:solidFill>
                      <a:prstDash val="solid"/>
                      <a:round/>
                      <a:headEnd type="none" w="sm" len="sm"/>
                      <a:tailEnd type="none" w="sm" len="sm"/>
                    </a:lnT>
                    <a:lnB w="9525" cap="flat" cmpd="sng">
                      <a:solidFill>
                        <a:schemeClr val="accent3"/>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311700" y="174025"/>
            <a:ext cx="8520600" cy="84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a:t>Faculty Comments</a:t>
            </a:r>
            <a:endParaRPr sz="3600"/>
          </a:p>
        </p:txBody>
      </p:sp>
      <p:pic>
        <p:nvPicPr>
          <p:cNvPr id="189" name="Google Shape;189;p28"/>
          <p:cNvPicPr preferRelativeResize="0"/>
          <p:nvPr/>
        </p:nvPicPr>
        <p:blipFill rotWithShape="1">
          <a:blip r:embed="rId3">
            <a:alphaModFix/>
          </a:blip>
          <a:srcRect/>
          <a:stretch/>
        </p:blipFill>
        <p:spPr>
          <a:xfrm>
            <a:off x="6716675" y="-618832"/>
            <a:ext cx="2940850" cy="3050182"/>
          </a:xfrm>
          <a:prstGeom prst="rect">
            <a:avLst/>
          </a:prstGeom>
          <a:noFill/>
          <a:ln>
            <a:noFill/>
          </a:ln>
        </p:spPr>
      </p:pic>
      <p:pic>
        <p:nvPicPr>
          <p:cNvPr id="190" name="Google Shape;190;p28"/>
          <p:cNvPicPr preferRelativeResize="0"/>
          <p:nvPr/>
        </p:nvPicPr>
        <p:blipFill rotWithShape="1">
          <a:blip r:embed="rId4">
            <a:alphaModFix/>
          </a:blip>
          <a:srcRect/>
          <a:stretch/>
        </p:blipFill>
        <p:spPr>
          <a:xfrm>
            <a:off x="764325" y="4370975"/>
            <a:ext cx="1833125" cy="434150"/>
          </a:xfrm>
          <a:prstGeom prst="rect">
            <a:avLst/>
          </a:prstGeom>
          <a:noFill/>
          <a:ln>
            <a:noFill/>
          </a:ln>
        </p:spPr>
      </p:pic>
      <p:pic>
        <p:nvPicPr>
          <p:cNvPr id="191" name="Google Shape;191;p28"/>
          <p:cNvPicPr preferRelativeResize="0"/>
          <p:nvPr/>
        </p:nvPicPr>
        <p:blipFill rotWithShape="1">
          <a:blip r:embed="rId5">
            <a:alphaModFix/>
          </a:blip>
          <a:srcRect/>
          <a:stretch/>
        </p:blipFill>
        <p:spPr>
          <a:xfrm rot="5400000" flipH="1">
            <a:off x="-967025" y="3723675"/>
            <a:ext cx="2552700" cy="2762250"/>
          </a:xfrm>
          <a:prstGeom prst="rect">
            <a:avLst/>
          </a:prstGeom>
          <a:noFill/>
          <a:ln>
            <a:noFill/>
          </a:ln>
        </p:spPr>
      </p:pic>
      <p:sp>
        <p:nvSpPr>
          <p:cNvPr id="192" name="Google Shape;192;p28"/>
          <p:cNvSpPr txBox="1"/>
          <p:nvPr/>
        </p:nvSpPr>
        <p:spPr>
          <a:xfrm>
            <a:off x="647375" y="789025"/>
            <a:ext cx="7156800" cy="92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a:solidFill>
                  <a:srgbClr val="323130"/>
                </a:solidFill>
                <a:highlight>
                  <a:srgbClr val="FFFFFF"/>
                </a:highlight>
                <a:latin typeface="Calibri"/>
                <a:ea typeface="Calibri"/>
                <a:cs typeface="Calibri"/>
                <a:sym typeface="Calibri"/>
              </a:rPr>
              <a:t>The interdisciplinary approach to the course development provides a rich and unique experience for both faculty and students- Sarah Kuck</a:t>
            </a:r>
            <a:endParaRPr>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a:solidFill>
                  <a:srgbClr val="323130"/>
                </a:solidFill>
                <a:highlight>
                  <a:srgbClr val="FFFFFF"/>
                </a:highlight>
                <a:latin typeface="Calibri"/>
                <a:ea typeface="Calibri"/>
                <a:cs typeface="Calibri"/>
                <a:sym typeface="Calibri"/>
              </a:rPr>
              <a:t>The need to understand what social justice is (and is not) and the historical perspectives of social justice literature was a key influencer in determining the course content. It was important that students know </a:t>
            </a:r>
            <a:r>
              <a:rPr lang="en" i="1">
                <a:solidFill>
                  <a:srgbClr val="323130"/>
                </a:solidFill>
                <a:highlight>
                  <a:srgbClr val="FFFFFF"/>
                </a:highlight>
                <a:latin typeface="Calibri"/>
                <a:ea typeface="Calibri"/>
                <a:cs typeface="Calibri"/>
                <a:sym typeface="Calibri"/>
              </a:rPr>
              <a:t>social justice</a:t>
            </a:r>
            <a:r>
              <a:rPr lang="en">
                <a:solidFill>
                  <a:srgbClr val="323130"/>
                </a:solidFill>
                <a:highlight>
                  <a:srgbClr val="FFFFFF"/>
                </a:highlight>
                <a:latin typeface="Calibri"/>
                <a:ea typeface="Calibri"/>
                <a:cs typeface="Calibri"/>
                <a:sym typeface="Calibri"/>
              </a:rPr>
              <a:t> is not a “new” concept but a focus of philosophers back to the time of Plato’s </a:t>
            </a:r>
            <a:r>
              <a:rPr lang="en" i="1">
                <a:solidFill>
                  <a:srgbClr val="323130"/>
                </a:solidFill>
                <a:highlight>
                  <a:srgbClr val="FFFFFF"/>
                </a:highlight>
                <a:latin typeface="Calibri"/>
                <a:ea typeface="Calibri"/>
                <a:cs typeface="Calibri"/>
                <a:sym typeface="Calibri"/>
              </a:rPr>
              <a:t>Republic. </a:t>
            </a:r>
            <a:r>
              <a:rPr lang="en">
                <a:solidFill>
                  <a:srgbClr val="323130"/>
                </a:solidFill>
                <a:highlight>
                  <a:srgbClr val="FFFFFF"/>
                </a:highlight>
                <a:latin typeface="Calibri"/>
                <a:ea typeface="Calibri"/>
                <a:cs typeface="Calibri"/>
                <a:sym typeface="Calibri"/>
              </a:rPr>
              <a:t>- Pamela Brown</a:t>
            </a:r>
            <a:endParaRPr>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600">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311700" y="174025"/>
            <a:ext cx="8520600" cy="84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a:t>Discussion</a:t>
            </a:r>
            <a:endParaRPr sz="3600"/>
          </a:p>
        </p:txBody>
      </p:sp>
      <p:pic>
        <p:nvPicPr>
          <p:cNvPr id="198" name="Google Shape;198;p29"/>
          <p:cNvPicPr preferRelativeResize="0"/>
          <p:nvPr/>
        </p:nvPicPr>
        <p:blipFill rotWithShape="1">
          <a:blip r:embed="rId3">
            <a:alphaModFix/>
          </a:blip>
          <a:srcRect/>
          <a:stretch/>
        </p:blipFill>
        <p:spPr>
          <a:xfrm>
            <a:off x="6716675" y="-618832"/>
            <a:ext cx="2940850" cy="3050182"/>
          </a:xfrm>
          <a:prstGeom prst="rect">
            <a:avLst/>
          </a:prstGeom>
          <a:noFill/>
          <a:ln>
            <a:noFill/>
          </a:ln>
        </p:spPr>
      </p:pic>
      <p:pic>
        <p:nvPicPr>
          <p:cNvPr id="199" name="Google Shape;199;p29"/>
          <p:cNvPicPr preferRelativeResize="0"/>
          <p:nvPr/>
        </p:nvPicPr>
        <p:blipFill rotWithShape="1">
          <a:blip r:embed="rId4">
            <a:alphaModFix/>
          </a:blip>
          <a:srcRect/>
          <a:stretch/>
        </p:blipFill>
        <p:spPr>
          <a:xfrm>
            <a:off x="764325" y="4370975"/>
            <a:ext cx="1833125" cy="434150"/>
          </a:xfrm>
          <a:prstGeom prst="rect">
            <a:avLst/>
          </a:prstGeom>
          <a:noFill/>
          <a:ln>
            <a:noFill/>
          </a:ln>
        </p:spPr>
      </p:pic>
      <p:sp>
        <p:nvSpPr>
          <p:cNvPr id="200" name="Google Shape;200;p29"/>
          <p:cNvSpPr txBox="1">
            <a:spLocks noGrp="1"/>
          </p:cNvSpPr>
          <p:nvPr>
            <p:ph type="body" idx="1"/>
          </p:nvPr>
        </p:nvSpPr>
        <p:spPr>
          <a:xfrm>
            <a:off x="688000" y="1227750"/>
            <a:ext cx="7049100" cy="340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endParaRPr sz="1400" b="1">
              <a:solidFill>
                <a:srgbClr val="262626"/>
              </a:solidFill>
            </a:endParaRPr>
          </a:p>
          <a:p>
            <a:pPr marL="0" lvl="0" indent="0" algn="l" rtl="0">
              <a:lnSpc>
                <a:spcPct val="115000"/>
              </a:lnSpc>
              <a:spcBef>
                <a:spcPts val="0"/>
              </a:spcBef>
              <a:spcAft>
                <a:spcPts val="0"/>
              </a:spcAft>
              <a:buSzPts val="1800"/>
              <a:buNone/>
            </a:pPr>
            <a:endParaRPr sz="1400" b="1">
              <a:solidFill>
                <a:srgbClr val="262626"/>
              </a:solidFill>
            </a:endParaRPr>
          </a:p>
          <a:p>
            <a:pPr marL="0" lvl="0" indent="0" algn="l" rtl="0">
              <a:lnSpc>
                <a:spcPct val="115000"/>
              </a:lnSpc>
              <a:spcBef>
                <a:spcPts val="0"/>
              </a:spcBef>
              <a:spcAft>
                <a:spcPts val="0"/>
              </a:spcAft>
              <a:buSzPts val="1800"/>
              <a:buNone/>
            </a:pPr>
            <a:endParaRPr sz="1400" b="1">
              <a:solidFill>
                <a:srgbClr val="262626"/>
              </a:solidFill>
            </a:endParaRPr>
          </a:p>
          <a:p>
            <a:pPr marL="0" lvl="0" indent="0" algn="l" rtl="0">
              <a:lnSpc>
                <a:spcPct val="115000"/>
              </a:lnSpc>
              <a:spcBef>
                <a:spcPts val="0"/>
              </a:spcBef>
              <a:spcAft>
                <a:spcPts val="0"/>
              </a:spcAft>
              <a:buSzPts val="1800"/>
              <a:buNone/>
            </a:pPr>
            <a:endParaRPr sz="1400">
              <a:solidFill>
                <a:srgbClr val="262626"/>
              </a:solidFill>
            </a:endParaRPr>
          </a:p>
          <a:p>
            <a:pPr marL="0" lvl="0" indent="0" algn="l" rtl="0">
              <a:lnSpc>
                <a:spcPct val="115000"/>
              </a:lnSpc>
              <a:spcBef>
                <a:spcPts val="0"/>
              </a:spcBef>
              <a:spcAft>
                <a:spcPts val="0"/>
              </a:spcAft>
              <a:buSzPts val="1800"/>
              <a:buNone/>
            </a:pPr>
            <a:endParaRPr sz="1400" b="1">
              <a:solidFill>
                <a:srgbClr val="262626"/>
              </a:solidFill>
            </a:endParaRPr>
          </a:p>
          <a:p>
            <a:pPr marL="0" lvl="0" indent="0" algn="l" rtl="0">
              <a:lnSpc>
                <a:spcPct val="115000"/>
              </a:lnSpc>
              <a:spcBef>
                <a:spcPts val="0"/>
              </a:spcBef>
              <a:spcAft>
                <a:spcPts val="0"/>
              </a:spcAft>
              <a:buSzPts val="1800"/>
              <a:buNone/>
            </a:pPr>
            <a:endParaRPr sz="1400" b="1">
              <a:solidFill>
                <a:srgbClr val="262626"/>
              </a:solidFill>
            </a:endParaRPr>
          </a:p>
          <a:p>
            <a:pPr marL="0" lvl="0" indent="0" algn="l" rtl="0">
              <a:lnSpc>
                <a:spcPct val="100000"/>
              </a:lnSpc>
              <a:spcBef>
                <a:spcPts val="0"/>
              </a:spcBef>
              <a:spcAft>
                <a:spcPts val="0"/>
              </a:spcAft>
              <a:buSzPts val="1800"/>
              <a:buNone/>
            </a:pPr>
            <a:endParaRPr sz="1400" b="1">
              <a:solidFill>
                <a:srgbClr val="262626"/>
              </a:solidFill>
            </a:endParaRPr>
          </a:p>
          <a:p>
            <a:pPr marL="0" lvl="0" indent="0" algn="l" rtl="0">
              <a:lnSpc>
                <a:spcPct val="100000"/>
              </a:lnSpc>
              <a:spcBef>
                <a:spcPts val="1000"/>
              </a:spcBef>
              <a:spcAft>
                <a:spcPts val="0"/>
              </a:spcAft>
              <a:buSzPts val="1800"/>
              <a:buNone/>
            </a:pPr>
            <a:endParaRPr b="1" i="1">
              <a:solidFill>
                <a:srgbClr val="262626"/>
              </a:solidFill>
            </a:endParaRPr>
          </a:p>
          <a:p>
            <a:pPr marL="457200" lvl="0" indent="0" algn="l" rtl="0">
              <a:lnSpc>
                <a:spcPct val="100000"/>
              </a:lnSpc>
              <a:spcBef>
                <a:spcPts val="1000"/>
              </a:spcBef>
              <a:spcAft>
                <a:spcPts val="0"/>
              </a:spcAft>
              <a:buSzPts val="1800"/>
              <a:buNone/>
            </a:pPr>
            <a:endParaRPr>
              <a:solidFill>
                <a:srgbClr val="C00000"/>
              </a:solidFill>
            </a:endParaRPr>
          </a:p>
          <a:p>
            <a:pPr marL="0" lvl="0" indent="457200" algn="l" rtl="0">
              <a:lnSpc>
                <a:spcPct val="90000"/>
              </a:lnSpc>
              <a:spcBef>
                <a:spcPts val="500"/>
              </a:spcBef>
              <a:spcAft>
                <a:spcPts val="0"/>
              </a:spcAft>
              <a:buSzPts val="1800"/>
              <a:buNone/>
            </a:pPr>
            <a:endParaRPr sz="2400">
              <a:solidFill>
                <a:srgbClr val="C00000"/>
              </a:solidFill>
            </a:endParaRPr>
          </a:p>
          <a:p>
            <a:pPr marL="0" lvl="0" indent="0" algn="l" rtl="0">
              <a:lnSpc>
                <a:spcPct val="115000"/>
              </a:lnSpc>
              <a:spcBef>
                <a:spcPts val="0"/>
              </a:spcBef>
              <a:spcAft>
                <a:spcPts val="1600"/>
              </a:spcAft>
              <a:buSzPts val="1800"/>
              <a:buNone/>
            </a:pPr>
            <a:endParaRPr/>
          </a:p>
        </p:txBody>
      </p:sp>
      <p:pic>
        <p:nvPicPr>
          <p:cNvPr id="201" name="Google Shape;201;p29"/>
          <p:cNvPicPr preferRelativeResize="0"/>
          <p:nvPr/>
        </p:nvPicPr>
        <p:blipFill rotWithShape="1">
          <a:blip r:embed="rId5">
            <a:alphaModFix/>
          </a:blip>
          <a:srcRect/>
          <a:stretch/>
        </p:blipFill>
        <p:spPr>
          <a:xfrm rot="5400000" flipH="1">
            <a:off x="-967025" y="3723675"/>
            <a:ext cx="2552700" cy="2762250"/>
          </a:xfrm>
          <a:prstGeom prst="rect">
            <a:avLst/>
          </a:prstGeom>
          <a:noFill/>
          <a:ln>
            <a:noFill/>
          </a:ln>
        </p:spPr>
      </p:pic>
      <p:sp>
        <p:nvSpPr>
          <p:cNvPr id="202" name="Google Shape;202;p29"/>
          <p:cNvSpPr txBox="1"/>
          <p:nvPr/>
        </p:nvSpPr>
        <p:spPr>
          <a:xfrm>
            <a:off x="463250" y="2057125"/>
            <a:ext cx="2762100" cy="26157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1200">
              <a:latin typeface="Roboto"/>
              <a:ea typeface="Roboto"/>
              <a:cs typeface="Roboto"/>
              <a:sym typeface="Roboto"/>
            </a:endParaRPr>
          </a:p>
        </p:txBody>
      </p:sp>
      <p:sp>
        <p:nvSpPr>
          <p:cNvPr id="203" name="Google Shape;203;p29"/>
          <p:cNvSpPr txBox="1"/>
          <p:nvPr/>
        </p:nvSpPr>
        <p:spPr>
          <a:xfrm>
            <a:off x="3225875" y="2092525"/>
            <a:ext cx="2841000" cy="26157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1200">
              <a:latin typeface="Roboto"/>
              <a:ea typeface="Roboto"/>
              <a:cs typeface="Roboto"/>
              <a:sym typeface="Roboto"/>
            </a:endParaRPr>
          </a:p>
        </p:txBody>
      </p:sp>
      <p:sp>
        <p:nvSpPr>
          <p:cNvPr id="204" name="Google Shape;204;p29"/>
          <p:cNvSpPr txBox="1">
            <a:spLocks noGrp="1"/>
          </p:cNvSpPr>
          <p:nvPr>
            <p:ph type="body" idx="1"/>
          </p:nvPr>
        </p:nvSpPr>
        <p:spPr>
          <a:xfrm>
            <a:off x="764325" y="1115025"/>
            <a:ext cx="7049100" cy="3407100"/>
          </a:xfrm>
          <a:prstGeom prst="rect">
            <a:avLst/>
          </a:prstGeom>
          <a:noFill/>
          <a:ln>
            <a:noFill/>
          </a:ln>
        </p:spPr>
        <p:txBody>
          <a:bodyPr spcFirstLastPara="1" wrap="square" lIns="91425" tIns="91425" rIns="91425" bIns="91425" anchor="t" anchorCtr="0">
            <a:noAutofit/>
          </a:bodyPr>
          <a:lstStyle/>
          <a:p>
            <a:pPr marL="914400" lvl="0" indent="0" algn="l" rtl="0">
              <a:spcBef>
                <a:spcPts val="0"/>
              </a:spcBef>
              <a:spcAft>
                <a:spcPts val="0"/>
              </a:spcAft>
              <a:buNone/>
            </a:pPr>
            <a:endParaRPr sz="2400" b="1">
              <a:solidFill>
                <a:srgbClr val="262626"/>
              </a:solidFill>
            </a:endParaRPr>
          </a:p>
          <a:p>
            <a:pPr marL="1371600" lvl="0" indent="0" algn="l" rtl="0">
              <a:lnSpc>
                <a:spcPct val="115000"/>
              </a:lnSpc>
              <a:spcBef>
                <a:spcPts val="0"/>
              </a:spcBef>
              <a:spcAft>
                <a:spcPts val="0"/>
              </a:spcAft>
              <a:buNone/>
            </a:pPr>
            <a:endParaRPr sz="2400" b="1">
              <a:solidFill>
                <a:srgbClr val="262626"/>
              </a:solidFill>
            </a:endParaRPr>
          </a:p>
          <a:p>
            <a:pPr marL="0" lvl="0" indent="0" algn="l" rtl="0">
              <a:lnSpc>
                <a:spcPct val="115000"/>
              </a:lnSpc>
              <a:spcBef>
                <a:spcPts val="0"/>
              </a:spcBef>
              <a:spcAft>
                <a:spcPts val="0"/>
              </a:spcAft>
              <a:buNone/>
            </a:pPr>
            <a:endParaRPr b="1">
              <a:solidFill>
                <a:srgbClr val="262626"/>
              </a:solidFill>
            </a:endParaRPr>
          </a:p>
          <a:p>
            <a:pPr marL="0" lvl="0" indent="0" algn="l" rtl="0">
              <a:lnSpc>
                <a:spcPct val="115000"/>
              </a:lnSpc>
              <a:spcBef>
                <a:spcPts val="0"/>
              </a:spcBef>
              <a:spcAft>
                <a:spcPts val="0"/>
              </a:spcAft>
              <a:buNone/>
            </a:pPr>
            <a:endParaRPr b="1">
              <a:solidFill>
                <a:srgbClr val="262626"/>
              </a:solidFill>
            </a:endParaRPr>
          </a:p>
          <a:p>
            <a:pPr marL="0" lvl="0" indent="0" algn="l" rtl="0">
              <a:lnSpc>
                <a:spcPct val="115000"/>
              </a:lnSpc>
              <a:spcBef>
                <a:spcPts val="0"/>
              </a:spcBef>
              <a:spcAft>
                <a:spcPts val="0"/>
              </a:spcAft>
              <a:buNone/>
            </a:pPr>
            <a:endParaRPr b="1">
              <a:solidFill>
                <a:srgbClr val="262626"/>
              </a:solidFill>
            </a:endParaRPr>
          </a:p>
          <a:p>
            <a:pPr marL="0" lvl="0" indent="0" algn="l" rtl="0">
              <a:lnSpc>
                <a:spcPct val="100000"/>
              </a:lnSpc>
              <a:spcBef>
                <a:spcPts val="1000"/>
              </a:spcBef>
              <a:spcAft>
                <a:spcPts val="0"/>
              </a:spcAft>
              <a:buSzPts val="1800"/>
              <a:buNone/>
            </a:pPr>
            <a:endParaRPr b="1" i="1">
              <a:solidFill>
                <a:srgbClr val="262626"/>
              </a:solidFill>
            </a:endParaRPr>
          </a:p>
          <a:p>
            <a:pPr marL="457200" lvl="0" indent="0" algn="l" rtl="0">
              <a:lnSpc>
                <a:spcPct val="100000"/>
              </a:lnSpc>
              <a:spcBef>
                <a:spcPts val="1000"/>
              </a:spcBef>
              <a:spcAft>
                <a:spcPts val="0"/>
              </a:spcAft>
              <a:buSzPts val="1800"/>
              <a:buNone/>
            </a:pPr>
            <a:endParaRPr>
              <a:solidFill>
                <a:srgbClr val="C00000"/>
              </a:solidFill>
            </a:endParaRPr>
          </a:p>
          <a:p>
            <a:pPr marL="0" lvl="0" indent="457200" algn="l" rtl="0">
              <a:lnSpc>
                <a:spcPct val="90000"/>
              </a:lnSpc>
              <a:spcBef>
                <a:spcPts val="500"/>
              </a:spcBef>
              <a:spcAft>
                <a:spcPts val="0"/>
              </a:spcAft>
              <a:buSzPts val="1800"/>
              <a:buNone/>
            </a:pPr>
            <a:endParaRPr sz="2400">
              <a:solidFill>
                <a:srgbClr val="C00000"/>
              </a:solidFill>
            </a:endParaRPr>
          </a:p>
          <a:p>
            <a:pPr marL="0" lvl="0" indent="0" algn="l" rtl="0">
              <a:lnSpc>
                <a:spcPct val="115000"/>
              </a:lnSpc>
              <a:spcBef>
                <a:spcPts val="0"/>
              </a:spcBef>
              <a:spcAft>
                <a:spcPts val="1600"/>
              </a:spcAft>
              <a:buSzPts val="1800"/>
              <a:buNone/>
            </a:pPr>
            <a:r>
              <a:rPr lang="en"/>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174025"/>
            <a:ext cx="8520600" cy="84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a:t>Today’s Presentation</a:t>
            </a:r>
            <a:endParaRPr sz="3600"/>
          </a:p>
        </p:txBody>
      </p:sp>
      <p:pic>
        <p:nvPicPr>
          <p:cNvPr id="62" name="Google Shape;62;p14"/>
          <p:cNvPicPr preferRelativeResize="0"/>
          <p:nvPr/>
        </p:nvPicPr>
        <p:blipFill rotWithShape="1">
          <a:blip r:embed="rId3">
            <a:alphaModFix/>
          </a:blip>
          <a:srcRect/>
          <a:stretch/>
        </p:blipFill>
        <p:spPr>
          <a:xfrm>
            <a:off x="6716675" y="-618832"/>
            <a:ext cx="2940850" cy="3050182"/>
          </a:xfrm>
          <a:prstGeom prst="rect">
            <a:avLst/>
          </a:prstGeom>
          <a:noFill/>
          <a:ln>
            <a:noFill/>
          </a:ln>
        </p:spPr>
      </p:pic>
      <p:pic>
        <p:nvPicPr>
          <p:cNvPr id="63" name="Google Shape;63;p14"/>
          <p:cNvPicPr preferRelativeResize="0"/>
          <p:nvPr/>
        </p:nvPicPr>
        <p:blipFill rotWithShape="1">
          <a:blip r:embed="rId4">
            <a:alphaModFix/>
          </a:blip>
          <a:srcRect/>
          <a:stretch/>
        </p:blipFill>
        <p:spPr>
          <a:xfrm>
            <a:off x="764325" y="4370975"/>
            <a:ext cx="1833125" cy="434150"/>
          </a:xfrm>
          <a:prstGeom prst="rect">
            <a:avLst/>
          </a:prstGeom>
          <a:noFill/>
          <a:ln>
            <a:noFill/>
          </a:ln>
        </p:spPr>
      </p:pic>
      <p:pic>
        <p:nvPicPr>
          <p:cNvPr id="64" name="Google Shape;64;p14"/>
          <p:cNvPicPr preferRelativeResize="0"/>
          <p:nvPr/>
        </p:nvPicPr>
        <p:blipFill rotWithShape="1">
          <a:blip r:embed="rId5">
            <a:alphaModFix/>
          </a:blip>
          <a:srcRect/>
          <a:stretch/>
        </p:blipFill>
        <p:spPr>
          <a:xfrm rot="5400000" flipH="1">
            <a:off x="-967025" y="3723675"/>
            <a:ext cx="2552700" cy="2762250"/>
          </a:xfrm>
          <a:prstGeom prst="rect">
            <a:avLst/>
          </a:prstGeom>
          <a:noFill/>
          <a:ln>
            <a:noFill/>
          </a:ln>
        </p:spPr>
      </p:pic>
      <p:sp>
        <p:nvSpPr>
          <p:cNvPr id="65" name="Google Shape;65;p14"/>
          <p:cNvSpPr txBox="1"/>
          <p:nvPr/>
        </p:nvSpPr>
        <p:spPr>
          <a:xfrm>
            <a:off x="647375" y="1078350"/>
            <a:ext cx="7156800" cy="299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Social Justice courses and a concentration were developed by committed faculty among numerous USG institutions and dedicated instructional design professionals. Each course is consistent in quality, design, and accessibility standards. The social justice concentration provides increased awareness of social equity issues in an accessible and distributed educational model providing increased educational access. The presentation will explore the social justice curriculum through the context of collaborative course creation and delivery. A review of student outcomes and feedback from students and instructors will inform the program’s performance thus far. Information will be provided on how interested USG partner institutions can offer these courses to their students.</a:t>
            </a:r>
            <a:endParaRPr sz="1700" b="1">
              <a:solidFill>
                <a:schemeClr val="dk1"/>
              </a:solidFill>
              <a:latin typeface="Calibri"/>
              <a:ea typeface="Calibri"/>
              <a:cs typeface="Calibri"/>
              <a:sym typeface="Calibri"/>
            </a:endParaRPr>
          </a:p>
          <a:p>
            <a:pPr marL="0" lvl="0" indent="0" algn="l" rtl="0">
              <a:spcBef>
                <a:spcPts val="800"/>
              </a:spcBef>
              <a:spcAft>
                <a:spcPts val="0"/>
              </a:spcAft>
              <a:buNone/>
            </a:pPr>
            <a:endParaRPr b="1">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174025"/>
            <a:ext cx="8520600" cy="84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a:t>About us</a:t>
            </a:r>
            <a:endParaRPr sz="3600"/>
          </a:p>
        </p:txBody>
      </p:sp>
      <p:pic>
        <p:nvPicPr>
          <p:cNvPr id="71" name="Google Shape;71;p15"/>
          <p:cNvPicPr preferRelativeResize="0"/>
          <p:nvPr/>
        </p:nvPicPr>
        <p:blipFill rotWithShape="1">
          <a:blip r:embed="rId3">
            <a:alphaModFix/>
          </a:blip>
          <a:srcRect/>
          <a:stretch/>
        </p:blipFill>
        <p:spPr>
          <a:xfrm>
            <a:off x="6716675" y="-618832"/>
            <a:ext cx="2940850" cy="3050182"/>
          </a:xfrm>
          <a:prstGeom prst="rect">
            <a:avLst/>
          </a:prstGeom>
          <a:noFill/>
          <a:ln>
            <a:noFill/>
          </a:ln>
        </p:spPr>
      </p:pic>
      <p:pic>
        <p:nvPicPr>
          <p:cNvPr id="72" name="Google Shape;72;p15"/>
          <p:cNvPicPr preferRelativeResize="0"/>
          <p:nvPr/>
        </p:nvPicPr>
        <p:blipFill rotWithShape="1">
          <a:blip r:embed="rId4">
            <a:alphaModFix/>
          </a:blip>
          <a:srcRect/>
          <a:stretch/>
        </p:blipFill>
        <p:spPr>
          <a:xfrm>
            <a:off x="764325" y="4370975"/>
            <a:ext cx="1833125" cy="434150"/>
          </a:xfrm>
          <a:prstGeom prst="rect">
            <a:avLst/>
          </a:prstGeom>
          <a:noFill/>
          <a:ln>
            <a:noFill/>
          </a:ln>
        </p:spPr>
      </p:pic>
      <p:pic>
        <p:nvPicPr>
          <p:cNvPr id="73" name="Google Shape;73;p15"/>
          <p:cNvPicPr preferRelativeResize="0"/>
          <p:nvPr/>
        </p:nvPicPr>
        <p:blipFill rotWithShape="1">
          <a:blip r:embed="rId5">
            <a:alphaModFix/>
          </a:blip>
          <a:srcRect/>
          <a:stretch/>
        </p:blipFill>
        <p:spPr>
          <a:xfrm rot="5400000" flipH="1">
            <a:off x="-967025" y="3723675"/>
            <a:ext cx="2552700" cy="2762250"/>
          </a:xfrm>
          <a:prstGeom prst="rect">
            <a:avLst/>
          </a:prstGeom>
          <a:noFill/>
          <a:ln>
            <a:noFill/>
          </a:ln>
        </p:spPr>
      </p:pic>
      <p:sp>
        <p:nvSpPr>
          <p:cNvPr id="74" name="Google Shape;74;p15"/>
          <p:cNvSpPr txBox="1"/>
          <p:nvPr/>
        </p:nvSpPr>
        <p:spPr>
          <a:xfrm>
            <a:off x="647375" y="1078350"/>
            <a:ext cx="7156800" cy="32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Calibri"/>
                <a:ea typeface="Calibri"/>
                <a:cs typeface="Calibri"/>
                <a:sym typeface="Calibri"/>
              </a:rPr>
              <a:t>Dr. Sarah Kuck</a:t>
            </a:r>
            <a:endParaRPr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b="1">
                <a:solidFill>
                  <a:schemeClr val="dk1"/>
                </a:solidFill>
                <a:latin typeface="Calibri"/>
                <a:ea typeface="Calibri"/>
                <a:cs typeface="Calibri"/>
                <a:sym typeface="Calibri"/>
              </a:rPr>
              <a:t>Executive Director of Academics, USG eCampus</a:t>
            </a:r>
            <a:endParaRPr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b="1">
                <a:solidFill>
                  <a:schemeClr val="dk1"/>
                </a:solidFill>
                <a:latin typeface="Calibri"/>
                <a:ea typeface="Calibri"/>
                <a:cs typeface="Calibri"/>
                <a:sym typeface="Calibri"/>
              </a:rPr>
              <a:t>Professor of Political Science, Albany State University</a:t>
            </a:r>
            <a:endParaRPr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b="1">
                <a:solidFill>
                  <a:schemeClr val="dk1"/>
                </a:solidFill>
                <a:latin typeface="Calibri"/>
                <a:ea typeface="Calibri"/>
                <a:cs typeface="Calibri"/>
                <a:sym typeface="Calibri"/>
              </a:rPr>
              <a:t>Dr. Pamela Pitman Brown</a:t>
            </a:r>
            <a:endParaRPr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b="1">
                <a:solidFill>
                  <a:schemeClr val="dk1"/>
                </a:solidFill>
                <a:latin typeface="Calibri"/>
                <a:ea typeface="Calibri"/>
                <a:cs typeface="Calibri"/>
                <a:sym typeface="Calibri"/>
              </a:rPr>
              <a:t>Associate Professor of Sociology, Albany State University</a:t>
            </a:r>
            <a:endParaRPr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b="1">
                <a:solidFill>
                  <a:schemeClr val="dk1"/>
                </a:solidFill>
                <a:latin typeface="Calibri"/>
                <a:ea typeface="Calibri"/>
                <a:cs typeface="Calibri"/>
                <a:sym typeface="Calibri"/>
              </a:rPr>
              <a:t>Dr. Jason Armstrong</a:t>
            </a:r>
            <a:endParaRPr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b="1">
                <a:solidFill>
                  <a:schemeClr val="dk1"/>
                </a:solidFill>
                <a:latin typeface="Calibri"/>
                <a:ea typeface="Calibri"/>
                <a:cs typeface="Calibri"/>
                <a:sym typeface="Calibri"/>
              </a:rPr>
              <a:t>Associate Dean: College of Business, Education, &amp; Professional Studies</a:t>
            </a:r>
            <a:endParaRPr b="1">
              <a:solidFill>
                <a:schemeClr val="dk1"/>
              </a:solidFill>
              <a:latin typeface="Calibri"/>
              <a:ea typeface="Calibri"/>
              <a:cs typeface="Calibri"/>
              <a:sym typeface="Calibri"/>
            </a:endParaRPr>
          </a:p>
          <a:p>
            <a:pPr marL="0" lvl="0" indent="0" algn="l" rtl="0">
              <a:spcBef>
                <a:spcPts val="0"/>
              </a:spcBef>
              <a:spcAft>
                <a:spcPts val="0"/>
              </a:spcAft>
              <a:buNone/>
            </a:pPr>
            <a:r>
              <a:rPr lang="en" b="1">
                <a:solidFill>
                  <a:schemeClr val="dk1"/>
                </a:solidFill>
                <a:latin typeface="Calibri"/>
                <a:ea typeface="Calibri"/>
                <a:cs typeface="Calibri"/>
                <a:sym typeface="Calibri"/>
              </a:rPr>
              <a:t>Associate Professor of Criminal Justice, Albany State University</a:t>
            </a:r>
            <a:endParaRPr b="1">
              <a:solidFill>
                <a:schemeClr val="dk1"/>
              </a:solidFill>
              <a:latin typeface="Calibri"/>
              <a:ea typeface="Calibri"/>
              <a:cs typeface="Calibri"/>
              <a:sym typeface="Calibri"/>
            </a:endParaRPr>
          </a:p>
          <a:p>
            <a:pPr marL="0" lvl="0" indent="0" algn="l" rtl="0">
              <a:spcBef>
                <a:spcPts val="0"/>
              </a:spcBef>
              <a:spcAft>
                <a:spcPts val="0"/>
              </a:spcAft>
              <a:buNone/>
            </a:pPr>
            <a:endParaRPr b="1">
              <a:solidFill>
                <a:schemeClr val="dk1"/>
              </a:solidFill>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body" idx="1"/>
          </p:nvPr>
        </p:nvSpPr>
        <p:spPr>
          <a:xfrm>
            <a:off x="440650" y="4484300"/>
            <a:ext cx="6250500" cy="228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chemeClr val="dk2"/>
              </a:buClr>
              <a:buSzPts val="1800"/>
              <a:buFont typeface="Arial"/>
              <a:buNone/>
            </a:pPr>
            <a:endParaRPr sz="1800" b="0" i="0" u="none" strike="noStrike" cap="none">
              <a:solidFill>
                <a:srgbClr val="262626"/>
              </a:solidFill>
              <a:latin typeface="Arial"/>
              <a:ea typeface="Arial"/>
              <a:cs typeface="Arial"/>
              <a:sym typeface="Arial"/>
            </a:endParaRPr>
          </a:p>
          <a:p>
            <a:pPr marL="0" marR="0" lvl="0" indent="0" algn="l" rtl="0">
              <a:lnSpc>
                <a:spcPct val="115000"/>
              </a:lnSpc>
              <a:spcBef>
                <a:spcPts val="0"/>
              </a:spcBef>
              <a:spcAft>
                <a:spcPts val="1600"/>
              </a:spcAft>
              <a:buClr>
                <a:schemeClr val="dk2"/>
              </a:buClr>
              <a:buSzPts val="1800"/>
              <a:buFont typeface="Arial"/>
              <a:buNone/>
            </a:pPr>
            <a:endParaRPr sz="1800" b="0" i="0" u="none" strike="noStrike" cap="none">
              <a:solidFill>
                <a:schemeClr val="dk2"/>
              </a:solidFill>
              <a:latin typeface="Arial"/>
              <a:ea typeface="Arial"/>
              <a:cs typeface="Arial"/>
              <a:sym typeface="Arial"/>
            </a:endParaRPr>
          </a:p>
        </p:txBody>
      </p:sp>
      <p:sp>
        <p:nvSpPr>
          <p:cNvPr id="80" name="Google Shape;80;p16"/>
          <p:cNvSpPr txBox="1"/>
          <p:nvPr/>
        </p:nvSpPr>
        <p:spPr>
          <a:xfrm>
            <a:off x="370900" y="227075"/>
            <a:ext cx="5385900" cy="68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400"/>
              <a:buFont typeface="Arial"/>
              <a:buNone/>
            </a:pPr>
            <a:endParaRPr sz="1400" b="1" i="0" u="none" strike="noStrike" cap="none">
              <a:solidFill>
                <a:srgbClr val="000000"/>
              </a:solidFill>
              <a:latin typeface="Helvetica Neue"/>
              <a:ea typeface="Helvetica Neue"/>
              <a:cs typeface="Helvetica Neue"/>
              <a:sym typeface="Helvetica Neue"/>
            </a:endParaRPr>
          </a:p>
        </p:txBody>
      </p:sp>
      <p:sp>
        <p:nvSpPr>
          <p:cNvPr id="81" name="Google Shape;81;p16"/>
          <p:cNvSpPr txBox="1"/>
          <p:nvPr/>
        </p:nvSpPr>
        <p:spPr>
          <a:xfrm>
            <a:off x="339439" y="1463093"/>
            <a:ext cx="7994100" cy="310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B2AD"/>
              </a:buClr>
              <a:buSzPts val="1800"/>
              <a:buFont typeface="Arial"/>
              <a:buNone/>
            </a:pPr>
            <a:endParaRPr sz="1800">
              <a:solidFill>
                <a:schemeClr val="dk1"/>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B2AD"/>
              </a:buClr>
              <a:buSzPts val="1800"/>
              <a:buFont typeface="Arial"/>
              <a:buNone/>
            </a:pPr>
            <a:endParaRPr sz="1800">
              <a:solidFill>
                <a:schemeClr val="dk1"/>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B2AD"/>
              </a:buClr>
              <a:buSzPts val="1800"/>
              <a:buFont typeface="Arial"/>
              <a:buNone/>
            </a:pPr>
            <a:endParaRPr sz="2400" b="0" i="0" u="none" strike="noStrike" cap="none">
              <a:solidFill>
                <a:schemeClr val="dk1"/>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rgbClr val="00B2AD"/>
              </a:buClr>
              <a:buSzPts val="1800"/>
              <a:buFont typeface="Arial"/>
              <a:buNone/>
            </a:pPr>
            <a:endParaRPr sz="2400" b="0" i="0" u="none" strike="noStrike" cap="none">
              <a:solidFill>
                <a:schemeClr val="dk2"/>
              </a:solidFill>
              <a:latin typeface="Calibri"/>
              <a:ea typeface="Calibri"/>
              <a:cs typeface="Calibri"/>
              <a:sym typeface="Calibri"/>
            </a:endParaRPr>
          </a:p>
          <a:p>
            <a:pPr marL="0" marR="0" lvl="0" indent="0" algn="l" rtl="0">
              <a:lnSpc>
                <a:spcPct val="115000"/>
              </a:lnSpc>
              <a:spcBef>
                <a:spcPts val="0"/>
              </a:spcBef>
              <a:spcAft>
                <a:spcPts val="0"/>
              </a:spcAft>
              <a:buClr>
                <a:srgbClr val="00B2AD"/>
              </a:buClr>
              <a:buSzPts val="1800"/>
              <a:buFont typeface="Arial"/>
              <a:buNone/>
            </a:pPr>
            <a:endParaRPr sz="2400" b="0" i="0" u="none" strike="noStrike" cap="none">
              <a:solidFill>
                <a:schemeClr val="dk2"/>
              </a:solidFill>
              <a:latin typeface="Calibri"/>
              <a:ea typeface="Calibri"/>
              <a:cs typeface="Calibri"/>
              <a:sym typeface="Calibri"/>
            </a:endParaRPr>
          </a:p>
          <a:p>
            <a:pPr marL="0" marR="0" lvl="0" indent="0" algn="l" rtl="0">
              <a:lnSpc>
                <a:spcPct val="115000"/>
              </a:lnSpc>
              <a:spcBef>
                <a:spcPts val="0"/>
              </a:spcBef>
              <a:spcAft>
                <a:spcPts val="0"/>
              </a:spcAft>
              <a:buClr>
                <a:srgbClr val="00B2AD"/>
              </a:buClr>
              <a:buSzPts val="1800"/>
              <a:buFont typeface="Arial"/>
              <a:buNone/>
            </a:pPr>
            <a:endParaRPr sz="2400" b="0" i="0" u="none" strike="noStrike" cap="none">
              <a:solidFill>
                <a:schemeClr val="dk2"/>
              </a:solidFill>
              <a:latin typeface="Arial Narrow"/>
              <a:ea typeface="Arial Narrow"/>
              <a:cs typeface="Arial Narrow"/>
              <a:sym typeface="Arial Narrow"/>
            </a:endParaRPr>
          </a:p>
          <a:p>
            <a:pPr marL="0" marR="0" lvl="0" indent="0" algn="l" rtl="0">
              <a:lnSpc>
                <a:spcPct val="115000"/>
              </a:lnSpc>
              <a:spcBef>
                <a:spcPts val="0"/>
              </a:spcBef>
              <a:spcAft>
                <a:spcPts val="0"/>
              </a:spcAft>
              <a:buClr>
                <a:srgbClr val="00B2AD"/>
              </a:buClr>
              <a:buSzPts val="1800"/>
              <a:buFont typeface="Arial"/>
              <a:buNone/>
            </a:pPr>
            <a:endParaRPr sz="1800" b="0" i="0" u="none" strike="noStrike" cap="none">
              <a:solidFill>
                <a:schemeClr val="dk2"/>
              </a:solidFill>
              <a:latin typeface="Arial"/>
              <a:ea typeface="Arial"/>
              <a:cs typeface="Arial"/>
              <a:sym typeface="Arial"/>
            </a:endParaRPr>
          </a:p>
          <a:p>
            <a:pPr marL="457200" marR="0" lvl="0" indent="-228600" algn="l" rtl="0">
              <a:lnSpc>
                <a:spcPct val="115000"/>
              </a:lnSpc>
              <a:spcBef>
                <a:spcPts val="0"/>
              </a:spcBef>
              <a:spcAft>
                <a:spcPts val="0"/>
              </a:spcAft>
              <a:buClr>
                <a:srgbClr val="00B2AD"/>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82" name="Google Shape;82;p16"/>
          <p:cNvPicPr preferRelativeResize="0"/>
          <p:nvPr/>
        </p:nvPicPr>
        <p:blipFill rotWithShape="1">
          <a:blip r:embed="rId3">
            <a:alphaModFix/>
          </a:blip>
          <a:srcRect l="16054" t="10324" r="12435" b="26219"/>
          <a:stretch/>
        </p:blipFill>
        <p:spPr>
          <a:xfrm>
            <a:off x="1998100" y="1299638"/>
            <a:ext cx="4954252" cy="34289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88" name="Google Shape;88;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89" name="Google Shape;89;p17"/>
          <p:cNvPicPr preferRelativeResize="0"/>
          <p:nvPr/>
        </p:nvPicPr>
        <p:blipFill>
          <a:blip r:embed="rId3">
            <a:alphaModFix/>
          </a:blip>
          <a:stretch>
            <a:fillRect/>
          </a:stretch>
        </p:blipFill>
        <p:spPr>
          <a:xfrm>
            <a:off x="2000250" y="0"/>
            <a:ext cx="5143501"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174025"/>
            <a:ext cx="8520600" cy="84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a:t>Social Justice Courses- concept</a:t>
            </a:r>
            <a:endParaRPr sz="3600"/>
          </a:p>
        </p:txBody>
      </p:sp>
      <p:pic>
        <p:nvPicPr>
          <p:cNvPr id="95" name="Google Shape;95;p18"/>
          <p:cNvPicPr preferRelativeResize="0"/>
          <p:nvPr/>
        </p:nvPicPr>
        <p:blipFill rotWithShape="1">
          <a:blip r:embed="rId3">
            <a:alphaModFix/>
          </a:blip>
          <a:srcRect/>
          <a:stretch/>
        </p:blipFill>
        <p:spPr>
          <a:xfrm>
            <a:off x="6716675" y="-618832"/>
            <a:ext cx="2940850" cy="3050182"/>
          </a:xfrm>
          <a:prstGeom prst="rect">
            <a:avLst/>
          </a:prstGeom>
          <a:noFill/>
          <a:ln>
            <a:noFill/>
          </a:ln>
        </p:spPr>
      </p:pic>
      <p:pic>
        <p:nvPicPr>
          <p:cNvPr id="96" name="Google Shape;96;p18"/>
          <p:cNvPicPr preferRelativeResize="0"/>
          <p:nvPr/>
        </p:nvPicPr>
        <p:blipFill rotWithShape="1">
          <a:blip r:embed="rId4">
            <a:alphaModFix/>
          </a:blip>
          <a:srcRect/>
          <a:stretch/>
        </p:blipFill>
        <p:spPr>
          <a:xfrm>
            <a:off x="764325" y="4370975"/>
            <a:ext cx="1833125" cy="434150"/>
          </a:xfrm>
          <a:prstGeom prst="rect">
            <a:avLst/>
          </a:prstGeom>
          <a:noFill/>
          <a:ln>
            <a:noFill/>
          </a:ln>
        </p:spPr>
      </p:pic>
      <p:pic>
        <p:nvPicPr>
          <p:cNvPr id="97" name="Google Shape;97;p18"/>
          <p:cNvPicPr preferRelativeResize="0"/>
          <p:nvPr/>
        </p:nvPicPr>
        <p:blipFill rotWithShape="1">
          <a:blip r:embed="rId5">
            <a:alphaModFix/>
          </a:blip>
          <a:srcRect/>
          <a:stretch/>
        </p:blipFill>
        <p:spPr>
          <a:xfrm rot="5400000" flipH="1">
            <a:off x="-967025" y="3723675"/>
            <a:ext cx="2552700" cy="2762250"/>
          </a:xfrm>
          <a:prstGeom prst="rect">
            <a:avLst/>
          </a:prstGeom>
          <a:noFill/>
          <a:ln>
            <a:noFill/>
          </a:ln>
        </p:spPr>
      </p:pic>
      <p:sp>
        <p:nvSpPr>
          <p:cNvPr id="98" name="Google Shape;98;p18"/>
          <p:cNvSpPr txBox="1"/>
          <p:nvPr/>
        </p:nvSpPr>
        <p:spPr>
          <a:xfrm>
            <a:off x="647375" y="1078350"/>
            <a:ext cx="7156800" cy="3227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323130"/>
              </a:buClr>
              <a:buSzPts val="2400"/>
              <a:buFont typeface="Calibri"/>
              <a:buChar char="●"/>
            </a:pPr>
            <a:r>
              <a:rPr lang="en" sz="2400" b="1">
                <a:solidFill>
                  <a:srgbClr val="323130"/>
                </a:solidFill>
                <a:highlight>
                  <a:srgbClr val="FFFFFF"/>
                </a:highlight>
                <a:latin typeface="Calibri"/>
                <a:ea typeface="Calibri"/>
                <a:cs typeface="Calibri"/>
                <a:sym typeface="Calibri"/>
              </a:rPr>
              <a:t>Originated in the CLCs</a:t>
            </a:r>
            <a:endParaRPr sz="2400" b="1">
              <a:solidFill>
                <a:srgbClr val="323130"/>
              </a:solidFill>
              <a:highlight>
                <a:srgbClr val="FFFFFF"/>
              </a:highlight>
              <a:latin typeface="Calibri"/>
              <a:ea typeface="Calibri"/>
              <a:cs typeface="Calibri"/>
              <a:sym typeface="Calibri"/>
            </a:endParaRPr>
          </a:p>
          <a:p>
            <a:pPr marL="457200" lvl="0" indent="-381000" algn="l" rtl="0">
              <a:lnSpc>
                <a:spcPct val="115000"/>
              </a:lnSpc>
              <a:spcBef>
                <a:spcPts val="0"/>
              </a:spcBef>
              <a:spcAft>
                <a:spcPts val="0"/>
              </a:spcAft>
              <a:buClr>
                <a:srgbClr val="323130"/>
              </a:buClr>
              <a:buSzPts val="2400"/>
              <a:buFont typeface="Calibri"/>
              <a:buChar char="●"/>
            </a:pPr>
            <a:r>
              <a:rPr lang="en" sz="2400" b="1">
                <a:solidFill>
                  <a:srgbClr val="323130"/>
                </a:solidFill>
                <a:highlight>
                  <a:srgbClr val="FFFFFF"/>
                </a:highlight>
                <a:latin typeface="Calibri"/>
                <a:ea typeface="Calibri"/>
                <a:cs typeface="Calibri"/>
                <a:sym typeface="Calibri"/>
              </a:rPr>
              <a:t>Established Working group </a:t>
            </a:r>
            <a:endParaRPr sz="2400" b="1">
              <a:solidFill>
                <a:srgbClr val="323130"/>
              </a:solidFill>
              <a:highlight>
                <a:srgbClr val="FFFFFF"/>
              </a:highlight>
              <a:latin typeface="Calibri"/>
              <a:ea typeface="Calibri"/>
              <a:cs typeface="Calibri"/>
              <a:sym typeface="Calibri"/>
            </a:endParaRPr>
          </a:p>
          <a:p>
            <a:pPr marL="914400" lvl="1" indent="-381000" algn="l" rtl="0">
              <a:lnSpc>
                <a:spcPct val="115000"/>
              </a:lnSpc>
              <a:spcBef>
                <a:spcPts val="0"/>
              </a:spcBef>
              <a:spcAft>
                <a:spcPts val="0"/>
              </a:spcAft>
              <a:buClr>
                <a:srgbClr val="323130"/>
              </a:buClr>
              <a:buSzPts val="2400"/>
              <a:buFont typeface="Calibri"/>
              <a:buChar char="○"/>
            </a:pPr>
            <a:r>
              <a:rPr lang="en" sz="2400" b="1">
                <a:solidFill>
                  <a:srgbClr val="323130"/>
                </a:solidFill>
                <a:highlight>
                  <a:srgbClr val="FFFFFF"/>
                </a:highlight>
                <a:latin typeface="Calibri"/>
                <a:ea typeface="Calibri"/>
                <a:cs typeface="Calibri"/>
                <a:sym typeface="Calibri"/>
              </a:rPr>
              <a:t>Draft Course Descriptions</a:t>
            </a:r>
            <a:endParaRPr sz="2400" b="1">
              <a:solidFill>
                <a:srgbClr val="323130"/>
              </a:solidFill>
              <a:highlight>
                <a:srgbClr val="FFFFFF"/>
              </a:highlight>
              <a:latin typeface="Calibri"/>
              <a:ea typeface="Calibri"/>
              <a:cs typeface="Calibri"/>
              <a:sym typeface="Calibri"/>
            </a:endParaRPr>
          </a:p>
          <a:p>
            <a:pPr marL="914400" lvl="1" indent="-381000" algn="l" rtl="0">
              <a:lnSpc>
                <a:spcPct val="115000"/>
              </a:lnSpc>
              <a:spcBef>
                <a:spcPts val="0"/>
              </a:spcBef>
              <a:spcAft>
                <a:spcPts val="0"/>
              </a:spcAft>
              <a:buClr>
                <a:srgbClr val="323130"/>
              </a:buClr>
              <a:buSzPts val="2400"/>
              <a:buFont typeface="Calibri"/>
              <a:buChar char="○"/>
            </a:pPr>
            <a:r>
              <a:rPr lang="en" sz="2400" b="1">
                <a:solidFill>
                  <a:srgbClr val="323130"/>
                </a:solidFill>
                <a:highlight>
                  <a:srgbClr val="FFFFFF"/>
                </a:highlight>
                <a:latin typeface="Calibri"/>
                <a:ea typeface="Calibri"/>
                <a:cs typeface="Calibri"/>
                <a:sym typeface="Calibri"/>
              </a:rPr>
              <a:t>Learning outcomes</a:t>
            </a:r>
            <a:endParaRPr sz="2400" b="1">
              <a:solidFill>
                <a:srgbClr val="323130"/>
              </a:solidFill>
              <a:highlight>
                <a:srgbClr val="FFFFFF"/>
              </a:highlight>
              <a:latin typeface="Calibri"/>
              <a:ea typeface="Calibri"/>
              <a:cs typeface="Calibri"/>
              <a:sym typeface="Calibri"/>
            </a:endParaRPr>
          </a:p>
          <a:p>
            <a:pPr marL="457200" lvl="0" indent="-381000" algn="l" rtl="0">
              <a:lnSpc>
                <a:spcPct val="115000"/>
              </a:lnSpc>
              <a:spcBef>
                <a:spcPts val="0"/>
              </a:spcBef>
              <a:spcAft>
                <a:spcPts val="0"/>
              </a:spcAft>
              <a:buClr>
                <a:srgbClr val="323130"/>
              </a:buClr>
              <a:buSzPts val="2400"/>
              <a:buFont typeface="Calibri"/>
              <a:buChar char="●"/>
            </a:pPr>
            <a:r>
              <a:rPr lang="en" sz="2400" b="1">
                <a:solidFill>
                  <a:srgbClr val="323130"/>
                </a:solidFill>
                <a:highlight>
                  <a:srgbClr val="FFFFFF"/>
                </a:highlight>
                <a:latin typeface="Calibri"/>
                <a:ea typeface="Calibri"/>
                <a:cs typeface="Calibri"/>
                <a:sym typeface="Calibri"/>
              </a:rPr>
              <a:t>Approved by CLC</a:t>
            </a:r>
            <a:endParaRPr sz="2400" b="1">
              <a:solidFill>
                <a:srgbClr val="323130"/>
              </a:solidFill>
              <a:highlight>
                <a:srgbClr val="FFFFFF"/>
              </a:highlight>
              <a:latin typeface="Calibri"/>
              <a:ea typeface="Calibri"/>
              <a:cs typeface="Calibri"/>
              <a:sym typeface="Calibri"/>
            </a:endParaRPr>
          </a:p>
          <a:p>
            <a:pPr marL="457200" lvl="0" indent="-381000" algn="l" rtl="0">
              <a:lnSpc>
                <a:spcPct val="115000"/>
              </a:lnSpc>
              <a:spcBef>
                <a:spcPts val="0"/>
              </a:spcBef>
              <a:spcAft>
                <a:spcPts val="0"/>
              </a:spcAft>
              <a:buClr>
                <a:srgbClr val="323130"/>
              </a:buClr>
              <a:buSzPts val="2400"/>
              <a:buFont typeface="Calibri"/>
              <a:buChar char="●"/>
            </a:pPr>
            <a:r>
              <a:rPr lang="en" sz="2400" b="1">
                <a:solidFill>
                  <a:srgbClr val="323130"/>
                </a:solidFill>
                <a:highlight>
                  <a:srgbClr val="FFFFFF"/>
                </a:highlight>
                <a:latin typeface="Calibri"/>
                <a:ea typeface="Calibri"/>
                <a:cs typeface="Calibri"/>
                <a:sym typeface="Calibri"/>
              </a:rPr>
              <a:t>Requires Institutional Governance Processes</a:t>
            </a:r>
            <a:endParaRPr sz="2400" b="1">
              <a:solidFill>
                <a:srgbClr val="323130"/>
              </a:solidFill>
              <a:highlight>
                <a:srgbClr val="FFFFFF"/>
              </a:highlight>
              <a:latin typeface="Calibri"/>
              <a:ea typeface="Calibri"/>
              <a:cs typeface="Calibri"/>
              <a:sym typeface="Calibri"/>
            </a:endParaRPr>
          </a:p>
          <a:p>
            <a:pPr marL="914400" lvl="1" indent="-381000" algn="l" rtl="0">
              <a:lnSpc>
                <a:spcPct val="115000"/>
              </a:lnSpc>
              <a:spcBef>
                <a:spcPts val="0"/>
              </a:spcBef>
              <a:spcAft>
                <a:spcPts val="0"/>
              </a:spcAft>
              <a:buClr>
                <a:srgbClr val="323130"/>
              </a:buClr>
              <a:buSzPts val="2400"/>
              <a:buFont typeface="Calibri"/>
              <a:buChar char="○"/>
            </a:pPr>
            <a:r>
              <a:rPr lang="en" sz="2400" b="1">
                <a:solidFill>
                  <a:srgbClr val="323130"/>
                </a:solidFill>
                <a:highlight>
                  <a:srgbClr val="FFFFFF"/>
                </a:highlight>
                <a:latin typeface="Calibri"/>
                <a:ea typeface="Calibri"/>
                <a:cs typeface="Calibri"/>
                <a:sym typeface="Calibri"/>
              </a:rPr>
              <a:t>No BOR Action</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174025"/>
            <a:ext cx="8520600" cy="84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a:t>Social Justice Courses</a:t>
            </a:r>
            <a:endParaRPr sz="3600"/>
          </a:p>
        </p:txBody>
      </p:sp>
      <p:pic>
        <p:nvPicPr>
          <p:cNvPr id="104" name="Google Shape;104;p19"/>
          <p:cNvPicPr preferRelativeResize="0"/>
          <p:nvPr/>
        </p:nvPicPr>
        <p:blipFill rotWithShape="1">
          <a:blip r:embed="rId3">
            <a:alphaModFix/>
          </a:blip>
          <a:srcRect/>
          <a:stretch/>
        </p:blipFill>
        <p:spPr>
          <a:xfrm>
            <a:off x="6716675" y="-618832"/>
            <a:ext cx="2940850" cy="3050182"/>
          </a:xfrm>
          <a:prstGeom prst="rect">
            <a:avLst/>
          </a:prstGeom>
          <a:noFill/>
          <a:ln>
            <a:noFill/>
          </a:ln>
        </p:spPr>
      </p:pic>
      <p:pic>
        <p:nvPicPr>
          <p:cNvPr id="105" name="Google Shape;105;p19"/>
          <p:cNvPicPr preferRelativeResize="0"/>
          <p:nvPr/>
        </p:nvPicPr>
        <p:blipFill rotWithShape="1">
          <a:blip r:embed="rId4">
            <a:alphaModFix/>
          </a:blip>
          <a:srcRect/>
          <a:stretch/>
        </p:blipFill>
        <p:spPr>
          <a:xfrm>
            <a:off x="764325" y="4370975"/>
            <a:ext cx="1833125" cy="434150"/>
          </a:xfrm>
          <a:prstGeom prst="rect">
            <a:avLst/>
          </a:prstGeom>
          <a:noFill/>
          <a:ln>
            <a:noFill/>
          </a:ln>
        </p:spPr>
      </p:pic>
      <p:pic>
        <p:nvPicPr>
          <p:cNvPr id="106" name="Google Shape;106;p19"/>
          <p:cNvPicPr preferRelativeResize="0"/>
          <p:nvPr/>
        </p:nvPicPr>
        <p:blipFill rotWithShape="1">
          <a:blip r:embed="rId5">
            <a:alphaModFix/>
          </a:blip>
          <a:srcRect/>
          <a:stretch/>
        </p:blipFill>
        <p:spPr>
          <a:xfrm rot="5400000" flipH="1">
            <a:off x="-967025" y="3723675"/>
            <a:ext cx="2552700" cy="2762250"/>
          </a:xfrm>
          <a:prstGeom prst="rect">
            <a:avLst/>
          </a:prstGeom>
          <a:noFill/>
          <a:ln>
            <a:noFill/>
          </a:ln>
        </p:spPr>
      </p:pic>
      <p:sp>
        <p:nvSpPr>
          <p:cNvPr id="107" name="Google Shape;107;p19"/>
          <p:cNvSpPr txBox="1"/>
          <p:nvPr/>
        </p:nvSpPr>
        <p:spPr>
          <a:xfrm>
            <a:off x="647375" y="1078350"/>
            <a:ext cx="7156800" cy="322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23130"/>
                </a:solidFill>
                <a:highlight>
                  <a:srgbClr val="FFFFFF"/>
                </a:highlight>
                <a:latin typeface="Calibri"/>
                <a:ea typeface="Calibri"/>
                <a:cs typeface="Calibri"/>
                <a:sym typeface="Calibri"/>
              </a:rPr>
              <a:t>SJUS 3000, Intro to Social Justice</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2400" b="1">
                <a:solidFill>
                  <a:srgbClr val="323130"/>
                </a:solidFill>
                <a:highlight>
                  <a:srgbClr val="FFFFFF"/>
                </a:highlight>
                <a:latin typeface="Calibri"/>
                <a:ea typeface="Calibri"/>
                <a:cs typeface="Calibri"/>
                <a:sym typeface="Calibri"/>
              </a:rPr>
              <a:t>SJUS 3050, Politics of Social Justice</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2400" b="1">
                <a:solidFill>
                  <a:srgbClr val="323130"/>
                </a:solidFill>
                <a:highlight>
                  <a:srgbClr val="FFFFFF"/>
                </a:highlight>
                <a:latin typeface="Calibri"/>
                <a:ea typeface="Calibri"/>
                <a:cs typeface="Calibri"/>
                <a:sym typeface="Calibri"/>
              </a:rPr>
              <a:t>SJUS 4000, Social Justice Culture</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2400" b="1">
                <a:solidFill>
                  <a:srgbClr val="323130"/>
                </a:solidFill>
                <a:highlight>
                  <a:srgbClr val="FFFFFF"/>
                </a:highlight>
                <a:latin typeface="Calibri"/>
                <a:ea typeface="Calibri"/>
                <a:cs typeface="Calibri"/>
                <a:sym typeface="Calibri"/>
              </a:rPr>
              <a:t>SJUS 4050, Law and Social Justice</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2400" b="1">
                <a:solidFill>
                  <a:srgbClr val="323130"/>
                </a:solidFill>
                <a:highlight>
                  <a:srgbClr val="FFFFFF"/>
                </a:highlight>
                <a:latin typeface="Calibri"/>
                <a:ea typeface="Calibri"/>
                <a:cs typeface="Calibri"/>
                <a:sym typeface="Calibri"/>
              </a:rPr>
              <a:t>SJUS 4800, Social Justice Policy Analysis</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174025"/>
            <a:ext cx="8520600" cy="84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600" b="1"/>
              <a:t>Social Justice Course Development</a:t>
            </a:r>
            <a:endParaRPr sz="3600"/>
          </a:p>
        </p:txBody>
      </p:sp>
      <p:pic>
        <p:nvPicPr>
          <p:cNvPr id="113" name="Google Shape;113;p20"/>
          <p:cNvPicPr preferRelativeResize="0"/>
          <p:nvPr/>
        </p:nvPicPr>
        <p:blipFill rotWithShape="1">
          <a:blip r:embed="rId3">
            <a:alphaModFix/>
          </a:blip>
          <a:srcRect/>
          <a:stretch/>
        </p:blipFill>
        <p:spPr>
          <a:xfrm>
            <a:off x="6716675" y="-618832"/>
            <a:ext cx="2940850" cy="3050182"/>
          </a:xfrm>
          <a:prstGeom prst="rect">
            <a:avLst/>
          </a:prstGeom>
          <a:noFill/>
          <a:ln>
            <a:noFill/>
          </a:ln>
        </p:spPr>
      </p:pic>
      <p:pic>
        <p:nvPicPr>
          <p:cNvPr id="114" name="Google Shape;114;p20"/>
          <p:cNvPicPr preferRelativeResize="0"/>
          <p:nvPr/>
        </p:nvPicPr>
        <p:blipFill rotWithShape="1">
          <a:blip r:embed="rId4">
            <a:alphaModFix/>
          </a:blip>
          <a:srcRect/>
          <a:stretch/>
        </p:blipFill>
        <p:spPr>
          <a:xfrm>
            <a:off x="764325" y="4370975"/>
            <a:ext cx="1833125" cy="434150"/>
          </a:xfrm>
          <a:prstGeom prst="rect">
            <a:avLst/>
          </a:prstGeom>
          <a:noFill/>
          <a:ln>
            <a:noFill/>
          </a:ln>
        </p:spPr>
      </p:pic>
      <p:pic>
        <p:nvPicPr>
          <p:cNvPr id="115" name="Google Shape;115;p20"/>
          <p:cNvPicPr preferRelativeResize="0"/>
          <p:nvPr/>
        </p:nvPicPr>
        <p:blipFill rotWithShape="1">
          <a:blip r:embed="rId5">
            <a:alphaModFix/>
          </a:blip>
          <a:srcRect/>
          <a:stretch/>
        </p:blipFill>
        <p:spPr>
          <a:xfrm rot="5400000" flipH="1">
            <a:off x="-967025" y="3723675"/>
            <a:ext cx="2552700" cy="2762250"/>
          </a:xfrm>
          <a:prstGeom prst="rect">
            <a:avLst/>
          </a:prstGeom>
          <a:noFill/>
          <a:ln>
            <a:noFill/>
          </a:ln>
        </p:spPr>
      </p:pic>
      <p:sp>
        <p:nvSpPr>
          <p:cNvPr id="116" name="Google Shape;116;p20"/>
          <p:cNvSpPr txBox="1"/>
          <p:nvPr/>
        </p:nvSpPr>
        <p:spPr>
          <a:xfrm>
            <a:off x="647375" y="1078350"/>
            <a:ext cx="7156800" cy="3227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323130"/>
              </a:buClr>
              <a:buSzPts val="2400"/>
              <a:buFont typeface="Calibri"/>
              <a:buChar char="●"/>
            </a:pPr>
            <a:r>
              <a:rPr lang="en" sz="2400" b="1">
                <a:solidFill>
                  <a:srgbClr val="323130"/>
                </a:solidFill>
                <a:highlight>
                  <a:srgbClr val="FFFFFF"/>
                </a:highlight>
                <a:latin typeface="Calibri"/>
                <a:ea typeface="Calibri"/>
                <a:cs typeface="Calibri"/>
                <a:sym typeface="Calibri"/>
              </a:rPr>
              <a:t>Interdisciplinary approach</a:t>
            </a:r>
            <a:endParaRPr sz="2400" b="1">
              <a:solidFill>
                <a:srgbClr val="323130"/>
              </a:solidFill>
              <a:highlight>
                <a:srgbClr val="FFFFFF"/>
              </a:highlight>
              <a:latin typeface="Calibri"/>
              <a:ea typeface="Calibri"/>
              <a:cs typeface="Calibri"/>
              <a:sym typeface="Calibri"/>
            </a:endParaRPr>
          </a:p>
          <a:p>
            <a:pPr marL="457200" lvl="0" indent="-381000" algn="l" rtl="0">
              <a:lnSpc>
                <a:spcPct val="115000"/>
              </a:lnSpc>
              <a:spcBef>
                <a:spcPts val="0"/>
              </a:spcBef>
              <a:spcAft>
                <a:spcPts val="0"/>
              </a:spcAft>
              <a:buClr>
                <a:srgbClr val="323130"/>
              </a:buClr>
              <a:buSzPts val="2400"/>
              <a:buFont typeface="Calibri"/>
              <a:buChar char="●"/>
            </a:pPr>
            <a:r>
              <a:rPr lang="en" sz="2400" b="1">
                <a:solidFill>
                  <a:srgbClr val="323130"/>
                </a:solidFill>
                <a:highlight>
                  <a:srgbClr val="FFFFFF"/>
                </a:highlight>
                <a:latin typeface="Calibri"/>
                <a:ea typeface="Calibri"/>
                <a:cs typeface="Calibri"/>
                <a:sym typeface="Calibri"/>
              </a:rPr>
              <a:t>3 SMES, 1 OER librarian, 1 ID per development team</a:t>
            </a:r>
            <a:endParaRPr sz="2400" b="1">
              <a:solidFill>
                <a:srgbClr val="323130"/>
              </a:solidFill>
              <a:highlight>
                <a:srgbClr val="FFFFFF"/>
              </a:highlight>
              <a:latin typeface="Calibri"/>
              <a:ea typeface="Calibri"/>
              <a:cs typeface="Calibri"/>
              <a:sym typeface="Calibri"/>
            </a:endParaRPr>
          </a:p>
          <a:p>
            <a:pPr marL="457200" lvl="0" indent="-381000" algn="l" rtl="0">
              <a:lnSpc>
                <a:spcPct val="115000"/>
              </a:lnSpc>
              <a:spcBef>
                <a:spcPts val="0"/>
              </a:spcBef>
              <a:spcAft>
                <a:spcPts val="0"/>
              </a:spcAft>
              <a:buClr>
                <a:srgbClr val="323130"/>
              </a:buClr>
              <a:buSzPts val="2400"/>
              <a:buFont typeface="Calibri"/>
              <a:buChar char="●"/>
            </a:pPr>
            <a:r>
              <a:rPr lang="en" sz="2400" b="1">
                <a:solidFill>
                  <a:srgbClr val="323130"/>
                </a:solidFill>
                <a:highlight>
                  <a:srgbClr val="FFFFFF"/>
                </a:highlight>
                <a:latin typeface="Calibri"/>
                <a:ea typeface="Calibri"/>
                <a:cs typeface="Calibri"/>
                <a:sym typeface="Calibri"/>
              </a:rPr>
              <a:t>Multiple Institutions</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311700" y="174025"/>
            <a:ext cx="8520600" cy="53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000" b="1">
                <a:solidFill>
                  <a:srgbClr val="323130"/>
                </a:solidFill>
                <a:highlight>
                  <a:schemeClr val="lt1"/>
                </a:highlight>
                <a:latin typeface="Calibri"/>
                <a:ea typeface="Calibri"/>
                <a:cs typeface="Calibri"/>
                <a:sym typeface="Calibri"/>
              </a:rPr>
              <a:t>SJUS 3000 - Intro to Social Justice</a:t>
            </a:r>
            <a:endParaRPr sz="4200"/>
          </a:p>
        </p:txBody>
      </p:sp>
      <p:pic>
        <p:nvPicPr>
          <p:cNvPr id="122" name="Google Shape;122;p21"/>
          <p:cNvPicPr preferRelativeResize="0"/>
          <p:nvPr/>
        </p:nvPicPr>
        <p:blipFill rotWithShape="1">
          <a:blip r:embed="rId3">
            <a:alphaModFix/>
          </a:blip>
          <a:srcRect/>
          <a:stretch/>
        </p:blipFill>
        <p:spPr>
          <a:xfrm>
            <a:off x="6716675" y="-618832"/>
            <a:ext cx="2940850" cy="3050182"/>
          </a:xfrm>
          <a:prstGeom prst="rect">
            <a:avLst/>
          </a:prstGeom>
          <a:noFill/>
          <a:ln>
            <a:noFill/>
          </a:ln>
        </p:spPr>
      </p:pic>
      <p:pic>
        <p:nvPicPr>
          <p:cNvPr id="123" name="Google Shape;123;p21"/>
          <p:cNvPicPr preferRelativeResize="0"/>
          <p:nvPr/>
        </p:nvPicPr>
        <p:blipFill rotWithShape="1">
          <a:blip r:embed="rId4">
            <a:alphaModFix/>
          </a:blip>
          <a:srcRect/>
          <a:stretch/>
        </p:blipFill>
        <p:spPr>
          <a:xfrm>
            <a:off x="764325" y="4370975"/>
            <a:ext cx="1833125" cy="434150"/>
          </a:xfrm>
          <a:prstGeom prst="rect">
            <a:avLst/>
          </a:prstGeom>
          <a:noFill/>
          <a:ln>
            <a:noFill/>
          </a:ln>
        </p:spPr>
      </p:pic>
      <p:pic>
        <p:nvPicPr>
          <p:cNvPr id="124" name="Google Shape;124;p21"/>
          <p:cNvPicPr preferRelativeResize="0"/>
          <p:nvPr/>
        </p:nvPicPr>
        <p:blipFill rotWithShape="1">
          <a:blip r:embed="rId5">
            <a:alphaModFix/>
          </a:blip>
          <a:srcRect/>
          <a:stretch/>
        </p:blipFill>
        <p:spPr>
          <a:xfrm rot="5400000" flipH="1">
            <a:off x="-967025" y="3723675"/>
            <a:ext cx="2552700" cy="2762250"/>
          </a:xfrm>
          <a:prstGeom prst="rect">
            <a:avLst/>
          </a:prstGeom>
          <a:noFill/>
          <a:ln>
            <a:noFill/>
          </a:ln>
        </p:spPr>
      </p:pic>
      <p:sp>
        <p:nvSpPr>
          <p:cNvPr id="125" name="Google Shape;125;p21"/>
          <p:cNvSpPr txBox="1"/>
          <p:nvPr/>
        </p:nvSpPr>
        <p:spPr>
          <a:xfrm>
            <a:off x="647375" y="710425"/>
            <a:ext cx="7156800" cy="359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323130"/>
                </a:solidFill>
                <a:highlight>
                  <a:srgbClr val="FFFFFF"/>
                </a:highlight>
                <a:latin typeface="Calibri"/>
                <a:ea typeface="Calibri"/>
                <a:cs typeface="Calibri"/>
                <a:sym typeface="Calibri"/>
              </a:rPr>
              <a:t>Course description</a:t>
            </a:r>
            <a:r>
              <a:rPr lang="en" sz="2400" b="1">
                <a:solidFill>
                  <a:srgbClr val="323130"/>
                </a:solidFill>
                <a:highlight>
                  <a:srgbClr val="FFFFFF"/>
                </a:highlight>
                <a:latin typeface="Calibri"/>
                <a:ea typeface="Calibri"/>
                <a:cs typeface="Calibri"/>
                <a:sym typeface="Calibri"/>
              </a:rPr>
              <a:t>:</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200" b="1">
                <a:solidFill>
                  <a:srgbClr val="323130"/>
                </a:solidFill>
                <a:highlight>
                  <a:srgbClr val="FFFFFF"/>
                </a:highlight>
                <a:latin typeface="Calibri"/>
                <a:ea typeface="Calibri"/>
                <a:cs typeface="Calibri"/>
                <a:sym typeface="Calibri"/>
              </a:rPr>
              <a:t>This course will introduce the student to the concept of social justice and social change. Examines various social justice theories such as restorative and distributive justice, postmodernism, feminism, and others. Theorists include Rawls, Mills, Kant, and others. A review of institutional systems and how social change occurs within the institutional framework.</a:t>
            </a:r>
            <a:endParaRPr sz="24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8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800" b="1">
                <a:solidFill>
                  <a:srgbClr val="323130"/>
                </a:solidFill>
                <a:highlight>
                  <a:srgbClr val="FFFFFF"/>
                </a:highlight>
                <a:latin typeface="Calibri"/>
                <a:ea typeface="Calibri"/>
                <a:cs typeface="Calibri"/>
                <a:sym typeface="Calibri"/>
              </a:rPr>
              <a:t>Course objectives:</a:t>
            </a:r>
            <a:endParaRPr sz="18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200" b="1">
                <a:solidFill>
                  <a:srgbClr val="323130"/>
                </a:solidFill>
                <a:highlight>
                  <a:srgbClr val="FFFFFF"/>
                </a:highlight>
                <a:latin typeface="Calibri"/>
                <a:ea typeface="Calibri"/>
                <a:cs typeface="Calibri"/>
                <a:sym typeface="Calibri"/>
              </a:rPr>
              <a:t>Upon successful completion of the course students will be able to:</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Define social justice.</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Summarize various social justice theories.</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Distinguish institutional systems that have been influenced by social justice and change.</a:t>
            </a:r>
            <a:endParaRPr sz="1200" b="1">
              <a:solidFill>
                <a:srgbClr val="323130"/>
              </a:solidFill>
              <a:highlight>
                <a:srgbClr val="FFFFFF"/>
              </a:highlight>
              <a:latin typeface="Calibri"/>
              <a:ea typeface="Calibri"/>
              <a:cs typeface="Calibri"/>
              <a:sym typeface="Calibri"/>
            </a:endParaRPr>
          </a:p>
          <a:p>
            <a:pPr marL="457200" lvl="0" indent="-304800" algn="l" rtl="0">
              <a:lnSpc>
                <a:spcPct val="115000"/>
              </a:lnSpc>
              <a:spcBef>
                <a:spcPts val="0"/>
              </a:spcBef>
              <a:spcAft>
                <a:spcPts val="0"/>
              </a:spcAft>
              <a:buClr>
                <a:srgbClr val="323130"/>
              </a:buClr>
              <a:buSzPts val="1200"/>
              <a:buFont typeface="Calibri"/>
              <a:buChar char="●"/>
            </a:pPr>
            <a:r>
              <a:rPr lang="en" sz="1200" b="1">
                <a:solidFill>
                  <a:srgbClr val="323130"/>
                </a:solidFill>
                <a:highlight>
                  <a:srgbClr val="FFFFFF"/>
                </a:highlight>
                <a:latin typeface="Calibri"/>
                <a:ea typeface="Calibri"/>
                <a:cs typeface="Calibri"/>
                <a:sym typeface="Calibri"/>
              </a:rPr>
              <a:t>Interpret a current event using a social justice framework.</a:t>
            </a:r>
            <a:endParaRPr sz="1200" b="1">
              <a:solidFill>
                <a:srgbClr val="323130"/>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457200" lvl="0" indent="0" algn="l" rtl="0">
              <a:lnSpc>
                <a:spcPct val="115000"/>
              </a:lnSpc>
              <a:spcBef>
                <a:spcPts val="0"/>
              </a:spcBef>
              <a:spcAft>
                <a:spcPts val="0"/>
              </a:spcAft>
              <a:buNone/>
            </a:pPr>
            <a:endParaRPr sz="2400" b="1">
              <a:solidFill>
                <a:srgbClr val="323130"/>
              </a:solidFill>
              <a:highlight>
                <a:srgbClr val="FFFFFF"/>
              </a:highlight>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1222</Words>
  <Application>Microsoft Office PowerPoint</Application>
  <PresentationFormat>On-screen Show (16:9)</PresentationFormat>
  <Paragraphs>198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Helvetica Neue</vt:lpstr>
      <vt:lpstr>Arial</vt:lpstr>
      <vt:lpstr>Roboto</vt:lpstr>
      <vt:lpstr>Calibri</vt:lpstr>
      <vt:lpstr>Arial Narrow</vt:lpstr>
      <vt:lpstr>Simple Light</vt:lpstr>
      <vt:lpstr>Social Justice courses through USG eMajor: A collaborative approach  </vt:lpstr>
      <vt:lpstr>Today’s Presentation</vt:lpstr>
      <vt:lpstr>About us</vt:lpstr>
      <vt:lpstr>PowerPoint Presentation</vt:lpstr>
      <vt:lpstr>PowerPoint Presentation</vt:lpstr>
      <vt:lpstr>Social Justice Courses- concept</vt:lpstr>
      <vt:lpstr>Social Justice Courses</vt:lpstr>
      <vt:lpstr>Social Justice Course Development</vt:lpstr>
      <vt:lpstr>SJUS 3000 - Intro to Social Justice</vt:lpstr>
      <vt:lpstr>SJUS 3050 - Politics of Social Justice</vt:lpstr>
      <vt:lpstr>SJUS 4000 - Social Justice Culture</vt:lpstr>
      <vt:lpstr>SJUS 4050 - Law and Social Justice</vt:lpstr>
      <vt:lpstr>SJUS 4800 - Social Justice Policy Analysis</vt:lpstr>
      <vt:lpstr>Social Justice Courses</vt:lpstr>
      <vt:lpstr>Social Justice Courses</vt:lpstr>
      <vt:lpstr>Faculty Comments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Justice courses through USG eMajor: A collaborative approach</dc:title>
  <dc:creator>Butch Newkirk</dc:creator>
  <cp:lastModifiedBy>Butch Newkirk</cp:lastModifiedBy>
  <cp:revision>2</cp:revision>
  <dcterms:modified xsi:type="dcterms:W3CDTF">2022-10-06T15:04:52Z</dcterms:modified>
</cp:coreProperties>
</file>