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31"/>
  </p:notesMasterIdLst>
  <p:sldIdLst>
    <p:sldId id="256" r:id="rId2"/>
    <p:sldId id="331" r:id="rId3"/>
    <p:sldId id="332" r:id="rId4"/>
    <p:sldId id="333" r:id="rId5"/>
    <p:sldId id="257" r:id="rId6"/>
    <p:sldId id="338" r:id="rId7"/>
    <p:sldId id="339" r:id="rId8"/>
    <p:sldId id="334" r:id="rId9"/>
    <p:sldId id="335" r:id="rId10"/>
    <p:sldId id="336" r:id="rId11"/>
    <p:sldId id="337" r:id="rId12"/>
    <p:sldId id="340" r:id="rId13"/>
    <p:sldId id="342" r:id="rId14"/>
    <p:sldId id="262" r:id="rId15"/>
    <p:sldId id="344" r:id="rId16"/>
    <p:sldId id="345" r:id="rId17"/>
    <p:sldId id="346" r:id="rId18"/>
    <p:sldId id="347" r:id="rId19"/>
    <p:sldId id="348" r:id="rId20"/>
    <p:sldId id="349" r:id="rId21"/>
    <p:sldId id="351" r:id="rId22"/>
    <p:sldId id="318" r:id="rId23"/>
    <p:sldId id="352" r:id="rId24"/>
    <p:sldId id="353" r:id="rId25"/>
    <p:sldId id="354" r:id="rId26"/>
    <p:sldId id="286" r:id="rId27"/>
    <p:sldId id="302" r:id="rId28"/>
    <p:sldId id="303" r:id="rId29"/>
    <p:sldId id="350"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47F50B-9F1A-3665-DC5C-36EF85BA9DF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50FEC09E-87BA-441B-FBDE-551A96EC26B0}"/>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F5998CF-D48D-41B4-BD11-24F466AE9116}" type="datetimeFigureOut">
              <a:rPr lang="en-US"/>
              <a:pPr>
                <a:defRPr/>
              </a:pPr>
              <a:t>10/6/2022</a:t>
            </a:fld>
            <a:endParaRPr lang="en-US"/>
          </a:p>
        </p:txBody>
      </p:sp>
      <p:sp>
        <p:nvSpPr>
          <p:cNvPr id="4" name="Slide Image Placeholder 3">
            <a:extLst>
              <a:ext uri="{FF2B5EF4-FFF2-40B4-BE49-F238E27FC236}">
                <a16:creationId xmlns:a16="http://schemas.microsoft.com/office/drawing/2014/main" id="{2B9C8420-90D8-35C9-6326-4CB51FF6C43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E694069-D641-A86F-193E-1E3EE8474DF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F91B265-0404-D493-95FF-33585D9DD49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30E4C109-D24C-BEC2-6552-B773422CB6D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6643386-AB9A-4E4D-BE5E-F654ACFFD03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E57A1264-378C-714A-3C17-28DF41FF0721}"/>
              </a:ext>
            </a:extLst>
          </p:cNvPr>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3" name="Rectangle 5">
            <a:extLst>
              <a:ext uri="{FF2B5EF4-FFF2-40B4-BE49-F238E27FC236}">
                <a16:creationId xmlns:a16="http://schemas.microsoft.com/office/drawing/2014/main" id="{5ABC49DC-8EAF-E88F-F214-EA4077EE3E6B}"/>
              </a:ext>
            </a:extLst>
          </p:cNvPr>
          <p:cNvSpPr>
            <a:spLocks noGrp="1" noChangeArrowheads="1"/>
          </p:cNvSpPr>
          <p:nvPr>
            <p:ph type="ftr" sz="quarter" idx="10"/>
          </p:nvPr>
        </p:nvSpPr>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632B2F9-8FD7-E7B6-CA44-CF1468901422}"/>
              </a:ext>
            </a:extLst>
          </p:cNvPr>
          <p:cNvSpPr>
            <a:spLocks noGrp="1" noChangeArrowheads="1"/>
          </p:cNvSpPr>
          <p:nvPr>
            <p:ph type="sldNum" sz="quarter" idx="11"/>
          </p:nvPr>
        </p:nvSpPr>
        <p:spPr/>
        <p:txBody>
          <a:bodyPr/>
          <a:lstStyle>
            <a:lvl1pPr>
              <a:defRPr/>
            </a:lvl1pPr>
          </a:lstStyle>
          <a:p>
            <a:fld id="{E2715DCA-CE09-4783-941B-679AFB773F8C}" type="slidenum">
              <a:rPr lang="en-US" altLang="en-US"/>
              <a:pPr/>
              <a:t>‹#›</a:t>
            </a:fld>
            <a:endParaRPr lang="en-US" altLang="en-US"/>
          </a:p>
        </p:txBody>
      </p:sp>
      <p:sp>
        <p:nvSpPr>
          <p:cNvPr id="5" name="Rectangle 7">
            <a:extLst>
              <a:ext uri="{FF2B5EF4-FFF2-40B4-BE49-F238E27FC236}">
                <a16:creationId xmlns:a16="http://schemas.microsoft.com/office/drawing/2014/main" id="{396E0F44-1E65-DCCC-4AF2-5E103804619D}"/>
              </a:ext>
            </a:extLst>
          </p:cNvPr>
          <p:cNvSpPr>
            <a:spLocks noGrp="1" noChangeArrowheads="1"/>
          </p:cNvSpPr>
          <p:nvPr>
            <p:ph type="dt"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1669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C66883B-3344-7AE2-65F7-1B8ECD300A5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B0B2440-FFA5-9CE8-B74F-A540AFD1273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DD720FD-6E8B-4549-E415-AE4EB3AA1639}"/>
              </a:ext>
            </a:extLst>
          </p:cNvPr>
          <p:cNvSpPr>
            <a:spLocks noGrp="1" noChangeArrowheads="1"/>
          </p:cNvSpPr>
          <p:nvPr>
            <p:ph type="sldNum" sz="quarter" idx="12"/>
          </p:nvPr>
        </p:nvSpPr>
        <p:spPr>
          <a:ln/>
        </p:spPr>
        <p:txBody>
          <a:bodyPr/>
          <a:lstStyle>
            <a:lvl1pPr>
              <a:defRPr/>
            </a:lvl1pPr>
          </a:lstStyle>
          <a:p>
            <a:fld id="{DCE028C2-226B-4D1C-9386-AD9FBB45FE26}" type="slidenum">
              <a:rPr lang="en-US" altLang="en-US"/>
              <a:pPr/>
              <a:t>‹#›</a:t>
            </a:fld>
            <a:endParaRPr lang="en-US" altLang="en-US"/>
          </a:p>
        </p:txBody>
      </p:sp>
    </p:spTree>
    <p:extLst>
      <p:ext uri="{BB962C8B-B14F-4D97-AF65-F5344CB8AC3E}">
        <p14:creationId xmlns:p14="http://schemas.microsoft.com/office/powerpoint/2010/main" val="4050266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138709F-59AC-9C71-7D40-A4CE130FD5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3BD1AA0-D6C0-8EA8-E843-71314412E9B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C65BE6F-CA36-B38A-BE08-7B51A5BC72D5}"/>
              </a:ext>
            </a:extLst>
          </p:cNvPr>
          <p:cNvSpPr>
            <a:spLocks noGrp="1" noChangeArrowheads="1"/>
          </p:cNvSpPr>
          <p:nvPr>
            <p:ph type="sldNum" sz="quarter" idx="12"/>
          </p:nvPr>
        </p:nvSpPr>
        <p:spPr>
          <a:ln/>
        </p:spPr>
        <p:txBody>
          <a:bodyPr/>
          <a:lstStyle>
            <a:lvl1pPr>
              <a:defRPr/>
            </a:lvl1pPr>
          </a:lstStyle>
          <a:p>
            <a:fld id="{22AED213-29D0-485F-9BEA-D4B97B91F867}" type="slidenum">
              <a:rPr lang="en-US" altLang="en-US"/>
              <a:pPr/>
              <a:t>‹#›</a:t>
            </a:fld>
            <a:endParaRPr lang="en-US" altLang="en-US"/>
          </a:p>
        </p:txBody>
      </p:sp>
    </p:spTree>
    <p:extLst>
      <p:ext uri="{BB962C8B-B14F-4D97-AF65-F5344CB8AC3E}">
        <p14:creationId xmlns:p14="http://schemas.microsoft.com/office/powerpoint/2010/main" val="113201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807CEA7-CB36-45F0-0448-82555F9BA1E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0AD03A7-3C61-6A8D-E102-0F1D19AAE2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3B3B9F8-ED71-F0AE-08ED-AECDBBE30380}"/>
              </a:ext>
            </a:extLst>
          </p:cNvPr>
          <p:cNvSpPr>
            <a:spLocks noGrp="1" noChangeArrowheads="1"/>
          </p:cNvSpPr>
          <p:nvPr>
            <p:ph type="sldNum" sz="quarter" idx="12"/>
          </p:nvPr>
        </p:nvSpPr>
        <p:spPr>
          <a:ln/>
        </p:spPr>
        <p:txBody>
          <a:bodyPr/>
          <a:lstStyle>
            <a:lvl1pPr>
              <a:defRPr/>
            </a:lvl1pPr>
          </a:lstStyle>
          <a:p>
            <a:fld id="{2C641E0E-4060-41B2-86A8-3678DD3FCEFF}" type="slidenum">
              <a:rPr lang="en-US" altLang="en-US"/>
              <a:pPr/>
              <a:t>‹#›</a:t>
            </a:fld>
            <a:endParaRPr lang="en-US" altLang="en-US"/>
          </a:p>
        </p:txBody>
      </p:sp>
    </p:spTree>
    <p:extLst>
      <p:ext uri="{BB962C8B-B14F-4D97-AF65-F5344CB8AC3E}">
        <p14:creationId xmlns:p14="http://schemas.microsoft.com/office/powerpoint/2010/main" val="2138712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10C4971-BA03-FE17-1263-3F33A7868AF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EFB6192-2A97-BB77-D54E-FB536A55CED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C01A75B-E203-76FD-C96D-F990B4AABD93}"/>
              </a:ext>
            </a:extLst>
          </p:cNvPr>
          <p:cNvSpPr>
            <a:spLocks noGrp="1" noChangeArrowheads="1"/>
          </p:cNvSpPr>
          <p:nvPr>
            <p:ph type="sldNum" sz="quarter" idx="12"/>
          </p:nvPr>
        </p:nvSpPr>
        <p:spPr>
          <a:ln/>
        </p:spPr>
        <p:txBody>
          <a:bodyPr/>
          <a:lstStyle>
            <a:lvl1pPr>
              <a:defRPr/>
            </a:lvl1pPr>
          </a:lstStyle>
          <a:p>
            <a:fld id="{FD9C4DE3-8BB1-42E4-AF42-7D8C3D112F98}" type="slidenum">
              <a:rPr lang="en-US" altLang="en-US"/>
              <a:pPr/>
              <a:t>‹#›</a:t>
            </a:fld>
            <a:endParaRPr lang="en-US" altLang="en-US"/>
          </a:p>
        </p:txBody>
      </p:sp>
    </p:spTree>
    <p:extLst>
      <p:ext uri="{BB962C8B-B14F-4D97-AF65-F5344CB8AC3E}">
        <p14:creationId xmlns:p14="http://schemas.microsoft.com/office/powerpoint/2010/main" val="2398679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64154F4-0FEA-F195-8F66-2BD425C587A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3B33ECA-2FB9-5B17-6480-544C756E56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F3793E1-D571-8646-A2DA-12844723AFC7}"/>
              </a:ext>
            </a:extLst>
          </p:cNvPr>
          <p:cNvSpPr>
            <a:spLocks noGrp="1" noChangeArrowheads="1"/>
          </p:cNvSpPr>
          <p:nvPr>
            <p:ph type="sldNum" sz="quarter" idx="12"/>
          </p:nvPr>
        </p:nvSpPr>
        <p:spPr>
          <a:ln/>
        </p:spPr>
        <p:txBody>
          <a:bodyPr/>
          <a:lstStyle>
            <a:lvl1pPr>
              <a:defRPr/>
            </a:lvl1pPr>
          </a:lstStyle>
          <a:p>
            <a:fld id="{60C3270C-2385-4C6C-BA54-D233F331CCD7}" type="slidenum">
              <a:rPr lang="en-US" altLang="en-US"/>
              <a:pPr/>
              <a:t>‹#›</a:t>
            </a:fld>
            <a:endParaRPr lang="en-US" altLang="en-US"/>
          </a:p>
        </p:txBody>
      </p:sp>
    </p:spTree>
    <p:extLst>
      <p:ext uri="{BB962C8B-B14F-4D97-AF65-F5344CB8AC3E}">
        <p14:creationId xmlns:p14="http://schemas.microsoft.com/office/powerpoint/2010/main" val="204983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B0E161B-C5B0-4614-CCE2-3FEDC6C3446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ED594A6-215F-B598-DD46-29410F42493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91F533BC-36A8-992E-FFBA-44FAE9DFE322}"/>
              </a:ext>
            </a:extLst>
          </p:cNvPr>
          <p:cNvSpPr>
            <a:spLocks noGrp="1" noChangeArrowheads="1"/>
          </p:cNvSpPr>
          <p:nvPr>
            <p:ph type="sldNum" sz="quarter" idx="12"/>
          </p:nvPr>
        </p:nvSpPr>
        <p:spPr>
          <a:ln/>
        </p:spPr>
        <p:txBody>
          <a:bodyPr/>
          <a:lstStyle>
            <a:lvl1pPr>
              <a:defRPr/>
            </a:lvl1pPr>
          </a:lstStyle>
          <a:p>
            <a:fld id="{645F7E64-C8DF-4257-B5DC-B90BE20DD355}" type="slidenum">
              <a:rPr lang="en-US" altLang="en-US"/>
              <a:pPr/>
              <a:t>‹#›</a:t>
            </a:fld>
            <a:endParaRPr lang="en-US" altLang="en-US"/>
          </a:p>
        </p:txBody>
      </p:sp>
    </p:spTree>
    <p:extLst>
      <p:ext uri="{BB962C8B-B14F-4D97-AF65-F5344CB8AC3E}">
        <p14:creationId xmlns:p14="http://schemas.microsoft.com/office/powerpoint/2010/main" val="1266629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2E4DC2D-3A9F-42D2-DEB8-47053144E7B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96361782-6F65-47B7-5F50-27857AC5536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510DB03-8B1E-A114-CD72-93DC4D944A30}"/>
              </a:ext>
            </a:extLst>
          </p:cNvPr>
          <p:cNvSpPr>
            <a:spLocks noGrp="1" noChangeArrowheads="1"/>
          </p:cNvSpPr>
          <p:nvPr>
            <p:ph type="sldNum" sz="quarter" idx="12"/>
          </p:nvPr>
        </p:nvSpPr>
        <p:spPr>
          <a:ln/>
        </p:spPr>
        <p:txBody>
          <a:bodyPr/>
          <a:lstStyle>
            <a:lvl1pPr>
              <a:defRPr/>
            </a:lvl1pPr>
          </a:lstStyle>
          <a:p>
            <a:fld id="{F69E6C3B-2A97-4A2A-BE69-91E909867120}" type="slidenum">
              <a:rPr lang="en-US" altLang="en-US"/>
              <a:pPr/>
              <a:t>‹#›</a:t>
            </a:fld>
            <a:endParaRPr lang="en-US" altLang="en-US"/>
          </a:p>
        </p:txBody>
      </p:sp>
    </p:spTree>
    <p:extLst>
      <p:ext uri="{BB962C8B-B14F-4D97-AF65-F5344CB8AC3E}">
        <p14:creationId xmlns:p14="http://schemas.microsoft.com/office/powerpoint/2010/main" val="1928845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D7A9D93-73F5-4A6C-EC50-44E6829CC1D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DCA1DA8F-361B-3F64-DE79-7F1BF09D0BC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83ADD20-1027-8F1E-C7F0-403A2E4AA003}"/>
              </a:ext>
            </a:extLst>
          </p:cNvPr>
          <p:cNvSpPr>
            <a:spLocks noGrp="1" noChangeArrowheads="1"/>
          </p:cNvSpPr>
          <p:nvPr>
            <p:ph type="sldNum" sz="quarter" idx="12"/>
          </p:nvPr>
        </p:nvSpPr>
        <p:spPr>
          <a:ln/>
        </p:spPr>
        <p:txBody>
          <a:bodyPr/>
          <a:lstStyle>
            <a:lvl1pPr>
              <a:defRPr/>
            </a:lvl1pPr>
          </a:lstStyle>
          <a:p>
            <a:fld id="{758DE210-EB8C-4ACD-BC8E-EBE5A66BDAC3}" type="slidenum">
              <a:rPr lang="en-US" altLang="en-US"/>
              <a:pPr/>
              <a:t>‹#›</a:t>
            </a:fld>
            <a:endParaRPr lang="en-US" altLang="en-US"/>
          </a:p>
        </p:txBody>
      </p:sp>
    </p:spTree>
    <p:extLst>
      <p:ext uri="{BB962C8B-B14F-4D97-AF65-F5344CB8AC3E}">
        <p14:creationId xmlns:p14="http://schemas.microsoft.com/office/powerpoint/2010/main" val="1366001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ED5122E-FDDC-B1FF-4484-396B67D1ED4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0241EAF-AF93-8B1E-5A62-CAD63CEE41A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9B7F696-3080-5898-863E-695102A93BB7}"/>
              </a:ext>
            </a:extLst>
          </p:cNvPr>
          <p:cNvSpPr>
            <a:spLocks noGrp="1" noChangeArrowheads="1"/>
          </p:cNvSpPr>
          <p:nvPr>
            <p:ph type="sldNum" sz="quarter" idx="12"/>
          </p:nvPr>
        </p:nvSpPr>
        <p:spPr>
          <a:ln/>
        </p:spPr>
        <p:txBody>
          <a:bodyPr/>
          <a:lstStyle>
            <a:lvl1pPr>
              <a:defRPr/>
            </a:lvl1pPr>
          </a:lstStyle>
          <a:p>
            <a:fld id="{84493720-FEA9-4D95-9039-A6502AF1F162}" type="slidenum">
              <a:rPr lang="en-US" altLang="en-US"/>
              <a:pPr/>
              <a:t>‹#›</a:t>
            </a:fld>
            <a:endParaRPr lang="en-US" altLang="en-US"/>
          </a:p>
        </p:txBody>
      </p:sp>
    </p:spTree>
    <p:extLst>
      <p:ext uri="{BB962C8B-B14F-4D97-AF65-F5344CB8AC3E}">
        <p14:creationId xmlns:p14="http://schemas.microsoft.com/office/powerpoint/2010/main" val="274009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41EBC63-8F85-6EAD-15CF-70D758CE60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C48941A-8908-312C-2B12-EC8DB8ED775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760A80E-2E0C-8FE9-E66A-EDB1BB0883F9}"/>
              </a:ext>
            </a:extLst>
          </p:cNvPr>
          <p:cNvSpPr>
            <a:spLocks noGrp="1" noChangeArrowheads="1"/>
          </p:cNvSpPr>
          <p:nvPr>
            <p:ph type="sldNum" sz="quarter" idx="12"/>
          </p:nvPr>
        </p:nvSpPr>
        <p:spPr>
          <a:ln/>
        </p:spPr>
        <p:txBody>
          <a:bodyPr/>
          <a:lstStyle>
            <a:lvl1pPr>
              <a:defRPr/>
            </a:lvl1pPr>
          </a:lstStyle>
          <a:p>
            <a:fld id="{6AFA21D5-C318-4FB4-86B1-02144BCDEF54}" type="slidenum">
              <a:rPr lang="en-US" altLang="en-US"/>
              <a:pPr/>
              <a:t>‹#›</a:t>
            </a:fld>
            <a:endParaRPr lang="en-US" altLang="en-US"/>
          </a:p>
        </p:txBody>
      </p:sp>
    </p:spTree>
    <p:extLst>
      <p:ext uri="{BB962C8B-B14F-4D97-AF65-F5344CB8AC3E}">
        <p14:creationId xmlns:p14="http://schemas.microsoft.com/office/powerpoint/2010/main" val="146634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F2BFBF3-D67A-820B-C348-A848314F011A}"/>
              </a:ext>
            </a:extLst>
          </p:cNvPr>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a:extLst>
              <a:ext uri="{FF2B5EF4-FFF2-40B4-BE49-F238E27FC236}">
                <a16:creationId xmlns:a16="http://schemas.microsoft.com/office/drawing/2014/main" id="{E8BECB4A-EEC4-709B-DA23-3FB639949868}"/>
              </a:ext>
            </a:extLst>
          </p:cNvPr>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a:extLst>
              <a:ext uri="{FF2B5EF4-FFF2-40B4-BE49-F238E27FC236}">
                <a16:creationId xmlns:a16="http://schemas.microsoft.com/office/drawing/2014/main" id="{6C618EEB-B808-7034-6385-091B0382FB8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ltLang="en-US"/>
          </a:p>
        </p:txBody>
      </p:sp>
      <p:sp>
        <p:nvSpPr>
          <p:cNvPr id="4101" name="Rectangle 5">
            <a:extLst>
              <a:ext uri="{FF2B5EF4-FFF2-40B4-BE49-F238E27FC236}">
                <a16:creationId xmlns:a16="http://schemas.microsoft.com/office/drawing/2014/main" id="{B6F1864E-E6E5-93AA-F9A2-EA406EE8CAC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ltLang="en-US"/>
          </a:p>
        </p:txBody>
      </p:sp>
      <p:sp>
        <p:nvSpPr>
          <p:cNvPr id="4102" name="Rectangle 6">
            <a:extLst>
              <a:ext uri="{FF2B5EF4-FFF2-40B4-BE49-F238E27FC236}">
                <a16:creationId xmlns:a16="http://schemas.microsoft.com/office/drawing/2014/main" id="{8C7B558F-3681-37C8-E981-50263F43381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EC968BF2-7F9D-40D0-8FA8-9C3F99CB71C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88"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44A2BD2-8616-A9E0-DADF-A1CDD03E63F0}"/>
              </a:ext>
            </a:extLst>
          </p:cNvPr>
          <p:cNvSpPr>
            <a:spLocks noGrp="1" noChangeArrowheads="1"/>
          </p:cNvSpPr>
          <p:nvPr>
            <p:ph type="ctrTitle" sz="quarter"/>
          </p:nvPr>
        </p:nvSpPr>
        <p:spPr>
          <a:xfrm>
            <a:off x="228600" y="457200"/>
            <a:ext cx="8686800" cy="1820863"/>
          </a:xfrm>
        </p:spPr>
        <p:txBody>
          <a:bodyPr/>
          <a:lstStyle/>
          <a:p>
            <a:pPr eaLnBrk="1" hangingPunct="1">
              <a:defRPr/>
            </a:pPr>
            <a:r>
              <a:rPr lang="en-US" sz="4000" b="1" dirty="0">
                <a:solidFill>
                  <a:srgbClr val="FFC000"/>
                </a:solidFill>
              </a:rPr>
              <a:t>Planning for Substance Use and Suicide Prevention Programs on a College Campus</a:t>
            </a:r>
            <a:endParaRPr lang="en-US" sz="4000" dirty="0">
              <a:solidFill>
                <a:srgbClr val="FFC000"/>
              </a:solidFill>
            </a:endParaRPr>
          </a:p>
        </p:txBody>
      </p:sp>
      <p:sp>
        <p:nvSpPr>
          <p:cNvPr id="3075" name="Rectangle 3">
            <a:extLst>
              <a:ext uri="{FF2B5EF4-FFF2-40B4-BE49-F238E27FC236}">
                <a16:creationId xmlns:a16="http://schemas.microsoft.com/office/drawing/2014/main" id="{A1038D21-05F9-052B-CF38-BC441D3D7613}"/>
              </a:ext>
            </a:extLst>
          </p:cNvPr>
          <p:cNvSpPr>
            <a:spLocks noGrp="1" noChangeArrowheads="1"/>
          </p:cNvSpPr>
          <p:nvPr>
            <p:ph type="subTitle" sz="quarter" idx="1"/>
          </p:nvPr>
        </p:nvSpPr>
        <p:spPr>
          <a:xfrm>
            <a:off x="1089454" y="2743200"/>
            <a:ext cx="7543800" cy="1752600"/>
          </a:xfrm>
        </p:spPr>
        <p:txBody>
          <a:bodyPr/>
          <a:lstStyle/>
          <a:p>
            <a:pPr eaLnBrk="1" hangingPunct="1">
              <a:defRPr/>
            </a:pPr>
            <a:r>
              <a:rPr lang="en-US" sz="2400" b="1" dirty="0">
                <a:solidFill>
                  <a:schemeClr val="bg2">
                    <a:lumMod val="75000"/>
                  </a:schemeClr>
                </a:solidFill>
              </a:rPr>
              <a:t>Rani George, Ph.D. </a:t>
            </a:r>
          </a:p>
          <a:p>
            <a:pPr eaLnBrk="1" hangingPunct="1">
              <a:defRPr/>
            </a:pPr>
            <a:r>
              <a:rPr lang="en-US" sz="2400" b="1" dirty="0">
                <a:solidFill>
                  <a:schemeClr val="bg2">
                    <a:lumMod val="75000"/>
                  </a:schemeClr>
                </a:solidFill>
              </a:rPr>
              <a:t>George Thomas, Ph.D. </a:t>
            </a:r>
          </a:p>
          <a:p>
            <a:pPr eaLnBrk="1" hangingPunct="1">
              <a:defRPr/>
            </a:pPr>
            <a:r>
              <a:rPr lang="en-US" sz="2000" dirty="0"/>
              <a:t>Department of Criminal Justice</a:t>
            </a:r>
          </a:p>
          <a:p>
            <a:pPr eaLnBrk="1" hangingPunct="1">
              <a:defRPr/>
            </a:pPr>
            <a:r>
              <a:rPr lang="en-US" sz="2000" dirty="0"/>
              <a:t>Albany State University, Georgia</a:t>
            </a:r>
          </a:p>
        </p:txBody>
      </p:sp>
      <p:sp>
        <p:nvSpPr>
          <p:cNvPr id="4100" name="Rectangle 4">
            <a:extLst>
              <a:ext uri="{FF2B5EF4-FFF2-40B4-BE49-F238E27FC236}">
                <a16:creationId xmlns:a16="http://schemas.microsoft.com/office/drawing/2014/main" id="{D4B65503-D4E3-65E1-3A12-9B13579C6BE4}"/>
              </a:ext>
            </a:extLst>
          </p:cNvPr>
          <p:cNvSpPr>
            <a:spLocks noChangeArrowheads="1"/>
          </p:cNvSpPr>
          <p:nvPr/>
        </p:nvSpPr>
        <p:spPr bwMode="auto">
          <a:xfrm>
            <a:off x="1371600" y="3505200"/>
            <a:ext cx="7239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buClr>
                <a:schemeClr val="tx2"/>
              </a:buClr>
              <a:buSzPct val="70000"/>
              <a:buFont typeface="Wingdings" panose="05000000000000000000" pitchFamily="2" charset="2"/>
              <a:buNone/>
            </a:pPr>
            <a:endParaRPr lang="en-US" altLang="en-US" sz="2900">
              <a:latin typeface="Verdana" panose="020B0604030504040204" pitchFamily="34" charset="0"/>
            </a:endParaRPr>
          </a:p>
        </p:txBody>
      </p:sp>
      <p:sp>
        <p:nvSpPr>
          <p:cNvPr id="4101" name="TextBox 1">
            <a:extLst>
              <a:ext uri="{FF2B5EF4-FFF2-40B4-BE49-F238E27FC236}">
                <a16:creationId xmlns:a16="http://schemas.microsoft.com/office/drawing/2014/main" id="{A69AEAB6-CDBD-9D82-AF46-9DD75496A8D4}"/>
              </a:ext>
            </a:extLst>
          </p:cNvPr>
          <p:cNvSpPr txBox="1">
            <a:spLocks noChangeArrowheads="1"/>
          </p:cNvSpPr>
          <p:nvPr/>
        </p:nvSpPr>
        <p:spPr bwMode="auto">
          <a:xfrm>
            <a:off x="267730" y="6169818"/>
            <a:ext cx="876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en-US" sz="1200" u="sng" dirty="0">
                <a:latin typeface="Arial Narrow" panose="020B0606020202030204" pitchFamily="34" charset="0"/>
              </a:rPr>
              <a:t>Note</a:t>
            </a:r>
            <a:r>
              <a:rPr lang="en-US" altLang="en-US" sz="1200" dirty="0">
                <a:latin typeface="Arial Narrow" panose="020B0606020202030204" pitchFamily="34" charset="0"/>
              </a:rPr>
              <a:t>: This research was made possible with funding from SAMHSA’s Garrett Lee Campus Suicide Prevention grant Number 1U79SM061463-01. Any opinions, findings, and conclusions or recommendations expressed here are those of the author(s) and do not necessarily reflect the views of SAMHSA</a:t>
            </a:r>
            <a:r>
              <a:rPr lang="en-US" altLang="en-US" sz="1100" dirty="0">
                <a:latin typeface="Arial Narrow" panose="020B0606020202030204" pitchFamily="34" charset="0"/>
              </a:rPr>
              <a:t>.</a:t>
            </a:r>
          </a:p>
        </p:txBody>
      </p:sp>
      <p:sp>
        <p:nvSpPr>
          <p:cNvPr id="4102" name="TextBox 1">
            <a:extLst>
              <a:ext uri="{FF2B5EF4-FFF2-40B4-BE49-F238E27FC236}">
                <a16:creationId xmlns:a16="http://schemas.microsoft.com/office/drawing/2014/main" id="{CCB755D9-1180-524B-36B2-67A75921DD70}"/>
              </a:ext>
            </a:extLst>
          </p:cNvPr>
          <p:cNvSpPr txBox="1">
            <a:spLocks noChangeArrowheads="1"/>
          </p:cNvSpPr>
          <p:nvPr/>
        </p:nvSpPr>
        <p:spPr bwMode="auto">
          <a:xfrm>
            <a:off x="76200" y="5881300"/>
            <a:ext cx="8839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a:spcBef>
                <a:spcPct val="0"/>
              </a:spcBef>
              <a:buClrTx/>
              <a:buSzTx/>
              <a:buFontTx/>
              <a:buNone/>
            </a:pPr>
            <a:r>
              <a:rPr lang="en-US" altLang="en-US" sz="1200" b="1" dirty="0">
                <a:latin typeface="Verdana" panose="020B0604030504040204" pitchFamily="34" charset="0"/>
              </a:rPr>
              <a:t>Paper presented at the Criminal Justice Association of Georgia Conference October 2022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95B11-B9B8-99FE-E7A3-822C7584F6FA}"/>
              </a:ext>
            </a:extLst>
          </p:cNvPr>
          <p:cNvSpPr>
            <a:spLocks noGrp="1"/>
          </p:cNvSpPr>
          <p:nvPr>
            <p:ph type="title"/>
          </p:nvPr>
        </p:nvSpPr>
        <p:spPr>
          <a:xfrm>
            <a:off x="457200" y="292100"/>
            <a:ext cx="8229600" cy="1155700"/>
          </a:xfrm>
        </p:spPr>
        <p:txBody>
          <a:bodyPr/>
          <a:lstStyle/>
          <a:p>
            <a:r>
              <a:rPr kumimoji="0" lang="en-US" sz="36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mj-ea"/>
                <a:cs typeface="+mj-cs"/>
              </a:rPr>
              <a:t>Substance use among college students</a:t>
            </a:r>
            <a:endParaRPr lang="en-US" dirty="0"/>
          </a:p>
        </p:txBody>
      </p:sp>
      <p:sp>
        <p:nvSpPr>
          <p:cNvPr id="3" name="Content Placeholder 2">
            <a:extLst>
              <a:ext uri="{FF2B5EF4-FFF2-40B4-BE49-F238E27FC236}">
                <a16:creationId xmlns:a16="http://schemas.microsoft.com/office/drawing/2014/main" id="{496A4E8A-B29B-5B7E-EC1A-2A03A47489CB}"/>
              </a:ext>
            </a:extLst>
          </p:cNvPr>
          <p:cNvSpPr>
            <a:spLocks noGrp="1"/>
          </p:cNvSpPr>
          <p:nvPr>
            <p:ph idx="1"/>
          </p:nvPr>
        </p:nvSpPr>
        <p:spPr>
          <a:xfrm>
            <a:off x="228600" y="1524000"/>
            <a:ext cx="8839200" cy="4648200"/>
          </a:xfrm>
        </p:spPr>
        <p:txBody>
          <a:bodyPr/>
          <a:lstStyle/>
          <a:p>
            <a:r>
              <a:rPr lang="en-US" dirty="0">
                <a:solidFill>
                  <a:srgbClr val="FFC000"/>
                </a:solidFill>
              </a:rPr>
              <a:t>Binge </a:t>
            </a:r>
            <a:r>
              <a:rPr lang="en-US" dirty="0"/>
              <a:t>drinking declined in 2020, reduced by a significant 7.8% points to </a:t>
            </a:r>
            <a:r>
              <a:rPr lang="en-US" b="1" dirty="0">
                <a:solidFill>
                  <a:srgbClr val="FFC000"/>
                </a:solidFill>
              </a:rPr>
              <a:t>24%</a:t>
            </a:r>
            <a:r>
              <a:rPr lang="en-US" dirty="0"/>
              <a:t>, a new historic low over the past four decades. </a:t>
            </a:r>
          </a:p>
          <a:p>
            <a:r>
              <a:rPr lang="en-US" dirty="0"/>
              <a:t>It is possible that this significant decline between 2019 and 2020 was partly due to the pandemic in terms of reduced time with friends, with the pandemic serving to accelerate the decline that had already been</a:t>
            </a:r>
          </a:p>
          <a:p>
            <a:r>
              <a:rPr lang="en-US" dirty="0"/>
              <a:t>occurring.</a:t>
            </a:r>
          </a:p>
        </p:txBody>
      </p:sp>
    </p:spTree>
    <p:extLst>
      <p:ext uri="{BB962C8B-B14F-4D97-AF65-F5344CB8AC3E}">
        <p14:creationId xmlns:p14="http://schemas.microsoft.com/office/powerpoint/2010/main" val="692454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DE1F-388C-1B90-ABF9-12BCD039BBCB}"/>
              </a:ext>
            </a:extLst>
          </p:cNvPr>
          <p:cNvSpPr>
            <a:spLocks noGrp="1"/>
          </p:cNvSpPr>
          <p:nvPr>
            <p:ph type="title"/>
          </p:nvPr>
        </p:nvSpPr>
        <p:spPr>
          <a:xfrm>
            <a:off x="457200" y="292100"/>
            <a:ext cx="8229600" cy="927100"/>
          </a:xfrm>
        </p:spPr>
        <p:txBody>
          <a:bodyPr/>
          <a:lstStyle/>
          <a:p>
            <a:r>
              <a:rPr kumimoji="0" lang="en-US" sz="36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mj-ea"/>
                <a:cs typeface="+mj-cs"/>
              </a:rPr>
              <a:t>Substance use among college students</a:t>
            </a:r>
            <a:endParaRPr lang="en-US" dirty="0"/>
          </a:p>
        </p:txBody>
      </p:sp>
      <p:sp>
        <p:nvSpPr>
          <p:cNvPr id="3" name="Content Placeholder 2">
            <a:extLst>
              <a:ext uri="{FF2B5EF4-FFF2-40B4-BE49-F238E27FC236}">
                <a16:creationId xmlns:a16="http://schemas.microsoft.com/office/drawing/2014/main" id="{6DA99A37-D175-C32D-C3E2-6BC41DE4845A}"/>
              </a:ext>
            </a:extLst>
          </p:cNvPr>
          <p:cNvSpPr>
            <a:spLocks noGrp="1"/>
          </p:cNvSpPr>
          <p:nvPr>
            <p:ph idx="1"/>
          </p:nvPr>
        </p:nvSpPr>
        <p:spPr>
          <a:xfrm>
            <a:off x="457200" y="1371600"/>
            <a:ext cx="8229600" cy="4648200"/>
          </a:xfrm>
        </p:spPr>
        <p:txBody>
          <a:bodyPr/>
          <a:lstStyle/>
          <a:p>
            <a:r>
              <a:rPr lang="en-US" dirty="0">
                <a:solidFill>
                  <a:srgbClr val="FFC000"/>
                </a:solidFill>
              </a:rPr>
              <a:t>Cigarette use </a:t>
            </a:r>
            <a:r>
              <a:rPr lang="en-US" dirty="0"/>
              <a:t>declined, with 30-day smoking at a new all-time low of 4.1% in 2020 (a 3.8% decline from 2019)</a:t>
            </a:r>
          </a:p>
          <a:p>
            <a:r>
              <a:rPr lang="en-US" dirty="0"/>
              <a:t>Prevalence of </a:t>
            </a:r>
            <a:r>
              <a:rPr lang="en-US" dirty="0">
                <a:solidFill>
                  <a:srgbClr val="FFC000"/>
                </a:solidFill>
              </a:rPr>
              <a:t>vaping nicotine </a:t>
            </a:r>
            <a:r>
              <a:rPr lang="en-US" dirty="0"/>
              <a:t>for college students was 19%, nonsignificant decline.</a:t>
            </a:r>
          </a:p>
        </p:txBody>
      </p:sp>
    </p:spTree>
    <p:extLst>
      <p:ext uri="{BB962C8B-B14F-4D97-AF65-F5344CB8AC3E}">
        <p14:creationId xmlns:p14="http://schemas.microsoft.com/office/powerpoint/2010/main" val="121909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AC4E8-7622-F3EF-7125-4139D2E3BFAD}"/>
              </a:ext>
            </a:extLst>
          </p:cNvPr>
          <p:cNvSpPr>
            <a:spLocks noGrp="1"/>
          </p:cNvSpPr>
          <p:nvPr>
            <p:ph type="title"/>
          </p:nvPr>
        </p:nvSpPr>
        <p:spPr/>
        <p:txBody>
          <a:bodyPr/>
          <a:lstStyle/>
          <a:p>
            <a:r>
              <a:rPr lang="en-US" dirty="0"/>
              <a:t>Description of grant funding</a:t>
            </a:r>
          </a:p>
        </p:txBody>
      </p:sp>
      <p:sp>
        <p:nvSpPr>
          <p:cNvPr id="3" name="Content Placeholder 2">
            <a:extLst>
              <a:ext uri="{FF2B5EF4-FFF2-40B4-BE49-F238E27FC236}">
                <a16:creationId xmlns:a16="http://schemas.microsoft.com/office/drawing/2014/main" id="{A86E1829-1746-F83A-BF8D-5C9C423186C6}"/>
              </a:ext>
            </a:extLst>
          </p:cNvPr>
          <p:cNvSpPr>
            <a:spLocks noGrp="1"/>
          </p:cNvSpPr>
          <p:nvPr>
            <p:ph idx="1"/>
          </p:nvPr>
        </p:nvSpPr>
        <p:spPr>
          <a:xfrm>
            <a:off x="304800" y="1676400"/>
            <a:ext cx="8610600" cy="4495800"/>
          </a:xfrm>
        </p:spPr>
        <p:txBody>
          <a:bodyPr/>
          <a:lstStyle/>
          <a:p>
            <a:r>
              <a:rPr lang="en-US" sz="3000" b="1" dirty="0"/>
              <a:t>Title of our grant</a:t>
            </a:r>
            <a:r>
              <a:rPr lang="en-US" sz="3000" dirty="0"/>
              <a:t>: </a:t>
            </a:r>
            <a:r>
              <a:rPr lang="en-US" sz="3000" dirty="0">
                <a:solidFill>
                  <a:srgbClr val="FFC000"/>
                </a:solidFill>
              </a:rPr>
              <a:t>We Are Albany State University </a:t>
            </a:r>
            <a:r>
              <a:rPr lang="en-US" sz="3000" dirty="0"/>
              <a:t>(We Are One ASU)</a:t>
            </a:r>
          </a:p>
          <a:p>
            <a:r>
              <a:rPr lang="en-US" sz="3000" dirty="0"/>
              <a:t>Three-year grant (2019-2022) funded under the Garrett Lee Smith (GLS) Campus Suicide Prevention grant program by SAMHSA’s Center for Mental Health Services. </a:t>
            </a:r>
          </a:p>
          <a:p>
            <a:r>
              <a:rPr lang="en-US" sz="3000" b="1" dirty="0"/>
              <a:t>Purpose</a:t>
            </a:r>
            <a:r>
              <a:rPr lang="en-US" sz="3000" dirty="0"/>
              <a:t>: Suicide and substance abuse prevention</a:t>
            </a:r>
          </a:p>
          <a:p>
            <a:r>
              <a:rPr lang="en-US" sz="3000" b="1" dirty="0"/>
              <a:t>Grant PIs</a:t>
            </a:r>
            <a:r>
              <a:rPr lang="en-US" sz="3000" dirty="0"/>
              <a:t>: Dr. Rani George &amp; George Thomas</a:t>
            </a:r>
          </a:p>
          <a:p>
            <a:endParaRPr lang="en-US" dirty="0"/>
          </a:p>
        </p:txBody>
      </p:sp>
    </p:spTree>
    <p:extLst>
      <p:ext uri="{BB962C8B-B14F-4D97-AF65-F5344CB8AC3E}">
        <p14:creationId xmlns:p14="http://schemas.microsoft.com/office/powerpoint/2010/main" val="2911235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11633B-4211-6DB4-899B-1F9B368007C4}"/>
              </a:ext>
            </a:extLst>
          </p:cNvPr>
          <p:cNvPicPr>
            <a:picLocks noChangeAspect="1"/>
          </p:cNvPicPr>
          <p:nvPr/>
        </p:nvPicPr>
        <p:blipFill>
          <a:blip r:embed="rId2"/>
          <a:stretch>
            <a:fillRect/>
          </a:stretch>
        </p:blipFill>
        <p:spPr>
          <a:xfrm>
            <a:off x="372534" y="990600"/>
            <a:ext cx="8534398" cy="4800599"/>
          </a:xfrm>
          <a:prstGeom prst="rect">
            <a:avLst/>
          </a:prstGeom>
        </p:spPr>
      </p:pic>
    </p:spTree>
    <p:extLst>
      <p:ext uri="{BB962C8B-B14F-4D97-AF65-F5344CB8AC3E}">
        <p14:creationId xmlns:p14="http://schemas.microsoft.com/office/powerpoint/2010/main" val="2217218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B963E73-105B-0E8A-E970-541B21079A07}"/>
              </a:ext>
            </a:extLst>
          </p:cNvPr>
          <p:cNvSpPr>
            <a:spLocks noGrp="1" noChangeArrowheads="1"/>
          </p:cNvSpPr>
          <p:nvPr>
            <p:ph type="title"/>
          </p:nvPr>
        </p:nvSpPr>
        <p:spPr>
          <a:xfrm>
            <a:off x="457200" y="152400"/>
            <a:ext cx="8229600" cy="1079500"/>
          </a:xfrm>
        </p:spPr>
        <p:txBody>
          <a:bodyPr/>
          <a:lstStyle/>
          <a:p>
            <a:pPr algn="ctr" eaLnBrk="1" hangingPunct="1">
              <a:defRPr/>
            </a:pPr>
            <a:r>
              <a:rPr lang="en-US" altLang="en-US" sz="4000" dirty="0"/>
              <a:t>Our community partners</a:t>
            </a:r>
          </a:p>
        </p:txBody>
      </p:sp>
      <p:sp>
        <p:nvSpPr>
          <p:cNvPr id="10243" name="Rectangle 3">
            <a:extLst>
              <a:ext uri="{FF2B5EF4-FFF2-40B4-BE49-F238E27FC236}">
                <a16:creationId xmlns:a16="http://schemas.microsoft.com/office/drawing/2014/main" id="{86CCFD39-7B6C-649B-551B-0F6BFE87C087}"/>
              </a:ext>
            </a:extLst>
          </p:cNvPr>
          <p:cNvSpPr>
            <a:spLocks noGrp="1" noChangeArrowheads="1"/>
          </p:cNvSpPr>
          <p:nvPr>
            <p:ph idx="1"/>
          </p:nvPr>
        </p:nvSpPr>
        <p:spPr>
          <a:xfrm>
            <a:off x="304800" y="1219200"/>
            <a:ext cx="8382000" cy="4800600"/>
          </a:xfrm>
        </p:spPr>
        <p:txBody>
          <a:bodyPr/>
          <a:lstStyle/>
          <a:p>
            <a:pPr eaLnBrk="1" hangingPunct="1">
              <a:defRPr/>
            </a:pPr>
            <a:r>
              <a:rPr lang="en-US" altLang="en-US" dirty="0"/>
              <a:t>Phoebe’s Network of Trust</a:t>
            </a:r>
          </a:p>
          <a:p>
            <a:pPr eaLnBrk="1" hangingPunct="1">
              <a:defRPr/>
            </a:pPr>
            <a:r>
              <a:rPr lang="en-US" altLang="en-US" dirty="0"/>
              <a:t>NAMI of Albany</a:t>
            </a:r>
          </a:p>
          <a:p>
            <a:pPr eaLnBrk="1" hangingPunct="1">
              <a:defRPr/>
            </a:pPr>
            <a:r>
              <a:rPr lang="en-US" altLang="en-US" dirty="0"/>
              <a:t>ASPIRE</a:t>
            </a:r>
          </a:p>
          <a:p>
            <a:pPr eaLnBrk="1" hangingPunct="1">
              <a:defRPr/>
            </a:pPr>
            <a:r>
              <a:rPr lang="en-US" altLang="en-US" dirty="0"/>
              <a:t>Georgia Department of Behavioral Health and Developmental Disabilities (GABHDD)</a:t>
            </a:r>
          </a:p>
          <a:p>
            <a:pPr eaLnBrk="1" hangingPunct="1">
              <a:defRPr/>
            </a:pPr>
            <a:r>
              <a:rPr lang="en-US" altLang="en-US" dirty="0"/>
              <a:t>Morehouse School of Medicine</a:t>
            </a:r>
          </a:p>
          <a:p>
            <a:pPr eaLnBrk="1" hangingPunct="1">
              <a:defRPr/>
            </a:pPr>
            <a:r>
              <a:rPr lang="en-US" altLang="en-US" dirty="0"/>
              <a:t>Sherwood Baptist Church</a:t>
            </a:r>
          </a:p>
          <a:p>
            <a:pPr eaLnBrk="1" hangingPunct="1">
              <a:defRPr/>
            </a:pPr>
            <a:endParaRPr lang="en-US" altLang="en-US" sz="3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B0A0-E93A-DB12-9315-7313D019D637}"/>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341ABD07-5B84-BF82-6718-01ABA5D314E0}"/>
              </a:ext>
            </a:extLst>
          </p:cNvPr>
          <p:cNvSpPr>
            <a:spLocks noGrp="1"/>
          </p:cNvSpPr>
          <p:nvPr>
            <p:ph idx="1"/>
          </p:nvPr>
        </p:nvSpPr>
        <p:spPr>
          <a:xfrm>
            <a:off x="304800" y="1676400"/>
            <a:ext cx="8534400" cy="4343400"/>
          </a:xfrm>
        </p:spPr>
        <p:txBody>
          <a:bodyPr/>
          <a:lstStyle/>
          <a:p>
            <a:r>
              <a:rPr lang="en-US" sz="2800" b="1" dirty="0">
                <a:solidFill>
                  <a:srgbClr val="FFC000"/>
                </a:solidFill>
              </a:rPr>
              <a:t>Goal 1 Create comprehensive infrastructure and collaborative networking.</a:t>
            </a:r>
          </a:p>
          <a:p>
            <a:r>
              <a:rPr lang="en-US" sz="2800" dirty="0"/>
              <a:t>Campus partners including Counseling department, key members of Student Affairs, SGA, Active Minds chapter, some student organizations, Athletics, Human Resources and faculty senate.</a:t>
            </a:r>
          </a:p>
          <a:p>
            <a:r>
              <a:rPr lang="en-US" sz="2800" dirty="0"/>
              <a:t>Community partners include the local NAMI, Phoebe’s Network of Trust, Sherwood Baptist Church, and ASPIRE</a:t>
            </a:r>
          </a:p>
          <a:p>
            <a:endParaRPr lang="en-US" dirty="0"/>
          </a:p>
        </p:txBody>
      </p:sp>
    </p:spTree>
    <p:extLst>
      <p:ext uri="{BB962C8B-B14F-4D97-AF65-F5344CB8AC3E}">
        <p14:creationId xmlns:p14="http://schemas.microsoft.com/office/powerpoint/2010/main" val="3431989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D39D-F8FD-7B7E-8F16-8DBA71B6E1D5}"/>
              </a:ext>
            </a:extLst>
          </p:cNvPr>
          <p:cNvSpPr>
            <a:spLocks noGrp="1"/>
          </p:cNvSpPr>
          <p:nvPr>
            <p:ph type="title"/>
          </p:nvPr>
        </p:nvSpPr>
        <p:spPr>
          <a:xfrm>
            <a:off x="457200" y="292100"/>
            <a:ext cx="8229600" cy="698500"/>
          </a:xfrm>
        </p:spPr>
        <p:txBody>
          <a:bodyPr/>
          <a:lstStyle/>
          <a:p>
            <a:r>
              <a:rPr lang="en-US" dirty="0"/>
              <a:t>Results</a:t>
            </a:r>
          </a:p>
        </p:txBody>
      </p:sp>
      <p:sp>
        <p:nvSpPr>
          <p:cNvPr id="3" name="Content Placeholder 2">
            <a:extLst>
              <a:ext uri="{FF2B5EF4-FFF2-40B4-BE49-F238E27FC236}">
                <a16:creationId xmlns:a16="http://schemas.microsoft.com/office/drawing/2014/main" id="{6A8716B8-796C-9ACF-54DB-48322D6B6413}"/>
              </a:ext>
            </a:extLst>
          </p:cNvPr>
          <p:cNvSpPr>
            <a:spLocks noGrp="1"/>
          </p:cNvSpPr>
          <p:nvPr>
            <p:ph idx="1"/>
          </p:nvPr>
        </p:nvSpPr>
        <p:spPr>
          <a:xfrm>
            <a:off x="228600" y="1295400"/>
            <a:ext cx="8839200" cy="4724400"/>
          </a:xfrm>
        </p:spPr>
        <p:txBody>
          <a:bodyPr/>
          <a:lstStyle/>
          <a:p>
            <a:r>
              <a:rPr lang="en-US" sz="2800" dirty="0">
                <a:solidFill>
                  <a:srgbClr val="FFC000"/>
                </a:solidFill>
              </a:rPr>
              <a:t>Goal 2 Increase knowledge of prevention of suicides, mental and substance use disorders.</a:t>
            </a:r>
          </a:p>
          <a:p>
            <a:r>
              <a:rPr lang="en-US" sz="2800" dirty="0"/>
              <a:t>Offered workshops and trained campus community using Kognito.</a:t>
            </a:r>
          </a:p>
          <a:p>
            <a:r>
              <a:rPr lang="en-US" sz="2800" dirty="0">
                <a:solidFill>
                  <a:srgbClr val="FFC000"/>
                </a:solidFill>
              </a:rPr>
              <a:t>Kognito certifications		Year 1   Year 2 Year 3</a:t>
            </a:r>
          </a:p>
          <a:p>
            <a:r>
              <a:rPr lang="en-US" sz="2800" dirty="0"/>
              <a:t>Faculty/Staff		  	 31 		27	  42</a:t>
            </a:r>
          </a:p>
          <a:p>
            <a:r>
              <a:rPr lang="en-US" sz="2800" dirty="0"/>
              <a:t>Students				674 *       464     910</a:t>
            </a: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mn-ea"/>
                <a:cs typeface="+mn-cs"/>
              </a:rPr>
              <a:t>*</a:t>
            </a:r>
            <a:endParaRPr lang="en-US" sz="2800" dirty="0"/>
          </a:p>
          <a:p>
            <a:r>
              <a:rPr lang="en-US" sz="2800" dirty="0">
                <a:solidFill>
                  <a:srgbClr val="FFC000"/>
                </a:solidFill>
              </a:rPr>
              <a:t>Total				705	       491	952</a:t>
            </a:r>
          </a:p>
          <a:p>
            <a:r>
              <a:rPr lang="en-US" sz="2800" dirty="0">
                <a:solidFill>
                  <a:srgbClr val="FFC000"/>
                </a:solidFill>
              </a:rPr>
              <a:t>Offered workshops on substance abuse prevention.</a:t>
            </a:r>
          </a:p>
        </p:txBody>
      </p:sp>
    </p:spTree>
    <p:extLst>
      <p:ext uri="{BB962C8B-B14F-4D97-AF65-F5344CB8AC3E}">
        <p14:creationId xmlns:p14="http://schemas.microsoft.com/office/powerpoint/2010/main" val="2732440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0881-64FD-4A15-8D0A-E917DC310FA1}"/>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6EA05ED0-94D1-9B1E-649A-82490EB0ADFF}"/>
              </a:ext>
            </a:extLst>
          </p:cNvPr>
          <p:cNvSpPr>
            <a:spLocks noGrp="1"/>
          </p:cNvSpPr>
          <p:nvPr>
            <p:ph idx="1"/>
          </p:nvPr>
        </p:nvSpPr>
        <p:spPr>
          <a:xfrm>
            <a:off x="533400" y="1524000"/>
            <a:ext cx="8382000" cy="4495800"/>
          </a:xfrm>
        </p:spPr>
        <p:txBody>
          <a:bodyPr/>
          <a:lstStyle/>
          <a:p>
            <a:r>
              <a:rPr lang="en-US" dirty="0">
                <a:solidFill>
                  <a:srgbClr val="FFC000"/>
                </a:solidFill>
              </a:rPr>
              <a:t>Goal 3 Promote help-seeking behaviors and reduce stigma and negative public attitudes</a:t>
            </a:r>
          </a:p>
          <a:p>
            <a:r>
              <a:rPr lang="en-US" dirty="0"/>
              <a:t>Offered more than 50 life skills workshops</a:t>
            </a:r>
          </a:p>
          <a:p>
            <a:r>
              <a:rPr lang="en-US" dirty="0"/>
              <a:t>Used Kognito modules to reduce stigma.</a:t>
            </a:r>
          </a:p>
          <a:p>
            <a:r>
              <a:rPr lang="en-US" dirty="0"/>
              <a:t>Walk away from stigma with 100 students. Due to pandemic, we did only one in </a:t>
            </a:r>
            <a:r>
              <a:rPr lang="en-US" dirty="0">
                <a:solidFill>
                  <a:srgbClr val="FFC000"/>
                </a:solidFill>
              </a:rPr>
              <a:t>Year 3</a:t>
            </a:r>
            <a:r>
              <a:rPr lang="en-US" dirty="0"/>
              <a:t>. None were done in Year 1 and Year 2 due to the pandemic. </a:t>
            </a:r>
          </a:p>
          <a:p>
            <a:endParaRPr lang="en-US" dirty="0"/>
          </a:p>
        </p:txBody>
      </p:sp>
    </p:spTree>
    <p:extLst>
      <p:ext uri="{BB962C8B-B14F-4D97-AF65-F5344CB8AC3E}">
        <p14:creationId xmlns:p14="http://schemas.microsoft.com/office/powerpoint/2010/main" val="3415499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41B6-EA98-4945-DD13-7B2083E63E7C}"/>
              </a:ext>
            </a:extLst>
          </p:cNvPr>
          <p:cNvSpPr>
            <a:spLocks noGrp="1"/>
          </p:cNvSpPr>
          <p:nvPr>
            <p:ph type="title"/>
          </p:nvPr>
        </p:nvSpPr>
        <p:spPr>
          <a:xfrm>
            <a:off x="457200" y="292100"/>
            <a:ext cx="8229600" cy="1079500"/>
          </a:xfrm>
        </p:spPr>
        <p:txBody>
          <a:bodyPr/>
          <a:lstStyle/>
          <a:p>
            <a:r>
              <a:rPr lang="en-US" dirty="0"/>
              <a:t>Results</a:t>
            </a:r>
          </a:p>
        </p:txBody>
      </p:sp>
      <p:sp>
        <p:nvSpPr>
          <p:cNvPr id="3" name="Content Placeholder 2">
            <a:extLst>
              <a:ext uri="{FF2B5EF4-FFF2-40B4-BE49-F238E27FC236}">
                <a16:creationId xmlns:a16="http://schemas.microsoft.com/office/drawing/2014/main" id="{8ADBF839-5F11-2C0A-B7D1-7386FEA57653}"/>
              </a:ext>
            </a:extLst>
          </p:cNvPr>
          <p:cNvSpPr>
            <a:spLocks noGrp="1"/>
          </p:cNvSpPr>
          <p:nvPr>
            <p:ph idx="1"/>
          </p:nvPr>
        </p:nvSpPr>
        <p:spPr>
          <a:xfrm>
            <a:off x="152400" y="1600200"/>
            <a:ext cx="8839200" cy="4572000"/>
          </a:xfrm>
        </p:spPr>
        <p:txBody>
          <a:bodyPr/>
          <a:lstStyle/>
          <a:p>
            <a:r>
              <a:rPr lang="en-US" sz="3100" dirty="0">
                <a:solidFill>
                  <a:srgbClr val="FFC000"/>
                </a:solidFill>
              </a:rPr>
              <a:t>Goal 4 Create a campus community “We Are One ASU,” where the community is engaged in assuring that each student experiencing mental distress is identified, screened and referred.</a:t>
            </a:r>
          </a:p>
          <a:p>
            <a:r>
              <a:rPr lang="en-US" dirty="0"/>
              <a:t>Offered at least 15 substance use prevention workshops and monthly table with resources</a:t>
            </a:r>
          </a:p>
          <a:p>
            <a:r>
              <a:rPr lang="en-US" dirty="0"/>
              <a:t>Counseling director and her staff screened and provided counseling services</a:t>
            </a:r>
          </a:p>
          <a:p>
            <a:endParaRPr lang="en-US" dirty="0"/>
          </a:p>
        </p:txBody>
      </p:sp>
    </p:spTree>
    <p:extLst>
      <p:ext uri="{BB962C8B-B14F-4D97-AF65-F5344CB8AC3E}">
        <p14:creationId xmlns:p14="http://schemas.microsoft.com/office/powerpoint/2010/main" val="3086999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CEE1B-E71C-98B1-D6B5-18CD7B01BC69}"/>
              </a:ext>
            </a:extLst>
          </p:cNvPr>
          <p:cNvSpPr>
            <a:spLocks noGrp="1"/>
          </p:cNvSpPr>
          <p:nvPr>
            <p:ph type="title"/>
          </p:nvPr>
        </p:nvSpPr>
        <p:spPr>
          <a:xfrm>
            <a:off x="457200" y="292100"/>
            <a:ext cx="8229600" cy="774700"/>
          </a:xfrm>
        </p:spPr>
        <p:txBody>
          <a:bodyPr/>
          <a:lstStyle/>
          <a:p>
            <a:r>
              <a:rPr lang="en-US" dirty="0"/>
              <a:t>Results</a:t>
            </a:r>
          </a:p>
        </p:txBody>
      </p:sp>
      <p:sp>
        <p:nvSpPr>
          <p:cNvPr id="3" name="Content Placeholder 2">
            <a:extLst>
              <a:ext uri="{FF2B5EF4-FFF2-40B4-BE49-F238E27FC236}">
                <a16:creationId xmlns:a16="http://schemas.microsoft.com/office/drawing/2014/main" id="{40B7E09E-F319-9D0E-6084-FC25454F23D0}"/>
              </a:ext>
            </a:extLst>
          </p:cNvPr>
          <p:cNvSpPr>
            <a:spLocks noGrp="1"/>
          </p:cNvSpPr>
          <p:nvPr>
            <p:ph idx="1"/>
          </p:nvPr>
        </p:nvSpPr>
        <p:spPr>
          <a:xfrm>
            <a:off x="152400" y="1066800"/>
            <a:ext cx="8915400" cy="4953000"/>
          </a:xfrm>
        </p:spPr>
        <p:txBody>
          <a:bodyPr/>
          <a:lstStyle/>
          <a:p>
            <a:r>
              <a:rPr lang="en-US" sz="2800" b="1" dirty="0">
                <a:solidFill>
                  <a:srgbClr val="FFC000"/>
                </a:solidFill>
              </a:rPr>
              <a:t>Goal 4</a:t>
            </a:r>
          </a:p>
          <a:p>
            <a:r>
              <a:rPr lang="en-US" sz="2800" dirty="0"/>
              <a:t>We provided posters, wallet cards with emergency phone numbers to the ASU Counseling Center, ASU Police Department, ASU Health Center and the local mental health agencies. </a:t>
            </a:r>
          </a:p>
          <a:p>
            <a:r>
              <a:rPr lang="en-US" sz="2800" dirty="0"/>
              <a:t>We also promoted the Georgia Crisis &amp; Access Line (GCAL) 800-715-4225 and the National Crisis Line</a:t>
            </a:r>
          </a:p>
        </p:txBody>
      </p:sp>
      <p:pic>
        <p:nvPicPr>
          <p:cNvPr id="4" name="Picture 3">
            <a:extLst>
              <a:ext uri="{FF2B5EF4-FFF2-40B4-BE49-F238E27FC236}">
                <a16:creationId xmlns:a16="http://schemas.microsoft.com/office/drawing/2014/main" id="{05E2D869-88B3-5BA2-C526-38F29C70E0EB}"/>
              </a:ext>
            </a:extLst>
          </p:cNvPr>
          <p:cNvPicPr>
            <a:picLocks noChangeAspect="1"/>
          </p:cNvPicPr>
          <p:nvPr/>
        </p:nvPicPr>
        <p:blipFill>
          <a:blip r:embed="rId2"/>
          <a:stretch>
            <a:fillRect/>
          </a:stretch>
        </p:blipFill>
        <p:spPr>
          <a:xfrm>
            <a:off x="2590800" y="3886200"/>
            <a:ext cx="4191000" cy="2357438"/>
          </a:xfrm>
          <a:prstGeom prst="rect">
            <a:avLst/>
          </a:prstGeom>
        </p:spPr>
      </p:pic>
    </p:spTree>
    <p:extLst>
      <p:ext uri="{BB962C8B-B14F-4D97-AF65-F5344CB8AC3E}">
        <p14:creationId xmlns:p14="http://schemas.microsoft.com/office/powerpoint/2010/main" val="310084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757ED-3584-A032-F19A-815B152524DF}"/>
              </a:ext>
            </a:extLst>
          </p:cNvPr>
          <p:cNvSpPr>
            <a:spLocks noGrp="1"/>
          </p:cNvSpPr>
          <p:nvPr>
            <p:ph type="title"/>
          </p:nvPr>
        </p:nvSpPr>
        <p:spPr>
          <a:xfrm>
            <a:off x="457200" y="292100"/>
            <a:ext cx="8229600" cy="997953"/>
          </a:xfrm>
        </p:spPr>
        <p:txBody>
          <a:bodyPr/>
          <a:lstStyle/>
          <a:p>
            <a:r>
              <a:rPr lang="en-US" dirty="0">
                <a:solidFill>
                  <a:srgbClr val="FFC000"/>
                </a:solidFill>
              </a:rPr>
              <a:t>Images of a University/college</a:t>
            </a:r>
          </a:p>
        </p:txBody>
      </p:sp>
      <p:sp>
        <p:nvSpPr>
          <p:cNvPr id="3" name="Content Placeholder 2">
            <a:extLst>
              <a:ext uri="{FF2B5EF4-FFF2-40B4-BE49-F238E27FC236}">
                <a16:creationId xmlns:a16="http://schemas.microsoft.com/office/drawing/2014/main" id="{F6B7DBE1-C1BE-57AB-DF0F-ADCBFFFDC5DB}"/>
              </a:ext>
            </a:extLst>
          </p:cNvPr>
          <p:cNvSpPr>
            <a:spLocks noGrp="1"/>
          </p:cNvSpPr>
          <p:nvPr>
            <p:ph idx="1"/>
          </p:nvPr>
        </p:nvSpPr>
        <p:spPr>
          <a:xfrm>
            <a:off x="228600" y="1290053"/>
            <a:ext cx="8686800" cy="5110747"/>
          </a:xfrm>
        </p:spPr>
        <p:txBody>
          <a:bodyPr/>
          <a:lstStyle/>
          <a:p>
            <a:r>
              <a:rPr lang="en-US" dirty="0"/>
              <a:t>What images or photographs comes to your mind when you think of a University/College?</a:t>
            </a:r>
          </a:p>
          <a:p>
            <a:endParaRPr lang="en-US" dirty="0"/>
          </a:p>
        </p:txBody>
      </p:sp>
      <p:pic>
        <p:nvPicPr>
          <p:cNvPr id="4" name="Picture 3">
            <a:extLst>
              <a:ext uri="{FF2B5EF4-FFF2-40B4-BE49-F238E27FC236}">
                <a16:creationId xmlns:a16="http://schemas.microsoft.com/office/drawing/2014/main" id="{BA4C697A-0653-77F2-D078-A60C4555F303}"/>
              </a:ext>
            </a:extLst>
          </p:cNvPr>
          <p:cNvPicPr>
            <a:picLocks noChangeAspect="1"/>
          </p:cNvPicPr>
          <p:nvPr/>
        </p:nvPicPr>
        <p:blipFill>
          <a:blip r:embed="rId2"/>
          <a:stretch>
            <a:fillRect/>
          </a:stretch>
        </p:blipFill>
        <p:spPr>
          <a:xfrm>
            <a:off x="2362200" y="4495800"/>
            <a:ext cx="1928442" cy="1700958"/>
          </a:xfrm>
          <a:prstGeom prst="rect">
            <a:avLst/>
          </a:prstGeom>
        </p:spPr>
      </p:pic>
      <p:pic>
        <p:nvPicPr>
          <p:cNvPr id="5" name="Picture 4">
            <a:extLst>
              <a:ext uri="{FF2B5EF4-FFF2-40B4-BE49-F238E27FC236}">
                <a16:creationId xmlns:a16="http://schemas.microsoft.com/office/drawing/2014/main" id="{30169D12-40AA-DD75-24CD-C96987A3814B}"/>
              </a:ext>
            </a:extLst>
          </p:cNvPr>
          <p:cNvPicPr>
            <a:picLocks noChangeAspect="1"/>
          </p:cNvPicPr>
          <p:nvPr/>
        </p:nvPicPr>
        <p:blipFill>
          <a:blip r:embed="rId3"/>
          <a:stretch>
            <a:fillRect/>
          </a:stretch>
        </p:blipFill>
        <p:spPr>
          <a:xfrm>
            <a:off x="4290642" y="2864886"/>
            <a:ext cx="2295350" cy="1622676"/>
          </a:xfrm>
          <a:prstGeom prst="rect">
            <a:avLst/>
          </a:prstGeom>
        </p:spPr>
      </p:pic>
    </p:spTree>
    <p:extLst>
      <p:ext uri="{BB962C8B-B14F-4D97-AF65-F5344CB8AC3E}">
        <p14:creationId xmlns:p14="http://schemas.microsoft.com/office/powerpoint/2010/main" val="3255500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8296-3365-49F4-DFA1-7A7BD1C92F92}"/>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F33DF40F-EACF-49BE-61FB-6E61E651CB4B}"/>
              </a:ext>
            </a:extLst>
          </p:cNvPr>
          <p:cNvSpPr>
            <a:spLocks noGrp="1"/>
          </p:cNvSpPr>
          <p:nvPr>
            <p:ph idx="1"/>
          </p:nvPr>
        </p:nvSpPr>
        <p:spPr>
          <a:xfrm>
            <a:off x="228600" y="1447800"/>
            <a:ext cx="8686800" cy="4800600"/>
          </a:xfrm>
        </p:spPr>
        <p:txBody>
          <a:bodyPr/>
          <a:lstStyle/>
          <a:p>
            <a:r>
              <a:rPr lang="en-US" dirty="0"/>
              <a:t>We had planned to do a mental health fair each year.</a:t>
            </a:r>
          </a:p>
          <a:p>
            <a:r>
              <a:rPr lang="en-US" dirty="0"/>
              <a:t> Phoebe’s Network of Trust, our main community partner, created YouTube videos (Yoga, Tai chi) for the grant during the pandemic in lieu of a Mental Health Fair.</a:t>
            </a:r>
          </a:p>
          <a:p>
            <a:r>
              <a:rPr lang="en-US" dirty="0"/>
              <a:t>In Year 3 we did a grand event with the help of our campus and community partners.</a:t>
            </a:r>
          </a:p>
          <a:p>
            <a:r>
              <a:rPr lang="en-US" dirty="0"/>
              <a:t>Flyer is provided next.</a:t>
            </a:r>
          </a:p>
        </p:txBody>
      </p:sp>
    </p:spTree>
    <p:extLst>
      <p:ext uri="{BB962C8B-B14F-4D97-AF65-F5344CB8AC3E}">
        <p14:creationId xmlns:p14="http://schemas.microsoft.com/office/powerpoint/2010/main" val="2913999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82B9DE-B3C9-4171-E4F6-729170CB1F48}"/>
              </a:ext>
            </a:extLst>
          </p:cNvPr>
          <p:cNvPicPr>
            <a:picLocks noChangeAspect="1"/>
          </p:cNvPicPr>
          <p:nvPr/>
        </p:nvPicPr>
        <p:blipFill>
          <a:blip r:embed="rId2"/>
          <a:stretch>
            <a:fillRect/>
          </a:stretch>
        </p:blipFill>
        <p:spPr>
          <a:xfrm>
            <a:off x="1921338" y="0"/>
            <a:ext cx="5301324" cy="6858000"/>
          </a:xfrm>
          <a:prstGeom prst="rect">
            <a:avLst/>
          </a:prstGeom>
        </p:spPr>
      </p:pic>
    </p:spTree>
    <p:extLst>
      <p:ext uri="{BB962C8B-B14F-4D97-AF65-F5344CB8AC3E}">
        <p14:creationId xmlns:p14="http://schemas.microsoft.com/office/powerpoint/2010/main" val="1214902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E7548-04BF-F337-275A-269A13DA9D4E}"/>
              </a:ext>
            </a:extLst>
          </p:cNvPr>
          <p:cNvSpPr>
            <a:spLocks noGrp="1"/>
          </p:cNvSpPr>
          <p:nvPr>
            <p:ph type="title"/>
          </p:nvPr>
        </p:nvSpPr>
        <p:spPr>
          <a:xfrm>
            <a:off x="457200" y="292100"/>
            <a:ext cx="8229600" cy="1003300"/>
          </a:xfrm>
        </p:spPr>
        <p:txBody>
          <a:bodyPr/>
          <a:lstStyle/>
          <a:p>
            <a:pPr eaLnBrk="1" hangingPunct="1">
              <a:defRPr/>
            </a:pPr>
            <a:r>
              <a:rPr lang="en-US" dirty="0"/>
              <a:t>Success stories</a:t>
            </a:r>
          </a:p>
        </p:txBody>
      </p:sp>
      <p:sp>
        <p:nvSpPr>
          <p:cNvPr id="3" name="Content Placeholder 2">
            <a:extLst>
              <a:ext uri="{FF2B5EF4-FFF2-40B4-BE49-F238E27FC236}">
                <a16:creationId xmlns:a16="http://schemas.microsoft.com/office/drawing/2014/main" id="{722BCC36-9355-C59E-38F2-1FEC2A3AE053}"/>
              </a:ext>
            </a:extLst>
          </p:cNvPr>
          <p:cNvSpPr>
            <a:spLocks noGrp="1"/>
          </p:cNvSpPr>
          <p:nvPr>
            <p:ph idx="1"/>
          </p:nvPr>
        </p:nvSpPr>
        <p:spPr>
          <a:xfrm>
            <a:off x="457200" y="1524000"/>
            <a:ext cx="8229600" cy="4114800"/>
          </a:xfrm>
        </p:spPr>
        <p:txBody>
          <a:bodyPr/>
          <a:lstStyle/>
          <a:p>
            <a:pPr eaLnBrk="1" hangingPunct="1">
              <a:defRPr/>
            </a:pPr>
            <a:r>
              <a:rPr lang="en-US" b="1" dirty="0">
                <a:solidFill>
                  <a:srgbClr val="FFC000"/>
                </a:solidFill>
              </a:rPr>
              <a:t>2048</a:t>
            </a:r>
            <a:r>
              <a:rPr lang="en-US" dirty="0"/>
              <a:t> students and about </a:t>
            </a:r>
            <a:r>
              <a:rPr lang="en-US" b="1" dirty="0">
                <a:solidFill>
                  <a:srgbClr val="FFC000"/>
                </a:solidFill>
              </a:rPr>
              <a:t>100 </a:t>
            </a:r>
            <a:r>
              <a:rPr lang="en-US" dirty="0"/>
              <a:t>faculty/staff successfully completed training and obtained certification.</a:t>
            </a:r>
          </a:p>
          <a:p>
            <a:pPr eaLnBrk="1" hangingPunct="1">
              <a:defRPr/>
            </a:pPr>
            <a:r>
              <a:rPr lang="en-US" dirty="0"/>
              <a:t>Many students provided </a:t>
            </a:r>
            <a:r>
              <a:rPr lang="en-US" b="1" dirty="0">
                <a:solidFill>
                  <a:srgbClr val="FFC000"/>
                </a:solidFill>
              </a:rPr>
              <a:t>testimonies</a:t>
            </a:r>
            <a:r>
              <a:rPr lang="en-US" dirty="0"/>
              <a:t> about being able to help their friends in crisis as a result of the training.</a:t>
            </a:r>
          </a:p>
          <a:p>
            <a:pPr eaLnBrk="1" hangingPunct="1">
              <a:defRPr/>
            </a:pPr>
            <a:r>
              <a:rPr lang="en-US" dirty="0"/>
              <a:t>At least two students were able to save their friends who were considering suicide.</a:t>
            </a:r>
          </a:p>
          <a:p>
            <a:pPr eaLnBrk="1" hangingPunct="1">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61156A-482C-F12F-AA4B-5BC3F95987D2}"/>
              </a:ext>
            </a:extLst>
          </p:cNvPr>
          <p:cNvPicPr>
            <a:picLocks noChangeAspect="1"/>
          </p:cNvPicPr>
          <p:nvPr/>
        </p:nvPicPr>
        <p:blipFill>
          <a:blip r:embed="rId2"/>
          <a:stretch>
            <a:fillRect/>
          </a:stretch>
        </p:blipFill>
        <p:spPr>
          <a:xfrm>
            <a:off x="2223154" y="0"/>
            <a:ext cx="4697691" cy="6858000"/>
          </a:xfrm>
          <a:prstGeom prst="rect">
            <a:avLst/>
          </a:prstGeom>
        </p:spPr>
      </p:pic>
    </p:spTree>
    <p:extLst>
      <p:ext uri="{BB962C8B-B14F-4D97-AF65-F5344CB8AC3E}">
        <p14:creationId xmlns:p14="http://schemas.microsoft.com/office/powerpoint/2010/main" val="3484070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group of people outside a building&#10;&#10;Description automatically generated with medium confidence">
            <a:extLst>
              <a:ext uri="{FF2B5EF4-FFF2-40B4-BE49-F238E27FC236}">
                <a16:creationId xmlns:a16="http://schemas.microsoft.com/office/drawing/2014/main" id="{84AA50ED-5414-5F4F-F5D6-3F2F45845FC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595" y="1066800"/>
            <a:ext cx="9144000" cy="5109702"/>
          </a:xfrm>
          <a:prstGeom prst="rect">
            <a:avLst/>
          </a:prstGeom>
        </p:spPr>
      </p:pic>
      <p:sp>
        <p:nvSpPr>
          <p:cNvPr id="5" name="TextBox 4">
            <a:extLst>
              <a:ext uri="{FF2B5EF4-FFF2-40B4-BE49-F238E27FC236}">
                <a16:creationId xmlns:a16="http://schemas.microsoft.com/office/drawing/2014/main" id="{E199B4D2-C691-725E-A304-CCEB1AF31B61}"/>
              </a:ext>
            </a:extLst>
          </p:cNvPr>
          <p:cNvSpPr txBox="1"/>
          <p:nvPr/>
        </p:nvSpPr>
        <p:spPr>
          <a:xfrm>
            <a:off x="419100" y="219833"/>
            <a:ext cx="830580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Verdana" panose="020B0604030504040204" pitchFamily="34" charset="0"/>
                <a:ea typeface="+mn-ea"/>
                <a:cs typeface="+mn-cs"/>
              </a:rPr>
              <a:t>World Suicide Prevention Day – September 10, 2019</a:t>
            </a:r>
          </a:p>
        </p:txBody>
      </p:sp>
      <p:sp>
        <p:nvSpPr>
          <p:cNvPr id="7" name="TextBox 6">
            <a:extLst>
              <a:ext uri="{FF2B5EF4-FFF2-40B4-BE49-F238E27FC236}">
                <a16:creationId xmlns:a16="http://schemas.microsoft.com/office/drawing/2014/main" id="{74C2CE8A-AFBD-1359-CED0-88F5D6F05D54}"/>
              </a:ext>
            </a:extLst>
          </p:cNvPr>
          <p:cNvSpPr txBox="1"/>
          <p:nvPr/>
        </p:nvSpPr>
        <p:spPr>
          <a:xfrm>
            <a:off x="152400" y="6238638"/>
            <a:ext cx="8839200" cy="584775"/>
          </a:xfrm>
          <a:prstGeom prst="rect">
            <a:avLst/>
          </a:prstGeom>
          <a:noFill/>
        </p:spPr>
        <p:txBody>
          <a:bodyPr wrap="square">
            <a:spAutoFit/>
          </a:bodyPr>
          <a:lstStyle/>
          <a:p>
            <a:r>
              <a:rPr kumimoji="0" lang="en-US" altLang="en-US" sz="1600" b="0" i="0" u="none" strike="noStrike" kern="1200" cap="none" spc="0" normalizeH="0" baseline="0" noProof="0" dirty="0">
                <a:ln>
                  <a:noFill/>
                </a:ln>
                <a:solidFill>
                  <a:srgbClr val="FFC000"/>
                </a:solidFill>
                <a:effectLst/>
                <a:uLnTx/>
                <a:uFillTx/>
                <a:latin typeface="Verdana" panose="020B0604030504040204" pitchFamily="34" charset="0"/>
                <a:ea typeface="+mn-ea"/>
                <a:cs typeface="+mn-cs"/>
              </a:rPr>
              <a:t>Light a candle at 8pm on World Suicide Prevention Day to remember families who have lost a loved one to suicide. </a:t>
            </a:r>
            <a:r>
              <a:rPr lang="en-US" sz="1600" dirty="0">
                <a:solidFill>
                  <a:srgbClr val="FFC000"/>
                </a:solidFill>
              </a:rPr>
              <a:t>Program was covered by a local channel.</a:t>
            </a:r>
            <a:endParaRPr lang="en-US" sz="1600" dirty="0"/>
          </a:p>
        </p:txBody>
      </p:sp>
    </p:spTree>
    <p:extLst>
      <p:ext uri="{BB962C8B-B14F-4D97-AF65-F5344CB8AC3E}">
        <p14:creationId xmlns:p14="http://schemas.microsoft.com/office/powerpoint/2010/main" val="643023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whiteboard&#10;&#10;Description automatically generated">
            <a:extLst>
              <a:ext uri="{FF2B5EF4-FFF2-40B4-BE49-F238E27FC236}">
                <a16:creationId xmlns:a16="http://schemas.microsoft.com/office/drawing/2014/main" id="{E9D87BFF-7713-14D5-8056-B53852A29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08786"/>
            <a:ext cx="3628727" cy="2971800"/>
          </a:xfrm>
          <a:prstGeom prst="rect">
            <a:avLst/>
          </a:prstGeom>
        </p:spPr>
      </p:pic>
      <p:pic>
        <p:nvPicPr>
          <p:cNvPr id="5" name="Picture 4" descr="A group of people sitting on the grass&#10;&#10;Description automatically generated with medium confidence">
            <a:extLst>
              <a:ext uri="{FF2B5EF4-FFF2-40B4-BE49-F238E27FC236}">
                <a16:creationId xmlns:a16="http://schemas.microsoft.com/office/drawing/2014/main" id="{3F6C061A-D5F9-954A-BE79-6BA010B7A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838" y="3769712"/>
            <a:ext cx="3096526" cy="3096526"/>
          </a:xfrm>
          <a:prstGeom prst="rect">
            <a:avLst/>
          </a:prstGeom>
        </p:spPr>
      </p:pic>
      <p:pic>
        <p:nvPicPr>
          <p:cNvPr id="7" name="Picture 6" descr="A picture containing text, colorful, painted&#10;&#10;Description automatically generated">
            <a:extLst>
              <a:ext uri="{FF2B5EF4-FFF2-40B4-BE49-F238E27FC236}">
                <a16:creationId xmlns:a16="http://schemas.microsoft.com/office/drawing/2014/main" id="{ED1578C7-6DEC-C1FB-656E-B36C2DEBDB7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71637" y="608786"/>
            <a:ext cx="4137454" cy="2971800"/>
          </a:xfrm>
          <a:prstGeom prst="rect">
            <a:avLst/>
          </a:prstGeom>
        </p:spPr>
      </p:pic>
      <p:sp>
        <p:nvSpPr>
          <p:cNvPr id="8" name="TextBox 7">
            <a:extLst>
              <a:ext uri="{FF2B5EF4-FFF2-40B4-BE49-F238E27FC236}">
                <a16:creationId xmlns:a16="http://schemas.microsoft.com/office/drawing/2014/main" id="{B27B2FE1-CFCA-4027-7D2D-9273C2C7C3FC}"/>
              </a:ext>
            </a:extLst>
          </p:cNvPr>
          <p:cNvSpPr txBox="1"/>
          <p:nvPr/>
        </p:nvSpPr>
        <p:spPr>
          <a:xfrm>
            <a:off x="3276600" y="50328"/>
            <a:ext cx="2743199" cy="369332"/>
          </a:xfrm>
          <a:prstGeom prst="rect">
            <a:avLst/>
          </a:prstGeom>
          <a:noFill/>
        </p:spPr>
        <p:txBody>
          <a:bodyPr wrap="square" rtlCol="0">
            <a:spAutoFit/>
          </a:bodyPr>
          <a:lstStyle/>
          <a:p>
            <a:pPr algn="ctr"/>
            <a:r>
              <a:rPr lang="en-US" b="1" dirty="0">
                <a:solidFill>
                  <a:srgbClr val="FFC000"/>
                </a:solidFill>
              </a:rPr>
              <a:t>Wall of Hope</a:t>
            </a:r>
          </a:p>
        </p:txBody>
      </p:sp>
      <p:sp>
        <p:nvSpPr>
          <p:cNvPr id="9" name="TextBox 8">
            <a:extLst>
              <a:ext uri="{FF2B5EF4-FFF2-40B4-BE49-F238E27FC236}">
                <a16:creationId xmlns:a16="http://schemas.microsoft.com/office/drawing/2014/main" id="{4176EF8E-CDCA-A506-622F-6E0295DD33D0}"/>
              </a:ext>
            </a:extLst>
          </p:cNvPr>
          <p:cNvSpPr txBox="1"/>
          <p:nvPr/>
        </p:nvSpPr>
        <p:spPr>
          <a:xfrm>
            <a:off x="1447800" y="5029200"/>
            <a:ext cx="990600" cy="369332"/>
          </a:xfrm>
          <a:prstGeom prst="rect">
            <a:avLst/>
          </a:prstGeom>
          <a:noFill/>
        </p:spPr>
        <p:txBody>
          <a:bodyPr wrap="square" rtlCol="0">
            <a:spAutoFit/>
          </a:bodyPr>
          <a:lstStyle/>
          <a:p>
            <a:r>
              <a:rPr lang="en-US" b="1" dirty="0">
                <a:solidFill>
                  <a:srgbClr val="FFC000"/>
                </a:solidFill>
              </a:rPr>
              <a:t>Yoga</a:t>
            </a:r>
          </a:p>
        </p:txBody>
      </p:sp>
    </p:spTree>
    <p:extLst>
      <p:ext uri="{BB962C8B-B14F-4D97-AF65-F5344CB8AC3E}">
        <p14:creationId xmlns:p14="http://schemas.microsoft.com/office/powerpoint/2010/main" val="2190280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C09FBB3-DFC0-CC7D-DF8A-120DC0349406}"/>
              </a:ext>
            </a:extLst>
          </p:cNvPr>
          <p:cNvSpPr>
            <a:spLocks noGrp="1" noChangeArrowheads="1"/>
          </p:cNvSpPr>
          <p:nvPr>
            <p:ph type="title"/>
          </p:nvPr>
        </p:nvSpPr>
        <p:spPr>
          <a:xfrm>
            <a:off x="1295400" y="304800"/>
            <a:ext cx="7313613" cy="1143000"/>
          </a:xfrm>
        </p:spPr>
        <p:txBody>
          <a:bodyPr/>
          <a:lstStyle/>
          <a:p>
            <a:pPr algn="ctr" eaLnBrk="1" hangingPunct="1">
              <a:defRPr/>
            </a:pPr>
            <a:r>
              <a:rPr lang="en-US" altLang="en-US" dirty="0">
                <a:solidFill>
                  <a:srgbClr val="FFC000"/>
                </a:solidFill>
              </a:rPr>
              <a:t>Conclusions</a:t>
            </a:r>
          </a:p>
        </p:txBody>
      </p:sp>
      <p:sp>
        <p:nvSpPr>
          <p:cNvPr id="27651" name="Rectangle 3">
            <a:extLst>
              <a:ext uri="{FF2B5EF4-FFF2-40B4-BE49-F238E27FC236}">
                <a16:creationId xmlns:a16="http://schemas.microsoft.com/office/drawing/2014/main" id="{3B9F7B03-D17B-E760-0FEA-03A551005022}"/>
              </a:ext>
            </a:extLst>
          </p:cNvPr>
          <p:cNvSpPr>
            <a:spLocks noGrp="1" noChangeArrowheads="1"/>
          </p:cNvSpPr>
          <p:nvPr>
            <p:ph idx="1"/>
          </p:nvPr>
        </p:nvSpPr>
        <p:spPr>
          <a:xfrm>
            <a:off x="457200" y="1524000"/>
            <a:ext cx="8229600" cy="4495800"/>
          </a:xfrm>
        </p:spPr>
        <p:txBody>
          <a:bodyPr/>
          <a:lstStyle/>
          <a:p>
            <a:pPr eaLnBrk="1" hangingPunct="1">
              <a:defRPr/>
            </a:pPr>
            <a:r>
              <a:rPr lang="en-US" altLang="en-US" dirty="0"/>
              <a:t>When students experience academic difficulties because of mental health and substance use issues, retention and graduation are affected.</a:t>
            </a:r>
          </a:p>
          <a:p>
            <a:pPr eaLnBrk="1" hangingPunct="1">
              <a:defRPr/>
            </a:pPr>
            <a:r>
              <a:rPr lang="en-US" altLang="en-US" dirty="0"/>
              <a:t>Providing comprehensive mental health services to students can help them better adjust to college life and have academic success.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63D0063-9056-81F7-BC04-3CF238156F8A}"/>
              </a:ext>
            </a:extLst>
          </p:cNvPr>
          <p:cNvSpPr>
            <a:spLocks noGrp="1"/>
          </p:cNvSpPr>
          <p:nvPr>
            <p:ph type="title"/>
          </p:nvPr>
        </p:nvSpPr>
        <p:spPr/>
        <p:txBody>
          <a:bodyPr/>
          <a:lstStyle/>
          <a:p>
            <a:pPr eaLnBrk="1" hangingPunct="1">
              <a:defRPr/>
            </a:pPr>
            <a:r>
              <a:rPr lang="en-US" altLang="en-US"/>
              <a:t>Implications</a:t>
            </a:r>
          </a:p>
        </p:txBody>
      </p:sp>
      <p:sp>
        <p:nvSpPr>
          <p:cNvPr id="28675" name="Content Placeholder 2">
            <a:extLst>
              <a:ext uri="{FF2B5EF4-FFF2-40B4-BE49-F238E27FC236}">
                <a16:creationId xmlns:a16="http://schemas.microsoft.com/office/drawing/2014/main" id="{643CBB9D-006C-55D8-B2AF-D798744C67DC}"/>
              </a:ext>
            </a:extLst>
          </p:cNvPr>
          <p:cNvSpPr>
            <a:spLocks noGrp="1"/>
          </p:cNvSpPr>
          <p:nvPr>
            <p:ph idx="1"/>
          </p:nvPr>
        </p:nvSpPr>
        <p:spPr>
          <a:xfrm>
            <a:off x="304800" y="1600200"/>
            <a:ext cx="8686800" cy="4419600"/>
          </a:xfrm>
        </p:spPr>
        <p:txBody>
          <a:bodyPr/>
          <a:lstStyle/>
          <a:p>
            <a:pPr eaLnBrk="1" hangingPunct="1">
              <a:defRPr/>
            </a:pPr>
            <a:r>
              <a:rPr lang="en-US" altLang="en-US" dirty="0"/>
              <a:t>Mental health and substance use disorders are major factors in poor academic outcomes.</a:t>
            </a:r>
          </a:p>
          <a:p>
            <a:pPr eaLnBrk="1" hangingPunct="1">
              <a:defRPr/>
            </a:pPr>
            <a:r>
              <a:rPr lang="en-US" altLang="en-US" dirty="0"/>
              <a:t>So, it is important to have </a:t>
            </a:r>
          </a:p>
          <a:p>
            <a:pPr lvl="1" eaLnBrk="1" hangingPunct="1">
              <a:defRPr/>
            </a:pPr>
            <a:r>
              <a:rPr lang="en-US" altLang="en-US" b="1" dirty="0"/>
              <a:t>Mental health training for faculty, staff and students.</a:t>
            </a:r>
          </a:p>
          <a:p>
            <a:pPr lvl="1" eaLnBrk="1" hangingPunct="1">
              <a:defRPr/>
            </a:pPr>
            <a:r>
              <a:rPr lang="en-US" altLang="en-US" b="1" dirty="0"/>
              <a:t>Substance use prevention training</a:t>
            </a:r>
          </a:p>
          <a:p>
            <a:pPr lvl="1" eaLnBrk="1" hangingPunct="1">
              <a:defRPr/>
            </a:pPr>
            <a:r>
              <a:rPr lang="en-US" altLang="en-US" b="1" dirty="0"/>
              <a:t>Suicide prevention programs</a:t>
            </a:r>
          </a:p>
          <a:p>
            <a:pPr lvl="1" eaLnBrk="1" hangingPunct="1">
              <a:defRPr/>
            </a:pPr>
            <a:r>
              <a:rPr lang="en-US" altLang="en-US" b="1" dirty="0"/>
              <a:t>Social support systems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B84E8CC-6347-0D00-DF54-78FDE12A300E}"/>
              </a:ext>
            </a:extLst>
          </p:cNvPr>
          <p:cNvSpPr>
            <a:spLocks noGrp="1"/>
          </p:cNvSpPr>
          <p:nvPr>
            <p:ph type="title"/>
          </p:nvPr>
        </p:nvSpPr>
        <p:spPr/>
        <p:txBody>
          <a:bodyPr/>
          <a:lstStyle/>
          <a:p>
            <a:pPr eaLnBrk="1" hangingPunct="1">
              <a:defRPr/>
            </a:pPr>
            <a:r>
              <a:rPr lang="en-US" altLang="en-US"/>
              <a:t>Implications</a:t>
            </a:r>
          </a:p>
        </p:txBody>
      </p:sp>
      <p:sp>
        <p:nvSpPr>
          <p:cNvPr id="29699" name="Content Placeholder 2">
            <a:extLst>
              <a:ext uri="{FF2B5EF4-FFF2-40B4-BE49-F238E27FC236}">
                <a16:creationId xmlns:a16="http://schemas.microsoft.com/office/drawing/2014/main" id="{84CA3D3F-3950-ECEC-E5CE-ED91986979B7}"/>
              </a:ext>
            </a:extLst>
          </p:cNvPr>
          <p:cNvSpPr>
            <a:spLocks noGrp="1"/>
          </p:cNvSpPr>
          <p:nvPr>
            <p:ph idx="1"/>
          </p:nvPr>
        </p:nvSpPr>
        <p:spPr>
          <a:xfrm>
            <a:off x="457200" y="1600200"/>
            <a:ext cx="8458200" cy="4419600"/>
          </a:xfrm>
        </p:spPr>
        <p:txBody>
          <a:bodyPr/>
          <a:lstStyle/>
          <a:p>
            <a:pPr lvl="1" eaLnBrk="1" hangingPunct="1">
              <a:defRPr/>
            </a:pPr>
            <a:r>
              <a:rPr lang="en-US" altLang="en-US" b="1" dirty="0"/>
              <a:t>Peer-run, student mental health organizations. </a:t>
            </a:r>
          </a:p>
          <a:p>
            <a:pPr lvl="1" eaLnBrk="1" hangingPunct="1">
              <a:defRPr/>
            </a:pPr>
            <a:r>
              <a:rPr lang="en-US" altLang="en-US" b="1" dirty="0"/>
              <a:t>Walk-in student health centers.</a:t>
            </a:r>
          </a:p>
          <a:p>
            <a:pPr lvl="1" eaLnBrk="1" hangingPunct="1">
              <a:defRPr/>
            </a:pPr>
            <a:r>
              <a:rPr lang="en-US" altLang="en-US" b="1" dirty="0"/>
              <a:t>24-hour crisis hotlines</a:t>
            </a:r>
          </a:p>
          <a:p>
            <a:pPr lvl="1" eaLnBrk="1" hangingPunct="1">
              <a:defRPr/>
            </a:pPr>
            <a:r>
              <a:rPr lang="en-US" altLang="en-US" b="1" dirty="0"/>
              <a:t>Ongoing individual counseling services, screening and evaluation services.</a:t>
            </a:r>
          </a:p>
          <a:p>
            <a:pPr lvl="1" eaLnBrk="1" hangingPunct="1">
              <a:defRPr/>
            </a:pPr>
            <a:r>
              <a:rPr lang="en-US" altLang="en-US" b="1" dirty="0"/>
              <a:t>Comprehensive referrals to off-campus services and supports (NAMI , 2022).</a:t>
            </a:r>
          </a:p>
          <a:p>
            <a:pPr eaLnBrk="1" hangingPunct="1">
              <a:defRPr/>
            </a:pPr>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26B86-0466-C10D-29EE-D51E4D4BAF4E}"/>
              </a:ext>
            </a:extLst>
          </p:cNvPr>
          <p:cNvSpPr>
            <a:spLocks noGrp="1"/>
          </p:cNvSpPr>
          <p:nvPr>
            <p:ph type="title"/>
          </p:nvPr>
        </p:nvSpPr>
        <p:spPr>
          <a:xfrm>
            <a:off x="76200" y="292100"/>
            <a:ext cx="8991600" cy="1384300"/>
          </a:xfrm>
        </p:spPr>
        <p:txBody>
          <a:bodyPr/>
          <a:lstStyle/>
          <a:p>
            <a:pPr algn="ctr"/>
            <a:r>
              <a:rPr lang="en-US" sz="3500" b="1" dirty="0">
                <a:solidFill>
                  <a:srgbClr val="FFC000"/>
                </a:solidFill>
              </a:rPr>
              <a:t>Building a community of Caring at ASU</a:t>
            </a:r>
          </a:p>
        </p:txBody>
      </p:sp>
      <p:sp>
        <p:nvSpPr>
          <p:cNvPr id="3" name="Content Placeholder 2">
            <a:extLst>
              <a:ext uri="{FF2B5EF4-FFF2-40B4-BE49-F238E27FC236}">
                <a16:creationId xmlns:a16="http://schemas.microsoft.com/office/drawing/2014/main" id="{DC5625AE-D1BB-3C9A-50F4-BE0C13AD8B26}"/>
              </a:ext>
            </a:extLst>
          </p:cNvPr>
          <p:cNvSpPr>
            <a:spLocks noGrp="1"/>
          </p:cNvSpPr>
          <p:nvPr>
            <p:ph idx="1"/>
          </p:nvPr>
        </p:nvSpPr>
        <p:spPr>
          <a:xfrm>
            <a:off x="228600" y="1752600"/>
            <a:ext cx="8610600" cy="4267200"/>
          </a:xfrm>
        </p:spPr>
        <p:txBody>
          <a:bodyPr/>
          <a:lstStyle/>
          <a:p>
            <a:r>
              <a:rPr lang="en-US" sz="3000" dirty="0"/>
              <a:t>At ASU, funding for the We Are One ASU grant has helped us create a caring community.</a:t>
            </a:r>
          </a:p>
          <a:p>
            <a:r>
              <a:rPr lang="en-US" sz="3000" dirty="0"/>
              <a:t>Our logo is recognized by many on our campus.</a:t>
            </a:r>
          </a:p>
          <a:p>
            <a:r>
              <a:rPr lang="en-US" sz="3000" dirty="0"/>
              <a:t>Although the grant ended, we have been invited to </a:t>
            </a:r>
            <a:r>
              <a:rPr lang="en-US" sz="3000" b="1" dirty="0">
                <a:solidFill>
                  <a:srgbClr val="FFC000"/>
                </a:solidFill>
              </a:rPr>
              <a:t>partner with GABHDD to continue the prevention activities.</a:t>
            </a:r>
          </a:p>
          <a:p>
            <a:r>
              <a:rPr lang="en-US" sz="3000" dirty="0"/>
              <a:t>A “</a:t>
            </a:r>
            <a:r>
              <a:rPr lang="en-US" sz="3000" b="1" dirty="0">
                <a:solidFill>
                  <a:srgbClr val="FFC000"/>
                </a:solidFill>
              </a:rPr>
              <a:t>win </a:t>
            </a:r>
            <a:r>
              <a:rPr lang="en-US" sz="3000" b="1" dirty="0" err="1">
                <a:solidFill>
                  <a:srgbClr val="FFC000"/>
                </a:solidFill>
              </a:rPr>
              <a:t>win</a:t>
            </a:r>
            <a:r>
              <a:rPr lang="en-US" sz="3000" dirty="0"/>
              <a:t>” situation for all. </a:t>
            </a:r>
          </a:p>
          <a:p>
            <a:endParaRPr lang="en-US" dirty="0"/>
          </a:p>
        </p:txBody>
      </p:sp>
    </p:spTree>
    <p:extLst>
      <p:ext uri="{BB962C8B-B14F-4D97-AF65-F5344CB8AC3E}">
        <p14:creationId xmlns:p14="http://schemas.microsoft.com/office/powerpoint/2010/main" val="95922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51108-E77C-A3E9-D5F3-595E9F148192}"/>
              </a:ext>
            </a:extLst>
          </p:cNvPr>
          <p:cNvSpPr>
            <a:spLocks noGrp="1"/>
          </p:cNvSpPr>
          <p:nvPr>
            <p:ph type="title"/>
          </p:nvPr>
        </p:nvSpPr>
        <p:spPr>
          <a:xfrm>
            <a:off x="457200" y="292100"/>
            <a:ext cx="8458200" cy="1231900"/>
          </a:xfrm>
        </p:spPr>
        <p:txBody>
          <a:bodyPr/>
          <a:lstStyle/>
          <a:p>
            <a:r>
              <a:rPr lang="en-US" sz="3600" dirty="0"/>
              <a:t>When we think of college/university…</a:t>
            </a:r>
          </a:p>
        </p:txBody>
      </p:sp>
      <p:pic>
        <p:nvPicPr>
          <p:cNvPr id="5" name="Content Placeholder 4">
            <a:extLst>
              <a:ext uri="{FF2B5EF4-FFF2-40B4-BE49-F238E27FC236}">
                <a16:creationId xmlns:a16="http://schemas.microsoft.com/office/drawing/2014/main" id="{E27448DF-3614-9B8A-7484-9592DF7665A0}"/>
              </a:ext>
            </a:extLst>
          </p:cNvPr>
          <p:cNvPicPr>
            <a:picLocks noGrp="1" noChangeAspect="1"/>
          </p:cNvPicPr>
          <p:nvPr>
            <p:ph idx="1"/>
          </p:nvPr>
        </p:nvPicPr>
        <p:blipFill>
          <a:blip r:embed="rId2"/>
          <a:stretch>
            <a:fillRect/>
          </a:stretch>
        </p:blipFill>
        <p:spPr>
          <a:xfrm>
            <a:off x="685800" y="1828799"/>
            <a:ext cx="2621507" cy="1743607"/>
          </a:xfrm>
          <a:prstGeom prst="rect">
            <a:avLst/>
          </a:prstGeom>
        </p:spPr>
      </p:pic>
      <p:pic>
        <p:nvPicPr>
          <p:cNvPr id="6" name="Picture 5">
            <a:extLst>
              <a:ext uri="{FF2B5EF4-FFF2-40B4-BE49-F238E27FC236}">
                <a16:creationId xmlns:a16="http://schemas.microsoft.com/office/drawing/2014/main" id="{FA6705B4-DC88-445B-661E-F0EDBD8D88A8}"/>
              </a:ext>
            </a:extLst>
          </p:cNvPr>
          <p:cNvPicPr>
            <a:picLocks noChangeAspect="1"/>
          </p:cNvPicPr>
          <p:nvPr/>
        </p:nvPicPr>
        <p:blipFill>
          <a:blip r:embed="rId3"/>
          <a:stretch>
            <a:fillRect/>
          </a:stretch>
        </p:blipFill>
        <p:spPr>
          <a:xfrm>
            <a:off x="6019800" y="1813420"/>
            <a:ext cx="2139881" cy="1615580"/>
          </a:xfrm>
          <a:prstGeom prst="rect">
            <a:avLst/>
          </a:prstGeom>
        </p:spPr>
      </p:pic>
      <p:sp>
        <p:nvSpPr>
          <p:cNvPr id="7" name="TextBox 6">
            <a:extLst>
              <a:ext uri="{FF2B5EF4-FFF2-40B4-BE49-F238E27FC236}">
                <a16:creationId xmlns:a16="http://schemas.microsoft.com/office/drawing/2014/main" id="{7532CC2B-C431-84FF-3C0E-23D049D08F46}"/>
              </a:ext>
            </a:extLst>
          </p:cNvPr>
          <p:cNvSpPr txBox="1"/>
          <p:nvPr/>
        </p:nvSpPr>
        <p:spPr>
          <a:xfrm>
            <a:off x="914400" y="5867400"/>
            <a:ext cx="7772400" cy="276999"/>
          </a:xfrm>
          <a:prstGeom prst="rect">
            <a:avLst/>
          </a:prstGeom>
          <a:noFill/>
        </p:spPr>
        <p:txBody>
          <a:bodyPr wrap="square" rtlCol="0">
            <a:spAutoFit/>
          </a:bodyPr>
          <a:lstStyle/>
          <a:p>
            <a:r>
              <a:rPr lang="en-US" sz="1200" dirty="0"/>
              <a:t>Source: Free images from the web.</a:t>
            </a:r>
          </a:p>
        </p:txBody>
      </p:sp>
      <p:pic>
        <p:nvPicPr>
          <p:cNvPr id="8" name="Picture 7">
            <a:extLst>
              <a:ext uri="{FF2B5EF4-FFF2-40B4-BE49-F238E27FC236}">
                <a16:creationId xmlns:a16="http://schemas.microsoft.com/office/drawing/2014/main" id="{F1A50CBD-5E6F-5E66-28BB-DB566FD907D4}"/>
              </a:ext>
            </a:extLst>
          </p:cNvPr>
          <p:cNvPicPr>
            <a:picLocks noChangeAspect="1"/>
          </p:cNvPicPr>
          <p:nvPr/>
        </p:nvPicPr>
        <p:blipFill>
          <a:blip r:embed="rId4"/>
          <a:stretch>
            <a:fillRect/>
          </a:stretch>
        </p:blipFill>
        <p:spPr>
          <a:xfrm>
            <a:off x="3429000" y="3777990"/>
            <a:ext cx="2432515" cy="1883827"/>
          </a:xfrm>
          <a:prstGeom prst="rect">
            <a:avLst/>
          </a:prstGeom>
        </p:spPr>
      </p:pic>
    </p:spTree>
    <p:extLst>
      <p:ext uri="{BB962C8B-B14F-4D97-AF65-F5344CB8AC3E}">
        <p14:creationId xmlns:p14="http://schemas.microsoft.com/office/powerpoint/2010/main" val="92377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DBF4-0106-B74C-C301-6BC582F5F041}"/>
              </a:ext>
            </a:extLst>
          </p:cNvPr>
          <p:cNvSpPr>
            <a:spLocks noGrp="1"/>
          </p:cNvSpPr>
          <p:nvPr>
            <p:ph type="title"/>
          </p:nvPr>
        </p:nvSpPr>
        <p:spPr/>
        <p:txBody>
          <a:bodyPr/>
          <a:lstStyle/>
          <a:p>
            <a:r>
              <a:rPr lang="en-US" sz="4000" dirty="0"/>
              <a:t>Rarely do we think of …</a:t>
            </a:r>
          </a:p>
        </p:txBody>
      </p:sp>
      <p:pic>
        <p:nvPicPr>
          <p:cNvPr id="4" name="Content Placeholder 3">
            <a:extLst>
              <a:ext uri="{FF2B5EF4-FFF2-40B4-BE49-F238E27FC236}">
                <a16:creationId xmlns:a16="http://schemas.microsoft.com/office/drawing/2014/main" id="{A69A6304-A53E-A0EE-45BE-EFE647B0672E}"/>
              </a:ext>
            </a:extLst>
          </p:cNvPr>
          <p:cNvPicPr>
            <a:picLocks noGrp="1" noChangeAspect="1"/>
          </p:cNvPicPr>
          <p:nvPr>
            <p:ph idx="1"/>
          </p:nvPr>
        </p:nvPicPr>
        <p:blipFill>
          <a:blip r:embed="rId2"/>
          <a:stretch>
            <a:fillRect/>
          </a:stretch>
        </p:blipFill>
        <p:spPr>
          <a:xfrm>
            <a:off x="3547691" y="3230690"/>
            <a:ext cx="2645893" cy="3304318"/>
          </a:xfrm>
          <a:prstGeom prst="rect">
            <a:avLst/>
          </a:prstGeom>
        </p:spPr>
      </p:pic>
      <p:pic>
        <p:nvPicPr>
          <p:cNvPr id="5" name="Picture 4">
            <a:extLst>
              <a:ext uri="{FF2B5EF4-FFF2-40B4-BE49-F238E27FC236}">
                <a16:creationId xmlns:a16="http://schemas.microsoft.com/office/drawing/2014/main" id="{52957C08-EE44-6DA0-31A9-0484D32D3C3F}"/>
              </a:ext>
            </a:extLst>
          </p:cNvPr>
          <p:cNvPicPr>
            <a:picLocks noChangeAspect="1"/>
          </p:cNvPicPr>
          <p:nvPr/>
        </p:nvPicPr>
        <p:blipFill>
          <a:blip r:embed="rId3"/>
          <a:stretch>
            <a:fillRect/>
          </a:stretch>
        </p:blipFill>
        <p:spPr>
          <a:xfrm>
            <a:off x="712898" y="1524000"/>
            <a:ext cx="2664183" cy="1774090"/>
          </a:xfrm>
          <a:prstGeom prst="rect">
            <a:avLst/>
          </a:prstGeom>
        </p:spPr>
      </p:pic>
      <p:pic>
        <p:nvPicPr>
          <p:cNvPr id="6" name="Picture 5">
            <a:extLst>
              <a:ext uri="{FF2B5EF4-FFF2-40B4-BE49-F238E27FC236}">
                <a16:creationId xmlns:a16="http://schemas.microsoft.com/office/drawing/2014/main" id="{3DF17726-8969-77C8-65BD-CBEA966BA899}"/>
              </a:ext>
            </a:extLst>
          </p:cNvPr>
          <p:cNvPicPr>
            <a:picLocks noChangeAspect="1"/>
          </p:cNvPicPr>
          <p:nvPr/>
        </p:nvPicPr>
        <p:blipFill>
          <a:blip r:embed="rId4"/>
          <a:stretch>
            <a:fillRect/>
          </a:stretch>
        </p:blipFill>
        <p:spPr>
          <a:xfrm>
            <a:off x="6306310" y="1524000"/>
            <a:ext cx="2658086" cy="1767993"/>
          </a:xfrm>
          <a:prstGeom prst="rect">
            <a:avLst/>
          </a:prstGeom>
        </p:spPr>
      </p:pic>
      <p:pic>
        <p:nvPicPr>
          <p:cNvPr id="8" name="Picture 7">
            <a:extLst>
              <a:ext uri="{FF2B5EF4-FFF2-40B4-BE49-F238E27FC236}">
                <a16:creationId xmlns:a16="http://schemas.microsoft.com/office/drawing/2014/main" id="{DC1B3063-F563-8230-7169-91DAD4CCD09F}"/>
              </a:ext>
            </a:extLst>
          </p:cNvPr>
          <p:cNvPicPr>
            <a:picLocks noChangeAspect="1"/>
          </p:cNvPicPr>
          <p:nvPr/>
        </p:nvPicPr>
        <p:blipFill>
          <a:blip r:embed="rId5"/>
          <a:stretch>
            <a:fillRect/>
          </a:stretch>
        </p:blipFill>
        <p:spPr>
          <a:xfrm>
            <a:off x="3121026" y="3267442"/>
            <a:ext cx="2901948" cy="323116"/>
          </a:xfrm>
          <a:prstGeom prst="rect">
            <a:avLst/>
          </a:prstGeom>
        </p:spPr>
      </p:pic>
      <p:pic>
        <p:nvPicPr>
          <p:cNvPr id="10" name="Picture 9">
            <a:extLst>
              <a:ext uri="{FF2B5EF4-FFF2-40B4-BE49-F238E27FC236}">
                <a16:creationId xmlns:a16="http://schemas.microsoft.com/office/drawing/2014/main" id="{571B49D9-E25B-FD0F-1BD5-428719C3F150}"/>
              </a:ext>
            </a:extLst>
          </p:cNvPr>
          <p:cNvPicPr>
            <a:picLocks noChangeAspect="1"/>
          </p:cNvPicPr>
          <p:nvPr/>
        </p:nvPicPr>
        <p:blipFill>
          <a:blip r:embed="rId6"/>
          <a:stretch>
            <a:fillRect/>
          </a:stretch>
        </p:blipFill>
        <p:spPr>
          <a:xfrm>
            <a:off x="3516799" y="6559722"/>
            <a:ext cx="2901948" cy="323116"/>
          </a:xfrm>
          <a:prstGeom prst="rect">
            <a:avLst/>
          </a:prstGeom>
        </p:spPr>
      </p:pic>
    </p:spTree>
    <p:extLst>
      <p:ext uri="{BB962C8B-B14F-4D97-AF65-F5344CB8AC3E}">
        <p14:creationId xmlns:p14="http://schemas.microsoft.com/office/powerpoint/2010/main" val="2688902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CAA3B01-B07E-31EB-1E29-4F64D04D9FE2}"/>
              </a:ext>
            </a:extLst>
          </p:cNvPr>
          <p:cNvSpPr>
            <a:spLocks noGrp="1" noChangeArrowheads="1"/>
          </p:cNvSpPr>
          <p:nvPr>
            <p:ph type="title"/>
          </p:nvPr>
        </p:nvSpPr>
        <p:spPr>
          <a:xfrm>
            <a:off x="762000" y="304800"/>
            <a:ext cx="7313613" cy="917575"/>
          </a:xfrm>
        </p:spPr>
        <p:txBody>
          <a:bodyPr/>
          <a:lstStyle/>
          <a:p>
            <a:pPr eaLnBrk="1" hangingPunct="1">
              <a:defRPr/>
            </a:pPr>
            <a:r>
              <a:rPr lang="en-US" altLang="en-US" dirty="0"/>
              <a:t>INTRODUCTION</a:t>
            </a:r>
          </a:p>
        </p:txBody>
      </p:sp>
      <p:sp>
        <p:nvSpPr>
          <p:cNvPr id="4099" name="Rectangle 3">
            <a:extLst>
              <a:ext uri="{FF2B5EF4-FFF2-40B4-BE49-F238E27FC236}">
                <a16:creationId xmlns:a16="http://schemas.microsoft.com/office/drawing/2014/main" id="{DF1D84D5-AEEB-3CDB-877A-E14A5D7FB608}"/>
              </a:ext>
            </a:extLst>
          </p:cNvPr>
          <p:cNvSpPr>
            <a:spLocks noGrp="1" noChangeArrowheads="1"/>
          </p:cNvSpPr>
          <p:nvPr>
            <p:ph idx="1"/>
          </p:nvPr>
        </p:nvSpPr>
        <p:spPr>
          <a:xfrm>
            <a:off x="304800" y="1371600"/>
            <a:ext cx="8534400" cy="5183188"/>
          </a:xfrm>
        </p:spPr>
        <p:txBody>
          <a:bodyPr/>
          <a:lstStyle/>
          <a:p>
            <a:pPr eaLnBrk="1" hangingPunct="1">
              <a:defRPr/>
            </a:pPr>
            <a:r>
              <a:rPr lang="en-US" altLang="en-US" sz="2800" dirty="0"/>
              <a:t>Every college/university cares a lot about its </a:t>
            </a:r>
            <a:r>
              <a:rPr lang="en-US" altLang="en-US" sz="2800" dirty="0">
                <a:solidFill>
                  <a:schemeClr val="bg2">
                    <a:lumMod val="75000"/>
                  </a:schemeClr>
                </a:solidFill>
              </a:rPr>
              <a:t>retention rate </a:t>
            </a:r>
            <a:r>
              <a:rPr lang="en-US" altLang="en-US" sz="2800" dirty="0"/>
              <a:t>because it is one of the best indicators of operating a successful institution. </a:t>
            </a:r>
          </a:p>
          <a:p>
            <a:pPr eaLnBrk="1" hangingPunct="1">
              <a:defRPr/>
            </a:pPr>
            <a:r>
              <a:rPr lang="en-US" altLang="en-US" sz="2800" dirty="0"/>
              <a:t>High retention rates imply that students want to stay and be successful in college.</a:t>
            </a:r>
          </a:p>
          <a:p>
            <a:pPr eaLnBrk="1" hangingPunct="1">
              <a:defRPr/>
            </a:pPr>
            <a:r>
              <a:rPr lang="en-US" altLang="en-US" sz="2800" dirty="0"/>
              <a:t>One of the factors that lead to academic success is the emotional and mental health of students.</a:t>
            </a:r>
          </a:p>
          <a:p>
            <a:pPr eaLnBrk="1" hangingPunct="1">
              <a:defRPr/>
            </a:pPr>
            <a:r>
              <a:rPr lang="en-US" altLang="en-US" sz="2800" dirty="0"/>
              <a:t>So, </a:t>
            </a:r>
            <a:r>
              <a:rPr lang="en-US" altLang="en-US" sz="2800" dirty="0">
                <a:solidFill>
                  <a:schemeClr val="bg2">
                    <a:lumMod val="75000"/>
                  </a:schemeClr>
                </a:solidFill>
              </a:rPr>
              <a:t>student mental health </a:t>
            </a:r>
            <a:r>
              <a:rPr lang="en-US" altLang="en-US" sz="2800" dirty="0"/>
              <a:t>is central to the mission, purpose and outcomes of every college and university.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D2B7C8-0CE1-76A4-0E75-75911EF0A65F}"/>
              </a:ext>
            </a:extLst>
          </p:cNvPr>
          <p:cNvPicPr>
            <a:picLocks noChangeAspect="1"/>
          </p:cNvPicPr>
          <p:nvPr/>
        </p:nvPicPr>
        <p:blipFill>
          <a:blip r:embed="rId2"/>
          <a:stretch>
            <a:fillRect/>
          </a:stretch>
        </p:blipFill>
        <p:spPr>
          <a:xfrm>
            <a:off x="0" y="914400"/>
            <a:ext cx="9144000" cy="5220031"/>
          </a:xfrm>
          <a:prstGeom prst="rect">
            <a:avLst/>
          </a:prstGeom>
        </p:spPr>
      </p:pic>
      <p:pic>
        <p:nvPicPr>
          <p:cNvPr id="4" name="Picture 3">
            <a:extLst>
              <a:ext uri="{FF2B5EF4-FFF2-40B4-BE49-F238E27FC236}">
                <a16:creationId xmlns:a16="http://schemas.microsoft.com/office/drawing/2014/main" id="{0365B26B-55FD-86CE-3A30-5DAD8CD4DFE2}"/>
              </a:ext>
            </a:extLst>
          </p:cNvPr>
          <p:cNvPicPr>
            <a:picLocks noChangeAspect="1"/>
          </p:cNvPicPr>
          <p:nvPr/>
        </p:nvPicPr>
        <p:blipFill>
          <a:blip r:embed="rId3"/>
          <a:stretch>
            <a:fillRect/>
          </a:stretch>
        </p:blipFill>
        <p:spPr>
          <a:xfrm>
            <a:off x="1295400" y="6058231"/>
            <a:ext cx="7010400" cy="591363"/>
          </a:xfrm>
          <a:prstGeom prst="rect">
            <a:avLst/>
          </a:prstGeom>
        </p:spPr>
      </p:pic>
      <p:sp>
        <p:nvSpPr>
          <p:cNvPr id="5" name="TextBox 4">
            <a:extLst>
              <a:ext uri="{FF2B5EF4-FFF2-40B4-BE49-F238E27FC236}">
                <a16:creationId xmlns:a16="http://schemas.microsoft.com/office/drawing/2014/main" id="{72B32FDA-822F-94A3-8C1A-319A816383DD}"/>
              </a:ext>
            </a:extLst>
          </p:cNvPr>
          <p:cNvSpPr txBox="1"/>
          <p:nvPr/>
        </p:nvSpPr>
        <p:spPr>
          <a:xfrm>
            <a:off x="2209800" y="164068"/>
            <a:ext cx="5486400" cy="584775"/>
          </a:xfrm>
          <a:prstGeom prst="rect">
            <a:avLst/>
          </a:prstGeom>
          <a:noFill/>
        </p:spPr>
        <p:txBody>
          <a:bodyPr wrap="square" rtlCol="0">
            <a:spAutoFit/>
          </a:bodyPr>
          <a:lstStyle/>
          <a:p>
            <a:pPr algn="ctr"/>
            <a:r>
              <a:rPr lang="en-US" sz="3200" dirty="0"/>
              <a:t>Review of Literature</a:t>
            </a:r>
          </a:p>
        </p:txBody>
      </p:sp>
      <p:sp>
        <p:nvSpPr>
          <p:cNvPr id="8" name="Star: 5 Points 7">
            <a:extLst>
              <a:ext uri="{FF2B5EF4-FFF2-40B4-BE49-F238E27FC236}">
                <a16:creationId xmlns:a16="http://schemas.microsoft.com/office/drawing/2014/main" id="{EDE1D630-8C58-7C75-1E1D-5D3F2E602715}"/>
              </a:ext>
            </a:extLst>
          </p:cNvPr>
          <p:cNvSpPr/>
          <p:nvPr/>
        </p:nvSpPr>
        <p:spPr bwMode="auto">
          <a:xfrm>
            <a:off x="1143000" y="5248565"/>
            <a:ext cx="609600" cy="3048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cxnSp>
        <p:nvCxnSpPr>
          <p:cNvPr id="24" name="Straight Arrow Connector 23">
            <a:extLst>
              <a:ext uri="{FF2B5EF4-FFF2-40B4-BE49-F238E27FC236}">
                <a16:creationId xmlns:a16="http://schemas.microsoft.com/office/drawing/2014/main" id="{AFB2E44E-A5E0-77A1-C5C1-1443F2C7F483}"/>
              </a:ext>
            </a:extLst>
          </p:cNvPr>
          <p:cNvCxnSpPr>
            <a:cxnSpLocks/>
          </p:cNvCxnSpPr>
          <p:nvPr/>
        </p:nvCxnSpPr>
        <p:spPr bwMode="auto">
          <a:xfrm>
            <a:off x="7391400" y="3886200"/>
            <a:ext cx="609600" cy="10668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921201C0-D50D-3650-8F00-21B82302728B}"/>
              </a:ext>
            </a:extLst>
          </p:cNvPr>
          <p:cNvCxnSpPr>
            <a:cxnSpLocks/>
          </p:cNvCxnSpPr>
          <p:nvPr/>
        </p:nvCxnSpPr>
        <p:spPr bwMode="auto">
          <a:xfrm>
            <a:off x="7467600" y="3448215"/>
            <a:ext cx="381000" cy="1276185"/>
          </a:xfrm>
          <a:prstGeom prst="straightConnector1">
            <a:avLst/>
          </a:prstGeom>
          <a:solidFill>
            <a:schemeClr val="accent1"/>
          </a:solidFill>
          <a:ln w="9525" cap="flat" cmpd="sng" algn="ctr">
            <a:solidFill>
              <a:schemeClr val="tx1"/>
            </a:solidFill>
            <a:prstDash val="solid"/>
            <a:round/>
            <a:headEnd type="triangle"/>
            <a:tailEnd type="triangle"/>
          </a:ln>
          <a:effectLst/>
        </p:spPr>
      </p:cxnSp>
    </p:spTree>
    <p:extLst>
      <p:ext uri="{BB962C8B-B14F-4D97-AF65-F5344CB8AC3E}">
        <p14:creationId xmlns:p14="http://schemas.microsoft.com/office/powerpoint/2010/main" val="37066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4B36-D622-9B36-0716-4812BA186F10}"/>
              </a:ext>
            </a:extLst>
          </p:cNvPr>
          <p:cNvSpPr>
            <a:spLocks noGrp="1"/>
          </p:cNvSpPr>
          <p:nvPr>
            <p:ph type="title"/>
          </p:nvPr>
        </p:nvSpPr>
        <p:spPr>
          <a:xfrm>
            <a:off x="533400" y="76200"/>
            <a:ext cx="8458200" cy="923330"/>
          </a:xfrm>
        </p:spPr>
        <p:txBody>
          <a:bodyPr/>
          <a:lstStyle/>
          <a:p>
            <a:r>
              <a:rPr lang="en-US" sz="4000" dirty="0"/>
              <a:t>Mental Health and Substance Use </a:t>
            </a:r>
          </a:p>
        </p:txBody>
      </p:sp>
      <p:pic>
        <p:nvPicPr>
          <p:cNvPr id="4" name="Content Placeholder 3">
            <a:extLst>
              <a:ext uri="{FF2B5EF4-FFF2-40B4-BE49-F238E27FC236}">
                <a16:creationId xmlns:a16="http://schemas.microsoft.com/office/drawing/2014/main" id="{A5D39270-644B-09A7-ABE8-003DF61A5A5D}"/>
              </a:ext>
            </a:extLst>
          </p:cNvPr>
          <p:cNvPicPr>
            <a:picLocks noGrp="1" noChangeAspect="1"/>
          </p:cNvPicPr>
          <p:nvPr>
            <p:ph idx="1"/>
          </p:nvPr>
        </p:nvPicPr>
        <p:blipFill>
          <a:blip r:embed="rId2"/>
          <a:stretch>
            <a:fillRect/>
          </a:stretch>
        </p:blipFill>
        <p:spPr>
          <a:xfrm>
            <a:off x="838200" y="1151066"/>
            <a:ext cx="7249270" cy="4724400"/>
          </a:xfrm>
          <a:prstGeom prst="rect">
            <a:avLst/>
          </a:prstGeom>
        </p:spPr>
      </p:pic>
      <p:sp>
        <p:nvSpPr>
          <p:cNvPr id="6" name="TextBox 5">
            <a:extLst>
              <a:ext uri="{FF2B5EF4-FFF2-40B4-BE49-F238E27FC236}">
                <a16:creationId xmlns:a16="http://schemas.microsoft.com/office/drawing/2014/main" id="{9C605C55-AA58-BE34-B24D-AB612F3FAF33}"/>
              </a:ext>
            </a:extLst>
          </p:cNvPr>
          <p:cNvSpPr txBox="1"/>
          <p:nvPr/>
        </p:nvSpPr>
        <p:spPr>
          <a:xfrm>
            <a:off x="0" y="6027003"/>
            <a:ext cx="9144000" cy="800219"/>
          </a:xfrm>
          <a:prstGeom prst="rect">
            <a:avLst/>
          </a:prstGeom>
          <a:noFill/>
        </p:spPr>
        <p:txBody>
          <a:bodyPr wrap="square">
            <a:spAutoFit/>
          </a:bodyPr>
          <a:lstStyle/>
          <a:p>
            <a:r>
              <a:rPr lang="en-US" sz="1500" dirty="0"/>
              <a:t>The survey was conducted by the </a:t>
            </a:r>
            <a:r>
              <a:rPr lang="en-US" sz="1500" dirty="0">
                <a:solidFill>
                  <a:srgbClr val="FFC000"/>
                </a:solidFill>
              </a:rPr>
              <a:t>Healthy </a:t>
            </a:r>
            <a:r>
              <a:rPr lang="en-US" sz="1500" b="1" dirty="0">
                <a:solidFill>
                  <a:srgbClr val="FFC000"/>
                </a:solidFill>
              </a:rPr>
              <a:t>Minds Network for Research on Adolescent and Young Adult Mental Health</a:t>
            </a:r>
            <a:r>
              <a:rPr lang="en-US" sz="1500" dirty="0"/>
              <a:t> and the </a:t>
            </a:r>
            <a:r>
              <a:rPr lang="en-US" sz="1500" b="1" dirty="0">
                <a:solidFill>
                  <a:srgbClr val="FFC000"/>
                </a:solidFill>
              </a:rPr>
              <a:t>American College Health Association </a:t>
            </a:r>
          </a:p>
          <a:p>
            <a:r>
              <a:rPr lang="en-US" sz="1600" dirty="0"/>
              <a:t>N = 18,764 students</a:t>
            </a:r>
          </a:p>
        </p:txBody>
      </p:sp>
    </p:spTree>
    <p:extLst>
      <p:ext uri="{BB962C8B-B14F-4D97-AF65-F5344CB8AC3E}">
        <p14:creationId xmlns:p14="http://schemas.microsoft.com/office/powerpoint/2010/main" val="2214692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FEA97-CD84-8273-7C9C-368390345226}"/>
              </a:ext>
            </a:extLst>
          </p:cNvPr>
          <p:cNvSpPr>
            <a:spLocks noGrp="1"/>
          </p:cNvSpPr>
          <p:nvPr>
            <p:ph type="title"/>
          </p:nvPr>
        </p:nvSpPr>
        <p:spPr>
          <a:xfrm>
            <a:off x="381000" y="292100"/>
            <a:ext cx="8382000" cy="1384300"/>
          </a:xfrm>
        </p:spPr>
        <p:txBody>
          <a:bodyPr/>
          <a:lstStyle/>
          <a:p>
            <a:r>
              <a:rPr lang="en-US" sz="3600" dirty="0"/>
              <a:t>Substance use among college students</a:t>
            </a:r>
          </a:p>
        </p:txBody>
      </p:sp>
      <p:sp>
        <p:nvSpPr>
          <p:cNvPr id="3" name="Content Placeholder 2">
            <a:extLst>
              <a:ext uri="{FF2B5EF4-FFF2-40B4-BE49-F238E27FC236}">
                <a16:creationId xmlns:a16="http://schemas.microsoft.com/office/drawing/2014/main" id="{8C5A0094-F1E1-9BA4-BD23-981650CC8797}"/>
              </a:ext>
            </a:extLst>
          </p:cNvPr>
          <p:cNvSpPr>
            <a:spLocks noGrp="1"/>
          </p:cNvSpPr>
          <p:nvPr>
            <p:ph idx="1"/>
          </p:nvPr>
        </p:nvSpPr>
        <p:spPr>
          <a:xfrm>
            <a:off x="457200" y="1524000"/>
            <a:ext cx="8382000" cy="4495800"/>
          </a:xfrm>
        </p:spPr>
        <p:txBody>
          <a:bodyPr/>
          <a:lstStyle/>
          <a:p>
            <a:r>
              <a:rPr lang="en-US" sz="3600" dirty="0">
                <a:solidFill>
                  <a:srgbClr val="FFC000"/>
                </a:solidFill>
              </a:rPr>
              <a:t>Monitoring the Future Study National Survey Results on Drug use </a:t>
            </a:r>
            <a:r>
              <a:rPr lang="en-US" sz="3600" dirty="0"/>
              <a:t>(2020) reports</a:t>
            </a:r>
            <a:r>
              <a:rPr lang="en-US" dirty="0"/>
              <a:t>: </a:t>
            </a:r>
          </a:p>
          <a:p>
            <a:r>
              <a:rPr lang="en-US" dirty="0"/>
              <a:t>In 2020, annual prevalence of </a:t>
            </a:r>
            <a:r>
              <a:rPr lang="en-US" dirty="0">
                <a:solidFill>
                  <a:srgbClr val="FFC000"/>
                </a:solidFill>
              </a:rPr>
              <a:t>any illicit drug</a:t>
            </a:r>
            <a:r>
              <a:rPr lang="en-US" dirty="0"/>
              <a:t> for college students was 46%.</a:t>
            </a:r>
          </a:p>
          <a:p>
            <a:r>
              <a:rPr lang="en-US" dirty="0"/>
              <a:t>Annual prevalence was 19% for </a:t>
            </a:r>
            <a:r>
              <a:rPr lang="en-US" dirty="0">
                <a:solidFill>
                  <a:srgbClr val="FFC000"/>
                </a:solidFill>
              </a:rPr>
              <a:t>any illicit drug other than marijuana.</a:t>
            </a:r>
          </a:p>
          <a:p>
            <a:endParaRPr lang="en-US" dirty="0"/>
          </a:p>
        </p:txBody>
      </p:sp>
    </p:spTree>
    <p:extLst>
      <p:ext uri="{BB962C8B-B14F-4D97-AF65-F5344CB8AC3E}">
        <p14:creationId xmlns:p14="http://schemas.microsoft.com/office/powerpoint/2010/main" val="711820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A7A72-D922-7E64-EF53-0F1C54898B3C}"/>
              </a:ext>
            </a:extLst>
          </p:cNvPr>
          <p:cNvSpPr>
            <a:spLocks noGrp="1"/>
          </p:cNvSpPr>
          <p:nvPr>
            <p:ph type="title"/>
          </p:nvPr>
        </p:nvSpPr>
        <p:spPr>
          <a:xfrm>
            <a:off x="457200" y="292100"/>
            <a:ext cx="8229600" cy="1079500"/>
          </a:xfrm>
        </p:spPr>
        <p:txBody>
          <a:bodyPr/>
          <a:lstStyle/>
          <a:p>
            <a:r>
              <a:rPr kumimoji="0" lang="en-US" sz="36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mj-ea"/>
                <a:cs typeface="+mj-cs"/>
              </a:rPr>
              <a:t>Substance use among college students</a:t>
            </a:r>
            <a:endParaRPr lang="en-US" dirty="0"/>
          </a:p>
        </p:txBody>
      </p:sp>
      <p:sp>
        <p:nvSpPr>
          <p:cNvPr id="3" name="Content Placeholder 2">
            <a:extLst>
              <a:ext uri="{FF2B5EF4-FFF2-40B4-BE49-F238E27FC236}">
                <a16:creationId xmlns:a16="http://schemas.microsoft.com/office/drawing/2014/main" id="{14680280-259A-1553-9C84-12E714CBD673}"/>
              </a:ext>
            </a:extLst>
          </p:cNvPr>
          <p:cNvSpPr>
            <a:spLocks noGrp="1"/>
          </p:cNvSpPr>
          <p:nvPr>
            <p:ph idx="1"/>
          </p:nvPr>
        </p:nvSpPr>
        <p:spPr>
          <a:xfrm>
            <a:off x="457200" y="1600200"/>
            <a:ext cx="8229600" cy="4419600"/>
          </a:xfrm>
        </p:spPr>
        <p:txBody>
          <a:bodyPr/>
          <a:lstStyle/>
          <a:p>
            <a:r>
              <a:rPr lang="en-US" sz="3600" dirty="0">
                <a:solidFill>
                  <a:srgbClr val="FFC000"/>
                </a:solidFill>
              </a:rPr>
              <a:t>Annual</a:t>
            </a:r>
            <a:r>
              <a:rPr lang="en-US" sz="3600" dirty="0"/>
              <a:t> prevalence of </a:t>
            </a:r>
            <a:r>
              <a:rPr lang="en-US" sz="3600" dirty="0">
                <a:solidFill>
                  <a:srgbClr val="FFC000"/>
                </a:solidFill>
              </a:rPr>
              <a:t>marijuana use </a:t>
            </a:r>
            <a:r>
              <a:rPr lang="en-US" sz="3600" dirty="0"/>
              <a:t>was 44%, and </a:t>
            </a:r>
            <a:r>
              <a:rPr lang="en-US" sz="3600" dirty="0">
                <a:solidFill>
                  <a:srgbClr val="FFC000"/>
                </a:solidFill>
              </a:rPr>
              <a:t>30-day use </a:t>
            </a:r>
            <a:r>
              <a:rPr lang="en-US" sz="3600" dirty="0"/>
              <a:t>was 25%. </a:t>
            </a:r>
          </a:p>
          <a:p>
            <a:r>
              <a:rPr lang="en-US" sz="3600" dirty="0">
                <a:solidFill>
                  <a:srgbClr val="FFC000"/>
                </a:solidFill>
              </a:rPr>
              <a:t>Daily</a:t>
            </a:r>
            <a:r>
              <a:rPr lang="en-US" sz="3600" dirty="0"/>
              <a:t> marijuana use was </a:t>
            </a:r>
            <a:r>
              <a:rPr lang="en-US" sz="3600" dirty="0">
                <a:solidFill>
                  <a:srgbClr val="FFC000"/>
                </a:solidFill>
              </a:rPr>
              <a:t>7.9%. </a:t>
            </a:r>
          </a:p>
          <a:p>
            <a:r>
              <a:rPr lang="en-US" sz="3600" dirty="0">
                <a:solidFill>
                  <a:srgbClr val="FFC000"/>
                </a:solidFill>
              </a:rPr>
              <a:t>30-day alcohol use </a:t>
            </a:r>
            <a:r>
              <a:rPr lang="en-US" sz="3600" dirty="0"/>
              <a:t>and </a:t>
            </a:r>
            <a:r>
              <a:rPr lang="en-US" sz="3600" dirty="0">
                <a:solidFill>
                  <a:srgbClr val="FFC000"/>
                </a:solidFill>
              </a:rPr>
              <a:t>30-day been drunk </a:t>
            </a:r>
            <a:r>
              <a:rPr lang="en-US" sz="3600" dirty="0"/>
              <a:t>for college students was 6.4% and 7.2%</a:t>
            </a:r>
          </a:p>
          <a:p>
            <a:endParaRPr lang="en-US" dirty="0"/>
          </a:p>
        </p:txBody>
      </p:sp>
    </p:spTree>
    <p:extLst>
      <p:ext uri="{BB962C8B-B14F-4D97-AF65-F5344CB8AC3E}">
        <p14:creationId xmlns:p14="http://schemas.microsoft.com/office/powerpoint/2010/main" val="4062552608"/>
      </p:ext>
    </p:extLst>
  </p:cSld>
  <p:clrMapOvr>
    <a:masterClrMapping/>
  </p:clrMapOvr>
</p:sld>
</file>

<file path=ppt/theme/theme1.xml><?xml version="1.0" encoding="utf-8"?>
<a:theme xmlns:a="http://schemas.openxmlformats.org/drawingml/2006/main" name="Ocean">
  <a:themeElements>
    <a:clrScheme name="Custom 1">
      <a:dk1>
        <a:srgbClr val="7171FE"/>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Grant Writing_LDC_July2011</Template>
  <TotalTime>1467</TotalTime>
  <Words>1187</Words>
  <Application>Microsoft Office PowerPoint</Application>
  <PresentationFormat>On-screen Show (4:3)</PresentationFormat>
  <Paragraphs>107</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Narrow</vt:lpstr>
      <vt:lpstr>Calibri</vt:lpstr>
      <vt:lpstr>Tahoma</vt:lpstr>
      <vt:lpstr>Verdana</vt:lpstr>
      <vt:lpstr>Wingdings</vt:lpstr>
      <vt:lpstr>Ocean</vt:lpstr>
      <vt:lpstr>Planning for Substance Use and Suicide Prevention Programs on a College Campus</vt:lpstr>
      <vt:lpstr>Images of a University/college</vt:lpstr>
      <vt:lpstr>When we think of college/university…</vt:lpstr>
      <vt:lpstr>Rarely do we think of …</vt:lpstr>
      <vt:lpstr>INTRODUCTION</vt:lpstr>
      <vt:lpstr>PowerPoint Presentation</vt:lpstr>
      <vt:lpstr>Mental Health and Substance Use </vt:lpstr>
      <vt:lpstr>Substance use among college students</vt:lpstr>
      <vt:lpstr>Substance use among college students</vt:lpstr>
      <vt:lpstr>Substance use among college students</vt:lpstr>
      <vt:lpstr>Substance use among college students</vt:lpstr>
      <vt:lpstr>Description of grant funding</vt:lpstr>
      <vt:lpstr>PowerPoint Presentation</vt:lpstr>
      <vt:lpstr>Our community partners</vt:lpstr>
      <vt:lpstr>Results</vt:lpstr>
      <vt:lpstr>Results</vt:lpstr>
      <vt:lpstr>Results</vt:lpstr>
      <vt:lpstr>Results</vt:lpstr>
      <vt:lpstr>Results</vt:lpstr>
      <vt:lpstr>Results</vt:lpstr>
      <vt:lpstr>PowerPoint Presentation</vt:lpstr>
      <vt:lpstr>Success stories</vt:lpstr>
      <vt:lpstr>PowerPoint Presentation</vt:lpstr>
      <vt:lpstr>PowerPoint Presentation</vt:lpstr>
      <vt:lpstr>PowerPoint Presentation</vt:lpstr>
      <vt:lpstr>Conclusions</vt:lpstr>
      <vt:lpstr>Implications</vt:lpstr>
      <vt:lpstr>Implications</vt:lpstr>
      <vt:lpstr>Building a community of Caring at ASU</vt:lpstr>
    </vt:vector>
  </TitlesOfParts>
  <Company>Albany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Tobacco Promotions on Smoking among African-American College Students</dc:title>
  <dc:creator>rani george</dc:creator>
  <cp:lastModifiedBy>Butch Newkirk</cp:lastModifiedBy>
  <cp:revision>228</cp:revision>
  <cp:lastPrinted>1601-01-01T00:00:00Z</cp:lastPrinted>
  <dcterms:created xsi:type="dcterms:W3CDTF">2007-11-09T17:53:11Z</dcterms:created>
  <dcterms:modified xsi:type="dcterms:W3CDTF">2022-10-06T14:45:56Z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