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nt Paterline" userId="e252d579cfee92e5" providerId="LiveId" clId="{83AC570B-BE77-4937-B95D-C2402EC4C3CB}"/>
    <pc:docChg chg="custSel addSld delSld modSld">
      <pc:chgData name="Brent Paterline" userId="e252d579cfee92e5" providerId="LiveId" clId="{83AC570B-BE77-4937-B95D-C2402EC4C3CB}" dt="2022-10-01T19:24:45.745" v="1335" actId="20577"/>
      <pc:docMkLst>
        <pc:docMk/>
      </pc:docMkLst>
      <pc:sldChg chg="modSp new mod">
        <pc:chgData name="Brent Paterline" userId="e252d579cfee92e5" providerId="LiveId" clId="{83AC570B-BE77-4937-B95D-C2402EC4C3CB}" dt="2022-10-01T19:24:45.745" v="1335" actId="20577"/>
        <pc:sldMkLst>
          <pc:docMk/>
          <pc:sldMk cId="1180167086" sldId="257"/>
        </pc:sldMkLst>
        <pc:spChg chg="mod">
          <ac:chgData name="Brent Paterline" userId="e252d579cfee92e5" providerId="LiveId" clId="{83AC570B-BE77-4937-B95D-C2402EC4C3CB}" dt="2022-09-30T21:00:12.481" v="124" actId="20577"/>
          <ac:spMkLst>
            <pc:docMk/>
            <pc:sldMk cId="1180167086" sldId="257"/>
            <ac:spMk id="2" creationId="{7FFA5590-8561-FD25-4992-75362AC2D5D3}"/>
          </ac:spMkLst>
        </pc:spChg>
        <pc:spChg chg="mod">
          <ac:chgData name="Brent Paterline" userId="e252d579cfee92e5" providerId="LiveId" clId="{83AC570B-BE77-4937-B95D-C2402EC4C3CB}" dt="2022-10-01T19:24:45.745" v="1335" actId="20577"/>
          <ac:spMkLst>
            <pc:docMk/>
            <pc:sldMk cId="1180167086" sldId="257"/>
            <ac:spMk id="3" creationId="{54DA024C-6BE6-9B3B-B98E-07A7DA126B7C}"/>
          </ac:spMkLst>
        </pc:spChg>
      </pc:sldChg>
      <pc:sldChg chg="modSp new mod">
        <pc:chgData name="Brent Paterline" userId="e252d579cfee92e5" providerId="LiveId" clId="{83AC570B-BE77-4937-B95D-C2402EC4C3CB}" dt="2022-09-30T21:08:36.567" v="670" actId="27636"/>
        <pc:sldMkLst>
          <pc:docMk/>
          <pc:sldMk cId="1990784545" sldId="258"/>
        </pc:sldMkLst>
        <pc:spChg chg="mod">
          <ac:chgData name="Brent Paterline" userId="e252d579cfee92e5" providerId="LiveId" clId="{83AC570B-BE77-4937-B95D-C2402EC4C3CB}" dt="2022-09-30T21:02:07.650" v="193" actId="14100"/>
          <ac:spMkLst>
            <pc:docMk/>
            <pc:sldMk cId="1990784545" sldId="258"/>
            <ac:spMk id="2" creationId="{C76315A1-2836-8890-F924-9F37893124FA}"/>
          </ac:spMkLst>
        </pc:spChg>
        <pc:spChg chg="mod">
          <ac:chgData name="Brent Paterline" userId="e252d579cfee92e5" providerId="LiveId" clId="{83AC570B-BE77-4937-B95D-C2402EC4C3CB}" dt="2022-09-30T21:08:36.567" v="670" actId="27636"/>
          <ac:spMkLst>
            <pc:docMk/>
            <pc:sldMk cId="1990784545" sldId="258"/>
            <ac:spMk id="3" creationId="{500B4F16-23B3-D6A4-4B3D-72DDFF558D40}"/>
          </ac:spMkLst>
        </pc:spChg>
      </pc:sldChg>
      <pc:sldChg chg="modSp new mod">
        <pc:chgData name="Brent Paterline" userId="e252d579cfee92e5" providerId="LiveId" clId="{83AC570B-BE77-4937-B95D-C2402EC4C3CB}" dt="2022-09-30T22:07:20.209" v="1251" actId="20577"/>
        <pc:sldMkLst>
          <pc:docMk/>
          <pc:sldMk cId="260339535" sldId="259"/>
        </pc:sldMkLst>
        <pc:spChg chg="mod">
          <ac:chgData name="Brent Paterline" userId="e252d579cfee92e5" providerId="LiveId" clId="{83AC570B-BE77-4937-B95D-C2402EC4C3CB}" dt="2022-09-30T21:10:53.504" v="673" actId="255"/>
          <ac:spMkLst>
            <pc:docMk/>
            <pc:sldMk cId="260339535" sldId="259"/>
            <ac:spMk id="2" creationId="{22BDEA49-DA62-35EA-3E67-56949400F0A7}"/>
          </ac:spMkLst>
        </pc:spChg>
        <pc:spChg chg="mod">
          <ac:chgData name="Brent Paterline" userId="e252d579cfee92e5" providerId="LiveId" clId="{83AC570B-BE77-4937-B95D-C2402EC4C3CB}" dt="2022-09-30T22:07:20.209" v="1251" actId="20577"/>
          <ac:spMkLst>
            <pc:docMk/>
            <pc:sldMk cId="260339535" sldId="259"/>
            <ac:spMk id="3" creationId="{37B8691B-2F11-5911-4D4E-3DDA3F36A041}"/>
          </ac:spMkLst>
        </pc:spChg>
      </pc:sldChg>
      <pc:sldChg chg="modSp new mod">
        <pc:chgData name="Brent Paterline" userId="e252d579cfee92e5" providerId="LiveId" clId="{83AC570B-BE77-4937-B95D-C2402EC4C3CB}" dt="2022-09-30T21:14:51.602" v="714" actId="255"/>
        <pc:sldMkLst>
          <pc:docMk/>
          <pc:sldMk cId="3274502331" sldId="260"/>
        </pc:sldMkLst>
        <pc:spChg chg="mod">
          <ac:chgData name="Brent Paterline" userId="e252d579cfee92e5" providerId="LiveId" clId="{83AC570B-BE77-4937-B95D-C2402EC4C3CB}" dt="2022-09-30T21:13:43.492" v="708" actId="14100"/>
          <ac:spMkLst>
            <pc:docMk/>
            <pc:sldMk cId="3274502331" sldId="260"/>
            <ac:spMk id="2" creationId="{162553AD-8398-43EB-9C50-4BB5EDF0EDEF}"/>
          </ac:spMkLst>
        </pc:spChg>
        <pc:spChg chg="mod">
          <ac:chgData name="Brent Paterline" userId="e252d579cfee92e5" providerId="LiveId" clId="{83AC570B-BE77-4937-B95D-C2402EC4C3CB}" dt="2022-09-30T21:14:51.602" v="714" actId="255"/>
          <ac:spMkLst>
            <pc:docMk/>
            <pc:sldMk cId="3274502331" sldId="260"/>
            <ac:spMk id="3" creationId="{88607E1F-B223-991D-94FF-7D71ACCF3501}"/>
          </ac:spMkLst>
        </pc:spChg>
      </pc:sldChg>
      <pc:sldChg chg="modSp new mod">
        <pc:chgData name="Brent Paterline" userId="e252d579cfee92e5" providerId="LiveId" clId="{83AC570B-BE77-4937-B95D-C2402EC4C3CB}" dt="2022-09-30T21:19:31" v="739" actId="20577"/>
        <pc:sldMkLst>
          <pc:docMk/>
          <pc:sldMk cId="2845871193" sldId="261"/>
        </pc:sldMkLst>
        <pc:spChg chg="mod">
          <ac:chgData name="Brent Paterline" userId="e252d579cfee92e5" providerId="LiveId" clId="{83AC570B-BE77-4937-B95D-C2402EC4C3CB}" dt="2022-09-30T21:15:39.150" v="726" actId="255"/>
          <ac:spMkLst>
            <pc:docMk/>
            <pc:sldMk cId="2845871193" sldId="261"/>
            <ac:spMk id="2" creationId="{C32F2B31-B0D6-19C2-E3A1-68C24EC2239B}"/>
          </ac:spMkLst>
        </pc:spChg>
        <pc:spChg chg="mod">
          <ac:chgData name="Brent Paterline" userId="e252d579cfee92e5" providerId="LiveId" clId="{83AC570B-BE77-4937-B95D-C2402EC4C3CB}" dt="2022-09-30T21:19:31" v="739" actId="20577"/>
          <ac:spMkLst>
            <pc:docMk/>
            <pc:sldMk cId="2845871193" sldId="261"/>
            <ac:spMk id="3" creationId="{C1DCE007-B6A3-48F9-A2A1-839CF17653AC}"/>
          </ac:spMkLst>
        </pc:spChg>
      </pc:sldChg>
      <pc:sldChg chg="modSp new mod">
        <pc:chgData name="Brent Paterline" userId="e252d579cfee92e5" providerId="LiveId" clId="{83AC570B-BE77-4937-B95D-C2402EC4C3CB}" dt="2022-09-30T21:20:31.747" v="743" actId="5793"/>
        <pc:sldMkLst>
          <pc:docMk/>
          <pc:sldMk cId="3673519792" sldId="262"/>
        </pc:sldMkLst>
        <pc:spChg chg="mod">
          <ac:chgData name="Brent Paterline" userId="e252d579cfee92e5" providerId="LiveId" clId="{83AC570B-BE77-4937-B95D-C2402EC4C3CB}" dt="2022-09-30T21:20:31.747" v="743" actId="5793"/>
          <ac:spMkLst>
            <pc:docMk/>
            <pc:sldMk cId="3673519792" sldId="262"/>
            <ac:spMk id="3" creationId="{1104FA12-02A2-F948-86E7-AA4D2C75D30E}"/>
          </ac:spMkLst>
        </pc:spChg>
      </pc:sldChg>
      <pc:sldChg chg="modSp new mod">
        <pc:chgData name="Brent Paterline" userId="e252d579cfee92e5" providerId="LiveId" clId="{83AC570B-BE77-4937-B95D-C2402EC4C3CB}" dt="2022-09-30T21:23:59.371" v="829" actId="255"/>
        <pc:sldMkLst>
          <pc:docMk/>
          <pc:sldMk cId="479380156" sldId="263"/>
        </pc:sldMkLst>
        <pc:spChg chg="mod">
          <ac:chgData name="Brent Paterline" userId="e252d579cfee92e5" providerId="LiveId" clId="{83AC570B-BE77-4937-B95D-C2402EC4C3CB}" dt="2022-09-30T21:21:03.142" v="747" actId="255"/>
          <ac:spMkLst>
            <pc:docMk/>
            <pc:sldMk cId="479380156" sldId="263"/>
            <ac:spMk id="2" creationId="{2FB4C294-A079-79D5-F123-D1042DF05560}"/>
          </ac:spMkLst>
        </pc:spChg>
        <pc:spChg chg="mod">
          <ac:chgData name="Brent Paterline" userId="e252d579cfee92e5" providerId="LiveId" clId="{83AC570B-BE77-4937-B95D-C2402EC4C3CB}" dt="2022-09-30T21:23:59.371" v="829" actId="255"/>
          <ac:spMkLst>
            <pc:docMk/>
            <pc:sldMk cId="479380156" sldId="263"/>
            <ac:spMk id="3" creationId="{B858D0D6-4A3B-CBE4-2F76-892DA235CE8B}"/>
          </ac:spMkLst>
        </pc:spChg>
      </pc:sldChg>
      <pc:sldChg chg="modSp new mod">
        <pc:chgData name="Brent Paterline" userId="e252d579cfee92e5" providerId="LiveId" clId="{83AC570B-BE77-4937-B95D-C2402EC4C3CB}" dt="2022-09-30T21:25:37.081" v="838" actId="255"/>
        <pc:sldMkLst>
          <pc:docMk/>
          <pc:sldMk cId="2659007929" sldId="264"/>
        </pc:sldMkLst>
        <pc:spChg chg="mod">
          <ac:chgData name="Brent Paterline" userId="e252d579cfee92e5" providerId="LiveId" clId="{83AC570B-BE77-4937-B95D-C2402EC4C3CB}" dt="2022-09-30T21:24:31.361" v="832" actId="255"/>
          <ac:spMkLst>
            <pc:docMk/>
            <pc:sldMk cId="2659007929" sldId="264"/>
            <ac:spMk id="2" creationId="{A27E6B02-D7A3-0C4C-7728-99D6FB07C5D0}"/>
          </ac:spMkLst>
        </pc:spChg>
        <pc:spChg chg="mod">
          <ac:chgData name="Brent Paterline" userId="e252d579cfee92e5" providerId="LiveId" clId="{83AC570B-BE77-4937-B95D-C2402EC4C3CB}" dt="2022-09-30T21:25:37.081" v="838" actId="255"/>
          <ac:spMkLst>
            <pc:docMk/>
            <pc:sldMk cId="2659007929" sldId="264"/>
            <ac:spMk id="3" creationId="{4622B630-FB37-A7D2-F8DD-9117840FA76E}"/>
          </ac:spMkLst>
        </pc:spChg>
      </pc:sldChg>
      <pc:sldChg chg="modSp new mod">
        <pc:chgData name="Brent Paterline" userId="e252d579cfee92e5" providerId="LiveId" clId="{83AC570B-BE77-4937-B95D-C2402EC4C3CB}" dt="2022-09-30T21:28:01.525" v="847" actId="20577"/>
        <pc:sldMkLst>
          <pc:docMk/>
          <pc:sldMk cId="4053458227" sldId="265"/>
        </pc:sldMkLst>
        <pc:spChg chg="mod">
          <ac:chgData name="Brent Paterline" userId="e252d579cfee92e5" providerId="LiveId" clId="{83AC570B-BE77-4937-B95D-C2402EC4C3CB}" dt="2022-09-30T21:26:16.309" v="842" actId="255"/>
          <ac:spMkLst>
            <pc:docMk/>
            <pc:sldMk cId="4053458227" sldId="265"/>
            <ac:spMk id="2" creationId="{9CD24557-0795-6846-8D20-870D6B369011}"/>
          </ac:spMkLst>
        </pc:spChg>
        <pc:spChg chg="mod">
          <ac:chgData name="Brent Paterline" userId="e252d579cfee92e5" providerId="LiveId" clId="{83AC570B-BE77-4937-B95D-C2402EC4C3CB}" dt="2022-09-30T21:28:01.525" v="847" actId="20577"/>
          <ac:spMkLst>
            <pc:docMk/>
            <pc:sldMk cId="4053458227" sldId="265"/>
            <ac:spMk id="3" creationId="{2648819D-3F09-9D23-388A-E321F76BC3EF}"/>
          </ac:spMkLst>
        </pc:spChg>
      </pc:sldChg>
      <pc:sldChg chg="modSp new del mod">
        <pc:chgData name="Brent Paterline" userId="e252d579cfee92e5" providerId="LiveId" clId="{83AC570B-BE77-4937-B95D-C2402EC4C3CB}" dt="2022-09-30T21:31:14.767" v="851" actId="47"/>
        <pc:sldMkLst>
          <pc:docMk/>
          <pc:sldMk cId="3294285694" sldId="266"/>
        </pc:sldMkLst>
        <pc:spChg chg="mod">
          <ac:chgData name="Brent Paterline" userId="e252d579cfee92e5" providerId="LiveId" clId="{83AC570B-BE77-4937-B95D-C2402EC4C3CB}" dt="2022-09-30T21:31:06.098" v="850" actId="27636"/>
          <ac:spMkLst>
            <pc:docMk/>
            <pc:sldMk cId="3294285694" sldId="266"/>
            <ac:spMk id="2" creationId="{20DF31F2-FFB5-E325-ADF5-FF6C08580BC1}"/>
          </ac:spMkLst>
        </pc:spChg>
      </pc:sldChg>
      <pc:sldChg chg="modSp new mod">
        <pc:chgData name="Brent Paterline" userId="e252d579cfee92e5" providerId="LiveId" clId="{83AC570B-BE77-4937-B95D-C2402EC4C3CB}" dt="2022-09-30T21:34:35.643" v="1183" actId="20577"/>
        <pc:sldMkLst>
          <pc:docMk/>
          <pc:sldMk cId="3426815321" sldId="266"/>
        </pc:sldMkLst>
        <pc:spChg chg="mod">
          <ac:chgData name="Brent Paterline" userId="e252d579cfee92e5" providerId="LiveId" clId="{83AC570B-BE77-4937-B95D-C2402EC4C3CB}" dt="2022-09-30T21:31:50.772" v="936" actId="255"/>
          <ac:spMkLst>
            <pc:docMk/>
            <pc:sldMk cId="3426815321" sldId="266"/>
            <ac:spMk id="2" creationId="{AA4B159B-D16D-A816-3810-A9F133684EE3}"/>
          </ac:spMkLst>
        </pc:spChg>
        <pc:spChg chg="mod">
          <ac:chgData name="Brent Paterline" userId="e252d579cfee92e5" providerId="LiveId" clId="{83AC570B-BE77-4937-B95D-C2402EC4C3CB}" dt="2022-09-30T21:34:35.643" v="1183" actId="20577"/>
          <ac:spMkLst>
            <pc:docMk/>
            <pc:sldMk cId="3426815321" sldId="266"/>
            <ac:spMk id="3" creationId="{EB60593A-D9DB-4621-D633-7D06D1B1DB0C}"/>
          </ac:spMkLst>
        </pc:spChg>
      </pc:sldChg>
      <pc:sldChg chg="modSp new mod">
        <pc:chgData name="Brent Paterline" userId="e252d579cfee92e5" providerId="LiveId" clId="{83AC570B-BE77-4937-B95D-C2402EC4C3CB}" dt="2022-09-30T22:00:57.990" v="1212" actId="27636"/>
        <pc:sldMkLst>
          <pc:docMk/>
          <pc:sldMk cId="1792554526" sldId="267"/>
        </pc:sldMkLst>
        <pc:spChg chg="mod">
          <ac:chgData name="Brent Paterline" userId="e252d579cfee92e5" providerId="LiveId" clId="{83AC570B-BE77-4937-B95D-C2402EC4C3CB}" dt="2022-09-30T21:35:23.502" v="1189" actId="255"/>
          <ac:spMkLst>
            <pc:docMk/>
            <pc:sldMk cId="1792554526" sldId="267"/>
            <ac:spMk id="2" creationId="{4C985A79-2243-3555-7C1F-D5E2397A8385}"/>
          </ac:spMkLst>
        </pc:spChg>
        <pc:spChg chg="mod">
          <ac:chgData name="Brent Paterline" userId="e252d579cfee92e5" providerId="LiveId" clId="{83AC570B-BE77-4937-B95D-C2402EC4C3CB}" dt="2022-09-30T22:00:57.990" v="1212" actId="27636"/>
          <ac:spMkLst>
            <pc:docMk/>
            <pc:sldMk cId="1792554526" sldId="267"/>
            <ac:spMk id="3" creationId="{2ED2652A-9089-DC13-3285-D017C613359D}"/>
          </ac:spMkLst>
        </pc:spChg>
      </pc:sldChg>
      <pc:sldChg chg="modSp new mod">
        <pc:chgData name="Brent Paterline" userId="e252d579cfee92e5" providerId="LiveId" clId="{83AC570B-BE77-4937-B95D-C2402EC4C3CB}" dt="2022-09-30T22:04:31.998" v="1238" actId="2711"/>
        <pc:sldMkLst>
          <pc:docMk/>
          <pc:sldMk cId="1262639729" sldId="268"/>
        </pc:sldMkLst>
        <pc:spChg chg="mod">
          <ac:chgData name="Brent Paterline" userId="e252d579cfee92e5" providerId="LiveId" clId="{83AC570B-BE77-4937-B95D-C2402EC4C3CB}" dt="2022-09-30T22:01:48.849" v="1227" actId="20577"/>
          <ac:spMkLst>
            <pc:docMk/>
            <pc:sldMk cId="1262639729" sldId="268"/>
            <ac:spMk id="2" creationId="{4CB7805B-0C8A-6BD5-8504-03D840B68A84}"/>
          </ac:spMkLst>
        </pc:spChg>
        <pc:spChg chg="mod">
          <ac:chgData name="Brent Paterline" userId="e252d579cfee92e5" providerId="LiveId" clId="{83AC570B-BE77-4937-B95D-C2402EC4C3CB}" dt="2022-09-30T22:04:31.998" v="1238" actId="2711"/>
          <ac:spMkLst>
            <pc:docMk/>
            <pc:sldMk cId="1262639729" sldId="268"/>
            <ac:spMk id="3" creationId="{188047E7-1F10-9FE5-B3EE-7FCB87821A67}"/>
          </ac:spMkLst>
        </pc:spChg>
      </pc:sldChg>
      <pc:sldChg chg="modSp new mod">
        <pc:chgData name="Brent Paterline" userId="e252d579cfee92e5" providerId="LiveId" clId="{83AC570B-BE77-4937-B95D-C2402EC4C3CB}" dt="2022-09-30T22:06:49.983" v="1249" actId="20577"/>
        <pc:sldMkLst>
          <pc:docMk/>
          <pc:sldMk cId="3278417036" sldId="269"/>
        </pc:sldMkLst>
        <pc:spChg chg="mod">
          <ac:chgData name="Brent Paterline" userId="e252d579cfee92e5" providerId="LiveId" clId="{83AC570B-BE77-4937-B95D-C2402EC4C3CB}" dt="2022-09-30T22:06:49.983" v="1249" actId="20577"/>
          <ac:spMkLst>
            <pc:docMk/>
            <pc:sldMk cId="3278417036" sldId="269"/>
            <ac:spMk id="2" creationId="{C0BA5F0E-EC65-03D1-F196-124774BA788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10/7/2022</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88626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10/7/2022</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191817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10/7/2022</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111649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a:buFont typeface="+mj-lt"/>
              <a:buAutoNum type="arabicPeriod"/>
              <a:defRPr/>
            </a:lvl1pPr>
            <a:lvl2pPr marL="228600" indent="-228600">
              <a:buFont typeface="+mj-lt"/>
              <a:buAutoNum type="arabicPeriod"/>
              <a:defRPr/>
            </a:lvl2pPr>
            <a:lvl3pPr marL="228600">
              <a:buFont typeface="+mj-lt"/>
              <a:buAutoNum type="arabicPeriod"/>
              <a:defRPr/>
            </a:lvl3pPr>
            <a:lvl4pPr marL="228600" indent="-228600">
              <a:buFont typeface="+mj-lt"/>
              <a:buAutoNum type="arabicPeriod"/>
              <a:defRPr/>
            </a:lvl4pPr>
            <a:lvl5pPr marL="2286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10/7/2022</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3882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10/7/2022</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94811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10/7/2022</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82612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10/7/2022</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3008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10/7/2022</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354855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10/7/2022</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756474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10/7/2022</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71312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10/7/2022</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23394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6214" y="-1"/>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10/7/2022</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382753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mj-lt"/>
        <a:buAutoNum type="arabicPeriod"/>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mj-lt"/>
        <a:buAutoNum type="arabicPeriod"/>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mj-lt"/>
        <a:buAutoNum type="arabicPeriod"/>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mj-lt"/>
        <a:buAutoNum type="arabicPeriod"/>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mj-lt"/>
        <a:buAutoNum type="arabicPeriod"/>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64E90-9571-69DF-2D2F-6BC9537F8FA3}"/>
              </a:ext>
            </a:extLst>
          </p:cNvPr>
          <p:cNvSpPr>
            <a:spLocks noGrp="1"/>
          </p:cNvSpPr>
          <p:nvPr>
            <p:ph type="ctrTitle"/>
          </p:nvPr>
        </p:nvSpPr>
        <p:spPr>
          <a:xfrm>
            <a:off x="1524000" y="581891"/>
            <a:ext cx="9144000" cy="1399309"/>
          </a:xfrm>
        </p:spPr>
        <p:txBody>
          <a:bodyPr/>
          <a:lstStyle/>
          <a:p>
            <a:r>
              <a:rPr lang="en-US" dirty="0"/>
              <a:t>Marijuana-Impaired Driving</a:t>
            </a:r>
          </a:p>
        </p:txBody>
      </p:sp>
      <p:sp>
        <p:nvSpPr>
          <p:cNvPr id="3" name="Subtitle 2">
            <a:extLst>
              <a:ext uri="{FF2B5EF4-FFF2-40B4-BE49-F238E27FC236}">
                <a16:creationId xmlns:a16="http://schemas.microsoft.com/office/drawing/2014/main" id="{2445FC41-B3F1-203B-D82E-2925BD2D05EE}"/>
              </a:ext>
            </a:extLst>
          </p:cNvPr>
          <p:cNvSpPr>
            <a:spLocks noGrp="1"/>
          </p:cNvSpPr>
          <p:nvPr>
            <p:ph type="subTitle" idx="1"/>
          </p:nvPr>
        </p:nvSpPr>
        <p:spPr>
          <a:xfrm>
            <a:off x="1524000" y="2424545"/>
            <a:ext cx="9144000" cy="2833255"/>
          </a:xfrm>
        </p:spPr>
        <p:txBody>
          <a:bodyPr/>
          <a:lstStyle/>
          <a:p>
            <a:pPr algn="l"/>
            <a:r>
              <a:rPr lang="en-US" dirty="0"/>
              <a:t>Dr. Brent Paterline</a:t>
            </a:r>
          </a:p>
          <a:p>
            <a:pPr algn="l"/>
            <a:r>
              <a:rPr lang="en-US" dirty="0"/>
              <a:t>Professor of Criminal Justice </a:t>
            </a:r>
          </a:p>
          <a:p>
            <a:pPr algn="l"/>
            <a:r>
              <a:rPr lang="en-US" dirty="0"/>
              <a:t>University of North Georgia</a:t>
            </a:r>
          </a:p>
        </p:txBody>
      </p:sp>
    </p:spTree>
    <p:extLst>
      <p:ext uri="{BB962C8B-B14F-4D97-AF65-F5344CB8AC3E}">
        <p14:creationId xmlns:p14="http://schemas.microsoft.com/office/powerpoint/2010/main" val="2119072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24557-0795-6846-8D20-870D6B369011}"/>
              </a:ext>
            </a:extLst>
          </p:cNvPr>
          <p:cNvSpPr>
            <a:spLocks noGrp="1"/>
          </p:cNvSpPr>
          <p:nvPr>
            <p:ph type="title"/>
          </p:nvPr>
        </p:nvSpPr>
        <p:spPr/>
        <p:txBody>
          <a:bodyPr>
            <a:normAutofit/>
          </a:bodyPr>
          <a:lstStyle/>
          <a:p>
            <a:pPr algn="ctr"/>
            <a:r>
              <a:rPr lang="en-US" sz="2800" b="1" dirty="0">
                <a:solidFill>
                  <a:srgbClr val="000000"/>
                </a:solidFill>
                <a:effectLst/>
                <a:latin typeface="Times New Roman" panose="02020603050405020304" pitchFamily="18" charset="0"/>
                <a:ea typeface="Times New Roman" panose="02020603050405020304" pitchFamily="18" charset="0"/>
              </a:rPr>
              <a:t>Drug Recognition Experts and Marijuana Impaired Driving</a:t>
            </a:r>
            <a:r>
              <a:rPr lang="en-US" sz="2800" dirty="0">
                <a:effectLst/>
                <a:latin typeface="Times New Roman" panose="02020603050405020304" pitchFamily="18" charset="0"/>
                <a:ea typeface="Times New Roman" panose="02020603050405020304" pitchFamily="18" charset="0"/>
              </a:rPr>
              <a:t/>
            </a:r>
            <a:br>
              <a:rPr lang="en-US" sz="2800" dirty="0">
                <a:effectLst/>
                <a:latin typeface="Times New Roman" panose="02020603050405020304" pitchFamily="18" charset="0"/>
                <a:ea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2648819D-3F09-9D23-388A-E321F76BC3EF}"/>
              </a:ext>
            </a:extLst>
          </p:cNvPr>
          <p:cNvSpPr>
            <a:spLocks noGrp="1"/>
          </p:cNvSpPr>
          <p:nvPr>
            <p:ph idx="1"/>
          </p:nvPr>
        </p:nvSpPr>
        <p:spPr>
          <a:xfrm>
            <a:off x="457200" y="1413164"/>
            <a:ext cx="10722932" cy="4763799"/>
          </a:xfrm>
        </p:spPr>
        <p:txBody>
          <a:bodyPr/>
          <a:lstStyle/>
          <a:p>
            <a:r>
              <a:rPr lang="en-US" sz="1800" dirty="0">
                <a:solidFill>
                  <a:schemeClr val="tx1"/>
                </a:solidFill>
                <a:effectLst/>
                <a:latin typeface="Times New Roman" panose="02020603050405020304" pitchFamily="18" charset="0"/>
                <a:ea typeface="Times New Roman" panose="02020603050405020304" pitchFamily="18" charset="0"/>
              </a:rPr>
              <a:t>A Drug Recognition Expert (DRE) is a law enforcement officer trained to identify persons whose driving is impaired by drugs other than alcohol.  </a:t>
            </a:r>
          </a:p>
          <a:p>
            <a:r>
              <a:rPr lang="en-US" sz="1800" dirty="0">
                <a:solidFill>
                  <a:schemeClr val="tx1"/>
                </a:solidFill>
                <a:effectLst/>
                <a:latin typeface="Times New Roman" panose="02020603050405020304" pitchFamily="18" charset="0"/>
                <a:ea typeface="Times New Roman" panose="02020603050405020304" pitchFamily="18" charset="0"/>
              </a:rPr>
              <a:t>In Georgia, for example, to become a DRE, a law enforcement office must complete a 240-hour course known as the Drug Evaluation and Classification Program (DECP), developed by the National Highway Traffic Safety Administration (NHTSA).  </a:t>
            </a:r>
          </a:p>
          <a:p>
            <a:r>
              <a:rPr lang="en-US" sz="1800" dirty="0">
                <a:solidFill>
                  <a:schemeClr val="tx1"/>
                </a:solidFill>
                <a:effectLst/>
                <a:latin typeface="Times New Roman" panose="02020603050405020304" pitchFamily="18" charset="0"/>
                <a:ea typeface="Times New Roman" panose="02020603050405020304" pitchFamily="18" charset="0"/>
              </a:rPr>
              <a:t>The DECP trains law enforcement in the recognition of individuals who have been driving under the influence of drugs and helps them identify the type of drug causing impairment. Upon completion of the training officers are certified as a DRE</a:t>
            </a:r>
          </a:p>
          <a:p>
            <a:endParaRPr lang="en-US" dirty="0"/>
          </a:p>
        </p:txBody>
      </p:sp>
    </p:spTree>
    <p:extLst>
      <p:ext uri="{BB962C8B-B14F-4D97-AF65-F5344CB8AC3E}">
        <p14:creationId xmlns:p14="http://schemas.microsoft.com/office/powerpoint/2010/main" val="4053458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B159B-D16D-A816-3810-A9F133684EE3}"/>
              </a:ext>
            </a:extLst>
          </p:cNvPr>
          <p:cNvSpPr>
            <a:spLocks noGrp="1"/>
          </p:cNvSpPr>
          <p:nvPr>
            <p:ph type="title"/>
          </p:nvPr>
        </p:nvSpPr>
        <p:spPr/>
        <p:txBody>
          <a:bodyPr/>
          <a:lstStyle/>
          <a:p>
            <a:r>
              <a:rPr lang="en-US" dirty="0"/>
              <a:t> </a:t>
            </a:r>
            <a:r>
              <a:rPr lang="en-US" sz="3200" dirty="0"/>
              <a:t>Signs of Marijuana Use According to the DRE Test</a:t>
            </a:r>
          </a:p>
        </p:txBody>
      </p:sp>
      <p:sp>
        <p:nvSpPr>
          <p:cNvPr id="3" name="Content Placeholder 2">
            <a:extLst>
              <a:ext uri="{FF2B5EF4-FFF2-40B4-BE49-F238E27FC236}">
                <a16:creationId xmlns:a16="http://schemas.microsoft.com/office/drawing/2014/main" id="{EB60593A-D9DB-4621-D633-7D06D1B1DB0C}"/>
              </a:ext>
            </a:extLst>
          </p:cNvPr>
          <p:cNvSpPr>
            <a:spLocks noGrp="1"/>
          </p:cNvSpPr>
          <p:nvPr>
            <p:ph idx="1"/>
          </p:nvPr>
        </p:nvSpPr>
        <p:spPr/>
        <p:txBody>
          <a:bodyPr/>
          <a:lstStyle/>
          <a:p>
            <a:r>
              <a:rPr lang="en-US" dirty="0"/>
              <a:t>Pupil Dilation</a:t>
            </a:r>
          </a:p>
          <a:p>
            <a:r>
              <a:rPr lang="en-US" dirty="0"/>
              <a:t>Elevated Pulse Rate</a:t>
            </a:r>
          </a:p>
          <a:p>
            <a:r>
              <a:rPr lang="en-US" dirty="0"/>
              <a:t>Elevated Blood Pressure</a:t>
            </a:r>
          </a:p>
          <a:p>
            <a:r>
              <a:rPr lang="en-US" dirty="0"/>
              <a:t>Bloodshot Eyes</a:t>
            </a:r>
          </a:p>
          <a:p>
            <a:r>
              <a:rPr lang="en-US" dirty="0"/>
              <a:t>Body Tremors When Standing</a:t>
            </a:r>
          </a:p>
        </p:txBody>
      </p:sp>
    </p:spTree>
    <p:extLst>
      <p:ext uri="{BB962C8B-B14F-4D97-AF65-F5344CB8AC3E}">
        <p14:creationId xmlns:p14="http://schemas.microsoft.com/office/powerpoint/2010/main" val="3426815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5A79-2243-3555-7C1F-D5E2397A8385}"/>
              </a:ext>
            </a:extLst>
          </p:cNvPr>
          <p:cNvSpPr>
            <a:spLocks noGrp="1"/>
          </p:cNvSpPr>
          <p:nvPr>
            <p:ph type="title"/>
          </p:nvPr>
        </p:nvSpPr>
        <p:spPr>
          <a:xfrm>
            <a:off x="457200" y="365125"/>
            <a:ext cx="10722932" cy="909493"/>
          </a:xfrm>
        </p:spPr>
        <p:txBody>
          <a:bodyPr>
            <a:noAutofit/>
          </a:bodyPr>
          <a:lstStyle/>
          <a:p>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Validity of the DREs Drug Influence Evaluation (DIE) in Detecting Marijuana Impaired Driving</a:t>
            </a:r>
            <a:r>
              <a:rPr lang="en-US" sz="2800" dirty="0">
                <a:effectLst/>
                <a:latin typeface="Calibri" panose="020F0502020204030204" pitchFamily="34" charset="0"/>
                <a:ea typeface="Calibri" panose="020F0502020204030204" pitchFamily="34" charset="0"/>
                <a:cs typeface="Times New Roman" panose="02020603050405020304" pitchFamily="18" charset="0"/>
              </a:rPr>
              <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2ED2652A-9089-DC13-3285-D017C613359D}"/>
              </a:ext>
            </a:extLst>
          </p:cNvPr>
          <p:cNvSpPr>
            <a:spLocks noGrp="1"/>
          </p:cNvSpPr>
          <p:nvPr>
            <p:ph idx="1"/>
          </p:nvPr>
        </p:nvSpPr>
        <p:spPr>
          <a:xfrm>
            <a:off x="166255" y="1274618"/>
            <a:ext cx="11568545" cy="4902345"/>
          </a:xfrm>
        </p:spPr>
        <p:txBody>
          <a:bodyPr>
            <a:normAutofit lnSpcReduction="10000"/>
          </a:bodyPr>
          <a:lstStyle/>
          <a:p>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DRE program itself is based upon the results of three outdated studies as proof that the DRE evaluation can reliably identify marijuana impaired drivers.  None of these three studies have been published in a scientific or medical journal, and none have been subjected to peer review by the scientific or medical communities.</a:t>
            </a:r>
          </a:p>
          <a:p>
            <a:r>
              <a:rPr lang="en-US" sz="2000" dirty="0">
                <a:solidFill>
                  <a:schemeClr val="bg1"/>
                </a:solidFill>
                <a:latin typeface="Times New Roman" panose="02020603050405020304" pitchFamily="18" charset="0"/>
                <a:ea typeface="Calibri" panose="020F0502020204030204" pitchFamily="34" charset="0"/>
              </a:rPr>
              <a:t>L</a:t>
            </a:r>
            <a:r>
              <a:rPr lang="en-US" sz="2000" dirty="0">
                <a:solidFill>
                  <a:schemeClr val="bg1"/>
                </a:solidFill>
                <a:effectLst/>
                <a:latin typeface="Times New Roman" panose="02020603050405020304" pitchFamily="18" charset="0"/>
                <a:ea typeface="Calibri" panose="020F0502020204030204" pitchFamily="34" charset="0"/>
              </a:rPr>
              <a:t>aboratory studies do not provide strong support for the accuracy of DRE program in detecting and correctly identifying marijuana impaired persons.</a:t>
            </a:r>
          </a:p>
          <a:p>
            <a:r>
              <a:rPr lang="en-US" sz="2000" dirty="0">
                <a:solidFill>
                  <a:schemeClr val="bg1"/>
                </a:solidFill>
                <a:effectLst/>
                <a:latin typeface="Times New Roman" panose="02020603050405020304" pitchFamily="18" charset="0"/>
                <a:ea typeface="Calibri" panose="020F0502020204030204" pitchFamily="34" charset="0"/>
              </a:rPr>
              <a:t>Fields studies, on the other hand, showed more positive results in that officers were often highly accurate in detecting marijuana impairment.</a:t>
            </a:r>
            <a:endParaRPr lang="en-US" sz="2000" dirty="0">
              <a:solidFill>
                <a:schemeClr val="bg1"/>
              </a:solidFill>
              <a:latin typeface="Times New Roman" panose="02020603050405020304" pitchFamily="18" charset="0"/>
              <a:ea typeface="Calibri" panose="020F0502020204030204" pitchFamily="34" charset="0"/>
            </a:endParaRPr>
          </a:p>
          <a:p>
            <a:r>
              <a:rPr lang="en-US" sz="2000" dirty="0">
                <a:solidFill>
                  <a:schemeClr val="bg1"/>
                </a:solidFill>
                <a:effectLst/>
                <a:latin typeface="Times New Roman" panose="02020603050405020304" pitchFamily="18" charset="0"/>
                <a:ea typeface="Calibri" panose="020F0502020204030204" pitchFamily="34" charset="0"/>
              </a:rPr>
              <a:t>More recent studies examined the specific physiological tests that DRE officers use to detect marijuana impairment, such as pulse rate and blood pressure.  Some of these studies found that there is no correlation between the amount of THC in one’s blood and blood pressure, pulse rate, or pupil size.</a:t>
            </a:r>
          </a:p>
          <a:p>
            <a:r>
              <a:rPr lang="en-US" sz="2000" dirty="0">
                <a:solidFill>
                  <a:schemeClr val="bg1"/>
                </a:solidFill>
                <a:effectLst/>
                <a:latin typeface="Times New Roman" panose="02020603050405020304" pitchFamily="18" charset="0"/>
                <a:ea typeface="Calibri" panose="020F0502020204030204" pitchFamily="34" charset="0"/>
              </a:rPr>
              <a:t>One could also debate whether or not police officers themselves should be conducting medical tests that should be completed by trained health professions</a:t>
            </a: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9255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805B-0C8A-6BD5-8504-03D840B68A84}"/>
              </a:ext>
            </a:extLst>
          </p:cNvPr>
          <p:cNvSpPr>
            <a:spLocks noGrp="1"/>
          </p:cNvSpPr>
          <p:nvPr>
            <p:ph type="title"/>
          </p:nvPr>
        </p:nvSpPr>
        <p:spPr/>
        <p:txBody>
          <a:bodyPr/>
          <a:lstStyle/>
          <a:p>
            <a:pPr algn="ctr"/>
            <a:r>
              <a:rPr lang="en-US" dirty="0"/>
              <a:t>The DRUID App</a:t>
            </a:r>
          </a:p>
        </p:txBody>
      </p:sp>
      <p:sp>
        <p:nvSpPr>
          <p:cNvPr id="3" name="Content Placeholder 2">
            <a:extLst>
              <a:ext uri="{FF2B5EF4-FFF2-40B4-BE49-F238E27FC236}">
                <a16:creationId xmlns:a16="http://schemas.microsoft.com/office/drawing/2014/main" id="{188047E7-1F10-9FE5-B3EE-7FCB87821A67}"/>
              </a:ext>
            </a:extLst>
          </p:cNvPr>
          <p:cNvSpPr>
            <a:spLocks noGrp="1"/>
          </p:cNvSpPr>
          <p:nvPr>
            <p:ph idx="1"/>
          </p:nvPr>
        </p:nvSpPr>
        <p:spPr>
          <a:xfrm>
            <a:off x="457200" y="1316182"/>
            <a:ext cx="10722932" cy="4860781"/>
          </a:xfrm>
        </p:spPr>
        <p:txBody>
          <a:bodyPr/>
          <a:lstStyle/>
          <a:p>
            <a:r>
              <a:rPr lang="en-US" sz="2400" b="0" i="0" dirty="0">
                <a:solidFill>
                  <a:schemeClr val="bg1"/>
                </a:solidFill>
                <a:effectLst/>
                <a:latin typeface="Times New Roman" panose="02020603050405020304" pitchFamily="18" charset="0"/>
                <a:cs typeface="Times New Roman" panose="02020603050405020304" pitchFamily="18" charset="0"/>
              </a:rPr>
              <a:t>The Druid app - which operates like a video game - records hundreds of neurophysiological indicators to detect cognitive and motor impairment in just 3 minutes.</a:t>
            </a:r>
          </a:p>
          <a:p>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recent study by Richman and May (2019) found that the scores of the two-minute version of the DRUID application of were significantly correlated with blood alcohol concentrations.   The higher the scores on the DRUID application, the higher a subject’s blood alcohol level.  </a:t>
            </a:r>
          </a:p>
          <a:p>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Two recent studies assess the DRUID application’s ability to measure impairment due to marijuana use (Spindle et al. 2021; </a:t>
            </a:r>
            <a:r>
              <a:rPr lang="en-US" sz="24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Karoly</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et al, 2002).  Both studies found that DRUID was successful in measuring marijuana impairment in subjects who used marijuana orally and through inhaling vapors.</a:t>
            </a:r>
            <a:endParaRPr lang="en-US" sz="2400" b="0" i="0" dirty="0">
              <a:solidFill>
                <a:schemeClr val="bg1"/>
              </a:solidFill>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62639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A5F0E-EC65-03D1-F196-124774BA788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BFC95FB-B56E-3D76-3BDD-AADCEDD1FE2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7841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A5590-8561-FD25-4992-75362AC2D5D3}"/>
              </a:ext>
            </a:extLst>
          </p:cNvPr>
          <p:cNvSpPr>
            <a:spLocks noGrp="1"/>
          </p:cNvSpPr>
          <p:nvPr>
            <p:ph type="title"/>
          </p:nvPr>
        </p:nvSpPr>
        <p:spPr/>
        <p:txBody>
          <a:bodyPr/>
          <a:lstStyle/>
          <a:p>
            <a:r>
              <a:rPr lang="en-US" dirty="0"/>
              <a:t> </a:t>
            </a:r>
            <a:r>
              <a:rPr lang="en-US" sz="3200" dirty="0"/>
              <a:t>Purposes of This Research</a:t>
            </a:r>
            <a:endParaRPr lang="en-US" dirty="0"/>
          </a:p>
        </p:txBody>
      </p:sp>
      <p:sp>
        <p:nvSpPr>
          <p:cNvPr id="3" name="Content Placeholder 2">
            <a:extLst>
              <a:ext uri="{FF2B5EF4-FFF2-40B4-BE49-F238E27FC236}">
                <a16:creationId xmlns:a16="http://schemas.microsoft.com/office/drawing/2014/main" id="{54DA024C-6BE6-9B3B-B98E-07A7DA126B7C}"/>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purpose of this research article is threefold: </a:t>
            </a:r>
          </a:p>
          <a:p>
            <a:pPr marR="0">
              <a:lnSpc>
                <a:spcPct val="107000"/>
              </a:lnSpc>
              <a:spcBef>
                <a:spcPts val="0"/>
              </a:spcBef>
              <a:spcAft>
                <a:spcPts val="0"/>
              </a:spcAft>
              <a:buAutoNum type="arabicParenBoth"/>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rst, this paper will examine the current state of research concerning the dangers of driving under the influence of marijuana, including an examination of crash risk; </a:t>
            </a:r>
          </a:p>
          <a:p>
            <a:pPr marR="0">
              <a:lnSpc>
                <a:spcPct val="107000"/>
              </a:lnSpc>
              <a:spcBef>
                <a:spcPts val="0"/>
              </a:spcBef>
              <a:spcAft>
                <a:spcPts val="0"/>
              </a:spcAft>
              <a:buAutoNum type="arabicParenBoth"/>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econd, the paper will examine current law enforcement practices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with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regard to the detection and arrest of drivers driving under the influence of marijuana, </a:t>
            </a:r>
          </a:p>
          <a:p>
            <a:pPr marR="0">
              <a:lnSpc>
                <a:spcPct val="107000"/>
              </a:lnSpc>
              <a:spcBef>
                <a:spcPts val="0"/>
              </a:spcBef>
              <a:spcAft>
                <a:spcPts val="0"/>
              </a:spcAft>
              <a:buAutoNum type="arabicParenBoth"/>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astly, the paper will examine an emerging technology known as the DRUID mobile application that may that utilized as a tool to help detect impairment among drivers under the influence of marijuana.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180167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15A1-2836-8890-F924-9F37893124FA}"/>
              </a:ext>
            </a:extLst>
          </p:cNvPr>
          <p:cNvSpPr>
            <a:spLocks noGrp="1"/>
          </p:cNvSpPr>
          <p:nvPr>
            <p:ph type="title"/>
          </p:nvPr>
        </p:nvSpPr>
        <p:spPr>
          <a:xfrm>
            <a:off x="457200" y="365126"/>
            <a:ext cx="10722932" cy="937202"/>
          </a:xfrm>
        </p:spPr>
        <p:txBody>
          <a:bodyPr>
            <a:normAutofit/>
          </a:bodyPr>
          <a:lstStyle/>
          <a:p>
            <a:pPr algn="ctr"/>
            <a:r>
              <a:rPr lang="en-US" sz="3200" dirty="0"/>
              <a:t>The Risks of Marijuana Impaired Driving</a:t>
            </a:r>
          </a:p>
        </p:txBody>
      </p:sp>
      <p:sp>
        <p:nvSpPr>
          <p:cNvPr id="3" name="Content Placeholder 2">
            <a:extLst>
              <a:ext uri="{FF2B5EF4-FFF2-40B4-BE49-F238E27FC236}">
                <a16:creationId xmlns:a16="http://schemas.microsoft.com/office/drawing/2014/main" id="{500B4F16-23B3-D6A4-4B3D-72DDFF558D40}"/>
              </a:ext>
            </a:extLst>
          </p:cNvPr>
          <p:cNvSpPr>
            <a:spLocks noGrp="1"/>
          </p:cNvSpPr>
          <p:nvPr>
            <p:ph idx="1"/>
          </p:nvPr>
        </p:nvSpPr>
        <p:spPr>
          <a:xfrm>
            <a:off x="457200" y="1302328"/>
            <a:ext cx="10722932" cy="4874635"/>
          </a:xfrm>
        </p:spPr>
        <p:txBody>
          <a:bodyPr>
            <a:normAutofit lnSpcReduction="10000"/>
          </a:bodyPr>
          <a:lstStyle/>
          <a:p>
            <a:r>
              <a:rPr lang="en-US" sz="2000" dirty="0">
                <a:solidFill>
                  <a:srgbClr val="000000"/>
                </a:solidFill>
                <a:latin typeface="Aharoni" panose="02010803020104030203" pitchFamily="2" charset="-79"/>
                <a:ea typeface="Calibri" panose="020F0502020204030204" pitchFamily="34" charset="0"/>
                <a:cs typeface="Aharoni" panose="02010803020104030203" pitchFamily="2" charset="-79"/>
              </a:rPr>
              <a:t>N</a:t>
            </a:r>
            <a:r>
              <a:rPr lang="en-US" sz="2000" dirty="0">
                <a:solidFill>
                  <a:srgbClr val="000000"/>
                </a:solidFill>
                <a:effectLst/>
                <a:latin typeface="Aharoni" panose="02010803020104030203" pitchFamily="2" charset="-79"/>
                <a:ea typeface="Calibri" panose="020F0502020204030204" pitchFamily="34" charset="0"/>
                <a:cs typeface="Aharoni" panose="02010803020104030203" pitchFamily="2" charset="-79"/>
              </a:rPr>
              <a:t>ext to alcohol, marijuana is the most common illicit drug detected in drivers.</a:t>
            </a:r>
          </a:p>
          <a:p>
            <a:r>
              <a:rPr lang="en-US" sz="2000" dirty="0">
                <a:solidFill>
                  <a:srgbClr val="000000"/>
                </a:solidFill>
                <a:latin typeface="Aharoni" panose="02010803020104030203" pitchFamily="2" charset="-79"/>
                <a:ea typeface="Calibri" panose="020F0502020204030204" pitchFamily="34" charset="0"/>
                <a:cs typeface="Aharoni" panose="02010803020104030203" pitchFamily="2" charset="-79"/>
              </a:rPr>
              <a:t>Marijuana-impaired driving has increased in states that have legalized marijuana</a:t>
            </a:r>
          </a:p>
          <a:p>
            <a:r>
              <a:rPr lang="en-US" sz="2000" dirty="0">
                <a:solidFill>
                  <a:srgbClr val="000000"/>
                </a:solidFill>
                <a:latin typeface="Aharoni" panose="02010803020104030203" pitchFamily="2" charset="-79"/>
                <a:ea typeface="Calibri" panose="020F0502020204030204" pitchFamily="34" charset="0"/>
                <a:cs typeface="Aharoni" panose="02010803020104030203" pitchFamily="2" charset="-79"/>
              </a:rPr>
              <a:t>Since marijuana is a Schedule I drug, very few studies have examined the risks associated with marijuana-impaired driving.</a:t>
            </a:r>
          </a:p>
          <a:p>
            <a:r>
              <a:rPr lang="en-US" sz="2000" dirty="0">
                <a:solidFill>
                  <a:srgbClr val="000000"/>
                </a:solidFill>
                <a:effectLst/>
                <a:latin typeface="Aharoni" panose="02010803020104030203" pitchFamily="2" charset="-79"/>
                <a:ea typeface="Calibri" panose="020F0502020204030204" pitchFamily="34" charset="0"/>
                <a:cs typeface="Aharoni" panose="02010803020104030203" pitchFamily="2" charset="-79"/>
              </a:rPr>
              <a:t>Marijuana does impair </a:t>
            </a:r>
            <a:r>
              <a:rPr lang="en-US" sz="2000" dirty="0">
                <a:solidFill>
                  <a:srgbClr val="000000"/>
                </a:solidFill>
                <a:latin typeface="Aharoni" panose="02010803020104030203" pitchFamily="2" charset="-79"/>
                <a:ea typeface="Calibri" panose="020F0502020204030204" pitchFamily="34" charset="0"/>
                <a:cs typeface="Aharoni" panose="02010803020104030203" pitchFamily="2" charset="-79"/>
              </a:rPr>
              <a:t>driving ability</a:t>
            </a:r>
          </a:p>
          <a:p>
            <a:r>
              <a:rPr lang="en-US" sz="2000" dirty="0">
                <a:solidFill>
                  <a:srgbClr val="000000"/>
                </a:solidFill>
                <a:effectLst/>
                <a:latin typeface="Aharoni" panose="02010803020104030203" pitchFamily="2" charset="-79"/>
                <a:ea typeface="Calibri" panose="020F0502020204030204" pitchFamily="34" charset="0"/>
                <a:cs typeface="Aharoni" panose="02010803020104030203" pitchFamily="2" charset="-79"/>
              </a:rPr>
              <a:t>Drivers u</a:t>
            </a:r>
            <a:r>
              <a:rPr lang="en-US" sz="2000" dirty="0">
                <a:solidFill>
                  <a:srgbClr val="000000"/>
                </a:solidFill>
                <a:latin typeface="Aharoni" panose="02010803020104030203" pitchFamily="2" charset="-79"/>
                <a:ea typeface="Calibri" panose="020F0502020204030204" pitchFamily="34" charset="0"/>
                <a:cs typeface="Aharoni" panose="02010803020104030203" pitchFamily="2" charset="-79"/>
              </a:rPr>
              <a:t>nder the influence of marijuana take less risks than drivers under the influence of alcohol.</a:t>
            </a:r>
          </a:p>
          <a:p>
            <a:r>
              <a:rPr lang="en-US" sz="2000" dirty="0">
                <a:solidFill>
                  <a:srgbClr val="000000"/>
                </a:solidFill>
                <a:effectLst/>
                <a:latin typeface="Aharoni" panose="02010803020104030203" pitchFamily="2" charset="-79"/>
                <a:ea typeface="Calibri" panose="020F0502020204030204" pitchFamily="34" charset="0"/>
                <a:cs typeface="Aharoni" panose="02010803020104030203" pitchFamily="2" charset="-79"/>
              </a:rPr>
              <a:t>Several studies have found that there is a great crash risk for drivers under the influence of marijuana compared to sober drivers, however, that risk is not as great as it is for drivers driving that are under the influence of alcohol.</a:t>
            </a:r>
          </a:p>
          <a:p>
            <a:r>
              <a:rPr lang="en-US" sz="2000" dirty="0">
                <a:solidFill>
                  <a:srgbClr val="000000"/>
                </a:solidFill>
                <a:latin typeface="Aharoni" panose="02010803020104030203" pitchFamily="2" charset="-79"/>
                <a:ea typeface="Calibri" panose="020F0502020204030204" pitchFamily="34" charset="0"/>
                <a:cs typeface="Aharoni" panose="02010803020104030203" pitchFamily="2" charset="-79"/>
              </a:rPr>
              <a:t>A s</a:t>
            </a:r>
            <a:r>
              <a:rPr lang="en-US" sz="2000" dirty="0">
                <a:solidFill>
                  <a:srgbClr val="000000"/>
                </a:solidFill>
                <a:effectLst/>
                <a:latin typeface="Aharoni" panose="02010803020104030203" pitchFamily="2" charset="-79"/>
                <a:ea typeface="Calibri" panose="020F0502020204030204" pitchFamily="34" charset="0"/>
                <a:cs typeface="Aharoni" panose="02010803020104030203" pitchFamily="2" charset="-79"/>
              </a:rPr>
              <a:t>tudy conduct by the United States Traffick Safety Administration in 2014 showed that out of 986,173 drivers who were involved in a fatal accident, only .13 percent tested positive for marijuana  </a:t>
            </a:r>
            <a:endParaRPr lang="en-US" sz="20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9078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DEA49-DA62-35EA-3E67-56949400F0A7}"/>
              </a:ext>
            </a:extLst>
          </p:cNvPr>
          <p:cNvSpPr>
            <a:spLocks noGrp="1"/>
          </p:cNvSpPr>
          <p:nvPr>
            <p:ph type="title"/>
          </p:nvPr>
        </p:nvSpPr>
        <p:spPr/>
        <p:txBody>
          <a:bodyPr>
            <a:normAutofit/>
          </a:bodyPr>
          <a:lstStyle/>
          <a:p>
            <a:pPr marL="0" marR="0">
              <a:spcBef>
                <a:spcPts val="0"/>
              </a:spcBef>
              <a:spcAft>
                <a:spcPts val="0"/>
              </a:spcAft>
            </a:pPr>
            <a:r>
              <a:rPr lang="en-US" sz="2800" b="1" dirty="0">
                <a:solidFill>
                  <a:srgbClr val="000000"/>
                </a:solidFill>
                <a:effectLst/>
                <a:latin typeface="Times New Roman" panose="02020603050405020304" pitchFamily="18" charset="0"/>
                <a:ea typeface="Calibri" panose="020F0502020204030204" pitchFamily="34" charset="0"/>
              </a:rPr>
              <a:t>Marijuana Impaired Driving and the Enforcement of Per Se Laws</a:t>
            </a:r>
            <a:r>
              <a:rPr lang="en-US" sz="2800" dirty="0">
                <a:effectLst/>
                <a:latin typeface="Times New Roman" panose="02020603050405020304" pitchFamily="18" charset="0"/>
                <a:ea typeface="Times New Roman" panose="02020603050405020304" pitchFamily="18" charset="0"/>
              </a:rPr>
              <a:t/>
            </a:r>
            <a:br>
              <a:rPr lang="en-US" sz="2800" dirty="0">
                <a:effectLst/>
                <a:latin typeface="Times New Roman" panose="02020603050405020304" pitchFamily="18" charset="0"/>
                <a:ea typeface="Times New Roman" panose="02020603050405020304" pitchFamily="18" charset="0"/>
              </a:rPr>
            </a:br>
            <a:r>
              <a:rPr lang="en-US" sz="2800" b="1" dirty="0">
                <a:solidFill>
                  <a:srgbClr val="000000"/>
                </a:solidFill>
                <a:effectLs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Times New Roman" panose="02020603050405020304" pitchFamily="18" charset="0"/>
              </a:rPr>
              <a:t/>
            </a:r>
            <a:br>
              <a:rPr lang="en-US" sz="2800" dirty="0">
                <a:effectLst/>
                <a:latin typeface="Times New Roman" panose="02020603050405020304" pitchFamily="18" charset="0"/>
                <a:ea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37B8691B-2F11-5911-4D4E-3DDA3F36A041}"/>
              </a:ext>
            </a:extLst>
          </p:cNvPr>
          <p:cNvSpPr>
            <a:spLocks noGrp="1"/>
          </p:cNvSpPr>
          <p:nvPr>
            <p:ph idx="1"/>
          </p:nvPr>
        </p:nvSpPr>
        <p:spPr>
          <a:xfrm>
            <a:off x="457200" y="983673"/>
            <a:ext cx="10722932" cy="5193290"/>
          </a:xfrm>
        </p:spPr>
        <p:txBody>
          <a:bodyPr>
            <a:normAutofit/>
          </a:bodyPr>
          <a:lstStyle/>
          <a:p>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Most states have two driving under the influence (DUI) laws: (1) a DUI per se law and (2) a less safe law.  </a:t>
            </a:r>
          </a:p>
          <a:p>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Illegal Per Se Law makes it an offense in and of itself to drive while having a drug or alcohol level that is at or above state's level.  </a:t>
            </a:r>
          </a:p>
          <a:p>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convict a driver of a Per Se violation, it is sufficient to establish that the driver’s blood alcohol level (BAL) was at or above state's level while operating a vehicle in the state.  It is not necessary to establish that the driver was impaired.</a:t>
            </a:r>
            <a:endParaRPr lang="en-US" dirty="0"/>
          </a:p>
        </p:txBody>
      </p:sp>
    </p:spTree>
    <p:extLst>
      <p:ext uri="{BB962C8B-B14F-4D97-AF65-F5344CB8AC3E}">
        <p14:creationId xmlns:p14="http://schemas.microsoft.com/office/powerpoint/2010/main" val="26033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553AD-8398-43EB-9C50-4BB5EDF0EDEF}"/>
              </a:ext>
            </a:extLst>
          </p:cNvPr>
          <p:cNvSpPr>
            <a:spLocks noGrp="1"/>
          </p:cNvSpPr>
          <p:nvPr>
            <p:ph type="title"/>
          </p:nvPr>
        </p:nvSpPr>
        <p:spPr>
          <a:xfrm>
            <a:off x="457200" y="365125"/>
            <a:ext cx="10722932" cy="909493"/>
          </a:xfrm>
        </p:spPr>
        <p:txBody>
          <a:bodyPr>
            <a:normAutofit/>
          </a:bodyPr>
          <a:lstStyle/>
          <a:p>
            <a:r>
              <a:rPr lang="en-US" sz="2800" dirty="0"/>
              <a:t>Per Se Laws and THC</a:t>
            </a:r>
          </a:p>
        </p:txBody>
      </p:sp>
      <p:sp>
        <p:nvSpPr>
          <p:cNvPr id="3" name="Content Placeholder 2">
            <a:extLst>
              <a:ext uri="{FF2B5EF4-FFF2-40B4-BE49-F238E27FC236}">
                <a16:creationId xmlns:a16="http://schemas.microsoft.com/office/drawing/2014/main" id="{88607E1F-B223-991D-94FF-7D71ACCF3501}"/>
              </a:ext>
            </a:extLst>
          </p:cNvPr>
          <p:cNvSpPr>
            <a:spLocks noGrp="1"/>
          </p:cNvSpPr>
          <p:nvPr>
            <p:ph idx="1"/>
          </p:nvPr>
        </p:nvSpPr>
        <p:spPr>
          <a:xfrm>
            <a:off x="457200" y="1149927"/>
            <a:ext cx="10722932" cy="5027036"/>
          </a:xfrm>
        </p:spPr>
        <p:txBody>
          <a:bodyPr>
            <a:normAutofit/>
          </a:bodyPr>
          <a:lstStyle/>
          <a:p>
            <a:r>
              <a:rPr lang="en-US" sz="2400" dirty="0">
                <a:solidFill>
                  <a:srgbClr val="000000"/>
                </a:solidFill>
                <a:effectLst/>
                <a:latin typeface="Times New Roman" panose="02020603050405020304" pitchFamily="18" charset="0"/>
                <a:ea typeface="Calibri" panose="020F0502020204030204" pitchFamily="34" charset="0"/>
              </a:rPr>
              <a:t>Several states gave established per se laws that are based upon the level of THC a drive has in his or blood or urine.  In Illinois, Colorado, and Montana, for example, a driver is per se intoxicated if he or she has more than 10ng/ml of THC is their blood or urine.</a:t>
            </a:r>
          </a:p>
          <a:p>
            <a:r>
              <a:rPr lang="en-US" sz="2400" dirty="0">
                <a:solidFill>
                  <a:srgbClr val="000000"/>
                </a:solidFill>
                <a:effectLst/>
                <a:latin typeface="Times New Roman" panose="02020603050405020304" pitchFamily="18" charset="0"/>
                <a:ea typeface="Calibri" panose="020F0502020204030204" pitchFamily="34" charset="0"/>
              </a:rPr>
              <a:t>Several states gave established per se laws that are based upon the level of THC a drive has in his or blood or urine.  In Illinois, Colorado, and Montana, for example, a driver is per se intoxicated if he or she has more than 10ng/ml of THC is their blood or urine</a:t>
            </a:r>
            <a:endParaRPr lang="en-US" sz="2400" dirty="0"/>
          </a:p>
        </p:txBody>
      </p:sp>
    </p:spTree>
    <p:extLst>
      <p:ext uri="{BB962C8B-B14F-4D97-AF65-F5344CB8AC3E}">
        <p14:creationId xmlns:p14="http://schemas.microsoft.com/office/powerpoint/2010/main" val="3274502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F2B31-B0D6-19C2-E3A1-68C24EC2239B}"/>
              </a:ext>
            </a:extLst>
          </p:cNvPr>
          <p:cNvSpPr>
            <a:spLocks noGrp="1"/>
          </p:cNvSpPr>
          <p:nvPr>
            <p:ph type="title"/>
          </p:nvPr>
        </p:nvSpPr>
        <p:spPr/>
        <p:txBody>
          <a:bodyPr>
            <a:normAutofit/>
          </a:bodyPr>
          <a:lstStyle/>
          <a:p>
            <a:pPr algn="ctr"/>
            <a:r>
              <a:rPr lang="en-US" sz="2400" dirty="0">
                <a:solidFill>
                  <a:srgbClr val="000000"/>
                </a:solidFill>
                <a:latin typeface="Times New Roman" panose="02020603050405020304" pitchFamily="18" charset="0"/>
                <a:ea typeface="Calibri" panose="020F0502020204030204" pitchFamily="34" charset="0"/>
              </a:rPr>
              <a:t>P</a:t>
            </a:r>
            <a:r>
              <a:rPr lang="en-US" sz="2400" dirty="0">
                <a:solidFill>
                  <a:srgbClr val="000000"/>
                </a:solidFill>
                <a:effectLst/>
                <a:latin typeface="Times New Roman" panose="02020603050405020304" pitchFamily="18" charset="0"/>
                <a:ea typeface="Calibri" panose="020F0502020204030204" pitchFamily="34" charset="0"/>
              </a:rPr>
              <a:t>roblems with using blood and urine tests to charge a person with a per se DUI</a:t>
            </a:r>
            <a:endParaRPr lang="en-US" sz="2400" dirty="0"/>
          </a:p>
        </p:txBody>
      </p:sp>
      <p:sp>
        <p:nvSpPr>
          <p:cNvPr id="3" name="Content Placeholder 2">
            <a:extLst>
              <a:ext uri="{FF2B5EF4-FFF2-40B4-BE49-F238E27FC236}">
                <a16:creationId xmlns:a16="http://schemas.microsoft.com/office/drawing/2014/main" id="{C1DCE007-B6A3-48F9-A2A1-839CF17653AC}"/>
              </a:ext>
            </a:extLst>
          </p:cNvPr>
          <p:cNvSpPr>
            <a:spLocks noGrp="1"/>
          </p:cNvSpPr>
          <p:nvPr>
            <p:ph idx="1"/>
          </p:nvPr>
        </p:nvSpPr>
        <p:spPr/>
        <p:txBody>
          <a:bodyPr>
            <a:normAutofit/>
          </a:bodyPr>
          <a:lstStyle/>
          <a:p>
            <a:r>
              <a:rPr lang="en-US" dirty="0">
                <a:solidFill>
                  <a:srgbClr val="000000"/>
                </a:solidFill>
                <a:latin typeface="Times New Roman" panose="02020603050405020304" pitchFamily="18" charset="0"/>
                <a:ea typeface="Calibri" panose="020F0502020204030204" pitchFamily="34" charset="0"/>
              </a:rPr>
              <a:t>It</a:t>
            </a:r>
            <a:r>
              <a:rPr lang="en-US" dirty="0">
                <a:solidFill>
                  <a:srgbClr val="000000"/>
                </a:solidFill>
                <a:effectLst/>
                <a:latin typeface="Times New Roman" panose="02020603050405020304" pitchFamily="18" charset="0"/>
                <a:ea typeface="Calibri" panose="020F0502020204030204" pitchFamily="34" charset="0"/>
              </a:rPr>
              <a:t> is possible that THC can be detected in the blood as long as 30 days after use.</a:t>
            </a:r>
          </a:p>
          <a:p>
            <a:r>
              <a:rPr lang="en-US" dirty="0">
                <a:solidFill>
                  <a:srgbClr val="000000"/>
                </a:solidFill>
                <a:effectLst/>
                <a:latin typeface="Times New Roman" panose="02020603050405020304" pitchFamily="18" charset="0"/>
                <a:ea typeface="Calibri" panose="020F0502020204030204" pitchFamily="34" charset="0"/>
              </a:rPr>
              <a:t>Unlike alcohol, a person’s peak THC level in their blood is not directly correlated with their level of impairment. </a:t>
            </a:r>
          </a:p>
        </p:txBody>
      </p:sp>
    </p:spTree>
    <p:extLst>
      <p:ext uri="{BB962C8B-B14F-4D97-AF65-F5344CB8AC3E}">
        <p14:creationId xmlns:p14="http://schemas.microsoft.com/office/powerpoint/2010/main" val="2845871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ABBD4-1675-C3D8-794D-70EF6D3DBF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04FA12-02A2-F948-86E7-AA4D2C75D30E}"/>
              </a:ext>
            </a:extLst>
          </p:cNvPr>
          <p:cNvSpPr>
            <a:spLocks noGrp="1"/>
          </p:cNvSpPr>
          <p:nvPr>
            <p:ph idx="1"/>
          </p:nvPr>
        </p:nvSpPr>
        <p:spPr/>
        <p:txBody>
          <a:bodyPr>
            <a:normAutofit/>
          </a:bodyPr>
          <a:lstStyle/>
          <a:p>
            <a:pPr marL="0" indent="0">
              <a:buNone/>
            </a:pPr>
            <a:r>
              <a:rPr lang="en-US" sz="2400" dirty="0">
                <a:solidFill>
                  <a:srgbClr val="000000"/>
                </a:solidFill>
                <a:effectLst/>
                <a:latin typeface="Times New Roman" panose="02020603050405020304" pitchFamily="18" charset="0"/>
                <a:ea typeface="Calibri" panose="020F0502020204030204" pitchFamily="34" charset="0"/>
              </a:rPr>
              <a:t>Due these limitations, per se laws and zero tolerance statues that rely solely on blood and urine tests for levels of THC should not be used to charge or prosecute someone with driving under the influence of marijuana. </a:t>
            </a:r>
            <a:endParaRPr lang="en-US" sz="2400" dirty="0"/>
          </a:p>
        </p:txBody>
      </p:sp>
    </p:spTree>
    <p:extLst>
      <p:ext uri="{BB962C8B-B14F-4D97-AF65-F5344CB8AC3E}">
        <p14:creationId xmlns:p14="http://schemas.microsoft.com/office/powerpoint/2010/main" val="3673519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4C294-A079-79D5-F123-D1042DF05560}"/>
              </a:ext>
            </a:extLst>
          </p:cNvPr>
          <p:cNvSpPr>
            <a:spLocks noGrp="1"/>
          </p:cNvSpPr>
          <p:nvPr>
            <p:ph type="title"/>
          </p:nvPr>
        </p:nvSpPr>
        <p:spPr/>
        <p:txBody>
          <a:bodyPr>
            <a:normAutofit/>
          </a:bodyPr>
          <a:lstStyle/>
          <a:p>
            <a:pPr algn="ctr"/>
            <a:r>
              <a:rPr lang="en-US" sz="2800" b="1" dirty="0">
                <a:solidFill>
                  <a:srgbClr val="000000"/>
                </a:solidFill>
                <a:effectLst/>
                <a:latin typeface="Times New Roman" panose="02020603050405020304" pitchFamily="18" charset="0"/>
                <a:ea typeface="Calibri" panose="020F0502020204030204" pitchFamily="34" charset="0"/>
              </a:rPr>
              <a:t>Marijuana Impaired Driving and the Enforcement of Less Safe Laws</a:t>
            </a:r>
            <a:r>
              <a:rPr lang="en-US" sz="2800" dirty="0">
                <a:effectLst/>
                <a:latin typeface="Times New Roman" panose="02020603050405020304" pitchFamily="18" charset="0"/>
                <a:ea typeface="Times New Roman" panose="02020603050405020304" pitchFamily="18" charset="0"/>
              </a:rPr>
              <a:t/>
            </a:r>
            <a:br>
              <a:rPr lang="en-US" sz="2800" dirty="0">
                <a:effectLst/>
                <a:latin typeface="Times New Roman" panose="02020603050405020304" pitchFamily="18" charset="0"/>
                <a:ea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B858D0D6-4A3B-CBE4-2F76-892DA235CE8B}"/>
              </a:ext>
            </a:extLst>
          </p:cNvPr>
          <p:cNvSpPr>
            <a:spLocks noGrp="1"/>
          </p:cNvSpPr>
          <p:nvPr>
            <p:ph idx="1"/>
          </p:nvPr>
        </p:nvSpPr>
        <p:spPr>
          <a:xfrm>
            <a:off x="457200" y="1413164"/>
            <a:ext cx="10722932" cy="4763799"/>
          </a:xfrm>
        </p:spPr>
        <p:txBody>
          <a:bodyPr>
            <a:noAutofit/>
          </a:bodyPr>
          <a:lstStyle/>
          <a:p>
            <a:r>
              <a:rPr lang="en-US" sz="2400" dirty="0">
                <a:solidFill>
                  <a:srgbClr val="000000"/>
                </a:solidFill>
                <a:effectLst/>
                <a:latin typeface="Times New Roman" panose="02020603050405020304" pitchFamily="18" charset="0"/>
                <a:ea typeface="Calibri" panose="020F0502020204030204" pitchFamily="34" charset="0"/>
              </a:rPr>
              <a:t>This charge is not dependent on blood, breathe, or urine tests, instead it is based upon whether or not a law enforcement officer believes that a drive is “less safe” or impaired because of the use of alcohol or a drug. </a:t>
            </a:r>
          </a:p>
          <a:p>
            <a:r>
              <a:rPr lang="en-US" sz="2400" dirty="0">
                <a:solidFill>
                  <a:srgbClr val="000000"/>
                </a:solidFill>
                <a:effectLst/>
                <a:latin typeface="Times New Roman" panose="02020603050405020304" pitchFamily="18" charset="0"/>
                <a:ea typeface="Calibri" panose="020F0502020204030204" pitchFamily="34" charset="0"/>
              </a:rPr>
              <a:t>An officer can use his observations during the DUI investigation to charge a drive with a Less Safe DUI. </a:t>
            </a:r>
            <a:endParaRPr lang="en-US" sz="2400" dirty="0">
              <a:solidFill>
                <a:srgbClr val="000000"/>
              </a:solidFill>
              <a:latin typeface="Times New Roman" panose="02020603050405020304" pitchFamily="18" charset="0"/>
              <a:ea typeface="Calibri" panose="020F0502020204030204" pitchFamily="34" charset="0"/>
            </a:endParaRPr>
          </a:p>
          <a:p>
            <a:r>
              <a:rPr lang="en-US" sz="2400" dirty="0">
                <a:solidFill>
                  <a:srgbClr val="000000"/>
                </a:solidFill>
                <a:latin typeface="Times New Roman" panose="02020603050405020304" pitchFamily="18" charset="0"/>
              </a:rPr>
              <a:t>Personal contact and divided attention tests.</a:t>
            </a:r>
          </a:p>
          <a:p>
            <a:r>
              <a:rPr lang="en-US" sz="2400" dirty="0">
                <a:solidFill>
                  <a:srgbClr val="000000"/>
                </a:solidFill>
                <a:effectLst/>
                <a:latin typeface="Times New Roman" panose="02020603050405020304" pitchFamily="18" charset="0"/>
                <a:ea typeface="Calibri" panose="020F0502020204030204" pitchFamily="34" charset="0"/>
              </a:rPr>
              <a:t>If an officer suspects a driver is under the influence of alcohol, he or she may ask the driver to exit the vehicle and perform a Standardized Field Sobriety Tests (SFSTs) that are administered roadside.  The standardized field sobriety test battery consists of the Horizontal Gaze Nystagmus (HGN), the Walk and Turn (WAT), and the One Leg Stand (OLS) tests. </a:t>
            </a:r>
            <a:endParaRPr lang="en-US" sz="2400" dirty="0"/>
          </a:p>
        </p:txBody>
      </p:sp>
    </p:spTree>
    <p:extLst>
      <p:ext uri="{BB962C8B-B14F-4D97-AF65-F5344CB8AC3E}">
        <p14:creationId xmlns:p14="http://schemas.microsoft.com/office/powerpoint/2010/main" val="479380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6B02-D7A3-0C4C-7728-99D6FB07C5D0}"/>
              </a:ext>
            </a:extLst>
          </p:cNvPr>
          <p:cNvSpPr>
            <a:spLocks noGrp="1"/>
          </p:cNvSpPr>
          <p:nvPr>
            <p:ph type="title"/>
          </p:nvPr>
        </p:nvSpPr>
        <p:spPr/>
        <p:txBody>
          <a:bodyPr>
            <a:normAutofit/>
          </a:bodyPr>
          <a:lstStyle/>
          <a:p>
            <a:r>
              <a:rPr lang="en-US" sz="2800" b="1" dirty="0">
                <a:solidFill>
                  <a:srgbClr val="000000"/>
                </a:solidFill>
                <a:effectLst/>
                <a:latin typeface="Times New Roman" panose="02020603050405020304" pitchFamily="18" charset="0"/>
                <a:ea typeface="Calibri" panose="020F0502020204030204" pitchFamily="34" charset="0"/>
              </a:rPr>
              <a:t>Marijuana Impaired Driving and the Enforcement of Less Safe Laws</a:t>
            </a:r>
            <a:endParaRPr lang="en-US" sz="2800" dirty="0"/>
          </a:p>
        </p:txBody>
      </p:sp>
      <p:sp>
        <p:nvSpPr>
          <p:cNvPr id="3" name="Content Placeholder 2">
            <a:extLst>
              <a:ext uri="{FF2B5EF4-FFF2-40B4-BE49-F238E27FC236}">
                <a16:creationId xmlns:a16="http://schemas.microsoft.com/office/drawing/2014/main" id="{4622B630-FB37-A7D2-F8DD-9117840FA76E}"/>
              </a:ext>
            </a:extLst>
          </p:cNvPr>
          <p:cNvSpPr>
            <a:spLocks noGrp="1"/>
          </p:cNvSpPr>
          <p:nvPr>
            <p:ph idx="1"/>
          </p:nvPr>
        </p:nvSpPr>
        <p:spPr/>
        <p:txBody>
          <a:bodyPr/>
          <a:lstStyle/>
          <a:p>
            <a:r>
              <a:rPr lang="en-US" sz="2400" dirty="0">
                <a:solidFill>
                  <a:srgbClr val="000000"/>
                </a:solidFill>
                <a:effectLst/>
                <a:latin typeface="Times New Roman" panose="02020603050405020304" pitchFamily="18" charset="0"/>
                <a:ea typeface="Times New Roman" panose="02020603050405020304" pitchFamily="18" charset="0"/>
              </a:rPr>
              <a:t>While the SFST battery is sensitive to alcohol impairment, studies have been relatively mixed in concluding whether or not the SFT battery can accurately detect marijuana impairment.  </a:t>
            </a:r>
            <a:endParaRPr lang="en-US" sz="2400" dirty="0">
              <a:latin typeface="Times New Roman" panose="02020603050405020304" pitchFamily="18" charset="0"/>
              <a:ea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rPr>
              <a:t>In summary, studies have shown that although SFSTs may not be an effective tool in detecting impairment from cannabis use.  The one-leg-stand test can be a significant predictor of marijuana impairment, but the not the walk-and-turn test nor the HGN test.</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b="1"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659007929"/>
      </p:ext>
    </p:extLst>
  </p:cSld>
  <p:clrMapOvr>
    <a:masterClrMapping/>
  </p:clrMapOvr>
</p:sld>
</file>

<file path=ppt/theme/theme1.xml><?xml version="1.0" encoding="utf-8"?>
<a:theme xmlns:a="http://schemas.openxmlformats.org/drawingml/2006/main" name="SineVTI">
  <a:themeElements>
    <a:clrScheme name="Custom 51">
      <a:dk1>
        <a:sysClr val="windowText" lastClr="000000"/>
      </a:dk1>
      <a:lt1>
        <a:sysClr val="window" lastClr="FFFFFF"/>
      </a:lt1>
      <a:dk2>
        <a:srgbClr val="12154E"/>
      </a:dk2>
      <a:lt2>
        <a:srgbClr val="EEEEEE"/>
      </a:lt2>
      <a:accent1>
        <a:srgbClr val="FD8686"/>
      </a:accent1>
      <a:accent2>
        <a:srgbClr val="B495C2"/>
      </a:accent2>
      <a:accent3>
        <a:srgbClr val="8F99BB"/>
      </a:accent3>
      <a:accent4>
        <a:srgbClr val="A3A3C1"/>
      </a:accent4>
      <a:accent5>
        <a:srgbClr val="7162FE"/>
      </a:accent5>
      <a:accent6>
        <a:srgbClr val="1EBE9B"/>
      </a:accent6>
      <a:hlink>
        <a:srgbClr val="EF08F7"/>
      </a:hlink>
      <a:folHlink>
        <a:srgbClr val="8477FE"/>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emplate>Sine</Template>
  <TotalTime>79</TotalTime>
  <Words>1320</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Aharoni</vt:lpstr>
      <vt:lpstr>Arial</vt:lpstr>
      <vt:lpstr>Avenir Next LT Pro</vt:lpstr>
      <vt:lpstr>Calibri</vt:lpstr>
      <vt:lpstr>Posterama</vt:lpstr>
      <vt:lpstr>Times New Roman</vt:lpstr>
      <vt:lpstr>SineVTI</vt:lpstr>
      <vt:lpstr>Marijuana-Impaired Driving</vt:lpstr>
      <vt:lpstr> Purposes of This Research</vt:lpstr>
      <vt:lpstr>The Risks of Marijuana Impaired Driving</vt:lpstr>
      <vt:lpstr>Marijuana Impaired Driving and the Enforcement of Per Se Laws   </vt:lpstr>
      <vt:lpstr>Per Se Laws and THC</vt:lpstr>
      <vt:lpstr>Problems with using blood and urine tests to charge a person with a per se DUI</vt:lpstr>
      <vt:lpstr>PowerPoint Presentation</vt:lpstr>
      <vt:lpstr>Marijuana Impaired Driving and the Enforcement of Less Safe Laws </vt:lpstr>
      <vt:lpstr>Marijuana Impaired Driving and the Enforcement of Less Safe Laws</vt:lpstr>
      <vt:lpstr>Drug Recognition Experts and Marijuana Impaired Driving </vt:lpstr>
      <vt:lpstr> Signs of Marijuana Use According to the DRE Test</vt:lpstr>
      <vt:lpstr>The Validity of the DREs Drug Influence Evaluation (DIE) in Detecting Marijuana Impaired Driving </vt:lpstr>
      <vt:lpstr>The DRUID App</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Marijuana-Impaired Driving</dc:title>
  <dc:creator>Brent Paterline</dc:creator>
  <cp:lastModifiedBy>John(Stu) Batchelder</cp:lastModifiedBy>
  <cp:revision>1</cp:revision>
  <dcterms:created xsi:type="dcterms:W3CDTF">2022-09-30T20:55:38Z</dcterms:created>
  <dcterms:modified xsi:type="dcterms:W3CDTF">2022-10-07T18:05:52Z</dcterms:modified>
</cp:coreProperties>
</file>