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9" d="100"/>
          <a:sy n="69" d="100"/>
        </p:scale>
        <p:origin x="52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158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48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180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453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619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41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52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450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45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875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385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AB2CA-86E4-4607-800F-415005891C33}" type="datetimeFigureOut">
              <a:rPr lang="en-US" smtClean="0"/>
              <a:t>10/6/2022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C87F7-FDC5-4479-8DD3-231794B8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62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447" y="485029"/>
            <a:ext cx="9144000" cy="3692843"/>
          </a:xfrm>
        </p:spPr>
        <p:txBody>
          <a:bodyPr>
            <a:normAutofit fontScale="90000"/>
          </a:bodyPr>
          <a:lstStyle/>
          <a:p>
            <a:pPr hangingPunct="0"/>
            <a:r>
              <a:rPr lang="en-US" dirty="0"/>
              <a:t>Predicting the Violent Criminal: The Relationship</a:t>
            </a:r>
            <a:br>
              <a:rPr lang="en-US" dirty="0"/>
            </a:br>
            <a:r>
              <a:rPr lang="en-US" dirty="0"/>
              <a:t>Between Education and Type of Crime </a:t>
            </a:r>
            <a:r>
              <a:rPr lang="en-US" dirty="0" smtClean="0"/>
              <a:t>Committed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0146" y="4031409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John Stuart Batchelder and Butch Newkirk  </a:t>
            </a:r>
            <a:br>
              <a:rPr lang="en-US" dirty="0"/>
            </a:br>
            <a:r>
              <a:rPr lang="en-US" dirty="0"/>
              <a:t>University of North </a:t>
            </a:r>
            <a:r>
              <a:rPr lang="en-US" dirty="0" smtClean="0"/>
              <a:t>Georgia</a:t>
            </a:r>
          </a:p>
          <a:p>
            <a:r>
              <a:rPr lang="en-US" dirty="0"/>
              <a:t>Criminal Justice Association of Georgia</a:t>
            </a:r>
            <a:br>
              <a:rPr lang="en-US" dirty="0"/>
            </a:br>
            <a:r>
              <a:rPr lang="en-US" dirty="0"/>
              <a:t> 6 October, 2022 - Dahlonega, Georgia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36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93700"/>
            <a:ext cx="10515600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0" name="Line 4"/>
          <p:cNvCxnSpPr>
            <a:cxnSpLocks noChangeShapeType="1"/>
          </p:cNvCxnSpPr>
          <p:nvPr/>
        </p:nvCxnSpPr>
        <p:spPr bwMode="auto">
          <a:xfrm>
            <a:off x="731520" y="6612255"/>
            <a:ext cx="6492875" cy="635"/>
          </a:xfrm>
          <a:prstGeom prst="line">
            <a:avLst/>
          </a:prstGeom>
          <a:noFill/>
          <a:ln w="317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                                       </a:t>
            </a:r>
            <a:r>
              <a:rPr kumimoji="0" lang="en-US" altLang="en-US" sz="1200" b="1" i="0" u="sng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Percentage Reported</a:t>
            </a:r>
            <a:endParaRPr kumimoji="0" lang="en-US" alt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800350" y="317817"/>
            <a:ext cx="11706225" cy="60016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Category                                 Non-Violent    Violent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Age-sentenced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Under 25                                30           70        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25 or Older                             41           59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Gender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Male                                    35           65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Female                                  48           52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Race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White                                   39           61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African American                        38           62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Hispanic                                20           80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American Indian                         21           79       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Education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Below High School                       30           70* 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High School or Above                    60           40*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Prior Convictions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None                                    29           71*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1 or More                               44           56*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Religious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Believe in God                          40           60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Agnostic                                35           65 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Prior Job Type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Skilled                                 31           69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Courier New" panose="02070309020205020404" pitchFamily="49" charset="0"/>
              </a:rPr>
              <a:t>   Unskilled                               45           55 </a:t>
            </a:r>
            <a:endParaRPr kumimoji="0" lang="en-US" alt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4660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en-US" sz="3600" b="1" u="sng" dirty="0"/>
              <a:t>Predicting violent/non-violent offenders</a:t>
            </a:r>
            <a:endParaRPr lang="en-US" sz="3600" dirty="0"/>
          </a:p>
          <a:p>
            <a:pPr hangingPunct="0"/>
            <a:r>
              <a:rPr lang="en-US" sz="3600" b="1" dirty="0"/>
              <a:t>logistic regression </a:t>
            </a:r>
            <a:r>
              <a:rPr lang="en-US" sz="3600" b="1" dirty="0" smtClean="0"/>
              <a:t>equation  Pseudo </a:t>
            </a:r>
            <a:r>
              <a:rPr lang="en-US" sz="3600" b="1" dirty="0"/>
              <a:t>R</a:t>
            </a:r>
            <a:r>
              <a:rPr lang="en-US" sz="3600" b="1" baseline="30000" dirty="0"/>
              <a:t>2</a:t>
            </a:r>
            <a:r>
              <a:rPr lang="en-US" sz="3600" b="1" dirty="0"/>
              <a:t> of .09 (calculated as </a:t>
            </a:r>
            <a:r>
              <a:rPr lang="en-US" sz="3600" b="1" i="1" dirty="0"/>
              <a:t>c/[</a:t>
            </a:r>
            <a:r>
              <a:rPr lang="en-US" sz="3600" b="1" i="1" dirty="0" err="1"/>
              <a:t>c+n</a:t>
            </a:r>
            <a:r>
              <a:rPr lang="en-US" sz="3600" b="1" i="1" dirty="0"/>
              <a:t>]</a:t>
            </a:r>
            <a:endParaRPr lang="en-US" sz="3600" dirty="0"/>
          </a:p>
          <a:p>
            <a:pPr hangingPunct="0"/>
            <a:r>
              <a:rPr lang="en-US" sz="3600" b="1" dirty="0"/>
              <a:t>Adding independent variables increased the goodness of fit over the chance model (containing only the constant) 9%.</a:t>
            </a:r>
            <a:endParaRPr lang="en-US" sz="3600" dirty="0"/>
          </a:p>
          <a:p>
            <a:r>
              <a:rPr lang="en-US" sz="3600" b="1" dirty="0"/>
              <a:t>Adding education increasing the goodness of fit additional 5%.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19703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330825"/>
          </a:xfrm>
        </p:spPr>
        <p:txBody>
          <a:bodyPr>
            <a:normAutofit fontScale="90000"/>
          </a:bodyPr>
          <a:lstStyle/>
          <a:p>
            <a:pPr hangingPunct="0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>Consistent factor: Lack of education among offenders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/>
              <a:t> </a:t>
            </a:r>
            <a:br>
              <a:rPr lang="en-US" dirty="0"/>
            </a:br>
            <a:r>
              <a:rPr lang="en-US" b="1" dirty="0"/>
              <a:t>Remedy:  increase inmate education = reduction in criminal behavior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6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4800" b="1" dirty="0"/>
              <a:t>75% incarcerated Americans are illiterate </a:t>
            </a:r>
            <a:endParaRPr lang="en-US" sz="4800" dirty="0"/>
          </a:p>
          <a:p>
            <a:pPr hangingPunct="0"/>
            <a:r>
              <a:rPr lang="en-US" sz="4800" b="1" dirty="0" smtClean="0"/>
              <a:t>Average </a:t>
            </a:r>
            <a:r>
              <a:rPr lang="en-US" sz="4800" b="1" dirty="0"/>
              <a:t>reading level of inmates: at or below fifth-grade level</a:t>
            </a:r>
            <a:endParaRPr lang="en-US" sz="4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05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 hangingPunct="0"/>
            <a:r>
              <a:rPr lang="en-US" sz="5400" b="1" dirty="0" smtClean="0"/>
              <a:t>Research Design</a:t>
            </a:r>
          </a:p>
          <a:p>
            <a:pPr algn="ctr" hangingPunct="0"/>
            <a:endParaRPr lang="en-US" sz="5400" dirty="0"/>
          </a:p>
          <a:p>
            <a:pPr hangingPunct="0"/>
            <a:r>
              <a:rPr lang="en-US" sz="5400" b="1" dirty="0" smtClean="0"/>
              <a:t>Male </a:t>
            </a:r>
            <a:r>
              <a:rPr lang="en-US" sz="5400" b="1" dirty="0"/>
              <a:t>and female inmates / minimum, medium, and maximum-security </a:t>
            </a:r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42970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en-US" sz="5400" b="1" dirty="0"/>
              <a:t>Dependent variable: violent/non-violent offense. </a:t>
            </a:r>
            <a:endParaRPr lang="en-US" sz="5400" dirty="0"/>
          </a:p>
          <a:p>
            <a:pPr hangingPunct="0"/>
            <a:r>
              <a:rPr lang="en-US" sz="5400" b="1" dirty="0"/>
              <a:t>Independent variables were age, gender, race, education outside of prison, prior convictions, belief in God, previous employment</a:t>
            </a:r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37126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en-US" sz="5400" b="1" dirty="0"/>
              <a:t>Research question: does education predict violent or non-violent offenses?</a:t>
            </a:r>
            <a:endParaRPr lang="en-US" sz="5400" dirty="0"/>
          </a:p>
          <a:p>
            <a:pPr marL="0" indent="0" hangingPunct="0">
              <a:buNone/>
            </a:pPr>
            <a:r>
              <a:rPr lang="en-US" sz="5400" dirty="0" smtClean="0"/>
              <a:t> </a:t>
            </a:r>
            <a:endParaRPr lang="en-US" sz="5400" dirty="0"/>
          </a:p>
          <a:p>
            <a:r>
              <a:rPr lang="en-US" sz="5400" b="1" dirty="0"/>
              <a:t>Data-Collection: structured face to face interviews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89291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b="1" dirty="0"/>
              <a:t>.3% </a:t>
            </a:r>
            <a:r>
              <a:rPr lang="en-US" sz="5400" b="1" dirty="0" smtClean="0"/>
              <a:t>Asian         </a:t>
            </a:r>
            <a:r>
              <a:rPr lang="en-US" sz="5400" b="1" dirty="0"/>
              <a:t>25% </a:t>
            </a:r>
            <a:r>
              <a:rPr lang="en-US" sz="5400" b="1" dirty="0" smtClean="0"/>
              <a:t>Black</a:t>
            </a:r>
          </a:p>
          <a:p>
            <a:r>
              <a:rPr lang="en-US" sz="5400" b="1" dirty="0" smtClean="0"/>
              <a:t> </a:t>
            </a:r>
            <a:r>
              <a:rPr lang="en-US" sz="5400" b="1" dirty="0"/>
              <a:t>5% </a:t>
            </a:r>
            <a:r>
              <a:rPr lang="en-US" sz="5400" b="1" dirty="0" smtClean="0"/>
              <a:t>Hispanic     </a:t>
            </a:r>
            <a:r>
              <a:rPr lang="en-US" sz="5400" b="1" dirty="0"/>
              <a:t>7% </a:t>
            </a:r>
            <a:r>
              <a:rPr lang="en-US" sz="5400" b="1" dirty="0" smtClean="0"/>
              <a:t>American </a:t>
            </a:r>
            <a:r>
              <a:rPr lang="en-US" sz="5400" b="1" dirty="0"/>
              <a:t>Indian </a:t>
            </a:r>
            <a:r>
              <a:rPr lang="en-US" sz="5400" b="1" dirty="0" smtClean="0"/>
              <a:t> </a:t>
            </a:r>
            <a:r>
              <a:rPr lang="en-US" sz="5400" b="1" dirty="0"/>
              <a:t>62% </a:t>
            </a:r>
            <a:r>
              <a:rPr lang="en-US" sz="5400" b="1" dirty="0" smtClean="0"/>
              <a:t>White </a:t>
            </a:r>
            <a:endParaRPr lang="en-US" sz="5400" dirty="0"/>
          </a:p>
          <a:p>
            <a:r>
              <a:rPr lang="en-US" sz="5400" b="1" dirty="0"/>
              <a:t>64% Inmates </a:t>
            </a:r>
            <a:r>
              <a:rPr lang="en-US" sz="5400" b="1" dirty="0" smtClean="0"/>
              <a:t>= violent </a:t>
            </a:r>
            <a:r>
              <a:rPr lang="en-US" sz="5400" b="1" dirty="0"/>
              <a:t>crimes</a:t>
            </a:r>
            <a:endParaRPr lang="en-US" sz="5400" dirty="0"/>
          </a:p>
          <a:p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777516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 hangingPunct="0"/>
            <a:r>
              <a:rPr lang="en-US" sz="5000" b="1" dirty="0"/>
              <a:t>skilled: Previously employed industrial, automotive repair, medical or legal, computers, owned business, or post-secondary education </a:t>
            </a:r>
            <a:endParaRPr lang="en-US" sz="5000" dirty="0"/>
          </a:p>
          <a:p>
            <a:pPr hangingPunct="0"/>
            <a:r>
              <a:rPr lang="en-US" sz="4800" b="1" dirty="0"/>
              <a:t>Unskilled: Laborers, never employed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7702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hangingPunct="0"/>
            <a:r>
              <a:rPr lang="en-US" sz="4400" b="1" dirty="0"/>
              <a:t>Dependent variable violent or non-violent</a:t>
            </a:r>
            <a:endParaRPr lang="en-US" sz="4400" dirty="0"/>
          </a:p>
          <a:p>
            <a:r>
              <a:rPr lang="en-US" sz="4400" b="1" dirty="0"/>
              <a:t>Independent (predictor) variable: education before entering prison</a:t>
            </a:r>
            <a:endParaRPr lang="en-US" sz="4400" dirty="0"/>
          </a:p>
          <a:p>
            <a:pPr hangingPunct="0"/>
            <a:r>
              <a:rPr lang="en-US" sz="4400" b="1" dirty="0"/>
              <a:t>Findings: Differences within groups on violent and non-violent offenses</a:t>
            </a:r>
          </a:p>
          <a:p>
            <a:r>
              <a:rPr lang="en-US" sz="4400" b="1" dirty="0"/>
              <a:t>Differences Within Groups on Violent and Non-violent Offenders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26856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377</Words>
  <Application>Microsoft Office PowerPoint</Application>
  <PresentationFormat>Widescreen</PresentationFormat>
  <Paragraphs>52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Office Theme</vt:lpstr>
      <vt:lpstr>Predicting the Violent Criminal: The Relationship Between Education and Type of Crime Committed </vt:lpstr>
      <vt:lpstr> Consistent factor: Lack of education among offenders    Remedy:  increase inmate education = reduction in criminal behavior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North Georgia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John(Stu) Batchelder</dc:creator>
  <cp:lastModifiedBy>Butch Newkirk</cp:lastModifiedBy>
  <cp:revision>13</cp:revision>
  <dcterms:created xsi:type="dcterms:W3CDTF">2022-10-05T17:40:52Z</dcterms:created>
  <dcterms:modified xsi:type="dcterms:W3CDTF">2022-10-06T14:45:33Z</dcterms:modified>
</cp:coreProperties>
</file>